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3"/>
  </p:notesMasterIdLst>
  <p:sldIdLst>
    <p:sldId id="257" r:id="rId3"/>
    <p:sldId id="879" r:id="rId4"/>
    <p:sldId id="880" r:id="rId5"/>
    <p:sldId id="881" r:id="rId6"/>
    <p:sldId id="884" r:id="rId7"/>
    <p:sldId id="931" r:id="rId8"/>
    <p:sldId id="889" r:id="rId9"/>
    <p:sldId id="890" r:id="rId10"/>
    <p:sldId id="891" r:id="rId11"/>
    <p:sldId id="888" r:id="rId12"/>
    <p:sldId id="928" r:id="rId13"/>
    <p:sldId id="937" r:id="rId14"/>
    <p:sldId id="943" r:id="rId15"/>
    <p:sldId id="933" r:id="rId16"/>
    <p:sldId id="934" r:id="rId17"/>
    <p:sldId id="935" r:id="rId18"/>
    <p:sldId id="936" r:id="rId19"/>
    <p:sldId id="944" r:id="rId20"/>
    <p:sldId id="892" r:id="rId21"/>
    <p:sldId id="894" r:id="rId22"/>
    <p:sldId id="895" r:id="rId23"/>
    <p:sldId id="945" r:id="rId24"/>
    <p:sldId id="940" r:id="rId25"/>
    <p:sldId id="946" r:id="rId26"/>
    <p:sldId id="949" r:id="rId27"/>
    <p:sldId id="947" r:id="rId28"/>
    <p:sldId id="942" r:id="rId29"/>
    <p:sldId id="941" r:id="rId30"/>
    <p:sldId id="950" r:id="rId31"/>
    <p:sldId id="94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54"/>
    <p:restoredTop sz="82434"/>
  </p:normalViewPr>
  <p:slideViewPr>
    <p:cSldViewPr snapToGrid="0" snapToObjects="1">
      <p:cViewPr varScale="1">
        <p:scale>
          <a:sx n="125" d="100"/>
          <a:sy n="125" d="100"/>
        </p:scale>
        <p:origin x="2904" y="176"/>
      </p:cViewPr>
      <p:guideLst/>
    </p:cSldViewPr>
  </p:slideViewPr>
  <p:notesTextViewPr>
    <p:cViewPr>
      <p:scale>
        <a:sx n="140" d="100"/>
        <a:sy n="140" d="100"/>
      </p:scale>
      <p:origin x="0" y="0"/>
    </p:cViewPr>
  </p:notesTextViewPr>
  <p:sorterViewPr>
    <p:cViewPr>
      <p:scale>
        <a:sx n="181" d="100"/>
        <a:sy n="18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440D86-9851-1746-8E57-B40863178B1E}" type="datetimeFigureOut">
              <a:rPr lang="en-US" smtClean="0"/>
              <a:t>10/19/20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1176A-451F-FD40-89B3-BFB9196B68C4}" type="slidenum">
              <a:rPr lang="en-US" smtClean="0"/>
              <a:t>‹#›</a:t>
            </a:fld>
            <a:endParaRPr lang="en-US"/>
          </a:p>
        </p:txBody>
      </p:sp>
    </p:spTree>
    <p:extLst>
      <p:ext uri="{BB962C8B-B14F-4D97-AF65-F5344CB8AC3E}">
        <p14:creationId xmlns:p14="http://schemas.microsoft.com/office/powerpoint/2010/main" val="3607547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 everyone. My name is </a:t>
            </a:r>
            <a:r>
              <a:rPr lang="en-US" dirty="0" err="1"/>
              <a:t>Qiang</a:t>
            </a:r>
            <a:r>
              <a:rPr lang="en-US" dirty="0"/>
              <a:t>. I’m going to present our new English reading comprehension dataset, TORQUE, focusing on temporal ordering type of questions. This work was done when I was at the Allen Institute for AI, in collaboration with Hooray Data, Plus Lab at UCLA, and Cognitive Computation Group at University of Pennsylvania.</a:t>
            </a:r>
          </a:p>
          <a:p>
            <a:r>
              <a:rPr lang="en-US" dirty="0"/>
              <a:t>(22’’)</a:t>
            </a:r>
          </a:p>
        </p:txBody>
      </p:sp>
      <p:sp>
        <p:nvSpPr>
          <p:cNvPr id="4" name="Slide Number Placeholder 3"/>
          <p:cNvSpPr>
            <a:spLocks noGrp="1"/>
          </p:cNvSpPr>
          <p:nvPr>
            <p:ph type="sldNum" sz="quarter" idx="5"/>
          </p:nvPr>
        </p:nvSpPr>
        <p:spPr/>
        <p:txBody>
          <a:bodyPr/>
          <a:lstStyle/>
          <a:p>
            <a:fld id="{C1CE3F0E-4AE8-4F49-B961-1DDFA3686D39}" type="slidenum">
              <a:rPr lang="en-US" smtClean="0"/>
              <a:t>1</a:t>
            </a:fld>
            <a:endParaRPr lang="en-US"/>
          </a:p>
        </p:txBody>
      </p:sp>
    </p:spTree>
    <p:extLst>
      <p:ext uri="{BB962C8B-B14F-4D97-AF65-F5344CB8AC3E}">
        <p14:creationId xmlns:p14="http://schemas.microsoft.com/office/powerpoint/2010/main" val="2410153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a:t>
            </a:r>
          </a:p>
        </p:txBody>
      </p:sp>
      <p:sp>
        <p:nvSpPr>
          <p:cNvPr id="4" name="Slide Number Placeholder 3"/>
          <p:cNvSpPr>
            <a:spLocks noGrp="1"/>
          </p:cNvSpPr>
          <p:nvPr>
            <p:ph type="sldNum" sz="quarter" idx="5"/>
          </p:nvPr>
        </p:nvSpPr>
        <p:spPr/>
        <p:txBody>
          <a:bodyPr/>
          <a:lstStyle/>
          <a:p>
            <a:fld id="{C1CE3F0E-4AE8-4F49-B961-1DDFA3686D39}" type="slidenum">
              <a:rPr lang="en-US" smtClean="0"/>
              <a:t>12</a:t>
            </a:fld>
            <a:endParaRPr lang="en-US"/>
          </a:p>
        </p:txBody>
      </p:sp>
    </p:spTree>
    <p:extLst>
      <p:ext uri="{BB962C8B-B14F-4D97-AF65-F5344CB8AC3E}">
        <p14:creationId xmlns:p14="http://schemas.microsoft.com/office/powerpoint/2010/main" val="508892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E3F0E-4AE8-4F49-B961-1DDFA3686D39}" type="slidenum">
              <a:rPr lang="en-US" smtClean="0"/>
              <a:t>13</a:t>
            </a:fld>
            <a:endParaRPr lang="en-US"/>
          </a:p>
        </p:txBody>
      </p:sp>
    </p:spTree>
    <p:extLst>
      <p:ext uri="{BB962C8B-B14F-4D97-AF65-F5344CB8AC3E}">
        <p14:creationId xmlns:p14="http://schemas.microsoft.com/office/powerpoint/2010/main" val="1159499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E3F0E-4AE8-4F49-B961-1DDFA3686D39}" type="slidenum">
              <a:rPr lang="en-US" smtClean="0"/>
              <a:t>16</a:t>
            </a:fld>
            <a:endParaRPr lang="en-US"/>
          </a:p>
        </p:txBody>
      </p:sp>
    </p:spTree>
    <p:extLst>
      <p:ext uri="{BB962C8B-B14F-4D97-AF65-F5344CB8AC3E}">
        <p14:creationId xmlns:p14="http://schemas.microsoft.com/office/powerpoint/2010/main" val="3552603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6'30''</a:t>
            </a:r>
          </a:p>
        </p:txBody>
      </p:sp>
      <p:sp>
        <p:nvSpPr>
          <p:cNvPr id="4" name="Slide Number Placeholder 3"/>
          <p:cNvSpPr>
            <a:spLocks noGrp="1"/>
          </p:cNvSpPr>
          <p:nvPr>
            <p:ph type="sldNum" sz="quarter" idx="5"/>
          </p:nvPr>
        </p:nvSpPr>
        <p:spPr/>
        <p:txBody>
          <a:bodyPr/>
          <a:lstStyle/>
          <a:p>
            <a:fld id="{5951176A-451F-FD40-89B3-BFB9196B68C4}" type="slidenum">
              <a:rPr lang="en-US" smtClean="0"/>
              <a:t>17</a:t>
            </a:fld>
            <a:endParaRPr lang="en-US"/>
          </a:p>
        </p:txBody>
      </p:sp>
    </p:spTree>
    <p:extLst>
      <p:ext uri="{BB962C8B-B14F-4D97-AF65-F5344CB8AC3E}">
        <p14:creationId xmlns:p14="http://schemas.microsoft.com/office/powerpoint/2010/main" val="1807746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This was the data collection steps we just saw.</a:t>
            </a:r>
          </a:p>
        </p:txBody>
      </p:sp>
      <p:sp>
        <p:nvSpPr>
          <p:cNvPr id="4" name="Slide Number Placeholder 3"/>
          <p:cNvSpPr>
            <a:spLocks noGrp="1"/>
          </p:cNvSpPr>
          <p:nvPr>
            <p:ph type="sldNum" sz="quarter" idx="5"/>
          </p:nvPr>
        </p:nvSpPr>
        <p:spPr/>
        <p:txBody>
          <a:bodyPr/>
          <a:lstStyle/>
          <a:p>
            <a:fld id="{5951176A-451F-FD40-89B3-BFB9196B68C4}" type="slidenum">
              <a:rPr lang="en-US" smtClean="0"/>
              <a:t>18</a:t>
            </a:fld>
            <a:endParaRPr lang="en-US"/>
          </a:p>
        </p:txBody>
      </p:sp>
    </p:spTree>
    <p:extLst>
      <p:ext uri="{BB962C8B-B14F-4D97-AF65-F5344CB8AC3E}">
        <p14:creationId xmlns:p14="http://schemas.microsoft.com/office/powerpoint/2010/main" val="2037585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There’re several key concepts: what is an event, what’s a valid question in TORQUE, how to answer these questions, and how to perturb questions to create contrast sets. As for events, we have largely followed prior works: an event is a single token of a verb or a noun that triggers an action or state. Please see our paper for more explanations on that. Next, we’ll describe the other 3 concepts.</a:t>
            </a:r>
          </a:p>
        </p:txBody>
      </p:sp>
      <p:sp>
        <p:nvSpPr>
          <p:cNvPr id="4" name="Slide Number Placeholder 3"/>
          <p:cNvSpPr>
            <a:spLocks noGrp="1"/>
          </p:cNvSpPr>
          <p:nvPr>
            <p:ph type="sldNum" sz="quarter" idx="5"/>
          </p:nvPr>
        </p:nvSpPr>
        <p:spPr/>
        <p:txBody>
          <a:bodyPr/>
          <a:lstStyle/>
          <a:p>
            <a:fld id="{5951176A-451F-FD40-89B3-BFB9196B68C4}" type="slidenum">
              <a:rPr lang="en-US" smtClean="0"/>
              <a:t>19</a:t>
            </a:fld>
            <a:endParaRPr lang="en-US"/>
          </a:p>
        </p:txBody>
      </p:sp>
    </p:spTree>
    <p:extLst>
      <p:ext uri="{BB962C8B-B14F-4D97-AF65-F5344CB8AC3E}">
        <p14:creationId xmlns:p14="http://schemas.microsoft.com/office/powerpoint/2010/main" val="518889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There’re two important concepts for TORQUE. First, what do we mean by a temporal relation question. A temporal relationship is a triplet of event A, relation r, and event B. T</a:t>
            </a:r>
            <a:r>
              <a:rPr lang="en-AL" dirty="0"/>
              <a:t>here are many ways to ask temporal relation questions, and we choose those questions that are querying one of the events in TORQUE. By perturbation, we mean, keep the event in the original question, but slightly change the relation type. </a:t>
            </a:r>
            <a:r>
              <a:rPr lang="en-GB" dirty="0"/>
              <a:t>F</a:t>
            </a:r>
            <a:r>
              <a:rPr lang="en-AL" dirty="0"/>
              <a:t>or instance, …</a:t>
            </a:r>
          </a:p>
        </p:txBody>
      </p:sp>
      <p:sp>
        <p:nvSpPr>
          <p:cNvPr id="4" name="Slide Number Placeholder 3"/>
          <p:cNvSpPr>
            <a:spLocks noGrp="1"/>
          </p:cNvSpPr>
          <p:nvPr>
            <p:ph type="sldNum" sz="quarter" idx="5"/>
          </p:nvPr>
        </p:nvSpPr>
        <p:spPr/>
        <p:txBody>
          <a:bodyPr/>
          <a:lstStyle/>
          <a:p>
            <a:fld id="{5951176A-451F-FD40-89B3-BFB9196B68C4}" type="slidenum">
              <a:rPr lang="en-US" smtClean="0"/>
              <a:t>20</a:t>
            </a:fld>
            <a:endParaRPr lang="en-US"/>
          </a:p>
        </p:txBody>
      </p:sp>
    </p:spTree>
    <p:extLst>
      <p:ext uri="{BB962C8B-B14F-4D97-AF65-F5344CB8AC3E}">
        <p14:creationId xmlns:p14="http://schemas.microsoft.com/office/powerpoint/2010/main" val="3713132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The second important concept for understanding TORQUE is how to answer those questions. We have three guidelines here.</a:t>
            </a:r>
          </a:p>
        </p:txBody>
      </p:sp>
      <p:sp>
        <p:nvSpPr>
          <p:cNvPr id="4" name="Slide Number Placeholder 3"/>
          <p:cNvSpPr>
            <a:spLocks noGrp="1"/>
          </p:cNvSpPr>
          <p:nvPr>
            <p:ph type="sldNum" sz="quarter" idx="5"/>
          </p:nvPr>
        </p:nvSpPr>
        <p:spPr/>
        <p:txBody>
          <a:bodyPr/>
          <a:lstStyle/>
          <a:p>
            <a:fld id="{5951176A-451F-FD40-89B3-BFB9196B68C4}" type="slidenum">
              <a:rPr lang="en-US" smtClean="0"/>
              <a:t>21</a:t>
            </a:fld>
            <a:endParaRPr lang="en-US"/>
          </a:p>
        </p:txBody>
      </p:sp>
    </p:spTree>
    <p:extLst>
      <p:ext uri="{BB962C8B-B14F-4D97-AF65-F5344CB8AC3E}">
        <p14:creationId xmlns:p14="http://schemas.microsoft.com/office/powerpoint/2010/main" val="3836071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a:t>
            </a:r>
            <a:r>
              <a:rPr lang="en-AL" dirty="0"/>
              <a:t>ne advantage of using QA to label temporal relations is that it handles fuzzy relations more easily. For instance, in this text, (read), the relation between disruption and flooding is vague, but we can say it’s about the same time.</a:t>
            </a:r>
          </a:p>
          <a:p>
            <a:r>
              <a:rPr lang="en-AL" dirty="0"/>
              <a:t>(38'')</a:t>
            </a:r>
          </a:p>
        </p:txBody>
      </p:sp>
      <p:sp>
        <p:nvSpPr>
          <p:cNvPr id="4" name="Slide Number Placeholder 3"/>
          <p:cNvSpPr>
            <a:spLocks noGrp="1"/>
          </p:cNvSpPr>
          <p:nvPr>
            <p:ph type="sldNum" sz="quarter" idx="5"/>
          </p:nvPr>
        </p:nvSpPr>
        <p:spPr/>
        <p:txBody>
          <a:bodyPr/>
          <a:lstStyle/>
          <a:p>
            <a:fld id="{5951176A-451F-FD40-89B3-BFB9196B68C4}" type="slidenum">
              <a:rPr lang="en-US" smtClean="0"/>
              <a:t>23</a:t>
            </a:fld>
            <a:endParaRPr lang="en-US"/>
          </a:p>
        </p:txBody>
      </p:sp>
    </p:spTree>
    <p:extLst>
      <p:ext uri="{BB962C8B-B14F-4D97-AF65-F5344CB8AC3E}">
        <p14:creationId xmlns:p14="http://schemas.microsoft.com/office/powerpoint/2010/main" val="105194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the 2nd benefit is that we can easily handle different modalities. Here's a sentence, read, we have converted it into different modes. For instance, didn't is negation, may is uncertainty, etc.</a:t>
            </a:r>
          </a:p>
        </p:txBody>
      </p:sp>
      <p:sp>
        <p:nvSpPr>
          <p:cNvPr id="4" name="Slide Number Placeholder 3"/>
          <p:cNvSpPr>
            <a:spLocks noGrp="1"/>
          </p:cNvSpPr>
          <p:nvPr>
            <p:ph type="sldNum" sz="quarter" idx="5"/>
          </p:nvPr>
        </p:nvSpPr>
        <p:spPr/>
        <p:txBody>
          <a:bodyPr/>
          <a:lstStyle/>
          <a:p>
            <a:fld id="{5951176A-451F-FD40-89B3-BFB9196B68C4}" type="slidenum">
              <a:rPr lang="en-US" smtClean="0"/>
              <a:t>24</a:t>
            </a:fld>
            <a:endParaRPr lang="en-US"/>
          </a:p>
        </p:txBody>
      </p:sp>
    </p:spTree>
    <p:extLst>
      <p:ext uri="{BB962C8B-B14F-4D97-AF65-F5344CB8AC3E}">
        <p14:creationId xmlns:p14="http://schemas.microsoft.com/office/powerpoint/2010/main" val="425432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Time is important for story understanding. For instance, let's look at two events: people were angry and police used tear gas. If this is the temporal ordering, people got angry first and followed by tear gas. It leaves us with the impression that people may have turned anger into violence. And that's why tear gas was used.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(22'')</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a:t>
            </a:fld>
            <a:endParaRPr lang="en-US" altLang="en-US"/>
          </a:p>
        </p:txBody>
      </p:sp>
    </p:spTree>
    <p:extLst>
      <p:ext uri="{BB962C8B-B14F-4D97-AF65-F5344CB8AC3E}">
        <p14:creationId xmlns:p14="http://schemas.microsoft.com/office/powerpoint/2010/main" val="1333542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These phenomena can be captured by natural language questions easily. For instance, what didn't, what might, etc. This is not surprising because after all, these phenomena were described in natural language in the first place.</a:t>
            </a:r>
          </a:p>
          <a:p>
            <a:r>
              <a:rPr lang="en-AL" dirty="0"/>
              <a:t>1'</a:t>
            </a:r>
          </a:p>
        </p:txBody>
      </p:sp>
      <p:sp>
        <p:nvSpPr>
          <p:cNvPr id="4" name="Slide Number Placeholder 3"/>
          <p:cNvSpPr>
            <a:spLocks noGrp="1"/>
          </p:cNvSpPr>
          <p:nvPr>
            <p:ph type="sldNum" sz="quarter" idx="5"/>
          </p:nvPr>
        </p:nvSpPr>
        <p:spPr/>
        <p:txBody>
          <a:bodyPr/>
          <a:lstStyle/>
          <a:p>
            <a:fld id="{5951176A-451F-FD40-89B3-BFB9196B68C4}" type="slidenum">
              <a:rPr lang="en-US" smtClean="0"/>
              <a:t>25</a:t>
            </a:fld>
            <a:endParaRPr lang="en-US"/>
          </a:p>
        </p:txBody>
      </p:sp>
    </p:spTree>
    <p:extLst>
      <p:ext uri="{BB962C8B-B14F-4D97-AF65-F5344CB8AC3E}">
        <p14:creationId xmlns:p14="http://schemas.microsoft.com/office/powerpoint/2010/main" val="81539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40''</a:t>
            </a:r>
          </a:p>
        </p:txBody>
      </p:sp>
      <p:sp>
        <p:nvSpPr>
          <p:cNvPr id="4" name="Slide Number Placeholder 3"/>
          <p:cNvSpPr>
            <a:spLocks noGrp="1"/>
          </p:cNvSpPr>
          <p:nvPr>
            <p:ph type="sldNum" sz="quarter" idx="5"/>
          </p:nvPr>
        </p:nvSpPr>
        <p:spPr/>
        <p:txBody>
          <a:bodyPr/>
          <a:lstStyle/>
          <a:p>
            <a:fld id="{5951176A-451F-FD40-89B3-BFB9196B68C4}" type="slidenum">
              <a:rPr lang="en-US" smtClean="0"/>
              <a:t>26</a:t>
            </a:fld>
            <a:endParaRPr lang="en-US"/>
          </a:p>
        </p:txBody>
      </p:sp>
    </p:spTree>
    <p:extLst>
      <p:ext uri="{BB962C8B-B14F-4D97-AF65-F5344CB8AC3E}">
        <p14:creationId xmlns:p14="http://schemas.microsoft.com/office/powerpoint/2010/main" val="1350040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We did some baseline experiments on TORQUE. The setup was as follows.</a:t>
            </a:r>
          </a:p>
          <a:p>
            <a:r>
              <a:rPr lang="en-AL" dirty="0"/>
              <a:t>40''</a:t>
            </a:r>
          </a:p>
        </p:txBody>
      </p:sp>
      <p:sp>
        <p:nvSpPr>
          <p:cNvPr id="4" name="Slide Number Placeholder 3"/>
          <p:cNvSpPr>
            <a:spLocks noGrp="1"/>
          </p:cNvSpPr>
          <p:nvPr>
            <p:ph type="sldNum" sz="quarter" idx="5"/>
          </p:nvPr>
        </p:nvSpPr>
        <p:spPr/>
        <p:txBody>
          <a:bodyPr/>
          <a:lstStyle/>
          <a:p>
            <a:fld id="{5951176A-451F-FD40-89B3-BFB9196B68C4}" type="slidenum">
              <a:rPr lang="en-US" smtClean="0"/>
              <a:t>28</a:t>
            </a:fld>
            <a:endParaRPr lang="en-US"/>
          </a:p>
        </p:txBody>
      </p:sp>
    </p:spTree>
    <p:extLst>
      <p:ext uri="{BB962C8B-B14F-4D97-AF65-F5344CB8AC3E}">
        <p14:creationId xmlns:p14="http://schemas.microsoft.com/office/powerpoint/2010/main" val="3742270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This is the system performance as compared to human performance. First, we can see as we increased the training set from 50% to 100%, system performance didn’t improve much, which means the key problem </a:t>
            </a:r>
            <a:r>
              <a:rPr lang="en-GB" dirty="0"/>
              <a:t>is not lack of data anymore and we should study better </a:t>
            </a:r>
            <a:r>
              <a:rPr lang="en-GB" dirty="0" err="1"/>
              <a:t>modeling</a:t>
            </a:r>
            <a:r>
              <a:rPr lang="en-GB" dirty="0"/>
              <a:t> techniques now. We used three metrics, F1, EM, and consistency. F1 and EM are … Consistency is …. Since the three metrics are getting more and more strict, we can see both human performance and system performance are also lower and lower as we change metrics, but human performance is much more robust and only dropped a few points when switching from EM to consistency. Overall, </a:t>
            </a:r>
            <a:r>
              <a:rPr lang="en-GB" dirty="0" err="1"/>
              <a:t>RoBERTa</a:t>
            </a:r>
            <a:r>
              <a:rPr lang="en-GB" dirty="0"/>
              <a:t> is behind human performance by a large margin.</a:t>
            </a:r>
          </a:p>
          <a:p>
            <a:r>
              <a:rPr lang="en-GB" dirty="0"/>
              <a:t>(1'11'')</a:t>
            </a:r>
            <a:endParaRPr lang="en-AL" dirty="0"/>
          </a:p>
        </p:txBody>
      </p:sp>
      <p:sp>
        <p:nvSpPr>
          <p:cNvPr id="4" name="Slide Number Placeholder 3"/>
          <p:cNvSpPr>
            <a:spLocks noGrp="1"/>
          </p:cNvSpPr>
          <p:nvPr>
            <p:ph type="sldNum" sz="quarter" idx="5"/>
          </p:nvPr>
        </p:nvSpPr>
        <p:spPr/>
        <p:txBody>
          <a:bodyPr/>
          <a:lstStyle/>
          <a:p>
            <a:fld id="{5951176A-451F-FD40-89B3-BFB9196B68C4}" type="slidenum">
              <a:rPr lang="en-US" smtClean="0"/>
              <a:t>29</a:t>
            </a:fld>
            <a:endParaRPr lang="en-US"/>
          </a:p>
        </p:txBody>
      </p:sp>
    </p:spTree>
    <p:extLst>
      <p:ext uri="{BB962C8B-B14F-4D97-AF65-F5344CB8AC3E}">
        <p14:creationId xmlns:p14="http://schemas.microsoft.com/office/powerpoint/2010/main" val="3513269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37''</a:t>
            </a:r>
          </a:p>
        </p:txBody>
      </p:sp>
      <p:sp>
        <p:nvSpPr>
          <p:cNvPr id="4" name="Slide Number Placeholder 3"/>
          <p:cNvSpPr>
            <a:spLocks noGrp="1"/>
          </p:cNvSpPr>
          <p:nvPr>
            <p:ph type="sldNum" sz="quarter" idx="5"/>
          </p:nvPr>
        </p:nvSpPr>
        <p:spPr/>
        <p:txBody>
          <a:bodyPr/>
          <a:lstStyle/>
          <a:p>
            <a:fld id="{5951176A-451F-FD40-89B3-BFB9196B68C4}" type="slidenum">
              <a:rPr lang="en-US" smtClean="0"/>
              <a:t>30</a:t>
            </a:fld>
            <a:endParaRPr lang="en-US"/>
          </a:p>
        </p:txBody>
      </p:sp>
    </p:spTree>
    <p:extLst>
      <p:ext uri="{BB962C8B-B14F-4D97-AF65-F5344CB8AC3E}">
        <p14:creationId xmlns:p14="http://schemas.microsoft.com/office/powerpoint/2010/main" val="276875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if we reverse the temporal ordering, then we get a different story, where people were angry at the police because they had used tear gas inappropriately.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(12'')</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a:t>
            </a:fld>
            <a:endParaRPr lang="en-US" altLang="en-US"/>
          </a:p>
        </p:txBody>
      </p:sp>
    </p:spTree>
    <p:extLst>
      <p:ext uri="{BB962C8B-B14F-4D97-AF65-F5344CB8AC3E}">
        <p14:creationId xmlns:p14="http://schemas.microsoft.com/office/powerpoint/2010/main" val="142605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paper aims to study this important problem in a machine reading comprehension, MRC, setting, where we present a passage, pose questions about temporal ordering, and then test if a system can answer them. The first question we ask is: Do state-of-the-art machine reading comprehension systems already know time?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(25'')</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4</a:t>
            </a:fld>
            <a:endParaRPr lang="en-US" altLang="en-US"/>
          </a:p>
        </p:txBody>
      </p:sp>
    </p:spTree>
    <p:extLst>
      <p:ext uri="{BB962C8B-B14F-4D97-AF65-F5344CB8AC3E}">
        <p14:creationId xmlns:p14="http://schemas.microsoft.com/office/powerpoint/2010/main" val="2681115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(read). This is the timeline for those highlighted events. When we ask questions about temporal orderings to existing MRC systems, we realize that they don't do well. One key problem is that they seem to ignore those key words that define temporal orderings, and thus generating almost the same answers no matter what. In other words, they don't really use "time" to answer these time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3F0E-4AE8-4F49-B961-1DDFA3686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083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phenomena is quite consistent across multiple systems trained on different datasets. The first step to fix this problem is to collect a dataset dedicated for time, which is the TORQUE dataset we're talking about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3F0E-4AE8-4F49-B961-1DDFA3686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586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L" dirty="0"/>
          </a:p>
        </p:txBody>
      </p:sp>
      <p:sp>
        <p:nvSpPr>
          <p:cNvPr id="4" name="Slide Number Placeholder 3"/>
          <p:cNvSpPr>
            <a:spLocks noGrp="1"/>
          </p:cNvSpPr>
          <p:nvPr>
            <p:ph type="sldNum" sz="quarter" idx="5"/>
          </p:nvPr>
        </p:nvSpPr>
        <p:spPr/>
        <p:txBody>
          <a:bodyPr/>
          <a:lstStyle/>
          <a:p>
            <a:fld id="{5951176A-451F-FD40-89B3-BFB9196B68C4}" type="slidenum">
              <a:rPr lang="en-US" smtClean="0"/>
              <a:t>9</a:t>
            </a:fld>
            <a:endParaRPr lang="en-US"/>
          </a:p>
        </p:txBody>
      </p:sp>
    </p:spTree>
    <p:extLst>
      <p:ext uri="{BB962C8B-B14F-4D97-AF65-F5344CB8AC3E}">
        <p14:creationId xmlns:p14="http://schemas.microsoft.com/office/powerpoint/2010/main" val="1341882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The data collection process for TORQUE was as follows. (read). As you can see, these steps were designed to handle the aforementioned challenges correspondingly.</a:t>
            </a:r>
          </a:p>
        </p:txBody>
      </p:sp>
      <p:sp>
        <p:nvSpPr>
          <p:cNvPr id="4" name="Slide Number Placeholder 3"/>
          <p:cNvSpPr>
            <a:spLocks noGrp="1"/>
          </p:cNvSpPr>
          <p:nvPr>
            <p:ph type="sldNum" sz="quarter" idx="5"/>
          </p:nvPr>
        </p:nvSpPr>
        <p:spPr/>
        <p:txBody>
          <a:bodyPr/>
          <a:lstStyle/>
          <a:p>
            <a:fld id="{5951176A-451F-FD40-89B3-BFB9196B68C4}" type="slidenum">
              <a:rPr lang="en-US" smtClean="0"/>
              <a:t>10</a:t>
            </a:fld>
            <a:endParaRPr lang="en-US"/>
          </a:p>
        </p:txBody>
      </p:sp>
    </p:spTree>
    <p:extLst>
      <p:ext uri="{BB962C8B-B14F-4D97-AF65-F5344CB8AC3E}">
        <p14:creationId xmlns:p14="http://schemas.microsoft.com/office/powerpoint/2010/main" val="3526308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took passages from English news articles. We recruited crowd workers from Amazon Mechanical Turk, and had them ask questions about temporal relations, and had them answer these questions as well.</a:t>
            </a:r>
          </a:p>
        </p:txBody>
      </p:sp>
      <p:sp>
        <p:nvSpPr>
          <p:cNvPr id="4" name="Slide Number Placeholder 3"/>
          <p:cNvSpPr>
            <a:spLocks noGrp="1"/>
          </p:cNvSpPr>
          <p:nvPr>
            <p:ph type="sldNum" sz="quarter" idx="5"/>
          </p:nvPr>
        </p:nvSpPr>
        <p:spPr/>
        <p:txBody>
          <a:bodyPr/>
          <a:lstStyle/>
          <a:p>
            <a:fld id="{C1CE3F0E-4AE8-4F49-B961-1DDFA3686D39}" type="slidenum">
              <a:rPr lang="en-US" smtClean="0"/>
              <a:t>11</a:t>
            </a:fld>
            <a:endParaRPr lang="en-US"/>
          </a:p>
        </p:txBody>
      </p:sp>
    </p:spTree>
    <p:extLst>
      <p:ext uri="{BB962C8B-B14F-4D97-AF65-F5344CB8AC3E}">
        <p14:creationId xmlns:p14="http://schemas.microsoft.com/office/powerpoint/2010/main" val="294981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805DED-9A8A-494B-9A22-C97F7C3B15CA}" type="datetimeFigureOut">
              <a:rPr lang="en-US" smtClean="0"/>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181256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805DED-9A8A-494B-9A22-C97F7C3B15CA}" type="datetimeFigureOut">
              <a:rPr lang="en-US" smtClean="0"/>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2853870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805DED-9A8A-494B-9A22-C97F7C3B15CA}" type="datetimeFigureOut">
              <a:rPr lang="en-US" smtClean="0"/>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2986167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Upenn-1-Aust">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9144000" cy="2387600"/>
          </a:xfrm>
        </p:spPr>
        <p:txBody>
          <a:bodyPr anchor="b"/>
          <a:lstStyle>
            <a:lvl1pPr algn="ctr">
              <a:defRPr sz="6000">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3602038"/>
            <a:ext cx="9144000" cy="1655762"/>
          </a:xfrm>
        </p:spPr>
        <p:txBody>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p:cNvSpPr/>
          <p:nvPr userDrawn="1"/>
        </p:nvSpPr>
        <p:spPr>
          <a:xfrm>
            <a:off x="8459643" y="6577752"/>
            <a:ext cx="457200" cy="20404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1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608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Tree>
    <p:extLst>
      <p:ext uri="{BB962C8B-B14F-4D97-AF65-F5344CB8AC3E}">
        <p14:creationId xmlns:p14="http://schemas.microsoft.com/office/powerpoint/2010/main" val="2567211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1000" y="1219200"/>
            <a:ext cx="4191000" cy="518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219200"/>
            <a:ext cx="4191000" cy="518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023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4524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133600"/>
            <a:ext cx="3868737" cy="4056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4524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133600"/>
            <a:ext cx="3887788" cy="4056063"/>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3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25635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394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0770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805DED-9A8A-494B-9A22-C97F7C3B15CA}" type="datetimeFigureOut">
              <a:rPr lang="en-US" smtClean="0"/>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618679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66962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056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457200"/>
            <a:ext cx="21336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457200"/>
            <a:ext cx="6248400" cy="5943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146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1045A-FD6C-7B4E-8808-15B6E80C79A3}"/>
              </a:ext>
            </a:extLst>
          </p:cNvPr>
          <p:cNvSpPr>
            <a:spLocks noGrp="1"/>
          </p:cNvSpPr>
          <p:nvPr>
            <p:ph type="title"/>
          </p:nvPr>
        </p:nvSpPr>
        <p:spPr>
          <a:xfrm>
            <a:off x="0" y="3162300"/>
            <a:ext cx="9144000" cy="533400"/>
          </a:xfrm>
        </p:spPr>
        <p:txBody>
          <a:bodyPr/>
          <a:lstStyle>
            <a:lvl1pPr algn="ctr">
              <a:defRPr lang="en-US" cap="none" baseline="0" dirty="0" smtClean="0">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3842967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1045A-FD6C-7B4E-8808-15B6E80C79A3}"/>
              </a:ext>
            </a:extLst>
          </p:cNvPr>
          <p:cNvSpPr>
            <a:spLocks noGrp="1"/>
          </p:cNvSpPr>
          <p:nvPr>
            <p:ph type="title"/>
          </p:nvPr>
        </p:nvSpPr>
        <p:spPr>
          <a:xfrm>
            <a:off x="0" y="3162300"/>
            <a:ext cx="9144000" cy="533400"/>
          </a:xfrm>
        </p:spPr>
        <p:txBody>
          <a:bodyPr/>
          <a:lstStyle>
            <a:lvl1pPr algn="ctr">
              <a:defRPr lang="en-US" cap="none" baseline="0" dirty="0" smtClean="0">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5392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805DED-9A8A-494B-9A22-C97F7C3B15CA}" type="datetimeFigureOut">
              <a:rPr lang="en-US" smtClean="0"/>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208461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805DED-9A8A-494B-9A22-C97F7C3B15CA}" type="datetimeFigureOut">
              <a:rPr lang="en-US" smtClean="0"/>
              <a:t>10/19/20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2467582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805DED-9A8A-494B-9A22-C97F7C3B15CA}" type="datetimeFigureOut">
              <a:rPr lang="en-US" smtClean="0"/>
              <a:t>10/19/20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2881195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805DED-9A8A-494B-9A22-C97F7C3B15CA}" type="datetimeFigureOut">
              <a:rPr lang="en-US" smtClean="0"/>
              <a:t>10/19/20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417955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05DED-9A8A-494B-9A22-C97F7C3B15CA}" type="datetimeFigureOut">
              <a:rPr lang="en-US" smtClean="0"/>
              <a:t>10/19/20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532767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805DED-9A8A-494B-9A22-C97F7C3B15CA}" type="datetimeFigureOut">
              <a:rPr lang="en-US" smtClean="0"/>
              <a:t>10/19/20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1239298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805DED-9A8A-494B-9A22-C97F7C3B15CA}" type="datetimeFigureOut">
              <a:rPr lang="en-US" smtClean="0"/>
              <a:t>10/19/20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3E0C5-0674-5A46-ABC9-FED530AF7CCB}" type="slidenum">
              <a:rPr lang="en-US" smtClean="0"/>
              <a:t>‹#›</a:t>
            </a:fld>
            <a:endParaRPr lang="en-US"/>
          </a:p>
        </p:txBody>
      </p:sp>
    </p:spTree>
    <p:extLst>
      <p:ext uri="{BB962C8B-B14F-4D97-AF65-F5344CB8AC3E}">
        <p14:creationId xmlns:p14="http://schemas.microsoft.com/office/powerpoint/2010/main" val="2493344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05DED-9A8A-494B-9A22-C97F7C3B15CA}" type="datetimeFigureOut">
              <a:rPr lang="en-US" smtClean="0"/>
              <a:t>10/19/20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3E0C5-0674-5A46-ABC9-FED530AF7CCB}" type="slidenum">
              <a:rPr lang="en-US" smtClean="0"/>
              <a:t>‹#›</a:t>
            </a:fld>
            <a:endParaRPr lang="en-US"/>
          </a:p>
        </p:txBody>
      </p:sp>
    </p:spTree>
    <p:extLst>
      <p:ext uri="{BB962C8B-B14F-4D97-AF65-F5344CB8AC3E}">
        <p14:creationId xmlns:p14="http://schemas.microsoft.com/office/powerpoint/2010/main" val="4193806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body" idx="1"/>
          </p:nvPr>
        </p:nvSpPr>
        <p:spPr bwMode="auto">
          <a:xfrm>
            <a:off x="381000" y="1219200"/>
            <a:ext cx="8534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title"/>
          </p:nvPr>
        </p:nvSpPr>
        <p:spPr bwMode="auto">
          <a:xfrm>
            <a:off x="676274" y="228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zh-CN" dirty="0"/>
              <a:t> Click to Edit Master Title Style</a:t>
            </a:r>
          </a:p>
        </p:txBody>
      </p:sp>
      <p:sp>
        <p:nvSpPr>
          <p:cNvPr id="1030" name="Rectangle 6"/>
          <p:cNvSpPr>
            <a:spLocks noChangeArrowheads="1"/>
          </p:cNvSpPr>
          <p:nvPr userDrawn="1"/>
        </p:nvSpPr>
        <p:spPr bwMode="auto">
          <a:xfrm>
            <a:off x="8494030" y="6491233"/>
            <a:ext cx="46487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0308F2-B355-B943-A2CF-451A9FDD88CE}" type="slidenum">
              <a:rPr lang="zh-CN" altLang="en-US" sz="1800" smtClean="0">
                <a:solidFill>
                  <a:srgbClr val="A7001B"/>
                </a:solidFill>
                <a:latin typeface="Century Gothic" panose="020B0502020202020204" pitchFamily="34" charset="0"/>
                <a:ea typeface="宋体" panose="02010600030101010101" pitchFamily="2" charset="-122"/>
              </a:rPr>
              <a:t>‹#›</a:t>
            </a:fld>
            <a:endParaRPr lang="en-US" altLang="zh-CN" sz="1800" dirty="0">
              <a:solidFill>
                <a:srgbClr val="A7001B"/>
              </a:solidFill>
              <a:latin typeface="Century Gothic" panose="020B0502020202020204" pitchFamily="34" charset="0"/>
              <a:ea typeface="宋体" panose="02010600030101010101" pitchFamily="2" charset="-122"/>
            </a:endParaRPr>
          </a:p>
        </p:txBody>
      </p:sp>
      <p:pic>
        <p:nvPicPr>
          <p:cNvPr id="5" name="Graphic 4">
            <a:extLst>
              <a:ext uri="{FF2B5EF4-FFF2-40B4-BE49-F238E27FC236}">
                <a16:creationId xmlns:a16="http://schemas.microsoft.com/office/drawing/2014/main" id="{D70540C4-4262-BF4B-B267-56BDED8CD08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0" y="6258243"/>
            <a:ext cx="599757" cy="599757"/>
          </a:xfrm>
          <a:prstGeom prst="rect">
            <a:avLst/>
          </a:prstGeom>
        </p:spPr>
      </p:pic>
      <p:sp>
        <p:nvSpPr>
          <p:cNvPr id="2" name="TextBox 1">
            <a:extLst>
              <a:ext uri="{FF2B5EF4-FFF2-40B4-BE49-F238E27FC236}">
                <a16:creationId xmlns:a16="http://schemas.microsoft.com/office/drawing/2014/main" id="{83F8E3E7-8FDE-304D-82E7-9EC15C5E4745}"/>
              </a:ext>
            </a:extLst>
          </p:cNvPr>
          <p:cNvSpPr txBox="1"/>
          <p:nvPr userDrawn="1"/>
        </p:nvSpPr>
        <p:spPr>
          <a:xfrm>
            <a:off x="599757" y="6586647"/>
            <a:ext cx="5824030" cy="246221"/>
          </a:xfrm>
          <a:prstGeom prst="rect">
            <a:avLst/>
          </a:prstGeom>
          <a:noFill/>
        </p:spPr>
        <p:txBody>
          <a:bodyPr wrap="none" rtlCol="0">
            <a:spAutoFit/>
          </a:bodyPr>
          <a:lstStyle/>
          <a:p>
            <a:r>
              <a:rPr lang="en-GB" sz="1000" i="1" dirty="0">
                <a:solidFill>
                  <a:schemeClr val="bg2"/>
                </a:solidFill>
                <a:latin typeface="Century Gothic" panose="020B0502020202020204" pitchFamily="34" charset="0"/>
              </a:rPr>
              <a:t>TORQUE: A Reading Comprehension Dataset of Temporal Ordering Questions. EMNLP, 2020.</a:t>
            </a:r>
            <a:endParaRPr lang="en-AL" sz="1000" i="1"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36664652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l" rtl="0" eaLnBrk="0" fontAlgn="base" hangingPunct="0">
        <a:spcBef>
          <a:spcPct val="0"/>
        </a:spcBef>
        <a:spcAft>
          <a:spcPct val="0"/>
        </a:spcAft>
        <a:defRPr sz="3200" b="0" kern="1200" cap="none" baseline="0">
          <a:solidFill>
            <a:schemeClr val="bg2">
              <a:lumMod val="95000"/>
              <a:lumOff val="5000"/>
            </a:schemeClr>
          </a:solidFill>
          <a:latin typeface="Century Gothic" panose="020B0502020202020204" pitchFamily="34" charset="0"/>
          <a:ea typeface="+mj-ea"/>
          <a:cs typeface="Calibri" panose="020F0502020204030204" pitchFamily="34" charset="0"/>
        </a:defRPr>
      </a:lvl1pPr>
      <a:lvl2pPr algn="ctr" rtl="0" eaLnBrk="0" fontAlgn="base" hangingPunct="0">
        <a:spcBef>
          <a:spcPct val="0"/>
        </a:spcBef>
        <a:spcAft>
          <a:spcPct val="0"/>
        </a:spcAft>
        <a:defRPr sz="2400" b="1">
          <a:solidFill>
            <a:srgbClr val="CC0000"/>
          </a:solidFill>
          <a:latin typeface="Arial Rounded MT Bold" panose="020F0704030504030204" pitchFamily="34" charset="0"/>
        </a:defRPr>
      </a:lvl2pPr>
      <a:lvl3pPr algn="ctr" rtl="0" eaLnBrk="0" fontAlgn="base" hangingPunct="0">
        <a:spcBef>
          <a:spcPct val="0"/>
        </a:spcBef>
        <a:spcAft>
          <a:spcPct val="0"/>
        </a:spcAft>
        <a:defRPr sz="2400" b="1">
          <a:solidFill>
            <a:srgbClr val="CC0000"/>
          </a:solidFill>
          <a:latin typeface="Arial Rounded MT Bold" panose="020F0704030504030204" pitchFamily="34" charset="0"/>
        </a:defRPr>
      </a:lvl3pPr>
      <a:lvl4pPr algn="ctr" rtl="0" eaLnBrk="0" fontAlgn="base" hangingPunct="0">
        <a:spcBef>
          <a:spcPct val="0"/>
        </a:spcBef>
        <a:spcAft>
          <a:spcPct val="0"/>
        </a:spcAft>
        <a:defRPr sz="2400" b="1">
          <a:solidFill>
            <a:srgbClr val="CC0000"/>
          </a:solidFill>
          <a:latin typeface="Arial Rounded MT Bold" panose="020F0704030504030204" pitchFamily="34" charset="0"/>
        </a:defRPr>
      </a:lvl4pPr>
      <a:lvl5pPr algn="ctr" rtl="0" eaLnBrk="0" fontAlgn="base" hangingPunct="0">
        <a:spcBef>
          <a:spcPct val="0"/>
        </a:spcBef>
        <a:spcAft>
          <a:spcPct val="0"/>
        </a:spcAft>
        <a:defRPr sz="2400" b="1">
          <a:solidFill>
            <a:srgbClr val="CC0000"/>
          </a:solidFill>
          <a:latin typeface="Arial Rounded MT Bold" panose="020F0704030504030204" pitchFamily="34" charset="0"/>
        </a:defRPr>
      </a:lvl5pPr>
      <a:lvl6pPr marL="457200" algn="ctr" rtl="0" fontAlgn="base">
        <a:spcBef>
          <a:spcPct val="0"/>
        </a:spcBef>
        <a:spcAft>
          <a:spcPct val="0"/>
        </a:spcAft>
        <a:defRPr sz="2400" b="1">
          <a:solidFill>
            <a:srgbClr val="CC0000"/>
          </a:solidFill>
          <a:latin typeface="Arial Rounded MT Bold" panose="020F0704030504030204" pitchFamily="34" charset="0"/>
        </a:defRPr>
      </a:lvl6pPr>
      <a:lvl7pPr marL="914400" algn="ctr" rtl="0" fontAlgn="base">
        <a:spcBef>
          <a:spcPct val="0"/>
        </a:spcBef>
        <a:spcAft>
          <a:spcPct val="0"/>
        </a:spcAft>
        <a:defRPr sz="2400" b="1">
          <a:solidFill>
            <a:srgbClr val="CC0000"/>
          </a:solidFill>
          <a:latin typeface="Arial Rounded MT Bold" panose="020F0704030504030204" pitchFamily="34" charset="0"/>
        </a:defRPr>
      </a:lvl7pPr>
      <a:lvl8pPr marL="1371600" algn="ctr" rtl="0" fontAlgn="base">
        <a:spcBef>
          <a:spcPct val="0"/>
        </a:spcBef>
        <a:spcAft>
          <a:spcPct val="0"/>
        </a:spcAft>
        <a:defRPr sz="2400" b="1">
          <a:solidFill>
            <a:srgbClr val="CC0000"/>
          </a:solidFill>
          <a:latin typeface="Arial Rounded MT Bold" panose="020F0704030504030204" pitchFamily="34" charset="0"/>
        </a:defRPr>
      </a:lvl8pPr>
      <a:lvl9pPr marL="1828800" algn="ctr" rtl="0" fontAlgn="base">
        <a:spcBef>
          <a:spcPct val="0"/>
        </a:spcBef>
        <a:spcAft>
          <a:spcPct val="0"/>
        </a:spcAft>
        <a:defRPr sz="2400" b="1">
          <a:solidFill>
            <a:srgbClr val="CC0000"/>
          </a:solidFill>
          <a:latin typeface="Arial Rounded MT Bold" panose="020F0704030504030204" pitchFamily="34" charset="0"/>
        </a:defRPr>
      </a:lvl9pPr>
    </p:titleStyle>
    <p:bodyStyle>
      <a:lvl1pPr marL="342900" indent="-342900" algn="l" rtl="0" eaLnBrk="0" fontAlgn="base" hangingPunct="0">
        <a:spcBef>
          <a:spcPct val="20000"/>
        </a:spcBef>
        <a:spcAft>
          <a:spcPct val="0"/>
        </a:spcAft>
        <a:buClr>
          <a:srgbClr val="545164"/>
        </a:buClr>
        <a:buSzPct val="65000"/>
        <a:buFont typeface="Wingdings" pitchFamily="2" charset="2"/>
        <a:buChar char="q"/>
        <a:defRPr sz="2800" kern="1200">
          <a:solidFill>
            <a:schemeClr val="bg2">
              <a:lumMod val="85000"/>
              <a:lumOff val="15000"/>
            </a:schemeClr>
          </a:solidFill>
          <a:latin typeface="Century Gothic" panose="020B0502020202020204" pitchFamily="34" charset="0"/>
          <a:ea typeface="+mn-ea"/>
          <a:cs typeface="Calibri" panose="020F0502020204030204" pitchFamily="34" charset="0"/>
        </a:defRPr>
      </a:lvl1pPr>
      <a:lvl2pPr marL="800100" indent="-342900" algn="l" rtl="0" eaLnBrk="0" fontAlgn="base" hangingPunct="0">
        <a:spcBef>
          <a:spcPct val="20000"/>
        </a:spcBef>
        <a:spcAft>
          <a:spcPct val="0"/>
        </a:spcAft>
        <a:buClr>
          <a:srgbClr val="545164"/>
        </a:buClr>
        <a:buSzPct val="65000"/>
        <a:buFont typeface="Wingdings" pitchFamily="2" charset="2"/>
        <a:buChar char="q"/>
        <a:defRPr sz="2400" kern="1200">
          <a:solidFill>
            <a:schemeClr val="bg2">
              <a:lumMod val="75000"/>
              <a:lumOff val="25000"/>
            </a:schemeClr>
          </a:solidFill>
          <a:latin typeface="Century Gothic" panose="020B0502020202020204" pitchFamily="34" charset="0"/>
          <a:ea typeface="+mn-ea"/>
          <a:cs typeface="Calibri" panose="020F0502020204030204" pitchFamily="34" charset="0"/>
        </a:defRPr>
      </a:lvl2pPr>
      <a:lvl3pPr marL="1143000" indent="-285750" algn="l" rtl="0" eaLnBrk="0" fontAlgn="base" hangingPunct="0">
        <a:spcBef>
          <a:spcPct val="20000"/>
        </a:spcBef>
        <a:spcAft>
          <a:spcPct val="0"/>
        </a:spcAft>
        <a:buClr>
          <a:srgbClr val="545164"/>
        </a:buClr>
        <a:buSzPct val="65000"/>
        <a:buFont typeface="Wingdings" pitchFamily="2" charset="2"/>
        <a:buChar char="q"/>
        <a:defRPr sz="2000" kern="1200">
          <a:solidFill>
            <a:schemeClr val="bg2">
              <a:lumMod val="75000"/>
              <a:lumOff val="25000"/>
            </a:schemeClr>
          </a:solidFill>
          <a:latin typeface="Century Gothic" panose="020B0502020202020204" pitchFamily="34" charset="0"/>
          <a:ea typeface="+mn-ea"/>
          <a:cs typeface="Calibri" panose="020F0502020204030204" pitchFamily="34" charset="0"/>
        </a:defRPr>
      </a:lvl3pPr>
      <a:lvl4pPr marL="1485900" indent="-285750" algn="l" rtl="0" eaLnBrk="0" fontAlgn="base" hangingPunct="0">
        <a:spcBef>
          <a:spcPct val="20000"/>
        </a:spcBef>
        <a:spcAft>
          <a:spcPct val="0"/>
        </a:spcAft>
        <a:buClr>
          <a:srgbClr val="545164"/>
        </a:buClr>
        <a:buSzPct val="65000"/>
        <a:buFont typeface="Wingdings" pitchFamily="2" charset="2"/>
        <a:buChar char="q"/>
        <a:defRPr sz="1800" kern="1200">
          <a:solidFill>
            <a:schemeClr val="bg2">
              <a:lumMod val="75000"/>
              <a:lumOff val="25000"/>
            </a:schemeClr>
          </a:solidFill>
          <a:latin typeface="Century Gothic" panose="020B0502020202020204" pitchFamily="34" charset="0"/>
          <a:ea typeface="+mn-ea"/>
          <a:cs typeface="Calibri" panose="020F0502020204030204" pitchFamily="34" charset="0"/>
        </a:defRPr>
      </a:lvl4pPr>
      <a:lvl5pPr marL="1828800" indent="-285750" algn="l" rtl="0" eaLnBrk="0" fontAlgn="base" hangingPunct="0">
        <a:spcBef>
          <a:spcPct val="20000"/>
        </a:spcBef>
        <a:spcAft>
          <a:spcPct val="0"/>
        </a:spcAft>
        <a:buClr>
          <a:srgbClr val="545164"/>
        </a:buClr>
        <a:buSzPct val="65000"/>
        <a:buFont typeface="Wingdings" pitchFamily="2" charset="2"/>
        <a:buChar char="q"/>
        <a:defRPr sz="1600" kern="1200">
          <a:solidFill>
            <a:schemeClr val="bg2">
              <a:lumMod val="75000"/>
              <a:lumOff val="25000"/>
            </a:schemeClr>
          </a:solidFill>
          <a:latin typeface="Century Gothic" panose="020B0502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qatmr.github.io/" TargetMode="External"/><Relationship Id="rId2" Type="http://schemas.openxmlformats.org/officeDocument/2006/relationships/hyperlink" Target="https://qatmr-qualification.github.io/"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s://allennlp.org/torque.html"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412F-D747-CF4A-9488-F7AC83188B40}"/>
              </a:ext>
            </a:extLst>
          </p:cNvPr>
          <p:cNvSpPr>
            <a:spLocks noGrp="1"/>
          </p:cNvSpPr>
          <p:nvPr>
            <p:ph type="ctrTitle"/>
          </p:nvPr>
        </p:nvSpPr>
        <p:spPr>
          <a:xfrm>
            <a:off x="0" y="2193234"/>
            <a:ext cx="9144000" cy="1182931"/>
          </a:xfrm>
        </p:spPr>
        <p:txBody>
          <a:bodyPr anchor="ctr">
            <a:normAutofit fontScale="90000"/>
          </a:bodyPr>
          <a:lstStyle/>
          <a:p>
            <a:r>
              <a:rPr lang="en-US" sz="4000" dirty="0"/>
              <a:t>TORQUE: A Reading Comprehension Dataset of </a:t>
            </a:r>
            <a:br>
              <a:rPr lang="en-US" sz="4000" dirty="0"/>
            </a:br>
            <a:r>
              <a:rPr lang="en-US" sz="4000" dirty="0"/>
              <a:t>Temporal </a:t>
            </a:r>
            <a:r>
              <a:rPr lang="en-US" sz="4000" dirty="0" err="1"/>
              <a:t>ORdering</a:t>
            </a:r>
            <a:r>
              <a:rPr lang="en-US" sz="4000" dirty="0"/>
              <a:t> </a:t>
            </a:r>
            <a:r>
              <a:rPr lang="en-US" sz="4000" dirty="0" err="1"/>
              <a:t>QUEstions</a:t>
            </a:r>
            <a:endParaRPr lang="en-US" sz="4000" dirty="0"/>
          </a:p>
        </p:txBody>
      </p:sp>
      <p:pic>
        <p:nvPicPr>
          <p:cNvPr id="4" name="Graphic 3">
            <a:extLst>
              <a:ext uri="{FF2B5EF4-FFF2-40B4-BE49-F238E27FC236}">
                <a16:creationId xmlns:a16="http://schemas.microsoft.com/office/drawing/2014/main" id="{6BBD442E-6ED3-704C-94D2-7B626BB812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0535" y="832158"/>
            <a:ext cx="1182931" cy="1182931"/>
          </a:xfrm>
          <a:prstGeom prst="rect">
            <a:avLst/>
          </a:prstGeom>
        </p:spPr>
      </p:pic>
      <p:sp>
        <p:nvSpPr>
          <p:cNvPr id="10" name="Title 1">
            <a:extLst>
              <a:ext uri="{FF2B5EF4-FFF2-40B4-BE49-F238E27FC236}">
                <a16:creationId xmlns:a16="http://schemas.microsoft.com/office/drawing/2014/main" id="{DF0C1424-2CA7-1B4A-9BAF-F9FA034A9A85}"/>
              </a:ext>
            </a:extLst>
          </p:cNvPr>
          <p:cNvSpPr txBox="1">
            <a:spLocks/>
          </p:cNvSpPr>
          <p:nvPr/>
        </p:nvSpPr>
        <p:spPr>
          <a:xfrm>
            <a:off x="0" y="3490221"/>
            <a:ext cx="9144000" cy="98174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u="sng" dirty="0" err="1"/>
              <a:t>Qiang</a:t>
            </a:r>
            <a:r>
              <a:rPr lang="en-US" sz="1800" u="sng" dirty="0"/>
              <a:t> Ning</a:t>
            </a:r>
            <a:r>
              <a:rPr lang="en-US" sz="1800" dirty="0"/>
              <a:t>, Hao Wu, </a:t>
            </a:r>
            <a:r>
              <a:rPr lang="en-US" sz="1800" dirty="0" err="1"/>
              <a:t>Rujun</a:t>
            </a:r>
            <a:r>
              <a:rPr lang="en-US" sz="1800" dirty="0"/>
              <a:t> Han</a:t>
            </a:r>
          </a:p>
          <a:p>
            <a:r>
              <a:rPr lang="en-US" sz="1800" dirty="0" err="1"/>
              <a:t>Nanyun</a:t>
            </a:r>
            <a:r>
              <a:rPr lang="en-US" sz="1800" dirty="0"/>
              <a:t> Peng, Matt Gardner, Dan Roth</a:t>
            </a:r>
          </a:p>
        </p:txBody>
      </p:sp>
      <p:grpSp>
        <p:nvGrpSpPr>
          <p:cNvPr id="12" name="Group 11">
            <a:extLst>
              <a:ext uri="{FF2B5EF4-FFF2-40B4-BE49-F238E27FC236}">
                <a16:creationId xmlns:a16="http://schemas.microsoft.com/office/drawing/2014/main" id="{290D541E-E39D-D74E-8E3D-EB0E6C37945B}"/>
              </a:ext>
            </a:extLst>
          </p:cNvPr>
          <p:cNvGrpSpPr/>
          <p:nvPr/>
        </p:nvGrpSpPr>
        <p:grpSpPr>
          <a:xfrm>
            <a:off x="520131" y="4913490"/>
            <a:ext cx="8103737" cy="790291"/>
            <a:chOff x="520131" y="4913490"/>
            <a:chExt cx="8103737" cy="790291"/>
          </a:xfrm>
        </p:grpSpPr>
        <p:grpSp>
          <p:nvGrpSpPr>
            <p:cNvPr id="6" name="Group 5">
              <a:extLst>
                <a:ext uri="{FF2B5EF4-FFF2-40B4-BE49-F238E27FC236}">
                  <a16:creationId xmlns:a16="http://schemas.microsoft.com/office/drawing/2014/main" id="{72FB1750-39AF-E843-8ECE-85030445EBED}"/>
                </a:ext>
              </a:extLst>
            </p:cNvPr>
            <p:cNvGrpSpPr/>
            <p:nvPr/>
          </p:nvGrpSpPr>
          <p:grpSpPr>
            <a:xfrm>
              <a:off x="520131" y="4961038"/>
              <a:ext cx="8103737" cy="704267"/>
              <a:chOff x="1331569" y="3831483"/>
              <a:chExt cx="8610378" cy="748297"/>
            </a:xfrm>
          </p:grpSpPr>
          <p:pic>
            <p:nvPicPr>
              <p:cNvPr id="7" name="Google Shape;19;p3">
                <a:extLst>
                  <a:ext uri="{FF2B5EF4-FFF2-40B4-BE49-F238E27FC236}">
                    <a16:creationId xmlns:a16="http://schemas.microsoft.com/office/drawing/2014/main" id="{29E87D2A-D609-E743-B4C9-E00B66A0BA02}"/>
                  </a:ext>
                </a:extLst>
              </p:cNvPr>
              <p:cNvPicPr preferRelativeResize="0"/>
              <p:nvPr/>
            </p:nvPicPr>
            <p:blipFill rotWithShape="1">
              <a:blip r:embed="rId5">
                <a:alphaModFix/>
              </a:blip>
              <a:srcRect/>
              <a:stretch/>
            </p:blipFill>
            <p:spPr>
              <a:xfrm>
                <a:off x="3990568" y="3932338"/>
                <a:ext cx="1145885" cy="546586"/>
              </a:xfrm>
              <a:prstGeom prst="rect">
                <a:avLst/>
              </a:prstGeom>
              <a:noFill/>
              <a:ln>
                <a:noFill/>
              </a:ln>
            </p:spPr>
          </p:pic>
          <p:pic>
            <p:nvPicPr>
              <p:cNvPr id="8" name="Picture 7">
                <a:extLst>
                  <a:ext uri="{FF2B5EF4-FFF2-40B4-BE49-F238E27FC236}">
                    <a16:creationId xmlns:a16="http://schemas.microsoft.com/office/drawing/2014/main" id="{1296C43D-C531-9C4A-8F7C-F715C882A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1569" y="3908674"/>
                <a:ext cx="1730834" cy="593914"/>
              </a:xfrm>
              <a:prstGeom prst="rect">
                <a:avLst/>
              </a:prstGeom>
            </p:spPr>
          </p:pic>
          <p:pic>
            <p:nvPicPr>
              <p:cNvPr id="9" name="Picture 8">
                <a:extLst>
                  <a:ext uri="{FF2B5EF4-FFF2-40B4-BE49-F238E27FC236}">
                    <a16:creationId xmlns:a16="http://schemas.microsoft.com/office/drawing/2014/main" id="{C8EDDC1F-745A-2642-8CF9-D474B57106DF}"/>
                  </a:ext>
                </a:extLst>
              </p:cNvPr>
              <p:cNvPicPr>
                <a:picLocks noChangeAspect="1"/>
              </p:cNvPicPr>
              <p:nvPr/>
            </p:nvPicPr>
            <p:blipFill>
              <a:blip r:embed="rId7"/>
              <a:stretch>
                <a:fillRect/>
              </a:stretch>
            </p:blipFill>
            <p:spPr>
              <a:xfrm>
                <a:off x="8260382" y="3831483"/>
                <a:ext cx="1681565" cy="748297"/>
              </a:xfrm>
              <a:prstGeom prst="rect">
                <a:avLst/>
              </a:prstGeom>
            </p:spPr>
          </p:pic>
        </p:grpSp>
        <p:pic>
          <p:nvPicPr>
            <p:cNvPr id="11" name="Picture 10">
              <a:extLst>
                <a:ext uri="{FF2B5EF4-FFF2-40B4-BE49-F238E27FC236}">
                  <a16:creationId xmlns:a16="http://schemas.microsoft.com/office/drawing/2014/main" id="{426E2448-7E43-1248-B390-AC8FCED7965A}"/>
                </a:ext>
              </a:extLst>
            </p:cNvPr>
            <p:cNvPicPr>
              <a:picLocks noChangeAspect="1"/>
            </p:cNvPicPr>
            <p:nvPr/>
          </p:nvPicPr>
          <p:blipFill>
            <a:blip r:embed="rId8"/>
            <a:stretch>
              <a:fillRect/>
            </a:stretch>
          </p:blipFill>
          <p:spPr>
            <a:xfrm>
              <a:off x="5163466" y="4913490"/>
              <a:ext cx="1439211" cy="790291"/>
            </a:xfrm>
            <a:prstGeom prst="rect">
              <a:avLst/>
            </a:prstGeom>
          </p:spPr>
        </p:pic>
      </p:grpSp>
    </p:spTree>
    <p:extLst>
      <p:ext uri="{BB962C8B-B14F-4D97-AF65-F5344CB8AC3E}">
        <p14:creationId xmlns:p14="http://schemas.microsoft.com/office/powerpoint/2010/main" val="720384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D5D3-A406-D646-9D29-9D0F5100AA0F}"/>
              </a:ext>
            </a:extLst>
          </p:cNvPr>
          <p:cNvSpPr>
            <a:spLocks noGrp="1"/>
          </p:cNvSpPr>
          <p:nvPr>
            <p:ph type="title"/>
          </p:nvPr>
        </p:nvSpPr>
        <p:spPr/>
        <p:txBody>
          <a:bodyPr/>
          <a:lstStyle/>
          <a:p>
            <a:pPr marL="0" indent="0">
              <a:buSzPct val="100000"/>
              <a:buNone/>
            </a:pPr>
            <a:r>
              <a:rPr lang="en-US" dirty="0"/>
              <a:t>TORQUE: Data collection process</a:t>
            </a:r>
          </a:p>
        </p:txBody>
      </p:sp>
      <p:sp>
        <p:nvSpPr>
          <p:cNvPr id="3" name="Content Placeholder 2">
            <a:extLst>
              <a:ext uri="{FF2B5EF4-FFF2-40B4-BE49-F238E27FC236}">
                <a16:creationId xmlns:a16="http://schemas.microsoft.com/office/drawing/2014/main" id="{F29C6CDC-DC30-8A47-B0AF-C8BBE84F3C51}"/>
              </a:ext>
            </a:extLst>
          </p:cNvPr>
          <p:cNvSpPr>
            <a:spLocks noGrp="1"/>
          </p:cNvSpPr>
          <p:nvPr>
            <p:ph idx="1"/>
          </p:nvPr>
        </p:nvSpPr>
        <p:spPr/>
        <p:txBody>
          <a:bodyPr/>
          <a:lstStyle/>
          <a:p>
            <a:pPr marL="0" indent="0">
              <a:buSzPct val="100000"/>
              <a:buNone/>
            </a:pPr>
            <a:r>
              <a:rPr lang="en-US" dirty="0"/>
              <a:t>Given a passage, an annotator needs to</a:t>
            </a:r>
          </a:p>
          <a:p>
            <a:pPr marL="514350" indent="-514350">
              <a:buSzPct val="100000"/>
              <a:buFont typeface="+mj-lt"/>
              <a:buAutoNum type="arabicPeriod"/>
            </a:pPr>
            <a:r>
              <a:rPr lang="en-US" dirty="0"/>
              <a:t>Label all the events</a:t>
            </a:r>
          </a:p>
          <a:p>
            <a:pPr marL="514350" indent="-514350">
              <a:buSzPct val="100000"/>
              <a:buFont typeface="+mj-lt"/>
              <a:buAutoNum type="arabicPeriod"/>
            </a:pPr>
            <a:r>
              <a:rPr lang="en-US" dirty="0"/>
              <a:t>Repeat the following steps</a:t>
            </a:r>
          </a:p>
          <a:p>
            <a:pPr lvl="1">
              <a:buSzPct val="50000"/>
            </a:pPr>
            <a:r>
              <a:rPr lang="en-US" dirty="0"/>
              <a:t>Ask a question querying temporal relations</a:t>
            </a:r>
          </a:p>
          <a:p>
            <a:pPr lvl="1">
              <a:buSzPct val="50000"/>
            </a:pPr>
            <a:r>
              <a:rPr lang="en-US" dirty="0"/>
              <a:t>Select all the correct answers from the event list</a:t>
            </a:r>
          </a:p>
          <a:p>
            <a:pPr lvl="1">
              <a:buSzPct val="50000"/>
            </a:pPr>
            <a:r>
              <a:rPr lang="en-US" dirty="0"/>
              <a:t>Slightly perturb the question and answer it</a:t>
            </a:r>
          </a:p>
          <a:p>
            <a:pPr lvl="1">
              <a:buSzPct val="50000"/>
            </a:pPr>
            <a:endParaRPr lang="en-US" dirty="0"/>
          </a:p>
          <a:p>
            <a:pPr lvl="1">
              <a:buSzPct val="50000"/>
            </a:pPr>
            <a:endParaRPr lang="en-US" dirty="0"/>
          </a:p>
        </p:txBody>
      </p:sp>
      <p:sp>
        <p:nvSpPr>
          <p:cNvPr id="4" name="TextBox 3">
            <a:extLst>
              <a:ext uri="{FF2B5EF4-FFF2-40B4-BE49-F238E27FC236}">
                <a16:creationId xmlns:a16="http://schemas.microsoft.com/office/drawing/2014/main" id="{EB61AFED-4977-F947-BB36-9D12B47D3AA5}"/>
              </a:ext>
            </a:extLst>
          </p:cNvPr>
          <p:cNvSpPr txBox="1"/>
          <p:nvPr/>
        </p:nvSpPr>
        <p:spPr>
          <a:xfrm>
            <a:off x="7556220" y="1828800"/>
            <a:ext cx="1473480" cy="307777"/>
          </a:xfrm>
          <a:prstGeom prst="rect">
            <a:avLst/>
          </a:prstGeom>
          <a:noFill/>
        </p:spPr>
        <p:txBody>
          <a:bodyPr wrap="none" rtlCol="0">
            <a:spAutoFit/>
          </a:bodyPr>
          <a:lstStyle/>
          <a:p>
            <a:r>
              <a:rPr lang="en-US" sz="1400" i="1" dirty="0">
                <a:solidFill>
                  <a:srgbClr val="FF0000"/>
                </a:solidFill>
                <a:latin typeface="Century Gothic" panose="020B0502020202020204" pitchFamily="34" charset="0"/>
              </a:rPr>
              <a:t>For challenge1</a:t>
            </a:r>
          </a:p>
        </p:txBody>
      </p:sp>
      <p:sp>
        <p:nvSpPr>
          <p:cNvPr id="5" name="TextBox 4">
            <a:extLst>
              <a:ext uri="{FF2B5EF4-FFF2-40B4-BE49-F238E27FC236}">
                <a16:creationId xmlns:a16="http://schemas.microsoft.com/office/drawing/2014/main" id="{C9C4437F-E544-3341-8092-4A632EDF9DB1}"/>
              </a:ext>
            </a:extLst>
          </p:cNvPr>
          <p:cNvSpPr txBox="1"/>
          <p:nvPr/>
        </p:nvSpPr>
        <p:spPr>
          <a:xfrm>
            <a:off x="7556220" y="3041751"/>
            <a:ext cx="1473480" cy="307777"/>
          </a:xfrm>
          <a:prstGeom prst="rect">
            <a:avLst/>
          </a:prstGeom>
          <a:noFill/>
        </p:spPr>
        <p:txBody>
          <a:bodyPr wrap="none" rtlCol="0">
            <a:spAutoFit/>
          </a:bodyPr>
          <a:lstStyle/>
          <a:p>
            <a:r>
              <a:rPr lang="en-US" sz="1400" i="1" dirty="0">
                <a:solidFill>
                  <a:srgbClr val="FF0000"/>
                </a:solidFill>
                <a:latin typeface="Century Gothic" panose="020B0502020202020204" pitchFamily="34" charset="0"/>
              </a:rPr>
              <a:t>For challenge2</a:t>
            </a:r>
          </a:p>
        </p:txBody>
      </p:sp>
      <p:sp>
        <p:nvSpPr>
          <p:cNvPr id="6" name="TextBox 5">
            <a:extLst>
              <a:ext uri="{FF2B5EF4-FFF2-40B4-BE49-F238E27FC236}">
                <a16:creationId xmlns:a16="http://schemas.microsoft.com/office/drawing/2014/main" id="{0A4ADF4E-893A-BC4A-9DF0-2125FCEC9B61}"/>
              </a:ext>
            </a:extLst>
          </p:cNvPr>
          <p:cNvSpPr txBox="1"/>
          <p:nvPr/>
        </p:nvSpPr>
        <p:spPr>
          <a:xfrm>
            <a:off x="7556220" y="3652839"/>
            <a:ext cx="1473480" cy="307777"/>
          </a:xfrm>
          <a:prstGeom prst="rect">
            <a:avLst/>
          </a:prstGeom>
          <a:noFill/>
        </p:spPr>
        <p:txBody>
          <a:bodyPr wrap="none" rtlCol="0">
            <a:spAutoFit/>
          </a:bodyPr>
          <a:lstStyle/>
          <a:p>
            <a:r>
              <a:rPr lang="en-US" sz="1400" i="1" dirty="0">
                <a:solidFill>
                  <a:srgbClr val="FF0000"/>
                </a:solidFill>
                <a:latin typeface="Century Gothic" panose="020B0502020202020204" pitchFamily="34" charset="0"/>
              </a:rPr>
              <a:t>For challenge3</a:t>
            </a:r>
          </a:p>
        </p:txBody>
      </p:sp>
    </p:spTree>
    <p:extLst>
      <p:ext uri="{BB962C8B-B14F-4D97-AF65-F5344CB8AC3E}">
        <p14:creationId xmlns:p14="http://schemas.microsoft.com/office/powerpoint/2010/main" val="105277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53F590B-0A1C-F84C-AB05-9429706213FE}"/>
              </a:ext>
            </a:extLst>
          </p:cNvPr>
          <p:cNvGrpSpPr/>
          <p:nvPr/>
        </p:nvGrpSpPr>
        <p:grpSpPr>
          <a:xfrm>
            <a:off x="2094138" y="560063"/>
            <a:ext cx="5197033" cy="5917773"/>
            <a:chOff x="3634451" y="560063"/>
            <a:chExt cx="5197033" cy="5917773"/>
          </a:xfrm>
        </p:grpSpPr>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strike="noStrike" kern="0" cap="none" spc="0" normalizeH="0" baseline="0" noProof="0" dirty="0">
                  <a:ln>
                    <a:noFill/>
                  </a:ln>
                  <a:solidFill>
                    <a:schemeClr val="bg2"/>
                  </a:solidFill>
                  <a:effectLst/>
                  <a:uLnTx/>
                  <a:uFillTx/>
                  <a:latin typeface="Century Gothic" panose="020B0502020202020204" pitchFamily="34" charset="0"/>
                </a:rPr>
                <a:t>Heavy snow is causing disruption to transport across the UK, with heavy rainfall bringing flooding to the south-west of England. Rescuers searching for a woman trapped in a landslide at her home said they had found a body.</a:t>
              </a:r>
            </a:p>
          </p:txBody>
        </p:sp>
        <p:sp>
          <p:nvSpPr>
            <p:cNvPr id="41" name="TextBox 40">
              <a:extLst>
                <a:ext uri="{FF2B5EF4-FFF2-40B4-BE49-F238E27FC236}">
                  <a16:creationId xmlns:a16="http://schemas.microsoft.com/office/drawing/2014/main" id="{44A6625C-440B-764F-83F9-10A39CDB196A}"/>
                </a:ext>
              </a:extLst>
            </p:cNvPr>
            <p:cNvSpPr txBox="1"/>
            <p:nvPr/>
          </p:nvSpPr>
          <p:spPr>
            <a:xfrm>
              <a:off x="3634451" y="2005697"/>
              <a:ext cx="5197033" cy="2554545"/>
            </a:xfrm>
            <a:custGeom>
              <a:avLst/>
              <a:gdLst>
                <a:gd name="connsiteX0" fmla="*/ 0 w 5197033"/>
                <a:gd name="connsiteY0" fmla="*/ 0 h 2554545"/>
                <a:gd name="connsiteX1" fmla="*/ 597659 w 5197033"/>
                <a:gd name="connsiteY1" fmla="*/ 0 h 2554545"/>
                <a:gd name="connsiteX2" fmla="*/ 1091377 w 5197033"/>
                <a:gd name="connsiteY2" fmla="*/ 0 h 2554545"/>
                <a:gd name="connsiteX3" fmla="*/ 1844947 w 5197033"/>
                <a:gd name="connsiteY3" fmla="*/ 0 h 2554545"/>
                <a:gd name="connsiteX4" fmla="*/ 2442606 w 5197033"/>
                <a:gd name="connsiteY4" fmla="*/ 0 h 2554545"/>
                <a:gd name="connsiteX5" fmla="*/ 3040264 w 5197033"/>
                <a:gd name="connsiteY5" fmla="*/ 0 h 2554545"/>
                <a:gd name="connsiteX6" fmla="*/ 3793834 w 5197033"/>
                <a:gd name="connsiteY6" fmla="*/ 0 h 2554545"/>
                <a:gd name="connsiteX7" fmla="*/ 4339523 w 5197033"/>
                <a:gd name="connsiteY7" fmla="*/ 0 h 2554545"/>
                <a:gd name="connsiteX8" fmla="*/ 5197033 w 5197033"/>
                <a:gd name="connsiteY8" fmla="*/ 0 h 2554545"/>
                <a:gd name="connsiteX9" fmla="*/ 5197033 w 5197033"/>
                <a:gd name="connsiteY9" fmla="*/ 689727 h 2554545"/>
                <a:gd name="connsiteX10" fmla="*/ 5197033 w 5197033"/>
                <a:gd name="connsiteY10" fmla="*/ 1277273 h 2554545"/>
                <a:gd name="connsiteX11" fmla="*/ 5197033 w 5197033"/>
                <a:gd name="connsiteY11" fmla="*/ 1915909 h 2554545"/>
                <a:gd name="connsiteX12" fmla="*/ 5197033 w 5197033"/>
                <a:gd name="connsiteY12" fmla="*/ 2554545 h 2554545"/>
                <a:gd name="connsiteX13" fmla="*/ 4703315 w 5197033"/>
                <a:gd name="connsiteY13" fmla="*/ 2554545 h 2554545"/>
                <a:gd name="connsiteX14" fmla="*/ 3949745 w 5197033"/>
                <a:gd name="connsiteY14" fmla="*/ 2554545 h 2554545"/>
                <a:gd name="connsiteX15" fmla="*/ 3404057 w 5197033"/>
                <a:gd name="connsiteY15" fmla="*/ 2554545 h 2554545"/>
                <a:gd name="connsiteX16" fmla="*/ 2754427 w 5197033"/>
                <a:gd name="connsiteY16" fmla="*/ 2554545 h 2554545"/>
                <a:gd name="connsiteX17" fmla="*/ 2000858 w 5197033"/>
                <a:gd name="connsiteY17" fmla="*/ 2554545 h 2554545"/>
                <a:gd name="connsiteX18" fmla="*/ 1351229 w 5197033"/>
                <a:gd name="connsiteY18" fmla="*/ 2554545 h 2554545"/>
                <a:gd name="connsiteX19" fmla="*/ 857510 w 5197033"/>
                <a:gd name="connsiteY19" fmla="*/ 2554545 h 2554545"/>
                <a:gd name="connsiteX20" fmla="*/ 0 w 5197033"/>
                <a:gd name="connsiteY20" fmla="*/ 2554545 h 2554545"/>
                <a:gd name="connsiteX21" fmla="*/ 0 w 5197033"/>
                <a:gd name="connsiteY21" fmla="*/ 1864818 h 2554545"/>
                <a:gd name="connsiteX22" fmla="*/ 0 w 5197033"/>
                <a:gd name="connsiteY22" fmla="*/ 1175091 h 2554545"/>
                <a:gd name="connsiteX23" fmla="*/ 0 w 5197033"/>
                <a:gd name="connsiteY2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2554545" extrusionOk="0">
                  <a:moveTo>
                    <a:pt x="0" y="0"/>
                  </a:moveTo>
                  <a:cubicBezTo>
                    <a:pt x="128523" y="-8126"/>
                    <a:pt x="474074" y="29400"/>
                    <a:pt x="597659" y="0"/>
                  </a:cubicBezTo>
                  <a:cubicBezTo>
                    <a:pt x="721244" y="-29400"/>
                    <a:pt x="912657" y="16215"/>
                    <a:pt x="1091377" y="0"/>
                  </a:cubicBezTo>
                  <a:cubicBezTo>
                    <a:pt x="1270097" y="-16215"/>
                    <a:pt x="1676122" y="14536"/>
                    <a:pt x="1844947" y="0"/>
                  </a:cubicBezTo>
                  <a:cubicBezTo>
                    <a:pt x="2013772" y="-14536"/>
                    <a:pt x="2182087" y="21600"/>
                    <a:pt x="2442606" y="0"/>
                  </a:cubicBezTo>
                  <a:cubicBezTo>
                    <a:pt x="2703125" y="-21600"/>
                    <a:pt x="2835269" y="-7759"/>
                    <a:pt x="3040264" y="0"/>
                  </a:cubicBezTo>
                  <a:cubicBezTo>
                    <a:pt x="3245259" y="7759"/>
                    <a:pt x="3432697" y="-26581"/>
                    <a:pt x="3793834" y="0"/>
                  </a:cubicBezTo>
                  <a:cubicBezTo>
                    <a:pt x="4154971" y="26581"/>
                    <a:pt x="4198396" y="2660"/>
                    <a:pt x="4339523" y="0"/>
                  </a:cubicBezTo>
                  <a:cubicBezTo>
                    <a:pt x="4480650" y="-2660"/>
                    <a:pt x="4976529" y="19422"/>
                    <a:pt x="5197033" y="0"/>
                  </a:cubicBezTo>
                  <a:cubicBezTo>
                    <a:pt x="5171454" y="298772"/>
                    <a:pt x="5169083" y="415828"/>
                    <a:pt x="5197033" y="689727"/>
                  </a:cubicBezTo>
                  <a:cubicBezTo>
                    <a:pt x="5224983" y="963626"/>
                    <a:pt x="5198437" y="1130536"/>
                    <a:pt x="5197033" y="1277273"/>
                  </a:cubicBezTo>
                  <a:cubicBezTo>
                    <a:pt x="5195629" y="1424010"/>
                    <a:pt x="5185602" y="1770670"/>
                    <a:pt x="5197033" y="1915909"/>
                  </a:cubicBezTo>
                  <a:cubicBezTo>
                    <a:pt x="5208464" y="2061148"/>
                    <a:pt x="5165833" y="2316885"/>
                    <a:pt x="5197033" y="2554545"/>
                  </a:cubicBezTo>
                  <a:cubicBezTo>
                    <a:pt x="4988428" y="2550795"/>
                    <a:pt x="4883973" y="2578119"/>
                    <a:pt x="4703315" y="2554545"/>
                  </a:cubicBezTo>
                  <a:cubicBezTo>
                    <a:pt x="4522657" y="2530971"/>
                    <a:pt x="4118031" y="2529504"/>
                    <a:pt x="3949745" y="2554545"/>
                  </a:cubicBezTo>
                  <a:cubicBezTo>
                    <a:pt x="3781459" y="2579587"/>
                    <a:pt x="3588392" y="2529287"/>
                    <a:pt x="3404057" y="2554545"/>
                  </a:cubicBezTo>
                  <a:cubicBezTo>
                    <a:pt x="3219722" y="2579803"/>
                    <a:pt x="2937982" y="2583778"/>
                    <a:pt x="2754427" y="2554545"/>
                  </a:cubicBezTo>
                  <a:cubicBezTo>
                    <a:pt x="2570872" y="2525313"/>
                    <a:pt x="2218148" y="2588837"/>
                    <a:pt x="2000858" y="2554545"/>
                  </a:cubicBezTo>
                  <a:cubicBezTo>
                    <a:pt x="1783568" y="2520253"/>
                    <a:pt x="1667879" y="2572991"/>
                    <a:pt x="1351229" y="2554545"/>
                  </a:cubicBezTo>
                  <a:cubicBezTo>
                    <a:pt x="1034579" y="2536099"/>
                    <a:pt x="998171" y="2546120"/>
                    <a:pt x="857510" y="2554545"/>
                  </a:cubicBezTo>
                  <a:cubicBezTo>
                    <a:pt x="716849" y="2562970"/>
                    <a:pt x="371076" y="2537331"/>
                    <a:pt x="0" y="2554545"/>
                  </a:cubicBezTo>
                  <a:cubicBezTo>
                    <a:pt x="32675" y="2254534"/>
                    <a:pt x="2615" y="2041129"/>
                    <a:pt x="0" y="1864818"/>
                  </a:cubicBezTo>
                  <a:cubicBezTo>
                    <a:pt x="-2615" y="1688507"/>
                    <a:pt x="12463" y="1475979"/>
                    <a:pt x="0" y="1175091"/>
                  </a:cubicBezTo>
                  <a:cubicBezTo>
                    <a:pt x="-12463" y="874203"/>
                    <a:pt x="-21949" y="503264"/>
                    <a:pt x="0" y="0"/>
                  </a:cubicBezTo>
                  <a:close/>
                </a:path>
              </a:pathLst>
            </a:custGeom>
            <a:noFill/>
            <a:ln>
              <a:solidFill>
                <a:schemeClr val="bg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lvl="0" defTabSz="914400">
                <a:defRPr/>
              </a:pPr>
              <a:r>
                <a:rPr lang="en-US" sz="1600" kern="0" dirty="0">
                  <a:solidFill>
                    <a:schemeClr val="bg2"/>
                  </a:solidFill>
                  <a:latin typeface="Century Gothic" panose="020B0502020202020204" pitchFamily="34" charset="0"/>
                </a:rPr>
                <a:t>The loan may be extended by the McAlpine group for an additional year with an increase in the conversion price to $2.50 a share. The sale of shares to the McAlpine family along with the recent sale of 750,000 shares of Meridian stock to Haden MacLellan Holding PLC of Surrey, England and a recent public offering have increased Meridian's net worth to $8.5 million, said William Feniger, chief executive officer of Toledo, Ohio-based Meridian.</a:t>
              </a:r>
              <a:endParaRPr kumimoji="0" lang="en-US" sz="1600" b="0" i="0" strike="noStrike" kern="0" cap="none" spc="0" normalizeH="0" baseline="0" noProof="0" dirty="0">
                <a:ln>
                  <a:noFill/>
                </a:ln>
                <a:solidFill>
                  <a:schemeClr val="bg2"/>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8640A2B5-CA3F-E84A-81D0-B646CF4FEC2F}"/>
                </a:ext>
              </a:extLst>
            </p:cNvPr>
            <p:cNvSpPr txBox="1"/>
            <p:nvPr/>
          </p:nvSpPr>
          <p:spPr>
            <a:xfrm>
              <a:off x="3634451" y="4661954"/>
              <a:ext cx="5197033" cy="1815882"/>
            </a:xfrm>
            <a:custGeom>
              <a:avLst/>
              <a:gdLst>
                <a:gd name="connsiteX0" fmla="*/ 0 w 5197033"/>
                <a:gd name="connsiteY0" fmla="*/ 0 h 1815882"/>
                <a:gd name="connsiteX1" fmla="*/ 701599 w 5197033"/>
                <a:gd name="connsiteY1" fmla="*/ 0 h 1815882"/>
                <a:gd name="connsiteX2" fmla="*/ 1195318 w 5197033"/>
                <a:gd name="connsiteY2" fmla="*/ 0 h 1815882"/>
                <a:gd name="connsiteX3" fmla="*/ 1792976 w 5197033"/>
                <a:gd name="connsiteY3" fmla="*/ 0 h 1815882"/>
                <a:gd name="connsiteX4" fmla="*/ 2286695 w 5197033"/>
                <a:gd name="connsiteY4" fmla="*/ 0 h 1815882"/>
                <a:gd name="connsiteX5" fmla="*/ 3040264 w 5197033"/>
                <a:gd name="connsiteY5" fmla="*/ 0 h 1815882"/>
                <a:gd name="connsiteX6" fmla="*/ 3533982 w 5197033"/>
                <a:gd name="connsiteY6" fmla="*/ 0 h 1815882"/>
                <a:gd name="connsiteX7" fmla="*/ 4079671 w 5197033"/>
                <a:gd name="connsiteY7" fmla="*/ 0 h 1815882"/>
                <a:gd name="connsiteX8" fmla="*/ 4625359 w 5197033"/>
                <a:gd name="connsiteY8" fmla="*/ 0 h 1815882"/>
                <a:gd name="connsiteX9" fmla="*/ 5197033 w 5197033"/>
                <a:gd name="connsiteY9" fmla="*/ 0 h 1815882"/>
                <a:gd name="connsiteX10" fmla="*/ 5197033 w 5197033"/>
                <a:gd name="connsiteY10" fmla="*/ 605294 h 1815882"/>
                <a:gd name="connsiteX11" fmla="*/ 5197033 w 5197033"/>
                <a:gd name="connsiteY11" fmla="*/ 1192429 h 1815882"/>
                <a:gd name="connsiteX12" fmla="*/ 5197033 w 5197033"/>
                <a:gd name="connsiteY12" fmla="*/ 1815882 h 1815882"/>
                <a:gd name="connsiteX13" fmla="*/ 4651345 w 5197033"/>
                <a:gd name="connsiteY13" fmla="*/ 1815882 h 1815882"/>
                <a:gd name="connsiteX14" fmla="*/ 4105656 w 5197033"/>
                <a:gd name="connsiteY14" fmla="*/ 1815882 h 1815882"/>
                <a:gd name="connsiteX15" fmla="*/ 3352086 w 5197033"/>
                <a:gd name="connsiteY15" fmla="*/ 1815882 h 1815882"/>
                <a:gd name="connsiteX16" fmla="*/ 2806398 w 5197033"/>
                <a:gd name="connsiteY16" fmla="*/ 1815882 h 1815882"/>
                <a:gd name="connsiteX17" fmla="*/ 2156769 w 5197033"/>
                <a:gd name="connsiteY17" fmla="*/ 1815882 h 1815882"/>
                <a:gd name="connsiteX18" fmla="*/ 1663051 w 5197033"/>
                <a:gd name="connsiteY18" fmla="*/ 1815882 h 1815882"/>
                <a:gd name="connsiteX19" fmla="*/ 1013421 w 5197033"/>
                <a:gd name="connsiteY19" fmla="*/ 1815882 h 1815882"/>
                <a:gd name="connsiteX20" fmla="*/ 0 w 5197033"/>
                <a:gd name="connsiteY20" fmla="*/ 1815882 h 1815882"/>
                <a:gd name="connsiteX21" fmla="*/ 0 w 5197033"/>
                <a:gd name="connsiteY21" fmla="*/ 1265064 h 1815882"/>
                <a:gd name="connsiteX22" fmla="*/ 0 w 5197033"/>
                <a:gd name="connsiteY22" fmla="*/ 641612 h 1815882"/>
                <a:gd name="connsiteX23" fmla="*/ 0 w 5197033"/>
                <a:gd name="connsiteY23"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1815882"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194733" y="268746"/>
                    <a:pt x="5193106" y="423960"/>
                    <a:pt x="5197033" y="605294"/>
                  </a:cubicBezTo>
                  <a:cubicBezTo>
                    <a:pt x="5200960" y="786628"/>
                    <a:pt x="5169834" y="947600"/>
                    <a:pt x="5197033" y="1192429"/>
                  </a:cubicBezTo>
                  <a:cubicBezTo>
                    <a:pt x="5224232" y="1437258"/>
                    <a:pt x="5184399" y="1543049"/>
                    <a:pt x="5197033" y="1815882"/>
                  </a:cubicBezTo>
                  <a:cubicBezTo>
                    <a:pt x="5041923" y="1804082"/>
                    <a:pt x="4848860" y="1798060"/>
                    <a:pt x="4651345" y="1815882"/>
                  </a:cubicBezTo>
                  <a:cubicBezTo>
                    <a:pt x="4453830" y="1833704"/>
                    <a:pt x="4285711" y="1833009"/>
                    <a:pt x="4105656" y="1815882"/>
                  </a:cubicBezTo>
                  <a:cubicBezTo>
                    <a:pt x="3925601" y="1798755"/>
                    <a:pt x="3627873" y="1825570"/>
                    <a:pt x="3352086" y="1815882"/>
                  </a:cubicBezTo>
                  <a:cubicBezTo>
                    <a:pt x="3076299" y="1806195"/>
                    <a:pt x="2992191" y="1804462"/>
                    <a:pt x="2806398" y="1815882"/>
                  </a:cubicBezTo>
                  <a:cubicBezTo>
                    <a:pt x="2620605" y="1827302"/>
                    <a:pt x="2452916" y="1784813"/>
                    <a:pt x="2156769" y="1815882"/>
                  </a:cubicBezTo>
                  <a:cubicBezTo>
                    <a:pt x="1860622" y="1846951"/>
                    <a:pt x="1809634" y="1798522"/>
                    <a:pt x="1663051" y="1815882"/>
                  </a:cubicBezTo>
                  <a:cubicBezTo>
                    <a:pt x="1516468" y="1833242"/>
                    <a:pt x="1286023" y="1797819"/>
                    <a:pt x="1013421" y="1815882"/>
                  </a:cubicBezTo>
                  <a:cubicBezTo>
                    <a:pt x="740819" y="1833946"/>
                    <a:pt x="413768" y="1835580"/>
                    <a:pt x="0" y="1815882"/>
                  </a:cubicBezTo>
                  <a:cubicBezTo>
                    <a:pt x="9875" y="1652861"/>
                    <a:pt x="-1555" y="1489582"/>
                    <a:pt x="0" y="1265064"/>
                  </a:cubicBezTo>
                  <a:cubicBezTo>
                    <a:pt x="1555" y="1040546"/>
                    <a:pt x="-10067" y="843918"/>
                    <a:pt x="0" y="641612"/>
                  </a:cubicBezTo>
                  <a:cubicBezTo>
                    <a:pt x="10067" y="439306"/>
                    <a:pt x="11989" y="249596"/>
                    <a:pt x="0" y="0"/>
                  </a:cubicBezTo>
                  <a:close/>
                </a:path>
              </a:pathLst>
            </a:custGeom>
            <a:noFill/>
            <a:ln>
              <a:solidFill>
                <a:schemeClr val="bg2"/>
              </a:solidFill>
              <a:prstDash val="solid"/>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lvl="0" defTabSz="914400">
                <a:defRPr/>
              </a:pPr>
              <a:r>
                <a:rPr lang="en-US" sz="1600" kern="0" dirty="0">
                  <a:solidFill>
                    <a:schemeClr val="bg2"/>
                  </a:solidFill>
                  <a:latin typeface="Century Gothic" panose="020B0502020202020204" pitchFamily="34" charset="0"/>
                </a:rPr>
                <a:t>This time, however, some analysts think he could face a real battle. "Without some unexpected coup de theatre, I don't see what will block the Paribas bid," said Philippe de Cholet, analyst at the brokerage Cholet-Dupont amp Cie. Mr. de Cholet said Mr. Fournier's biggest hope was to somehow persuade regulatory authorities to block the bid.</a:t>
              </a:r>
            </a:p>
          </p:txBody>
        </p:sp>
      </p:grpSp>
      <p:grpSp>
        <p:nvGrpSpPr>
          <p:cNvPr id="5" name="Group 4">
            <a:extLst>
              <a:ext uri="{FF2B5EF4-FFF2-40B4-BE49-F238E27FC236}">
                <a16:creationId xmlns:a16="http://schemas.microsoft.com/office/drawing/2014/main" id="{460617D6-CA05-EC48-8EBE-8A5E74B590DB}"/>
              </a:ext>
            </a:extLst>
          </p:cNvPr>
          <p:cNvGrpSpPr/>
          <p:nvPr/>
        </p:nvGrpSpPr>
        <p:grpSpPr>
          <a:xfrm>
            <a:off x="1973020" y="91170"/>
            <a:ext cx="5452604" cy="6505184"/>
            <a:chOff x="3513333" y="91170"/>
            <a:chExt cx="5452604" cy="6505184"/>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algn="ctr"/>
              <a:r>
                <a:rPr lang="en-US" dirty="0">
                  <a:solidFill>
                    <a:schemeClr val="bg2"/>
                  </a:solidFill>
                  <a:latin typeface="Century Gothic" panose="020B0502020202020204" pitchFamily="34" charset="0"/>
                </a:rPr>
                <a:t>TORQUE</a:t>
              </a:r>
            </a:p>
          </p:txBody>
        </p:sp>
      </p:grpSp>
      <p:pic>
        <p:nvPicPr>
          <p:cNvPr id="8" name="Picture 7">
            <a:extLst>
              <a:ext uri="{FF2B5EF4-FFF2-40B4-BE49-F238E27FC236}">
                <a16:creationId xmlns:a16="http://schemas.microsoft.com/office/drawing/2014/main" id="{A95AAB92-A6CA-2546-8476-A57424CDACB2}"/>
              </a:ext>
            </a:extLst>
          </p:cNvPr>
          <p:cNvPicPr>
            <a:picLocks noChangeAspect="1"/>
          </p:cNvPicPr>
          <p:nvPr/>
        </p:nvPicPr>
        <p:blipFill>
          <a:blip r:embed="rId3">
            <a:alphaModFix amt="35000"/>
          </a:blip>
          <a:stretch>
            <a:fillRect/>
          </a:stretch>
        </p:blipFill>
        <p:spPr>
          <a:xfrm>
            <a:off x="1973020" y="3790910"/>
            <a:ext cx="5452604" cy="3067090"/>
          </a:xfrm>
          <a:prstGeom prst="rect">
            <a:avLst/>
          </a:prstGeom>
        </p:spPr>
      </p:pic>
    </p:spTree>
    <p:extLst>
      <p:ext uri="{BB962C8B-B14F-4D97-AF65-F5344CB8AC3E}">
        <p14:creationId xmlns:p14="http://schemas.microsoft.com/office/powerpoint/2010/main" val="315515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53F590B-0A1C-F84C-AB05-9429706213FE}"/>
              </a:ext>
            </a:extLst>
          </p:cNvPr>
          <p:cNvGrpSpPr/>
          <p:nvPr/>
        </p:nvGrpSpPr>
        <p:grpSpPr>
          <a:xfrm>
            <a:off x="3634451" y="560063"/>
            <a:ext cx="5197033" cy="5917773"/>
            <a:chOff x="3634451" y="560063"/>
            <a:chExt cx="5197033" cy="5917773"/>
          </a:xfrm>
        </p:grpSpPr>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strike="noStrike" kern="0" cap="none" spc="0" normalizeH="0" baseline="0" noProof="0" dirty="0">
                  <a:ln>
                    <a:noFill/>
                  </a:ln>
                  <a:solidFill>
                    <a:schemeClr val="bg2"/>
                  </a:solidFill>
                  <a:effectLst/>
                  <a:uLnTx/>
                  <a:uFillTx/>
                  <a:latin typeface="Century Gothic" panose="020B0502020202020204" pitchFamily="34" charset="0"/>
                </a:rPr>
                <a:t>Heavy snow is causing disruption to transport across the UK, with heavy rainfall bringing flooding to the south-west of England. Rescuers searching for a woman trapped in a landslide at her home said they had found a body.</a:t>
              </a:r>
            </a:p>
          </p:txBody>
        </p:sp>
        <p:sp>
          <p:nvSpPr>
            <p:cNvPr id="41" name="TextBox 40">
              <a:extLst>
                <a:ext uri="{FF2B5EF4-FFF2-40B4-BE49-F238E27FC236}">
                  <a16:creationId xmlns:a16="http://schemas.microsoft.com/office/drawing/2014/main" id="{44A6625C-440B-764F-83F9-10A39CDB196A}"/>
                </a:ext>
              </a:extLst>
            </p:cNvPr>
            <p:cNvSpPr txBox="1"/>
            <p:nvPr/>
          </p:nvSpPr>
          <p:spPr>
            <a:xfrm>
              <a:off x="3634451" y="2005697"/>
              <a:ext cx="5197033" cy="2554545"/>
            </a:xfrm>
            <a:custGeom>
              <a:avLst/>
              <a:gdLst>
                <a:gd name="connsiteX0" fmla="*/ 0 w 5197033"/>
                <a:gd name="connsiteY0" fmla="*/ 0 h 2554545"/>
                <a:gd name="connsiteX1" fmla="*/ 597659 w 5197033"/>
                <a:gd name="connsiteY1" fmla="*/ 0 h 2554545"/>
                <a:gd name="connsiteX2" fmla="*/ 1091377 w 5197033"/>
                <a:gd name="connsiteY2" fmla="*/ 0 h 2554545"/>
                <a:gd name="connsiteX3" fmla="*/ 1844947 w 5197033"/>
                <a:gd name="connsiteY3" fmla="*/ 0 h 2554545"/>
                <a:gd name="connsiteX4" fmla="*/ 2442606 w 5197033"/>
                <a:gd name="connsiteY4" fmla="*/ 0 h 2554545"/>
                <a:gd name="connsiteX5" fmla="*/ 3040264 w 5197033"/>
                <a:gd name="connsiteY5" fmla="*/ 0 h 2554545"/>
                <a:gd name="connsiteX6" fmla="*/ 3793834 w 5197033"/>
                <a:gd name="connsiteY6" fmla="*/ 0 h 2554545"/>
                <a:gd name="connsiteX7" fmla="*/ 4339523 w 5197033"/>
                <a:gd name="connsiteY7" fmla="*/ 0 h 2554545"/>
                <a:gd name="connsiteX8" fmla="*/ 5197033 w 5197033"/>
                <a:gd name="connsiteY8" fmla="*/ 0 h 2554545"/>
                <a:gd name="connsiteX9" fmla="*/ 5197033 w 5197033"/>
                <a:gd name="connsiteY9" fmla="*/ 689727 h 2554545"/>
                <a:gd name="connsiteX10" fmla="*/ 5197033 w 5197033"/>
                <a:gd name="connsiteY10" fmla="*/ 1277273 h 2554545"/>
                <a:gd name="connsiteX11" fmla="*/ 5197033 w 5197033"/>
                <a:gd name="connsiteY11" fmla="*/ 1915909 h 2554545"/>
                <a:gd name="connsiteX12" fmla="*/ 5197033 w 5197033"/>
                <a:gd name="connsiteY12" fmla="*/ 2554545 h 2554545"/>
                <a:gd name="connsiteX13" fmla="*/ 4703315 w 5197033"/>
                <a:gd name="connsiteY13" fmla="*/ 2554545 h 2554545"/>
                <a:gd name="connsiteX14" fmla="*/ 3949745 w 5197033"/>
                <a:gd name="connsiteY14" fmla="*/ 2554545 h 2554545"/>
                <a:gd name="connsiteX15" fmla="*/ 3404057 w 5197033"/>
                <a:gd name="connsiteY15" fmla="*/ 2554545 h 2554545"/>
                <a:gd name="connsiteX16" fmla="*/ 2754427 w 5197033"/>
                <a:gd name="connsiteY16" fmla="*/ 2554545 h 2554545"/>
                <a:gd name="connsiteX17" fmla="*/ 2000858 w 5197033"/>
                <a:gd name="connsiteY17" fmla="*/ 2554545 h 2554545"/>
                <a:gd name="connsiteX18" fmla="*/ 1351229 w 5197033"/>
                <a:gd name="connsiteY18" fmla="*/ 2554545 h 2554545"/>
                <a:gd name="connsiteX19" fmla="*/ 857510 w 5197033"/>
                <a:gd name="connsiteY19" fmla="*/ 2554545 h 2554545"/>
                <a:gd name="connsiteX20" fmla="*/ 0 w 5197033"/>
                <a:gd name="connsiteY20" fmla="*/ 2554545 h 2554545"/>
                <a:gd name="connsiteX21" fmla="*/ 0 w 5197033"/>
                <a:gd name="connsiteY21" fmla="*/ 1864818 h 2554545"/>
                <a:gd name="connsiteX22" fmla="*/ 0 w 5197033"/>
                <a:gd name="connsiteY22" fmla="*/ 1175091 h 2554545"/>
                <a:gd name="connsiteX23" fmla="*/ 0 w 5197033"/>
                <a:gd name="connsiteY2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2554545" extrusionOk="0">
                  <a:moveTo>
                    <a:pt x="0" y="0"/>
                  </a:moveTo>
                  <a:cubicBezTo>
                    <a:pt x="128523" y="-8126"/>
                    <a:pt x="474074" y="29400"/>
                    <a:pt x="597659" y="0"/>
                  </a:cubicBezTo>
                  <a:cubicBezTo>
                    <a:pt x="721244" y="-29400"/>
                    <a:pt x="912657" y="16215"/>
                    <a:pt x="1091377" y="0"/>
                  </a:cubicBezTo>
                  <a:cubicBezTo>
                    <a:pt x="1270097" y="-16215"/>
                    <a:pt x="1676122" y="14536"/>
                    <a:pt x="1844947" y="0"/>
                  </a:cubicBezTo>
                  <a:cubicBezTo>
                    <a:pt x="2013772" y="-14536"/>
                    <a:pt x="2182087" y="21600"/>
                    <a:pt x="2442606" y="0"/>
                  </a:cubicBezTo>
                  <a:cubicBezTo>
                    <a:pt x="2703125" y="-21600"/>
                    <a:pt x="2835269" y="-7759"/>
                    <a:pt x="3040264" y="0"/>
                  </a:cubicBezTo>
                  <a:cubicBezTo>
                    <a:pt x="3245259" y="7759"/>
                    <a:pt x="3432697" y="-26581"/>
                    <a:pt x="3793834" y="0"/>
                  </a:cubicBezTo>
                  <a:cubicBezTo>
                    <a:pt x="4154971" y="26581"/>
                    <a:pt x="4198396" y="2660"/>
                    <a:pt x="4339523" y="0"/>
                  </a:cubicBezTo>
                  <a:cubicBezTo>
                    <a:pt x="4480650" y="-2660"/>
                    <a:pt x="4976529" y="19422"/>
                    <a:pt x="5197033" y="0"/>
                  </a:cubicBezTo>
                  <a:cubicBezTo>
                    <a:pt x="5171454" y="298772"/>
                    <a:pt x="5169083" y="415828"/>
                    <a:pt x="5197033" y="689727"/>
                  </a:cubicBezTo>
                  <a:cubicBezTo>
                    <a:pt x="5224983" y="963626"/>
                    <a:pt x="5198437" y="1130536"/>
                    <a:pt x="5197033" y="1277273"/>
                  </a:cubicBezTo>
                  <a:cubicBezTo>
                    <a:pt x="5195629" y="1424010"/>
                    <a:pt x="5185602" y="1770670"/>
                    <a:pt x="5197033" y="1915909"/>
                  </a:cubicBezTo>
                  <a:cubicBezTo>
                    <a:pt x="5208464" y="2061148"/>
                    <a:pt x="5165833" y="2316885"/>
                    <a:pt x="5197033" y="2554545"/>
                  </a:cubicBezTo>
                  <a:cubicBezTo>
                    <a:pt x="4988428" y="2550795"/>
                    <a:pt x="4883973" y="2578119"/>
                    <a:pt x="4703315" y="2554545"/>
                  </a:cubicBezTo>
                  <a:cubicBezTo>
                    <a:pt x="4522657" y="2530971"/>
                    <a:pt x="4118031" y="2529504"/>
                    <a:pt x="3949745" y="2554545"/>
                  </a:cubicBezTo>
                  <a:cubicBezTo>
                    <a:pt x="3781459" y="2579587"/>
                    <a:pt x="3588392" y="2529287"/>
                    <a:pt x="3404057" y="2554545"/>
                  </a:cubicBezTo>
                  <a:cubicBezTo>
                    <a:pt x="3219722" y="2579803"/>
                    <a:pt x="2937982" y="2583778"/>
                    <a:pt x="2754427" y="2554545"/>
                  </a:cubicBezTo>
                  <a:cubicBezTo>
                    <a:pt x="2570872" y="2525313"/>
                    <a:pt x="2218148" y="2588837"/>
                    <a:pt x="2000858" y="2554545"/>
                  </a:cubicBezTo>
                  <a:cubicBezTo>
                    <a:pt x="1783568" y="2520253"/>
                    <a:pt x="1667879" y="2572991"/>
                    <a:pt x="1351229" y="2554545"/>
                  </a:cubicBezTo>
                  <a:cubicBezTo>
                    <a:pt x="1034579" y="2536099"/>
                    <a:pt x="998171" y="2546120"/>
                    <a:pt x="857510" y="2554545"/>
                  </a:cubicBezTo>
                  <a:cubicBezTo>
                    <a:pt x="716849" y="2562970"/>
                    <a:pt x="371076" y="2537331"/>
                    <a:pt x="0" y="2554545"/>
                  </a:cubicBezTo>
                  <a:cubicBezTo>
                    <a:pt x="32675" y="2254534"/>
                    <a:pt x="2615" y="2041129"/>
                    <a:pt x="0" y="1864818"/>
                  </a:cubicBezTo>
                  <a:cubicBezTo>
                    <a:pt x="-2615" y="1688507"/>
                    <a:pt x="12463" y="1475979"/>
                    <a:pt x="0" y="1175091"/>
                  </a:cubicBezTo>
                  <a:cubicBezTo>
                    <a:pt x="-12463" y="874203"/>
                    <a:pt x="-21949" y="503264"/>
                    <a:pt x="0" y="0"/>
                  </a:cubicBezTo>
                  <a:close/>
                </a:path>
              </a:pathLst>
            </a:custGeom>
            <a:noFill/>
            <a:ln>
              <a:solidFill>
                <a:schemeClr val="bg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lvl="0" defTabSz="914400">
                <a:defRPr/>
              </a:pPr>
              <a:r>
                <a:rPr lang="en-US" sz="1600" kern="0" dirty="0">
                  <a:solidFill>
                    <a:schemeClr val="bg2"/>
                  </a:solidFill>
                  <a:latin typeface="Century Gothic" panose="020B0502020202020204" pitchFamily="34" charset="0"/>
                </a:rPr>
                <a:t>The loan may be extended by the McAlpine group for an additional year with an increase in the conversion price to $2.50 a share. The sale of shares to the McAlpine family along with the recent sale of 750,000 shares of Meridian stock to Haden MacLellan Holding PLC of Surrey, England and a recent public offering have increased Meridian's net worth to $8.5 million, said William Feniger, chief executive officer of Toledo, Ohio-based Meridian.</a:t>
              </a:r>
              <a:endParaRPr kumimoji="0" lang="en-US" sz="1600" b="0" i="0" strike="noStrike" kern="0" cap="none" spc="0" normalizeH="0" baseline="0" noProof="0" dirty="0">
                <a:ln>
                  <a:noFill/>
                </a:ln>
                <a:solidFill>
                  <a:schemeClr val="bg2"/>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8640A2B5-CA3F-E84A-81D0-B646CF4FEC2F}"/>
                </a:ext>
              </a:extLst>
            </p:cNvPr>
            <p:cNvSpPr txBox="1"/>
            <p:nvPr/>
          </p:nvSpPr>
          <p:spPr>
            <a:xfrm>
              <a:off x="3634451" y="4661954"/>
              <a:ext cx="5197033" cy="1815882"/>
            </a:xfrm>
            <a:custGeom>
              <a:avLst/>
              <a:gdLst>
                <a:gd name="connsiteX0" fmla="*/ 0 w 5197033"/>
                <a:gd name="connsiteY0" fmla="*/ 0 h 1815882"/>
                <a:gd name="connsiteX1" fmla="*/ 701599 w 5197033"/>
                <a:gd name="connsiteY1" fmla="*/ 0 h 1815882"/>
                <a:gd name="connsiteX2" fmla="*/ 1195318 w 5197033"/>
                <a:gd name="connsiteY2" fmla="*/ 0 h 1815882"/>
                <a:gd name="connsiteX3" fmla="*/ 1792976 w 5197033"/>
                <a:gd name="connsiteY3" fmla="*/ 0 h 1815882"/>
                <a:gd name="connsiteX4" fmla="*/ 2286695 w 5197033"/>
                <a:gd name="connsiteY4" fmla="*/ 0 h 1815882"/>
                <a:gd name="connsiteX5" fmla="*/ 3040264 w 5197033"/>
                <a:gd name="connsiteY5" fmla="*/ 0 h 1815882"/>
                <a:gd name="connsiteX6" fmla="*/ 3533982 w 5197033"/>
                <a:gd name="connsiteY6" fmla="*/ 0 h 1815882"/>
                <a:gd name="connsiteX7" fmla="*/ 4079671 w 5197033"/>
                <a:gd name="connsiteY7" fmla="*/ 0 h 1815882"/>
                <a:gd name="connsiteX8" fmla="*/ 4625359 w 5197033"/>
                <a:gd name="connsiteY8" fmla="*/ 0 h 1815882"/>
                <a:gd name="connsiteX9" fmla="*/ 5197033 w 5197033"/>
                <a:gd name="connsiteY9" fmla="*/ 0 h 1815882"/>
                <a:gd name="connsiteX10" fmla="*/ 5197033 w 5197033"/>
                <a:gd name="connsiteY10" fmla="*/ 605294 h 1815882"/>
                <a:gd name="connsiteX11" fmla="*/ 5197033 w 5197033"/>
                <a:gd name="connsiteY11" fmla="*/ 1192429 h 1815882"/>
                <a:gd name="connsiteX12" fmla="*/ 5197033 w 5197033"/>
                <a:gd name="connsiteY12" fmla="*/ 1815882 h 1815882"/>
                <a:gd name="connsiteX13" fmla="*/ 4651345 w 5197033"/>
                <a:gd name="connsiteY13" fmla="*/ 1815882 h 1815882"/>
                <a:gd name="connsiteX14" fmla="*/ 4105656 w 5197033"/>
                <a:gd name="connsiteY14" fmla="*/ 1815882 h 1815882"/>
                <a:gd name="connsiteX15" fmla="*/ 3352086 w 5197033"/>
                <a:gd name="connsiteY15" fmla="*/ 1815882 h 1815882"/>
                <a:gd name="connsiteX16" fmla="*/ 2806398 w 5197033"/>
                <a:gd name="connsiteY16" fmla="*/ 1815882 h 1815882"/>
                <a:gd name="connsiteX17" fmla="*/ 2156769 w 5197033"/>
                <a:gd name="connsiteY17" fmla="*/ 1815882 h 1815882"/>
                <a:gd name="connsiteX18" fmla="*/ 1663051 w 5197033"/>
                <a:gd name="connsiteY18" fmla="*/ 1815882 h 1815882"/>
                <a:gd name="connsiteX19" fmla="*/ 1013421 w 5197033"/>
                <a:gd name="connsiteY19" fmla="*/ 1815882 h 1815882"/>
                <a:gd name="connsiteX20" fmla="*/ 0 w 5197033"/>
                <a:gd name="connsiteY20" fmla="*/ 1815882 h 1815882"/>
                <a:gd name="connsiteX21" fmla="*/ 0 w 5197033"/>
                <a:gd name="connsiteY21" fmla="*/ 1265064 h 1815882"/>
                <a:gd name="connsiteX22" fmla="*/ 0 w 5197033"/>
                <a:gd name="connsiteY22" fmla="*/ 641612 h 1815882"/>
                <a:gd name="connsiteX23" fmla="*/ 0 w 5197033"/>
                <a:gd name="connsiteY23"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1815882"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194733" y="268746"/>
                    <a:pt x="5193106" y="423960"/>
                    <a:pt x="5197033" y="605294"/>
                  </a:cubicBezTo>
                  <a:cubicBezTo>
                    <a:pt x="5200960" y="786628"/>
                    <a:pt x="5169834" y="947600"/>
                    <a:pt x="5197033" y="1192429"/>
                  </a:cubicBezTo>
                  <a:cubicBezTo>
                    <a:pt x="5224232" y="1437258"/>
                    <a:pt x="5184399" y="1543049"/>
                    <a:pt x="5197033" y="1815882"/>
                  </a:cubicBezTo>
                  <a:cubicBezTo>
                    <a:pt x="5041923" y="1804082"/>
                    <a:pt x="4848860" y="1798060"/>
                    <a:pt x="4651345" y="1815882"/>
                  </a:cubicBezTo>
                  <a:cubicBezTo>
                    <a:pt x="4453830" y="1833704"/>
                    <a:pt x="4285711" y="1833009"/>
                    <a:pt x="4105656" y="1815882"/>
                  </a:cubicBezTo>
                  <a:cubicBezTo>
                    <a:pt x="3925601" y="1798755"/>
                    <a:pt x="3627873" y="1825570"/>
                    <a:pt x="3352086" y="1815882"/>
                  </a:cubicBezTo>
                  <a:cubicBezTo>
                    <a:pt x="3076299" y="1806195"/>
                    <a:pt x="2992191" y="1804462"/>
                    <a:pt x="2806398" y="1815882"/>
                  </a:cubicBezTo>
                  <a:cubicBezTo>
                    <a:pt x="2620605" y="1827302"/>
                    <a:pt x="2452916" y="1784813"/>
                    <a:pt x="2156769" y="1815882"/>
                  </a:cubicBezTo>
                  <a:cubicBezTo>
                    <a:pt x="1860622" y="1846951"/>
                    <a:pt x="1809634" y="1798522"/>
                    <a:pt x="1663051" y="1815882"/>
                  </a:cubicBezTo>
                  <a:cubicBezTo>
                    <a:pt x="1516468" y="1833242"/>
                    <a:pt x="1286023" y="1797819"/>
                    <a:pt x="1013421" y="1815882"/>
                  </a:cubicBezTo>
                  <a:cubicBezTo>
                    <a:pt x="740819" y="1833946"/>
                    <a:pt x="413768" y="1835580"/>
                    <a:pt x="0" y="1815882"/>
                  </a:cubicBezTo>
                  <a:cubicBezTo>
                    <a:pt x="9875" y="1652861"/>
                    <a:pt x="-1555" y="1489582"/>
                    <a:pt x="0" y="1265064"/>
                  </a:cubicBezTo>
                  <a:cubicBezTo>
                    <a:pt x="1555" y="1040546"/>
                    <a:pt x="-10067" y="843918"/>
                    <a:pt x="0" y="641612"/>
                  </a:cubicBezTo>
                  <a:cubicBezTo>
                    <a:pt x="10067" y="439306"/>
                    <a:pt x="11989" y="249596"/>
                    <a:pt x="0" y="0"/>
                  </a:cubicBezTo>
                  <a:close/>
                </a:path>
              </a:pathLst>
            </a:custGeom>
            <a:noFill/>
            <a:ln>
              <a:solidFill>
                <a:schemeClr val="bg2"/>
              </a:solidFill>
              <a:prstDash val="solid"/>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lvl="0" defTabSz="914400">
                <a:defRPr/>
              </a:pPr>
              <a:r>
                <a:rPr lang="en-US" sz="1600" kern="0" dirty="0">
                  <a:solidFill>
                    <a:schemeClr val="bg2"/>
                  </a:solidFill>
                  <a:latin typeface="Century Gothic" panose="020B0502020202020204" pitchFamily="34" charset="0"/>
                </a:rPr>
                <a:t>This time, however, some analysts think he could face a real battle. "Without some unexpected coup de theatre, I don't see what will block the Paribas bid," said Philippe de Cholet, analyst at the brokerage Cholet-Dupont amp Cie. Mr. de Cholet said Mr. Fournier's biggest hope was to somehow persuade regulatory authorities to block the bid.</a:t>
              </a:r>
            </a:p>
          </p:txBody>
        </p:sp>
      </p:grpSp>
      <p:sp>
        <p:nvSpPr>
          <p:cNvPr id="43" name="TextBox 42">
            <a:extLst>
              <a:ext uri="{FF2B5EF4-FFF2-40B4-BE49-F238E27FC236}">
                <a16:creationId xmlns:a16="http://schemas.microsoft.com/office/drawing/2014/main" id="{9A3F151D-45EE-8344-9BE4-296C1FBD2F40}"/>
              </a:ext>
            </a:extLst>
          </p:cNvPr>
          <p:cNvSpPr txBox="1"/>
          <p:nvPr/>
        </p:nvSpPr>
        <p:spPr>
          <a:xfrm>
            <a:off x="178061" y="438039"/>
            <a:ext cx="3224896" cy="646331"/>
          </a:xfrm>
          <a:prstGeom prst="rect">
            <a:avLst/>
          </a:prstGeom>
          <a:noFill/>
        </p:spPr>
        <p:txBody>
          <a:bodyPr wrap="square" rtlCol="0">
            <a:spAutoFit/>
          </a:bodyPr>
          <a:lstStyle/>
          <a:p>
            <a:r>
              <a:rPr lang="en-US" dirty="0">
                <a:solidFill>
                  <a:schemeClr val="bg2"/>
                </a:solidFill>
                <a:latin typeface="Century Gothic" panose="020B0502020202020204" pitchFamily="34" charset="0"/>
              </a:rPr>
              <a:t>3.2k passages from the 2.8k articles in TempEval3</a:t>
            </a:r>
          </a:p>
        </p:txBody>
      </p:sp>
      <p:grpSp>
        <p:nvGrpSpPr>
          <p:cNvPr id="5" name="Group 4">
            <a:extLst>
              <a:ext uri="{FF2B5EF4-FFF2-40B4-BE49-F238E27FC236}">
                <a16:creationId xmlns:a16="http://schemas.microsoft.com/office/drawing/2014/main" id="{460617D6-CA05-EC48-8EBE-8A5E74B590DB}"/>
              </a:ext>
            </a:extLst>
          </p:cNvPr>
          <p:cNvGrpSpPr/>
          <p:nvPr/>
        </p:nvGrpSpPr>
        <p:grpSpPr>
          <a:xfrm>
            <a:off x="3513333" y="91170"/>
            <a:ext cx="5452604" cy="6505184"/>
            <a:chOff x="3513333" y="91170"/>
            <a:chExt cx="5452604" cy="6505184"/>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algn="ctr"/>
              <a:r>
                <a:rPr lang="en-US" dirty="0">
                  <a:solidFill>
                    <a:schemeClr val="bg2"/>
                  </a:solidFill>
                  <a:latin typeface="Century Gothic" panose="020B0502020202020204" pitchFamily="34" charset="0"/>
                </a:rPr>
                <a:t>TORQUE</a:t>
              </a:r>
            </a:p>
          </p:txBody>
        </p:sp>
      </p:grpSp>
    </p:spTree>
    <p:extLst>
      <p:ext uri="{BB962C8B-B14F-4D97-AF65-F5344CB8AC3E}">
        <p14:creationId xmlns:p14="http://schemas.microsoft.com/office/powerpoint/2010/main" val="1930542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53F590B-0A1C-F84C-AB05-9429706213FE}"/>
              </a:ext>
            </a:extLst>
          </p:cNvPr>
          <p:cNvGrpSpPr/>
          <p:nvPr/>
        </p:nvGrpSpPr>
        <p:grpSpPr>
          <a:xfrm>
            <a:off x="3634451" y="560063"/>
            <a:ext cx="5197033" cy="5917773"/>
            <a:chOff x="3634451" y="560063"/>
            <a:chExt cx="5197033" cy="5917773"/>
          </a:xfrm>
        </p:grpSpPr>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strike="noStrike" kern="0" cap="none" spc="0" normalizeH="0" baseline="0" noProof="0" dirty="0">
                  <a:ln>
                    <a:noFill/>
                  </a:ln>
                  <a:solidFill>
                    <a:srgbClr val="00B050"/>
                  </a:solidFill>
                  <a:effectLst/>
                  <a:uLnTx/>
                  <a:uFillTx/>
                  <a:latin typeface="Century Gothic" panose="020B0502020202020204" pitchFamily="34" charset="0"/>
                </a:rPr>
                <a:t>Heavy snow is causing disruption to transport across the UK, with heavy rainfall bringing flooding to the south-west of England.</a:t>
              </a:r>
              <a:r>
                <a:rPr kumimoji="0" lang="en-US" sz="1600" b="0" i="0" strike="noStrike" kern="0" cap="none" spc="0" normalizeH="0" baseline="0" noProof="0" dirty="0">
                  <a:ln>
                    <a:noFill/>
                  </a:ln>
                  <a:solidFill>
                    <a:schemeClr val="bg2"/>
                  </a:solidFill>
                  <a:effectLst/>
                  <a:uLnTx/>
                  <a:uFillTx/>
                  <a:latin typeface="Century Gothic" panose="020B0502020202020204" pitchFamily="34" charset="0"/>
                </a:rPr>
                <a:t> </a:t>
              </a:r>
              <a:r>
                <a:rPr kumimoji="0" lang="en-US" sz="1600" b="0" i="0" strike="noStrike" kern="0" cap="none" spc="0" normalizeH="0" baseline="0" noProof="0" dirty="0">
                  <a:ln>
                    <a:noFill/>
                  </a:ln>
                  <a:solidFill>
                    <a:srgbClr val="C00000"/>
                  </a:solidFill>
                  <a:effectLst/>
                  <a:uLnTx/>
                  <a:uFillTx/>
                  <a:latin typeface="Century Gothic" panose="020B0502020202020204" pitchFamily="34" charset="0"/>
                </a:rPr>
                <a:t>Rescuers searching for a woman trapped in a landslide at her home said they had found a body.</a:t>
              </a:r>
            </a:p>
          </p:txBody>
        </p:sp>
        <p:sp>
          <p:nvSpPr>
            <p:cNvPr id="41" name="TextBox 40">
              <a:extLst>
                <a:ext uri="{FF2B5EF4-FFF2-40B4-BE49-F238E27FC236}">
                  <a16:creationId xmlns:a16="http://schemas.microsoft.com/office/drawing/2014/main" id="{44A6625C-440B-764F-83F9-10A39CDB196A}"/>
                </a:ext>
              </a:extLst>
            </p:cNvPr>
            <p:cNvSpPr txBox="1"/>
            <p:nvPr/>
          </p:nvSpPr>
          <p:spPr>
            <a:xfrm>
              <a:off x="3634451" y="2005697"/>
              <a:ext cx="5197033" cy="2554545"/>
            </a:xfrm>
            <a:custGeom>
              <a:avLst/>
              <a:gdLst>
                <a:gd name="connsiteX0" fmla="*/ 0 w 5197033"/>
                <a:gd name="connsiteY0" fmla="*/ 0 h 2554545"/>
                <a:gd name="connsiteX1" fmla="*/ 597659 w 5197033"/>
                <a:gd name="connsiteY1" fmla="*/ 0 h 2554545"/>
                <a:gd name="connsiteX2" fmla="*/ 1091377 w 5197033"/>
                <a:gd name="connsiteY2" fmla="*/ 0 h 2554545"/>
                <a:gd name="connsiteX3" fmla="*/ 1844947 w 5197033"/>
                <a:gd name="connsiteY3" fmla="*/ 0 h 2554545"/>
                <a:gd name="connsiteX4" fmla="*/ 2442606 w 5197033"/>
                <a:gd name="connsiteY4" fmla="*/ 0 h 2554545"/>
                <a:gd name="connsiteX5" fmla="*/ 3040264 w 5197033"/>
                <a:gd name="connsiteY5" fmla="*/ 0 h 2554545"/>
                <a:gd name="connsiteX6" fmla="*/ 3793834 w 5197033"/>
                <a:gd name="connsiteY6" fmla="*/ 0 h 2554545"/>
                <a:gd name="connsiteX7" fmla="*/ 4339523 w 5197033"/>
                <a:gd name="connsiteY7" fmla="*/ 0 h 2554545"/>
                <a:gd name="connsiteX8" fmla="*/ 5197033 w 5197033"/>
                <a:gd name="connsiteY8" fmla="*/ 0 h 2554545"/>
                <a:gd name="connsiteX9" fmla="*/ 5197033 w 5197033"/>
                <a:gd name="connsiteY9" fmla="*/ 689727 h 2554545"/>
                <a:gd name="connsiteX10" fmla="*/ 5197033 w 5197033"/>
                <a:gd name="connsiteY10" fmla="*/ 1277273 h 2554545"/>
                <a:gd name="connsiteX11" fmla="*/ 5197033 w 5197033"/>
                <a:gd name="connsiteY11" fmla="*/ 1915909 h 2554545"/>
                <a:gd name="connsiteX12" fmla="*/ 5197033 w 5197033"/>
                <a:gd name="connsiteY12" fmla="*/ 2554545 h 2554545"/>
                <a:gd name="connsiteX13" fmla="*/ 4703315 w 5197033"/>
                <a:gd name="connsiteY13" fmla="*/ 2554545 h 2554545"/>
                <a:gd name="connsiteX14" fmla="*/ 3949745 w 5197033"/>
                <a:gd name="connsiteY14" fmla="*/ 2554545 h 2554545"/>
                <a:gd name="connsiteX15" fmla="*/ 3404057 w 5197033"/>
                <a:gd name="connsiteY15" fmla="*/ 2554545 h 2554545"/>
                <a:gd name="connsiteX16" fmla="*/ 2754427 w 5197033"/>
                <a:gd name="connsiteY16" fmla="*/ 2554545 h 2554545"/>
                <a:gd name="connsiteX17" fmla="*/ 2000858 w 5197033"/>
                <a:gd name="connsiteY17" fmla="*/ 2554545 h 2554545"/>
                <a:gd name="connsiteX18" fmla="*/ 1351229 w 5197033"/>
                <a:gd name="connsiteY18" fmla="*/ 2554545 h 2554545"/>
                <a:gd name="connsiteX19" fmla="*/ 857510 w 5197033"/>
                <a:gd name="connsiteY19" fmla="*/ 2554545 h 2554545"/>
                <a:gd name="connsiteX20" fmla="*/ 0 w 5197033"/>
                <a:gd name="connsiteY20" fmla="*/ 2554545 h 2554545"/>
                <a:gd name="connsiteX21" fmla="*/ 0 w 5197033"/>
                <a:gd name="connsiteY21" fmla="*/ 1864818 h 2554545"/>
                <a:gd name="connsiteX22" fmla="*/ 0 w 5197033"/>
                <a:gd name="connsiteY22" fmla="*/ 1175091 h 2554545"/>
                <a:gd name="connsiteX23" fmla="*/ 0 w 5197033"/>
                <a:gd name="connsiteY2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2554545" extrusionOk="0">
                  <a:moveTo>
                    <a:pt x="0" y="0"/>
                  </a:moveTo>
                  <a:cubicBezTo>
                    <a:pt x="128523" y="-8126"/>
                    <a:pt x="474074" y="29400"/>
                    <a:pt x="597659" y="0"/>
                  </a:cubicBezTo>
                  <a:cubicBezTo>
                    <a:pt x="721244" y="-29400"/>
                    <a:pt x="912657" y="16215"/>
                    <a:pt x="1091377" y="0"/>
                  </a:cubicBezTo>
                  <a:cubicBezTo>
                    <a:pt x="1270097" y="-16215"/>
                    <a:pt x="1676122" y="14536"/>
                    <a:pt x="1844947" y="0"/>
                  </a:cubicBezTo>
                  <a:cubicBezTo>
                    <a:pt x="2013772" y="-14536"/>
                    <a:pt x="2182087" y="21600"/>
                    <a:pt x="2442606" y="0"/>
                  </a:cubicBezTo>
                  <a:cubicBezTo>
                    <a:pt x="2703125" y="-21600"/>
                    <a:pt x="2835269" y="-7759"/>
                    <a:pt x="3040264" y="0"/>
                  </a:cubicBezTo>
                  <a:cubicBezTo>
                    <a:pt x="3245259" y="7759"/>
                    <a:pt x="3432697" y="-26581"/>
                    <a:pt x="3793834" y="0"/>
                  </a:cubicBezTo>
                  <a:cubicBezTo>
                    <a:pt x="4154971" y="26581"/>
                    <a:pt x="4198396" y="2660"/>
                    <a:pt x="4339523" y="0"/>
                  </a:cubicBezTo>
                  <a:cubicBezTo>
                    <a:pt x="4480650" y="-2660"/>
                    <a:pt x="4976529" y="19422"/>
                    <a:pt x="5197033" y="0"/>
                  </a:cubicBezTo>
                  <a:cubicBezTo>
                    <a:pt x="5171454" y="298772"/>
                    <a:pt x="5169083" y="415828"/>
                    <a:pt x="5197033" y="689727"/>
                  </a:cubicBezTo>
                  <a:cubicBezTo>
                    <a:pt x="5224983" y="963626"/>
                    <a:pt x="5198437" y="1130536"/>
                    <a:pt x="5197033" y="1277273"/>
                  </a:cubicBezTo>
                  <a:cubicBezTo>
                    <a:pt x="5195629" y="1424010"/>
                    <a:pt x="5185602" y="1770670"/>
                    <a:pt x="5197033" y="1915909"/>
                  </a:cubicBezTo>
                  <a:cubicBezTo>
                    <a:pt x="5208464" y="2061148"/>
                    <a:pt x="5165833" y="2316885"/>
                    <a:pt x="5197033" y="2554545"/>
                  </a:cubicBezTo>
                  <a:cubicBezTo>
                    <a:pt x="4988428" y="2550795"/>
                    <a:pt x="4883973" y="2578119"/>
                    <a:pt x="4703315" y="2554545"/>
                  </a:cubicBezTo>
                  <a:cubicBezTo>
                    <a:pt x="4522657" y="2530971"/>
                    <a:pt x="4118031" y="2529504"/>
                    <a:pt x="3949745" y="2554545"/>
                  </a:cubicBezTo>
                  <a:cubicBezTo>
                    <a:pt x="3781459" y="2579587"/>
                    <a:pt x="3588392" y="2529287"/>
                    <a:pt x="3404057" y="2554545"/>
                  </a:cubicBezTo>
                  <a:cubicBezTo>
                    <a:pt x="3219722" y="2579803"/>
                    <a:pt x="2937982" y="2583778"/>
                    <a:pt x="2754427" y="2554545"/>
                  </a:cubicBezTo>
                  <a:cubicBezTo>
                    <a:pt x="2570872" y="2525313"/>
                    <a:pt x="2218148" y="2588837"/>
                    <a:pt x="2000858" y="2554545"/>
                  </a:cubicBezTo>
                  <a:cubicBezTo>
                    <a:pt x="1783568" y="2520253"/>
                    <a:pt x="1667879" y="2572991"/>
                    <a:pt x="1351229" y="2554545"/>
                  </a:cubicBezTo>
                  <a:cubicBezTo>
                    <a:pt x="1034579" y="2536099"/>
                    <a:pt x="998171" y="2546120"/>
                    <a:pt x="857510" y="2554545"/>
                  </a:cubicBezTo>
                  <a:cubicBezTo>
                    <a:pt x="716849" y="2562970"/>
                    <a:pt x="371076" y="2537331"/>
                    <a:pt x="0" y="2554545"/>
                  </a:cubicBezTo>
                  <a:cubicBezTo>
                    <a:pt x="32675" y="2254534"/>
                    <a:pt x="2615" y="2041129"/>
                    <a:pt x="0" y="1864818"/>
                  </a:cubicBezTo>
                  <a:cubicBezTo>
                    <a:pt x="-2615" y="1688507"/>
                    <a:pt x="12463" y="1475979"/>
                    <a:pt x="0" y="1175091"/>
                  </a:cubicBezTo>
                  <a:cubicBezTo>
                    <a:pt x="-12463" y="874203"/>
                    <a:pt x="-21949" y="503264"/>
                    <a:pt x="0" y="0"/>
                  </a:cubicBezTo>
                  <a:close/>
                </a:path>
              </a:pathLst>
            </a:custGeom>
            <a:noFill/>
            <a:ln>
              <a:solidFill>
                <a:schemeClr val="bg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lvl="0" defTabSz="914400">
                <a:defRPr/>
              </a:pPr>
              <a:r>
                <a:rPr lang="en-US" sz="1600" kern="0" dirty="0">
                  <a:solidFill>
                    <a:srgbClr val="00B050"/>
                  </a:solidFill>
                  <a:latin typeface="Century Gothic" panose="020B0502020202020204" pitchFamily="34" charset="0"/>
                </a:rPr>
                <a:t>The loan may be extended by the McAlpine group for an additional year with an increase in the conversion price to $2.50 a share.</a:t>
              </a:r>
              <a:r>
                <a:rPr lang="en-US" sz="1600" kern="0" dirty="0">
                  <a:solidFill>
                    <a:schemeClr val="bg2"/>
                  </a:solidFill>
                  <a:latin typeface="Century Gothic" panose="020B0502020202020204" pitchFamily="34" charset="0"/>
                </a:rPr>
                <a:t> </a:t>
              </a:r>
              <a:r>
                <a:rPr lang="en-US" sz="1600" kern="0" dirty="0">
                  <a:solidFill>
                    <a:srgbClr val="C00000"/>
                  </a:solidFill>
                  <a:latin typeface="Century Gothic" panose="020B0502020202020204" pitchFamily="34" charset="0"/>
                </a:rPr>
                <a:t>The sale of shares to the McAlpine family along with the recent sale of 750,000 shares of Meridian stock to Haden MacLellan Holding PLC of Surrey, England and a recent public offering have increased Meridian's net worth to $8.5 million, said William Feniger, chief executive officer of Toledo, Ohio-based Meridian.</a:t>
              </a:r>
              <a:endParaRPr kumimoji="0" lang="en-US" sz="1600" b="0" i="0" strike="noStrike" kern="0" cap="none" spc="0" normalizeH="0" baseline="0" noProof="0" dirty="0">
                <a:ln>
                  <a:noFill/>
                </a:ln>
                <a:solidFill>
                  <a:srgbClr val="C0000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8640A2B5-CA3F-E84A-81D0-B646CF4FEC2F}"/>
                </a:ext>
              </a:extLst>
            </p:cNvPr>
            <p:cNvSpPr txBox="1"/>
            <p:nvPr/>
          </p:nvSpPr>
          <p:spPr>
            <a:xfrm>
              <a:off x="3634451" y="4661954"/>
              <a:ext cx="5197033" cy="1815882"/>
            </a:xfrm>
            <a:custGeom>
              <a:avLst/>
              <a:gdLst>
                <a:gd name="connsiteX0" fmla="*/ 0 w 5197033"/>
                <a:gd name="connsiteY0" fmla="*/ 0 h 1815882"/>
                <a:gd name="connsiteX1" fmla="*/ 701599 w 5197033"/>
                <a:gd name="connsiteY1" fmla="*/ 0 h 1815882"/>
                <a:gd name="connsiteX2" fmla="*/ 1195318 w 5197033"/>
                <a:gd name="connsiteY2" fmla="*/ 0 h 1815882"/>
                <a:gd name="connsiteX3" fmla="*/ 1792976 w 5197033"/>
                <a:gd name="connsiteY3" fmla="*/ 0 h 1815882"/>
                <a:gd name="connsiteX4" fmla="*/ 2286695 w 5197033"/>
                <a:gd name="connsiteY4" fmla="*/ 0 h 1815882"/>
                <a:gd name="connsiteX5" fmla="*/ 3040264 w 5197033"/>
                <a:gd name="connsiteY5" fmla="*/ 0 h 1815882"/>
                <a:gd name="connsiteX6" fmla="*/ 3533982 w 5197033"/>
                <a:gd name="connsiteY6" fmla="*/ 0 h 1815882"/>
                <a:gd name="connsiteX7" fmla="*/ 4079671 w 5197033"/>
                <a:gd name="connsiteY7" fmla="*/ 0 h 1815882"/>
                <a:gd name="connsiteX8" fmla="*/ 4625359 w 5197033"/>
                <a:gd name="connsiteY8" fmla="*/ 0 h 1815882"/>
                <a:gd name="connsiteX9" fmla="*/ 5197033 w 5197033"/>
                <a:gd name="connsiteY9" fmla="*/ 0 h 1815882"/>
                <a:gd name="connsiteX10" fmla="*/ 5197033 w 5197033"/>
                <a:gd name="connsiteY10" fmla="*/ 605294 h 1815882"/>
                <a:gd name="connsiteX11" fmla="*/ 5197033 w 5197033"/>
                <a:gd name="connsiteY11" fmla="*/ 1192429 h 1815882"/>
                <a:gd name="connsiteX12" fmla="*/ 5197033 w 5197033"/>
                <a:gd name="connsiteY12" fmla="*/ 1815882 h 1815882"/>
                <a:gd name="connsiteX13" fmla="*/ 4651345 w 5197033"/>
                <a:gd name="connsiteY13" fmla="*/ 1815882 h 1815882"/>
                <a:gd name="connsiteX14" fmla="*/ 4105656 w 5197033"/>
                <a:gd name="connsiteY14" fmla="*/ 1815882 h 1815882"/>
                <a:gd name="connsiteX15" fmla="*/ 3352086 w 5197033"/>
                <a:gd name="connsiteY15" fmla="*/ 1815882 h 1815882"/>
                <a:gd name="connsiteX16" fmla="*/ 2806398 w 5197033"/>
                <a:gd name="connsiteY16" fmla="*/ 1815882 h 1815882"/>
                <a:gd name="connsiteX17" fmla="*/ 2156769 w 5197033"/>
                <a:gd name="connsiteY17" fmla="*/ 1815882 h 1815882"/>
                <a:gd name="connsiteX18" fmla="*/ 1663051 w 5197033"/>
                <a:gd name="connsiteY18" fmla="*/ 1815882 h 1815882"/>
                <a:gd name="connsiteX19" fmla="*/ 1013421 w 5197033"/>
                <a:gd name="connsiteY19" fmla="*/ 1815882 h 1815882"/>
                <a:gd name="connsiteX20" fmla="*/ 0 w 5197033"/>
                <a:gd name="connsiteY20" fmla="*/ 1815882 h 1815882"/>
                <a:gd name="connsiteX21" fmla="*/ 0 w 5197033"/>
                <a:gd name="connsiteY21" fmla="*/ 1265064 h 1815882"/>
                <a:gd name="connsiteX22" fmla="*/ 0 w 5197033"/>
                <a:gd name="connsiteY22" fmla="*/ 641612 h 1815882"/>
                <a:gd name="connsiteX23" fmla="*/ 0 w 5197033"/>
                <a:gd name="connsiteY23"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1815882"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194733" y="268746"/>
                    <a:pt x="5193106" y="423960"/>
                    <a:pt x="5197033" y="605294"/>
                  </a:cubicBezTo>
                  <a:cubicBezTo>
                    <a:pt x="5200960" y="786628"/>
                    <a:pt x="5169834" y="947600"/>
                    <a:pt x="5197033" y="1192429"/>
                  </a:cubicBezTo>
                  <a:cubicBezTo>
                    <a:pt x="5224232" y="1437258"/>
                    <a:pt x="5184399" y="1543049"/>
                    <a:pt x="5197033" y="1815882"/>
                  </a:cubicBezTo>
                  <a:cubicBezTo>
                    <a:pt x="5041923" y="1804082"/>
                    <a:pt x="4848860" y="1798060"/>
                    <a:pt x="4651345" y="1815882"/>
                  </a:cubicBezTo>
                  <a:cubicBezTo>
                    <a:pt x="4453830" y="1833704"/>
                    <a:pt x="4285711" y="1833009"/>
                    <a:pt x="4105656" y="1815882"/>
                  </a:cubicBezTo>
                  <a:cubicBezTo>
                    <a:pt x="3925601" y="1798755"/>
                    <a:pt x="3627873" y="1825570"/>
                    <a:pt x="3352086" y="1815882"/>
                  </a:cubicBezTo>
                  <a:cubicBezTo>
                    <a:pt x="3076299" y="1806195"/>
                    <a:pt x="2992191" y="1804462"/>
                    <a:pt x="2806398" y="1815882"/>
                  </a:cubicBezTo>
                  <a:cubicBezTo>
                    <a:pt x="2620605" y="1827302"/>
                    <a:pt x="2452916" y="1784813"/>
                    <a:pt x="2156769" y="1815882"/>
                  </a:cubicBezTo>
                  <a:cubicBezTo>
                    <a:pt x="1860622" y="1846951"/>
                    <a:pt x="1809634" y="1798522"/>
                    <a:pt x="1663051" y="1815882"/>
                  </a:cubicBezTo>
                  <a:cubicBezTo>
                    <a:pt x="1516468" y="1833242"/>
                    <a:pt x="1286023" y="1797819"/>
                    <a:pt x="1013421" y="1815882"/>
                  </a:cubicBezTo>
                  <a:cubicBezTo>
                    <a:pt x="740819" y="1833946"/>
                    <a:pt x="413768" y="1835580"/>
                    <a:pt x="0" y="1815882"/>
                  </a:cubicBezTo>
                  <a:cubicBezTo>
                    <a:pt x="9875" y="1652861"/>
                    <a:pt x="-1555" y="1489582"/>
                    <a:pt x="0" y="1265064"/>
                  </a:cubicBezTo>
                  <a:cubicBezTo>
                    <a:pt x="1555" y="1040546"/>
                    <a:pt x="-10067" y="843918"/>
                    <a:pt x="0" y="641612"/>
                  </a:cubicBezTo>
                  <a:cubicBezTo>
                    <a:pt x="10067" y="439306"/>
                    <a:pt x="11989" y="249596"/>
                    <a:pt x="0" y="0"/>
                  </a:cubicBezTo>
                  <a:close/>
                </a:path>
              </a:pathLst>
            </a:custGeom>
            <a:noFill/>
            <a:ln>
              <a:solidFill>
                <a:schemeClr val="bg2"/>
              </a:solidFill>
              <a:prstDash val="solid"/>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lvl="0" defTabSz="914400">
                <a:defRPr/>
              </a:pPr>
              <a:r>
                <a:rPr lang="en-US" sz="1600" kern="0" dirty="0">
                  <a:solidFill>
                    <a:srgbClr val="00B050"/>
                  </a:solidFill>
                  <a:latin typeface="Century Gothic" panose="020B0502020202020204" pitchFamily="34" charset="0"/>
                </a:rPr>
                <a:t>This time, however, some analysts think he could face a real battle.</a:t>
              </a:r>
              <a:r>
                <a:rPr lang="en-US" sz="1600" kern="0" dirty="0">
                  <a:solidFill>
                    <a:schemeClr val="bg2"/>
                  </a:solidFill>
                  <a:latin typeface="Century Gothic" panose="020B0502020202020204" pitchFamily="34" charset="0"/>
                </a:rPr>
                <a:t> </a:t>
              </a:r>
              <a:r>
                <a:rPr lang="en-US" sz="1600" kern="0" dirty="0">
                  <a:solidFill>
                    <a:srgbClr val="C00000"/>
                  </a:solidFill>
                  <a:latin typeface="Century Gothic" panose="020B0502020202020204" pitchFamily="34" charset="0"/>
                </a:rPr>
                <a:t>"Without some unexpected coup de theatre, I don't see what will block the Paribas bid," said Philippe de Cholet, analyst at the brokerage Cholet-Dupont amp Cie. Mr. de Cholet said Mr. Fournier's biggest hope was to somehow persuade regulatory authorities to block the bid.</a:t>
              </a:r>
            </a:p>
          </p:txBody>
        </p:sp>
      </p:grpSp>
      <p:sp>
        <p:nvSpPr>
          <p:cNvPr id="43" name="TextBox 42">
            <a:extLst>
              <a:ext uri="{FF2B5EF4-FFF2-40B4-BE49-F238E27FC236}">
                <a16:creationId xmlns:a16="http://schemas.microsoft.com/office/drawing/2014/main" id="{9A3F151D-45EE-8344-9BE4-296C1FBD2F40}"/>
              </a:ext>
            </a:extLst>
          </p:cNvPr>
          <p:cNvSpPr txBox="1"/>
          <p:nvPr/>
        </p:nvSpPr>
        <p:spPr>
          <a:xfrm>
            <a:off x="178061" y="438039"/>
            <a:ext cx="3224896" cy="1477328"/>
          </a:xfrm>
          <a:prstGeom prst="rect">
            <a:avLst/>
          </a:prstGeom>
          <a:noFill/>
        </p:spPr>
        <p:txBody>
          <a:bodyPr wrap="square" rtlCol="0">
            <a:spAutoFit/>
          </a:bodyPr>
          <a:lstStyle/>
          <a:p>
            <a:r>
              <a:rPr lang="en-US" dirty="0">
                <a:solidFill>
                  <a:schemeClr val="bg2"/>
                </a:solidFill>
                <a:latin typeface="Century Gothic" panose="020B0502020202020204" pitchFamily="34" charset="0"/>
              </a:rPr>
              <a:t>3.2k passages from the 2.8k articles in TempEval3</a:t>
            </a:r>
          </a:p>
          <a:p>
            <a:pPr marL="285750" indent="-285750">
              <a:buFontTx/>
              <a:buChar char="-"/>
            </a:pPr>
            <a:r>
              <a:rPr lang="en-US" dirty="0">
                <a:solidFill>
                  <a:schemeClr val="bg2"/>
                </a:solidFill>
                <a:latin typeface="Century Gothic" panose="020B0502020202020204" pitchFamily="34" charset="0"/>
              </a:rPr>
              <a:t>Two sentences per passage</a:t>
            </a:r>
          </a:p>
          <a:p>
            <a:pPr marL="285750" indent="-285750">
              <a:buFontTx/>
              <a:buChar char="-"/>
            </a:pPr>
            <a:r>
              <a:rPr lang="en-US" dirty="0">
                <a:solidFill>
                  <a:schemeClr val="bg2"/>
                </a:solidFill>
                <a:latin typeface="Century Gothic" panose="020B0502020202020204" pitchFamily="34" charset="0"/>
              </a:rPr>
              <a:t>50 tokens per passage</a:t>
            </a:r>
          </a:p>
        </p:txBody>
      </p:sp>
      <p:grpSp>
        <p:nvGrpSpPr>
          <p:cNvPr id="5" name="Group 4">
            <a:extLst>
              <a:ext uri="{FF2B5EF4-FFF2-40B4-BE49-F238E27FC236}">
                <a16:creationId xmlns:a16="http://schemas.microsoft.com/office/drawing/2014/main" id="{460617D6-CA05-EC48-8EBE-8A5E74B590DB}"/>
              </a:ext>
            </a:extLst>
          </p:cNvPr>
          <p:cNvGrpSpPr/>
          <p:nvPr/>
        </p:nvGrpSpPr>
        <p:grpSpPr>
          <a:xfrm>
            <a:off x="3513333" y="91170"/>
            <a:ext cx="5452604" cy="6505184"/>
            <a:chOff x="3513333" y="91170"/>
            <a:chExt cx="5452604" cy="6505184"/>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algn="ctr"/>
              <a:r>
                <a:rPr lang="en-US" dirty="0">
                  <a:solidFill>
                    <a:schemeClr val="bg2"/>
                  </a:solidFill>
                  <a:latin typeface="Century Gothic" panose="020B0502020202020204" pitchFamily="34" charset="0"/>
                </a:rPr>
                <a:t>TORQUE</a:t>
              </a:r>
            </a:p>
          </p:txBody>
        </p:sp>
      </p:grpSp>
    </p:spTree>
    <p:extLst>
      <p:ext uri="{BB962C8B-B14F-4D97-AF65-F5344CB8AC3E}">
        <p14:creationId xmlns:p14="http://schemas.microsoft.com/office/powerpoint/2010/main" val="390508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lvl="0" defTabSz="914400">
              <a:defRPr/>
            </a:pPr>
            <a:r>
              <a:rPr lang="en-US" sz="1600" kern="0" dirty="0">
                <a:solidFill>
                  <a:prstClr val="black"/>
                </a:solidFill>
                <a:latin typeface="Century Gothic" panose="020B0502020202020204" pitchFamily="34" charset="0"/>
              </a:rPr>
              <a:t>Heavy </a:t>
            </a:r>
            <a:r>
              <a:rPr lang="en-US" sz="1600" u="sng" kern="0" dirty="0">
                <a:solidFill>
                  <a:srgbClr val="C00000"/>
                </a:solidFill>
                <a:latin typeface="Century Gothic" panose="020B0502020202020204" pitchFamily="34" charset="0"/>
              </a:rPr>
              <a:t>snow</a:t>
            </a:r>
            <a:r>
              <a:rPr lang="en-US" sz="1600" kern="0" dirty="0">
                <a:solidFill>
                  <a:prstClr val="black"/>
                </a:solidFill>
                <a:latin typeface="Century Gothic" panose="020B0502020202020204" pitchFamily="34" charset="0"/>
              </a:rPr>
              <a:t> is </a:t>
            </a:r>
            <a:r>
              <a:rPr lang="en-US" sz="1600" u="sng" kern="0" dirty="0">
                <a:solidFill>
                  <a:srgbClr val="FF0000"/>
                </a:solidFill>
                <a:latin typeface="Century Gothic" panose="020B0502020202020204" pitchFamily="34" charset="0"/>
              </a:rPr>
              <a:t>causing</a:t>
            </a:r>
            <a:r>
              <a:rPr lang="en-US" sz="1600" kern="0" dirty="0">
                <a:solidFill>
                  <a:prstClr val="black"/>
                </a:solidFill>
                <a:latin typeface="Century Gothic" panose="020B0502020202020204" pitchFamily="34" charset="0"/>
              </a:rPr>
              <a:t> </a:t>
            </a:r>
            <a:r>
              <a:rPr lang="en-US" sz="1600" u="sng" kern="0" dirty="0">
                <a:solidFill>
                  <a:srgbClr val="FFC000"/>
                </a:solidFill>
                <a:latin typeface="Century Gothic" panose="020B0502020202020204" pitchFamily="34" charset="0"/>
              </a:rPr>
              <a:t>disruption</a:t>
            </a:r>
            <a:r>
              <a:rPr lang="en-US" sz="1600" kern="0" dirty="0">
                <a:solidFill>
                  <a:prstClr val="black"/>
                </a:solidFill>
                <a:latin typeface="Century Gothic" panose="020B0502020202020204" pitchFamily="34" charset="0"/>
              </a:rPr>
              <a:t> to </a:t>
            </a:r>
            <a:r>
              <a:rPr lang="en-US" sz="1600" u="sng" kern="0" dirty="0">
                <a:solidFill>
                  <a:prstClr val="white">
                    <a:lumMod val="50000"/>
                  </a:prstClr>
                </a:solidFill>
                <a:latin typeface="Century Gothic" panose="020B0502020202020204" pitchFamily="34" charset="0"/>
              </a:rPr>
              <a:t>transport</a:t>
            </a:r>
            <a:r>
              <a:rPr lang="en-US" sz="1600" kern="0" dirty="0">
                <a:solidFill>
                  <a:prstClr val="black"/>
                </a:solidFill>
                <a:latin typeface="Century Gothic" panose="020B0502020202020204" pitchFamily="34" charset="0"/>
              </a:rPr>
              <a:t> across the UK, with heavy </a:t>
            </a:r>
            <a:r>
              <a:rPr lang="en-US" sz="1600" u="sng" kern="0" dirty="0">
                <a:solidFill>
                  <a:srgbClr val="92D050"/>
                </a:solidFill>
                <a:latin typeface="Century Gothic" panose="020B0502020202020204" pitchFamily="34" charset="0"/>
              </a:rPr>
              <a:t>rainfall</a:t>
            </a:r>
            <a:r>
              <a:rPr lang="en-US" sz="1600" kern="0" dirty="0">
                <a:solidFill>
                  <a:prstClr val="black"/>
                </a:solidFill>
                <a:latin typeface="Century Gothic" panose="020B0502020202020204" pitchFamily="34" charset="0"/>
              </a:rPr>
              <a:t> </a:t>
            </a:r>
            <a:r>
              <a:rPr lang="en-US" sz="1600" u="sng" kern="0" dirty="0">
                <a:solidFill>
                  <a:srgbClr val="00B050"/>
                </a:solidFill>
                <a:latin typeface="Century Gothic" panose="020B0502020202020204" pitchFamily="34" charset="0"/>
              </a:rPr>
              <a:t>bringing</a:t>
            </a:r>
            <a:r>
              <a:rPr lang="en-US" sz="1600" kern="0" dirty="0">
                <a:solidFill>
                  <a:prstClr val="black"/>
                </a:solidFill>
                <a:latin typeface="Century Gothic" panose="020B0502020202020204" pitchFamily="34" charset="0"/>
              </a:rPr>
              <a:t> </a:t>
            </a:r>
            <a:r>
              <a:rPr lang="en-US" sz="1600" u="sng" kern="0" dirty="0">
                <a:solidFill>
                  <a:srgbClr val="00B0F0"/>
                </a:solidFill>
                <a:latin typeface="Century Gothic" panose="020B0502020202020204" pitchFamily="34" charset="0"/>
              </a:rPr>
              <a:t>flooding</a:t>
            </a:r>
            <a:r>
              <a:rPr lang="en-US" sz="1600" kern="0" dirty="0">
                <a:solidFill>
                  <a:prstClr val="black"/>
                </a:solidFill>
                <a:latin typeface="Century Gothic" panose="020B0502020202020204" pitchFamily="34" charset="0"/>
              </a:rPr>
              <a:t> to the south-west of England. Rescuers </a:t>
            </a:r>
            <a:r>
              <a:rPr lang="en-US" sz="1600" u="sng" kern="0" dirty="0">
                <a:solidFill>
                  <a:srgbClr val="0070C0"/>
                </a:solidFill>
                <a:latin typeface="Century Gothic" panose="020B0502020202020204" pitchFamily="34" charset="0"/>
              </a:rPr>
              <a:t>searching</a:t>
            </a:r>
            <a:r>
              <a:rPr lang="en-US" sz="1600" kern="0" dirty="0">
                <a:solidFill>
                  <a:prstClr val="black"/>
                </a:solidFill>
                <a:latin typeface="Century Gothic" panose="020B0502020202020204" pitchFamily="34" charset="0"/>
              </a:rPr>
              <a:t> for a woman </a:t>
            </a:r>
            <a:r>
              <a:rPr lang="en-US" sz="1600" u="sng" kern="0" dirty="0">
                <a:solidFill>
                  <a:srgbClr val="002060"/>
                </a:solidFill>
                <a:latin typeface="Century Gothic" panose="020B0502020202020204" pitchFamily="34" charset="0"/>
              </a:rPr>
              <a:t>trapped</a:t>
            </a:r>
            <a:r>
              <a:rPr lang="en-US" sz="1600" kern="0" dirty="0">
                <a:solidFill>
                  <a:prstClr val="black"/>
                </a:solidFill>
                <a:latin typeface="Century Gothic" panose="020B0502020202020204" pitchFamily="34" charset="0"/>
              </a:rPr>
              <a:t> in a </a:t>
            </a:r>
            <a:r>
              <a:rPr lang="en-US" sz="1600" u="sng" kern="0" dirty="0">
                <a:solidFill>
                  <a:srgbClr val="7030A0"/>
                </a:solidFill>
                <a:latin typeface="Century Gothic" panose="020B0502020202020204" pitchFamily="34" charset="0"/>
              </a:rPr>
              <a:t>landslide</a:t>
            </a:r>
            <a:r>
              <a:rPr lang="en-US" sz="1600" kern="0" dirty="0">
                <a:solidFill>
                  <a:prstClr val="black"/>
                </a:solidFill>
                <a:latin typeface="Century Gothic" panose="020B0502020202020204" pitchFamily="34" charset="0"/>
              </a:rPr>
              <a:t> at her home </a:t>
            </a:r>
            <a:r>
              <a:rPr lang="en-US" sz="1600" u="sng" kern="0" dirty="0">
                <a:solidFill>
                  <a:srgbClr val="D97F81"/>
                </a:solidFill>
                <a:latin typeface="Century Gothic" panose="020B0502020202020204" pitchFamily="34" charset="0"/>
              </a:rPr>
              <a:t>said</a:t>
            </a:r>
            <a:r>
              <a:rPr lang="en-US" sz="1600" kern="0" dirty="0">
                <a:solidFill>
                  <a:prstClr val="black"/>
                </a:solidFill>
                <a:latin typeface="Century Gothic" panose="020B0502020202020204" pitchFamily="34" charset="0"/>
              </a:rPr>
              <a:t> they had </a:t>
            </a:r>
            <a:r>
              <a:rPr lang="en-US" sz="1600" u="sng" kern="0" dirty="0">
                <a:solidFill>
                  <a:srgbClr val="634C4B"/>
                </a:solidFill>
                <a:latin typeface="Century Gothic" panose="020B0502020202020204" pitchFamily="34" charset="0"/>
              </a:rPr>
              <a:t>found</a:t>
            </a:r>
            <a:r>
              <a:rPr lang="en-US" sz="1600" kern="0" dirty="0">
                <a:solidFill>
                  <a:prstClr val="black"/>
                </a:solidFill>
                <a:latin typeface="Century Gothic" panose="020B0502020202020204" pitchFamily="34" charset="0"/>
              </a:rPr>
              <a:t> a body.</a:t>
            </a: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algn="ctr"/>
            <a:r>
              <a:rPr lang="en-US" dirty="0">
                <a:solidFill>
                  <a:schemeClr val="bg2"/>
                </a:solidFill>
                <a:latin typeface="Century Gothic" panose="020B0502020202020204" pitchFamily="34" charset="0"/>
              </a:rPr>
              <a:t>TORQUE</a:t>
            </a:r>
          </a:p>
        </p:txBody>
      </p:sp>
      <p:sp>
        <p:nvSpPr>
          <p:cNvPr id="43" name="TextBox 42">
            <a:extLst>
              <a:ext uri="{FF2B5EF4-FFF2-40B4-BE49-F238E27FC236}">
                <a16:creationId xmlns:a16="http://schemas.microsoft.com/office/drawing/2014/main" id="{9A3F151D-45EE-8344-9BE4-296C1FBD2F40}"/>
              </a:ext>
            </a:extLst>
          </p:cNvPr>
          <p:cNvSpPr txBox="1"/>
          <p:nvPr/>
        </p:nvSpPr>
        <p:spPr>
          <a:xfrm>
            <a:off x="178061" y="438039"/>
            <a:ext cx="3224896" cy="2031325"/>
          </a:xfrm>
          <a:prstGeom prst="rect">
            <a:avLst/>
          </a:prstGeom>
          <a:noFill/>
        </p:spPr>
        <p:txBody>
          <a:bodyPr wrap="square" rtlCol="0">
            <a:spAutoFit/>
          </a:bodyPr>
          <a:lstStyle/>
          <a:p>
            <a:r>
              <a:rPr lang="en-US" dirty="0">
                <a:solidFill>
                  <a:schemeClr val="bg2"/>
                </a:solidFill>
                <a:latin typeface="Century Gothic" panose="020B0502020202020204" pitchFamily="34" charset="0"/>
              </a:rPr>
              <a:t>3.2k passages from the 2.8k articles in TempEval3</a:t>
            </a:r>
          </a:p>
          <a:p>
            <a:pPr marL="285750" indent="-285750">
              <a:buFontTx/>
              <a:buChar char="-"/>
            </a:pPr>
            <a:r>
              <a:rPr lang="en-US" dirty="0">
                <a:solidFill>
                  <a:schemeClr val="bg2"/>
                </a:solidFill>
                <a:latin typeface="Century Gothic" panose="020B0502020202020204" pitchFamily="34" charset="0"/>
              </a:rPr>
              <a:t>Two sentences per passage</a:t>
            </a:r>
          </a:p>
          <a:p>
            <a:pPr marL="285750" indent="-285750">
              <a:buFontTx/>
              <a:buChar char="-"/>
            </a:pPr>
            <a:r>
              <a:rPr lang="en-US" dirty="0">
                <a:solidFill>
                  <a:schemeClr val="bg2"/>
                </a:solidFill>
                <a:latin typeface="Century Gothic" panose="020B0502020202020204" pitchFamily="34" charset="0"/>
              </a:rPr>
              <a:t>50 tokens per passage</a:t>
            </a:r>
          </a:p>
          <a:p>
            <a:endParaRPr lang="en-US" dirty="0">
              <a:solidFill>
                <a:schemeClr val="bg2"/>
              </a:solidFill>
              <a:latin typeface="Century Gothic" panose="020B0502020202020204" pitchFamily="34" charset="0"/>
            </a:endParaRPr>
          </a:p>
          <a:p>
            <a:r>
              <a:rPr lang="en-US" dirty="0">
                <a:solidFill>
                  <a:schemeClr val="bg2"/>
                </a:solidFill>
                <a:latin typeface="Century Gothic" panose="020B0502020202020204" pitchFamily="34" charset="0"/>
              </a:rPr>
              <a:t>24.9k events</a:t>
            </a:r>
          </a:p>
        </p:txBody>
      </p:sp>
      <p:sp>
        <p:nvSpPr>
          <p:cNvPr id="8" name="TextBox 7">
            <a:extLst>
              <a:ext uri="{FF2B5EF4-FFF2-40B4-BE49-F238E27FC236}">
                <a16:creationId xmlns:a16="http://schemas.microsoft.com/office/drawing/2014/main" id="{18DF8C89-3857-2444-B2BC-9E0B921A3845}"/>
              </a:ext>
            </a:extLst>
          </p:cNvPr>
          <p:cNvSpPr txBox="1"/>
          <p:nvPr/>
        </p:nvSpPr>
        <p:spPr>
          <a:xfrm>
            <a:off x="3634451" y="2005697"/>
            <a:ext cx="5197033" cy="2554545"/>
          </a:xfrm>
          <a:custGeom>
            <a:avLst/>
            <a:gdLst>
              <a:gd name="connsiteX0" fmla="*/ 0 w 5197033"/>
              <a:gd name="connsiteY0" fmla="*/ 0 h 2554545"/>
              <a:gd name="connsiteX1" fmla="*/ 597659 w 5197033"/>
              <a:gd name="connsiteY1" fmla="*/ 0 h 2554545"/>
              <a:gd name="connsiteX2" fmla="*/ 1091377 w 5197033"/>
              <a:gd name="connsiteY2" fmla="*/ 0 h 2554545"/>
              <a:gd name="connsiteX3" fmla="*/ 1844947 w 5197033"/>
              <a:gd name="connsiteY3" fmla="*/ 0 h 2554545"/>
              <a:gd name="connsiteX4" fmla="*/ 2442606 w 5197033"/>
              <a:gd name="connsiteY4" fmla="*/ 0 h 2554545"/>
              <a:gd name="connsiteX5" fmla="*/ 3040264 w 5197033"/>
              <a:gd name="connsiteY5" fmla="*/ 0 h 2554545"/>
              <a:gd name="connsiteX6" fmla="*/ 3793834 w 5197033"/>
              <a:gd name="connsiteY6" fmla="*/ 0 h 2554545"/>
              <a:gd name="connsiteX7" fmla="*/ 4339523 w 5197033"/>
              <a:gd name="connsiteY7" fmla="*/ 0 h 2554545"/>
              <a:gd name="connsiteX8" fmla="*/ 5197033 w 5197033"/>
              <a:gd name="connsiteY8" fmla="*/ 0 h 2554545"/>
              <a:gd name="connsiteX9" fmla="*/ 5197033 w 5197033"/>
              <a:gd name="connsiteY9" fmla="*/ 689727 h 2554545"/>
              <a:gd name="connsiteX10" fmla="*/ 5197033 w 5197033"/>
              <a:gd name="connsiteY10" fmla="*/ 1277273 h 2554545"/>
              <a:gd name="connsiteX11" fmla="*/ 5197033 w 5197033"/>
              <a:gd name="connsiteY11" fmla="*/ 1915909 h 2554545"/>
              <a:gd name="connsiteX12" fmla="*/ 5197033 w 5197033"/>
              <a:gd name="connsiteY12" fmla="*/ 2554545 h 2554545"/>
              <a:gd name="connsiteX13" fmla="*/ 4703315 w 5197033"/>
              <a:gd name="connsiteY13" fmla="*/ 2554545 h 2554545"/>
              <a:gd name="connsiteX14" fmla="*/ 3949745 w 5197033"/>
              <a:gd name="connsiteY14" fmla="*/ 2554545 h 2554545"/>
              <a:gd name="connsiteX15" fmla="*/ 3404057 w 5197033"/>
              <a:gd name="connsiteY15" fmla="*/ 2554545 h 2554545"/>
              <a:gd name="connsiteX16" fmla="*/ 2754427 w 5197033"/>
              <a:gd name="connsiteY16" fmla="*/ 2554545 h 2554545"/>
              <a:gd name="connsiteX17" fmla="*/ 2000858 w 5197033"/>
              <a:gd name="connsiteY17" fmla="*/ 2554545 h 2554545"/>
              <a:gd name="connsiteX18" fmla="*/ 1351229 w 5197033"/>
              <a:gd name="connsiteY18" fmla="*/ 2554545 h 2554545"/>
              <a:gd name="connsiteX19" fmla="*/ 857510 w 5197033"/>
              <a:gd name="connsiteY19" fmla="*/ 2554545 h 2554545"/>
              <a:gd name="connsiteX20" fmla="*/ 0 w 5197033"/>
              <a:gd name="connsiteY20" fmla="*/ 2554545 h 2554545"/>
              <a:gd name="connsiteX21" fmla="*/ 0 w 5197033"/>
              <a:gd name="connsiteY21" fmla="*/ 1864818 h 2554545"/>
              <a:gd name="connsiteX22" fmla="*/ 0 w 5197033"/>
              <a:gd name="connsiteY22" fmla="*/ 1175091 h 2554545"/>
              <a:gd name="connsiteX23" fmla="*/ 0 w 5197033"/>
              <a:gd name="connsiteY2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2554545" extrusionOk="0">
                <a:moveTo>
                  <a:pt x="0" y="0"/>
                </a:moveTo>
                <a:cubicBezTo>
                  <a:pt x="128523" y="-8126"/>
                  <a:pt x="474074" y="29400"/>
                  <a:pt x="597659" y="0"/>
                </a:cubicBezTo>
                <a:cubicBezTo>
                  <a:pt x="721244" y="-29400"/>
                  <a:pt x="912657" y="16215"/>
                  <a:pt x="1091377" y="0"/>
                </a:cubicBezTo>
                <a:cubicBezTo>
                  <a:pt x="1270097" y="-16215"/>
                  <a:pt x="1676122" y="14536"/>
                  <a:pt x="1844947" y="0"/>
                </a:cubicBezTo>
                <a:cubicBezTo>
                  <a:pt x="2013772" y="-14536"/>
                  <a:pt x="2182087" y="21600"/>
                  <a:pt x="2442606" y="0"/>
                </a:cubicBezTo>
                <a:cubicBezTo>
                  <a:pt x="2703125" y="-21600"/>
                  <a:pt x="2835269" y="-7759"/>
                  <a:pt x="3040264" y="0"/>
                </a:cubicBezTo>
                <a:cubicBezTo>
                  <a:pt x="3245259" y="7759"/>
                  <a:pt x="3432697" y="-26581"/>
                  <a:pt x="3793834" y="0"/>
                </a:cubicBezTo>
                <a:cubicBezTo>
                  <a:pt x="4154971" y="26581"/>
                  <a:pt x="4198396" y="2660"/>
                  <a:pt x="4339523" y="0"/>
                </a:cubicBezTo>
                <a:cubicBezTo>
                  <a:pt x="4480650" y="-2660"/>
                  <a:pt x="4976529" y="19422"/>
                  <a:pt x="5197033" y="0"/>
                </a:cubicBezTo>
                <a:cubicBezTo>
                  <a:pt x="5171454" y="298772"/>
                  <a:pt x="5169083" y="415828"/>
                  <a:pt x="5197033" y="689727"/>
                </a:cubicBezTo>
                <a:cubicBezTo>
                  <a:pt x="5224983" y="963626"/>
                  <a:pt x="5198437" y="1130536"/>
                  <a:pt x="5197033" y="1277273"/>
                </a:cubicBezTo>
                <a:cubicBezTo>
                  <a:pt x="5195629" y="1424010"/>
                  <a:pt x="5185602" y="1770670"/>
                  <a:pt x="5197033" y="1915909"/>
                </a:cubicBezTo>
                <a:cubicBezTo>
                  <a:pt x="5208464" y="2061148"/>
                  <a:pt x="5165833" y="2316885"/>
                  <a:pt x="5197033" y="2554545"/>
                </a:cubicBezTo>
                <a:cubicBezTo>
                  <a:pt x="4988428" y="2550795"/>
                  <a:pt x="4883973" y="2578119"/>
                  <a:pt x="4703315" y="2554545"/>
                </a:cubicBezTo>
                <a:cubicBezTo>
                  <a:pt x="4522657" y="2530971"/>
                  <a:pt x="4118031" y="2529504"/>
                  <a:pt x="3949745" y="2554545"/>
                </a:cubicBezTo>
                <a:cubicBezTo>
                  <a:pt x="3781459" y="2579587"/>
                  <a:pt x="3588392" y="2529287"/>
                  <a:pt x="3404057" y="2554545"/>
                </a:cubicBezTo>
                <a:cubicBezTo>
                  <a:pt x="3219722" y="2579803"/>
                  <a:pt x="2937982" y="2583778"/>
                  <a:pt x="2754427" y="2554545"/>
                </a:cubicBezTo>
                <a:cubicBezTo>
                  <a:pt x="2570872" y="2525313"/>
                  <a:pt x="2218148" y="2588837"/>
                  <a:pt x="2000858" y="2554545"/>
                </a:cubicBezTo>
                <a:cubicBezTo>
                  <a:pt x="1783568" y="2520253"/>
                  <a:pt x="1667879" y="2572991"/>
                  <a:pt x="1351229" y="2554545"/>
                </a:cubicBezTo>
                <a:cubicBezTo>
                  <a:pt x="1034579" y="2536099"/>
                  <a:pt x="998171" y="2546120"/>
                  <a:pt x="857510" y="2554545"/>
                </a:cubicBezTo>
                <a:cubicBezTo>
                  <a:pt x="716849" y="2562970"/>
                  <a:pt x="371076" y="2537331"/>
                  <a:pt x="0" y="2554545"/>
                </a:cubicBezTo>
                <a:cubicBezTo>
                  <a:pt x="32675" y="2254534"/>
                  <a:pt x="2615" y="2041129"/>
                  <a:pt x="0" y="1864818"/>
                </a:cubicBezTo>
                <a:cubicBezTo>
                  <a:pt x="-2615" y="1688507"/>
                  <a:pt x="12463" y="1475979"/>
                  <a:pt x="0" y="1175091"/>
                </a:cubicBezTo>
                <a:cubicBezTo>
                  <a:pt x="-12463" y="874203"/>
                  <a:pt x="-21949" y="503264"/>
                  <a:pt x="0" y="0"/>
                </a:cubicBezTo>
                <a:close/>
              </a:path>
            </a:pathLst>
          </a:custGeom>
          <a:noFill/>
          <a:ln>
            <a:solidFill>
              <a:schemeClr val="bg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lvl="0" defTabSz="914400">
              <a:defRPr/>
            </a:pPr>
            <a:r>
              <a:rPr lang="en-US" sz="1600" kern="0" dirty="0">
                <a:solidFill>
                  <a:schemeClr val="bg2"/>
                </a:solidFill>
                <a:latin typeface="Century Gothic" panose="020B0502020202020204" pitchFamily="34" charset="0"/>
              </a:rPr>
              <a:t>The loan may be extended by the McAlpine group for an additional year with an increase in the conversion price to $2.50 a share. The sale of shares to the McAlpine family along with the recent sale of 750,000 shares of Meridian stock to Haden MacLellan Holding PLC of Surrey, England and a recent public offering have increased Meridian's net worth to $8.5 million, said William Feniger, chief executive officer of Toledo, Ohio-based Meridian.</a:t>
            </a:r>
            <a:endParaRPr kumimoji="0" lang="en-US" sz="1600" b="0" i="0" strike="noStrike" kern="0" cap="none" spc="0" normalizeH="0" baseline="0" noProof="0" dirty="0">
              <a:ln>
                <a:noFill/>
              </a:ln>
              <a:solidFill>
                <a:schemeClr val="bg2"/>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72B5F41D-DFB3-DE44-8AC9-B13341A4DC0D}"/>
              </a:ext>
            </a:extLst>
          </p:cNvPr>
          <p:cNvSpPr txBox="1"/>
          <p:nvPr/>
        </p:nvSpPr>
        <p:spPr>
          <a:xfrm>
            <a:off x="3634451" y="4661954"/>
            <a:ext cx="5197033" cy="1815882"/>
          </a:xfrm>
          <a:custGeom>
            <a:avLst/>
            <a:gdLst>
              <a:gd name="connsiteX0" fmla="*/ 0 w 5197033"/>
              <a:gd name="connsiteY0" fmla="*/ 0 h 1815882"/>
              <a:gd name="connsiteX1" fmla="*/ 701599 w 5197033"/>
              <a:gd name="connsiteY1" fmla="*/ 0 h 1815882"/>
              <a:gd name="connsiteX2" fmla="*/ 1195318 w 5197033"/>
              <a:gd name="connsiteY2" fmla="*/ 0 h 1815882"/>
              <a:gd name="connsiteX3" fmla="*/ 1792976 w 5197033"/>
              <a:gd name="connsiteY3" fmla="*/ 0 h 1815882"/>
              <a:gd name="connsiteX4" fmla="*/ 2286695 w 5197033"/>
              <a:gd name="connsiteY4" fmla="*/ 0 h 1815882"/>
              <a:gd name="connsiteX5" fmla="*/ 3040264 w 5197033"/>
              <a:gd name="connsiteY5" fmla="*/ 0 h 1815882"/>
              <a:gd name="connsiteX6" fmla="*/ 3533982 w 5197033"/>
              <a:gd name="connsiteY6" fmla="*/ 0 h 1815882"/>
              <a:gd name="connsiteX7" fmla="*/ 4079671 w 5197033"/>
              <a:gd name="connsiteY7" fmla="*/ 0 h 1815882"/>
              <a:gd name="connsiteX8" fmla="*/ 4625359 w 5197033"/>
              <a:gd name="connsiteY8" fmla="*/ 0 h 1815882"/>
              <a:gd name="connsiteX9" fmla="*/ 5197033 w 5197033"/>
              <a:gd name="connsiteY9" fmla="*/ 0 h 1815882"/>
              <a:gd name="connsiteX10" fmla="*/ 5197033 w 5197033"/>
              <a:gd name="connsiteY10" fmla="*/ 605294 h 1815882"/>
              <a:gd name="connsiteX11" fmla="*/ 5197033 w 5197033"/>
              <a:gd name="connsiteY11" fmla="*/ 1192429 h 1815882"/>
              <a:gd name="connsiteX12" fmla="*/ 5197033 w 5197033"/>
              <a:gd name="connsiteY12" fmla="*/ 1815882 h 1815882"/>
              <a:gd name="connsiteX13" fmla="*/ 4651345 w 5197033"/>
              <a:gd name="connsiteY13" fmla="*/ 1815882 h 1815882"/>
              <a:gd name="connsiteX14" fmla="*/ 4105656 w 5197033"/>
              <a:gd name="connsiteY14" fmla="*/ 1815882 h 1815882"/>
              <a:gd name="connsiteX15" fmla="*/ 3352086 w 5197033"/>
              <a:gd name="connsiteY15" fmla="*/ 1815882 h 1815882"/>
              <a:gd name="connsiteX16" fmla="*/ 2806398 w 5197033"/>
              <a:gd name="connsiteY16" fmla="*/ 1815882 h 1815882"/>
              <a:gd name="connsiteX17" fmla="*/ 2156769 w 5197033"/>
              <a:gd name="connsiteY17" fmla="*/ 1815882 h 1815882"/>
              <a:gd name="connsiteX18" fmla="*/ 1663051 w 5197033"/>
              <a:gd name="connsiteY18" fmla="*/ 1815882 h 1815882"/>
              <a:gd name="connsiteX19" fmla="*/ 1013421 w 5197033"/>
              <a:gd name="connsiteY19" fmla="*/ 1815882 h 1815882"/>
              <a:gd name="connsiteX20" fmla="*/ 0 w 5197033"/>
              <a:gd name="connsiteY20" fmla="*/ 1815882 h 1815882"/>
              <a:gd name="connsiteX21" fmla="*/ 0 w 5197033"/>
              <a:gd name="connsiteY21" fmla="*/ 1265064 h 1815882"/>
              <a:gd name="connsiteX22" fmla="*/ 0 w 5197033"/>
              <a:gd name="connsiteY22" fmla="*/ 641612 h 1815882"/>
              <a:gd name="connsiteX23" fmla="*/ 0 w 5197033"/>
              <a:gd name="connsiteY23"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1815882"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194733" y="268746"/>
                  <a:pt x="5193106" y="423960"/>
                  <a:pt x="5197033" y="605294"/>
                </a:cubicBezTo>
                <a:cubicBezTo>
                  <a:pt x="5200960" y="786628"/>
                  <a:pt x="5169834" y="947600"/>
                  <a:pt x="5197033" y="1192429"/>
                </a:cubicBezTo>
                <a:cubicBezTo>
                  <a:pt x="5224232" y="1437258"/>
                  <a:pt x="5184399" y="1543049"/>
                  <a:pt x="5197033" y="1815882"/>
                </a:cubicBezTo>
                <a:cubicBezTo>
                  <a:pt x="5041923" y="1804082"/>
                  <a:pt x="4848860" y="1798060"/>
                  <a:pt x="4651345" y="1815882"/>
                </a:cubicBezTo>
                <a:cubicBezTo>
                  <a:pt x="4453830" y="1833704"/>
                  <a:pt x="4285711" y="1833009"/>
                  <a:pt x="4105656" y="1815882"/>
                </a:cubicBezTo>
                <a:cubicBezTo>
                  <a:pt x="3925601" y="1798755"/>
                  <a:pt x="3627873" y="1825570"/>
                  <a:pt x="3352086" y="1815882"/>
                </a:cubicBezTo>
                <a:cubicBezTo>
                  <a:pt x="3076299" y="1806195"/>
                  <a:pt x="2992191" y="1804462"/>
                  <a:pt x="2806398" y="1815882"/>
                </a:cubicBezTo>
                <a:cubicBezTo>
                  <a:pt x="2620605" y="1827302"/>
                  <a:pt x="2452916" y="1784813"/>
                  <a:pt x="2156769" y="1815882"/>
                </a:cubicBezTo>
                <a:cubicBezTo>
                  <a:pt x="1860622" y="1846951"/>
                  <a:pt x="1809634" y="1798522"/>
                  <a:pt x="1663051" y="1815882"/>
                </a:cubicBezTo>
                <a:cubicBezTo>
                  <a:pt x="1516468" y="1833242"/>
                  <a:pt x="1286023" y="1797819"/>
                  <a:pt x="1013421" y="1815882"/>
                </a:cubicBezTo>
                <a:cubicBezTo>
                  <a:pt x="740819" y="1833946"/>
                  <a:pt x="413768" y="1835580"/>
                  <a:pt x="0" y="1815882"/>
                </a:cubicBezTo>
                <a:cubicBezTo>
                  <a:pt x="9875" y="1652861"/>
                  <a:pt x="-1555" y="1489582"/>
                  <a:pt x="0" y="1265064"/>
                </a:cubicBezTo>
                <a:cubicBezTo>
                  <a:pt x="1555" y="1040546"/>
                  <a:pt x="-10067" y="843918"/>
                  <a:pt x="0" y="641612"/>
                </a:cubicBezTo>
                <a:cubicBezTo>
                  <a:pt x="10067" y="439306"/>
                  <a:pt x="11989" y="249596"/>
                  <a:pt x="0" y="0"/>
                </a:cubicBezTo>
                <a:close/>
              </a:path>
            </a:pathLst>
          </a:custGeom>
          <a:noFill/>
          <a:ln>
            <a:solidFill>
              <a:schemeClr val="bg2"/>
            </a:solidFill>
            <a:prstDash val="solid"/>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lvl="0" defTabSz="914400">
              <a:defRPr/>
            </a:pPr>
            <a:r>
              <a:rPr lang="en-US" sz="1600" kern="0" dirty="0">
                <a:solidFill>
                  <a:schemeClr val="bg2"/>
                </a:solidFill>
                <a:latin typeface="Century Gothic" panose="020B0502020202020204" pitchFamily="34" charset="0"/>
              </a:rPr>
              <a:t>This time, however, some analysts think he could face a real battle. "Without some unexpected coup de theatre, I don't see what will block the Paribas bid," said Philippe de Cholet, analyst at the brokerage Cholet-Dupont amp Cie. Mr. de Cholet said Mr. Fournier's biggest hope was to somehow persuade regulatory authorities to block the bid.</a:t>
            </a:r>
          </a:p>
        </p:txBody>
      </p:sp>
    </p:spTree>
    <p:extLst>
      <p:ext uri="{BB962C8B-B14F-4D97-AF65-F5344CB8AC3E}">
        <p14:creationId xmlns:p14="http://schemas.microsoft.com/office/powerpoint/2010/main" val="166015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lvl="0" defTabSz="914400">
              <a:defRPr/>
            </a:pPr>
            <a:r>
              <a:rPr lang="en-US" sz="1600" kern="0" dirty="0">
                <a:solidFill>
                  <a:prstClr val="black"/>
                </a:solidFill>
                <a:latin typeface="Century Gothic" panose="020B0502020202020204" pitchFamily="34" charset="0"/>
              </a:rPr>
              <a:t>Heavy </a:t>
            </a:r>
            <a:r>
              <a:rPr lang="en-US" sz="1600" u="sng" kern="0" dirty="0">
                <a:solidFill>
                  <a:srgbClr val="C00000"/>
                </a:solidFill>
                <a:latin typeface="Century Gothic" panose="020B0502020202020204" pitchFamily="34" charset="0"/>
              </a:rPr>
              <a:t>snow</a:t>
            </a:r>
            <a:r>
              <a:rPr lang="en-US" sz="1600" kern="0" dirty="0">
                <a:solidFill>
                  <a:prstClr val="black"/>
                </a:solidFill>
                <a:latin typeface="Century Gothic" panose="020B0502020202020204" pitchFamily="34" charset="0"/>
              </a:rPr>
              <a:t> is </a:t>
            </a:r>
            <a:r>
              <a:rPr lang="en-US" sz="1600" u="sng" kern="0" dirty="0">
                <a:solidFill>
                  <a:srgbClr val="FF0000"/>
                </a:solidFill>
                <a:latin typeface="Century Gothic" panose="020B0502020202020204" pitchFamily="34" charset="0"/>
              </a:rPr>
              <a:t>causing</a:t>
            </a:r>
            <a:r>
              <a:rPr lang="en-US" sz="1600" kern="0" dirty="0">
                <a:solidFill>
                  <a:prstClr val="black"/>
                </a:solidFill>
                <a:latin typeface="Century Gothic" panose="020B0502020202020204" pitchFamily="34" charset="0"/>
              </a:rPr>
              <a:t> </a:t>
            </a:r>
            <a:r>
              <a:rPr lang="en-US" sz="1600" u="sng" kern="0" dirty="0">
                <a:solidFill>
                  <a:srgbClr val="FFC000"/>
                </a:solidFill>
                <a:latin typeface="Century Gothic" panose="020B0502020202020204" pitchFamily="34" charset="0"/>
              </a:rPr>
              <a:t>disruption</a:t>
            </a:r>
            <a:r>
              <a:rPr lang="en-US" sz="1600" kern="0" dirty="0">
                <a:solidFill>
                  <a:prstClr val="black"/>
                </a:solidFill>
                <a:latin typeface="Century Gothic" panose="020B0502020202020204" pitchFamily="34" charset="0"/>
              </a:rPr>
              <a:t> to </a:t>
            </a:r>
            <a:r>
              <a:rPr lang="en-US" sz="1600" u="sng" kern="0" dirty="0">
                <a:solidFill>
                  <a:prstClr val="white">
                    <a:lumMod val="50000"/>
                  </a:prstClr>
                </a:solidFill>
                <a:latin typeface="Century Gothic" panose="020B0502020202020204" pitchFamily="34" charset="0"/>
              </a:rPr>
              <a:t>transport</a:t>
            </a:r>
            <a:r>
              <a:rPr lang="en-US" sz="1600" kern="0" dirty="0">
                <a:solidFill>
                  <a:prstClr val="black"/>
                </a:solidFill>
                <a:latin typeface="Century Gothic" panose="020B0502020202020204" pitchFamily="34" charset="0"/>
              </a:rPr>
              <a:t> across the UK, with heavy </a:t>
            </a:r>
            <a:r>
              <a:rPr lang="en-US" sz="1600" u="sng" kern="0" dirty="0">
                <a:solidFill>
                  <a:srgbClr val="92D050"/>
                </a:solidFill>
                <a:latin typeface="Century Gothic" panose="020B0502020202020204" pitchFamily="34" charset="0"/>
              </a:rPr>
              <a:t>rainfall</a:t>
            </a:r>
            <a:r>
              <a:rPr lang="en-US" sz="1600" kern="0" dirty="0">
                <a:solidFill>
                  <a:prstClr val="black"/>
                </a:solidFill>
                <a:latin typeface="Century Gothic" panose="020B0502020202020204" pitchFamily="34" charset="0"/>
              </a:rPr>
              <a:t> </a:t>
            </a:r>
            <a:r>
              <a:rPr lang="en-US" sz="1600" u="sng" kern="0" dirty="0">
                <a:solidFill>
                  <a:srgbClr val="00B050"/>
                </a:solidFill>
                <a:latin typeface="Century Gothic" panose="020B0502020202020204" pitchFamily="34" charset="0"/>
              </a:rPr>
              <a:t>bringing</a:t>
            </a:r>
            <a:r>
              <a:rPr lang="en-US" sz="1600" kern="0" dirty="0">
                <a:solidFill>
                  <a:prstClr val="black"/>
                </a:solidFill>
                <a:latin typeface="Century Gothic" panose="020B0502020202020204" pitchFamily="34" charset="0"/>
              </a:rPr>
              <a:t> </a:t>
            </a:r>
            <a:r>
              <a:rPr lang="en-US" sz="1600" u="sng" kern="0" dirty="0">
                <a:solidFill>
                  <a:srgbClr val="00B0F0"/>
                </a:solidFill>
                <a:latin typeface="Century Gothic" panose="020B0502020202020204" pitchFamily="34" charset="0"/>
              </a:rPr>
              <a:t>flooding</a:t>
            </a:r>
            <a:r>
              <a:rPr lang="en-US" sz="1600" kern="0" dirty="0">
                <a:solidFill>
                  <a:prstClr val="black"/>
                </a:solidFill>
                <a:latin typeface="Century Gothic" panose="020B0502020202020204" pitchFamily="34" charset="0"/>
              </a:rPr>
              <a:t> to the south-west of England. Rescuers </a:t>
            </a:r>
            <a:r>
              <a:rPr lang="en-US" sz="1600" u="sng" kern="0" dirty="0">
                <a:solidFill>
                  <a:srgbClr val="0070C0"/>
                </a:solidFill>
                <a:latin typeface="Century Gothic" panose="020B0502020202020204" pitchFamily="34" charset="0"/>
              </a:rPr>
              <a:t>searching</a:t>
            </a:r>
            <a:r>
              <a:rPr lang="en-US" sz="1600" kern="0" dirty="0">
                <a:solidFill>
                  <a:prstClr val="black"/>
                </a:solidFill>
                <a:latin typeface="Century Gothic" panose="020B0502020202020204" pitchFamily="34" charset="0"/>
              </a:rPr>
              <a:t> for a woman </a:t>
            </a:r>
            <a:r>
              <a:rPr lang="en-US" sz="1600" u="sng" kern="0" dirty="0">
                <a:solidFill>
                  <a:srgbClr val="002060"/>
                </a:solidFill>
                <a:latin typeface="Century Gothic" panose="020B0502020202020204" pitchFamily="34" charset="0"/>
              </a:rPr>
              <a:t>trapped</a:t>
            </a:r>
            <a:r>
              <a:rPr lang="en-US" sz="1600" kern="0" dirty="0">
                <a:solidFill>
                  <a:prstClr val="black"/>
                </a:solidFill>
                <a:latin typeface="Century Gothic" panose="020B0502020202020204" pitchFamily="34" charset="0"/>
              </a:rPr>
              <a:t> in a </a:t>
            </a:r>
            <a:r>
              <a:rPr lang="en-US" sz="1600" u="sng" kern="0" dirty="0">
                <a:solidFill>
                  <a:srgbClr val="7030A0"/>
                </a:solidFill>
                <a:latin typeface="Century Gothic" panose="020B0502020202020204" pitchFamily="34" charset="0"/>
              </a:rPr>
              <a:t>landslide</a:t>
            </a:r>
            <a:r>
              <a:rPr lang="en-US" sz="1600" kern="0" dirty="0">
                <a:solidFill>
                  <a:prstClr val="black"/>
                </a:solidFill>
                <a:latin typeface="Century Gothic" panose="020B0502020202020204" pitchFamily="34" charset="0"/>
              </a:rPr>
              <a:t> at her home </a:t>
            </a:r>
            <a:r>
              <a:rPr lang="en-US" sz="1600" u="sng" kern="0" dirty="0">
                <a:solidFill>
                  <a:srgbClr val="D97F81"/>
                </a:solidFill>
                <a:latin typeface="Century Gothic" panose="020B0502020202020204" pitchFamily="34" charset="0"/>
              </a:rPr>
              <a:t>said</a:t>
            </a:r>
            <a:r>
              <a:rPr lang="en-US" sz="1600" kern="0" dirty="0">
                <a:solidFill>
                  <a:prstClr val="black"/>
                </a:solidFill>
                <a:latin typeface="Century Gothic" panose="020B0502020202020204" pitchFamily="34" charset="0"/>
              </a:rPr>
              <a:t> they had </a:t>
            </a:r>
            <a:r>
              <a:rPr lang="en-US" sz="1600" u="sng" kern="0" dirty="0">
                <a:solidFill>
                  <a:srgbClr val="634C4B"/>
                </a:solidFill>
                <a:latin typeface="Century Gothic" panose="020B0502020202020204" pitchFamily="34" charset="0"/>
              </a:rPr>
              <a:t>found</a:t>
            </a:r>
            <a:r>
              <a:rPr lang="en-US" sz="1600" kern="0" dirty="0">
                <a:solidFill>
                  <a:prstClr val="black"/>
                </a:solidFill>
                <a:latin typeface="Century Gothic" panose="020B0502020202020204" pitchFamily="34" charset="0"/>
              </a:rPr>
              <a:t> a body.</a:t>
            </a: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algn="ctr"/>
            <a:r>
              <a:rPr lang="en-US" dirty="0">
                <a:solidFill>
                  <a:schemeClr val="bg2"/>
                </a:solidFill>
                <a:latin typeface="Century Gothic" panose="020B0502020202020204" pitchFamily="34" charset="0"/>
              </a:rPr>
              <a:t>TORQUE</a:t>
            </a:r>
          </a:p>
        </p:txBody>
      </p:sp>
      <p:sp>
        <p:nvSpPr>
          <p:cNvPr id="43" name="TextBox 42">
            <a:extLst>
              <a:ext uri="{FF2B5EF4-FFF2-40B4-BE49-F238E27FC236}">
                <a16:creationId xmlns:a16="http://schemas.microsoft.com/office/drawing/2014/main" id="{9A3F151D-45EE-8344-9BE4-296C1FBD2F40}"/>
              </a:ext>
            </a:extLst>
          </p:cNvPr>
          <p:cNvSpPr txBox="1"/>
          <p:nvPr/>
        </p:nvSpPr>
        <p:spPr>
          <a:xfrm>
            <a:off x="178061" y="438039"/>
            <a:ext cx="3224896" cy="2031325"/>
          </a:xfrm>
          <a:prstGeom prst="rect">
            <a:avLst/>
          </a:prstGeom>
          <a:noFill/>
        </p:spPr>
        <p:txBody>
          <a:bodyPr wrap="square" rtlCol="0">
            <a:spAutoFit/>
          </a:bodyPr>
          <a:lstStyle/>
          <a:p>
            <a:r>
              <a:rPr lang="en-US" dirty="0">
                <a:solidFill>
                  <a:schemeClr val="bg2"/>
                </a:solidFill>
                <a:latin typeface="Century Gothic" panose="020B0502020202020204" pitchFamily="34" charset="0"/>
              </a:rPr>
              <a:t>3.2k passages from the 2.8k articles in TempEval3</a:t>
            </a:r>
          </a:p>
          <a:p>
            <a:pPr marL="285750" indent="-285750">
              <a:buFontTx/>
              <a:buChar char="-"/>
            </a:pPr>
            <a:r>
              <a:rPr lang="en-US" dirty="0">
                <a:solidFill>
                  <a:schemeClr val="bg2"/>
                </a:solidFill>
                <a:latin typeface="Century Gothic" panose="020B0502020202020204" pitchFamily="34" charset="0"/>
              </a:rPr>
              <a:t>Two sentences per passage</a:t>
            </a:r>
          </a:p>
          <a:p>
            <a:pPr marL="285750" indent="-285750">
              <a:buFontTx/>
              <a:buChar char="-"/>
            </a:pPr>
            <a:r>
              <a:rPr lang="en-US" dirty="0">
                <a:solidFill>
                  <a:schemeClr val="bg2"/>
                </a:solidFill>
                <a:latin typeface="Century Gothic" panose="020B0502020202020204" pitchFamily="34" charset="0"/>
              </a:rPr>
              <a:t>50 tokens per passage</a:t>
            </a:r>
          </a:p>
          <a:p>
            <a:endParaRPr lang="en-US" dirty="0">
              <a:solidFill>
                <a:schemeClr val="bg2"/>
              </a:solidFill>
              <a:latin typeface="Century Gothic" panose="020B0502020202020204" pitchFamily="34" charset="0"/>
            </a:endParaRPr>
          </a:p>
          <a:p>
            <a:r>
              <a:rPr lang="en-US" dirty="0">
                <a:solidFill>
                  <a:schemeClr val="bg2"/>
                </a:solidFill>
                <a:latin typeface="Century Gothic" panose="020B0502020202020204" pitchFamily="34" charset="0"/>
              </a:rPr>
              <a:t>24.9k events</a:t>
            </a:r>
          </a:p>
        </p:txBody>
      </p:sp>
      <p:grpSp>
        <p:nvGrpSpPr>
          <p:cNvPr id="2" name="Group 1">
            <a:extLst>
              <a:ext uri="{FF2B5EF4-FFF2-40B4-BE49-F238E27FC236}">
                <a16:creationId xmlns:a16="http://schemas.microsoft.com/office/drawing/2014/main" id="{39A1503D-7EEE-A64F-A512-EE492BFA1FAB}"/>
              </a:ext>
            </a:extLst>
          </p:cNvPr>
          <p:cNvGrpSpPr/>
          <p:nvPr/>
        </p:nvGrpSpPr>
        <p:grpSpPr>
          <a:xfrm>
            <a:off x="3666927" y="2005526"/>
            <a:ext cx="5233787" cy="1235054"/>
            <a:chOff x="3666927" y="2005526"/>
            <a:chExt cx="5233787" cy="1235054"/>
          </a:xfrm>
        </p:grpSpPr>
        <p:sp>
          <p:nvSpPr>
            <p:cNvPr id="10" name="TextBox 9">
              <a:extLst>
                <a:ext uri="{FF2B5EF4-FFF2-40B4-BE49-F238E27FC236}">
                  <a16:creationId xmlns:a16="http://schemas.microsoft.com/office/drawing/2014/main" id="{B30BE006-2110-BA46-92AD-268E5A9D581D}"/>
                </a:ext>
              </a:extLst>
            </p:cNvPr>
            <p:cNvSpPr txBox="1"/>
            <p:nvPr/>
          </p:nvSpPr>
          <p:spPr>
            <a:xfrm>
              <a:off x="3666927" y="2005526"/>
              <a:ext cx="5145414" cy="1200329"/>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Q1: What event has already finished?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Q2: What event has begun but has not finished?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Q3: What will happen in the future?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nvGrpSpPr>
            <p:cNvPr id="14" name="Group 13">
              <a:extLst>
                <a:ext uri="{FF2B5EF4-FFF2-40B4-BE49-F238E27FC236}">
                  <a16:creationId xmlns:a16="http://schemas.microsoft.com/office/drawing/2014/main" id="{C2B3920F-CE2D-AE44-AB62-3F40FA66C031}"/>
                </a:ext>
              </a:extLst>
            </p:cNvPr>
            <p:cNvGrpSpPr/>
            <p:nvPr/>
          </p:nvGrpSpPr>
          <p:grpSpPr>
            <a:xfrm>
              <a:off x="7194798" y="2978970"/>
              <a:ext cx="1705916" cy="261610"/>
              <a:chOff x="8634681" y="2256667"/>
              <a:chExt cx="1705916" cy="261610"/>
            </a:xfrm>
          </p:grpSpPr>
          <p:sp>
            <p:nvSpPr>
              <p:cNvPr id="15" name="Rectangle 14">
                <a:extLst>
                  <a:ext uri="{FF2B5EF4-FFF2-40B4-BE49-F238E27FC236}">
                    <a16:creationId xmlns:a16="http://schemas.microsoft.com/office/drawing/2014/main" id="{2A0CB573-0864-144F-92F1-25DF67D3A708}"/>
                  </a:ext>
                </a:extLst>
              </p:cNvPr>
              <p:cNvSpPr/>
              <p:nvPr/>
            </p:nvSpPr>
            <p:spPr>
              <a:xfrm>
                <a:off x="8678547" y="2294292"/>
                <a:ext cx="1571884" cy="18636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D7A8BD-55AD-6349-9E6B-A0B4E775CB57}"/>
                  </a:ext>
                </a:extLst>
              </p:cNvPr>
              <p:cNvSpPr txBox="1"/>
              <p:nvPr/>
            </p:nvSpPr>
            <p:spPr>
              <a:xfrm>
                <a:off x="8634681" y="2256667"/>
                <a:ext cx="1705916" cy="261610"/>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Century Gothic" panose="020B0502020202020204" pitchFamily="34" charset="0"/>
                  </a:rPr>
                  <a:t>Hard-coded questions</a:t>
                </a:r>
              </a:p>
            </p:txBody>
          </p:sp>
        </p:grpSp>
      </p:grpSp>
      <p:grpSp>
        <p:nvGrpSpPr>
          <p:cNvPr id="4" name="Group 3">
            <a:extLst>
              <a:ext uri="{FF2B5EF4-FFF2-40B4-BE49-F238E27FC236}">
                <a16:creationId xmlns:a16="http://schemas.microsoft.com/office/drawing/2014/main" id="{CC6CA322-0325-6544-A0CF-90297A7602CF}"/>
              </a:ext>
            </a:extLst>
          </p:cNvPr>
          <p:cNvGrpSpPr/>
          <p:nvPr/>
        </p:nvGrpSpPr>
        <p:grpSpPr>
          <a:xfrm>
            <a:off x="3655692" y="3344077"/>
            <a:ext cx="5166431" cy="3165741"/>
            <a:chOff x="3655692" y="3344077"/>
            <a:chExt cx="5166431" cy="3165741"/>
          </a:xfrm>
        </p:grpSpPr>
        <p:sp>
          <p:nvSpPr>
            <p:cNvPr id="11" name="TextBox 10">
              <a:extLst>
                <a:ext uri="{FF2B5EF4-FFF2-40B4-BE49-F238E27FC236}">
                  <a16:creationId xmlns:a16="http://schemas.microsoft.com/office/drawing/2014/main" id="{A044DDA0-51A7-4B4E-AA7A-488A8A624E41}"/>
                </a:ext>
              </a:extLst>
            </p:cNvPr>
            <p:cNvSpPr txBox="1"/>
            <p:nvPr/>
          </p:nvSpPr>
          <p:spPr>
            <a:xfrm>
              <a:off x="3666927" y="3344077"/>
              <a:ext cx="5145414" cy="1569660"/>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Q4: What happened before a woman was trapped?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Q5: What had started before a woman was trapped?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Q6: What happened while a woman was trapped?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Q7: What happened after a woman was trapped?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9F2B885E-35EB-0441-A0B1-17FBD56F099F}"/>
                </a:ext>
              </a:extLst>
            </p:cNvPr>
            <p:cNvSpPr txBox="1"/>
            <p:nvPr/>
          </p:nvSpPr>
          <p:spPr>
            <a:xfrm>
              <a:off x="3655692" y="5086685"/>
              <a:ext cx="5148072" cy="138499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Q8: What happened at about the same time as the snow?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Q9: What happened after the snow started?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Q10: What happened before the snow started?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nvGrpSpPr>
            <p:cNvPr id="20" name="Group 19">
              <a:extLst>
                <a:ext uri="{FF2B5EF4-FFF2-40B4-BE49-F238E27FC236}">
                  <a16:creationId xmlns:a16="http://schemas.microsoft.com/office/drawing/2014/main" id="{E3F3B36C-9F5D-4D40-B9A3-FC4009E1A880}"/>
                </a:ext>
              </a:extLst>
            </p:cNvPr>
            <p:cNvGrpSpPr/>
            <p:nvPr/>
          </p:nvGrpSpPr>
          <p:grpSpPr>
            <a:xfrm>
              <a:off x="7686708" y="6255902"/>
              <a:ext cx="1135415" cy="253916"/>
              <a:chOff x="7669306" y="4230069"/>
              <a:chExt cx="1135415" cy="253916"/>
            </a:xfrm>
          </p:grpSpPr>
          <p:sp>
            <p:nvSpPr>
              <p:cNvPr id="21" name="Rectangle 20">
                <a:extLst>
                  <a:ext uri="{FF2B5EF4-FFF2-40B4-BE49-F238E27FC236}">
                    <a16:creationId xmlns:a16="http://schemas.microsoft.com/office/drawing/2014/main" id="{C3968CC4-AB4D-704E-B9E0-6B523221045C}"/>
                  </a:ext>
                </a:extLst>
              </p:cNvPr>
              <p:cNvSpPr/>
              <p:nvPr/>
            </p:nvSpPr>
            <p:spPr>
              <a:xfrm>
                <a:off x="7669306" y="4260427"/>
                <a:ext cx="1117605" cy="18636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9706136-C1A7-5744-AFF3-5B4A2EEFCDE0}"/>
                  </a:ext>
                </a:extLst>
              </p:cNvPr>
              <p:cNvSpPr txBox="1"/>
              <p:nvPr/>
            </p:nvSpPr>
            <p:spPr>
              <a:xfrm>
                <a:off x="7669306" y="4230069"/>
                <a:ext cx="1135415" cy="253916"/>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prstClr val="white"/>
                    </a:solidFill>
                    <a:effectLst/>
                    <a:uLnTx/>
                    <a:uFillTx/>
                    <a:latin typeface="Century Gothic" panose="020B0502020202020204" pitchFamily="34" charset="0"/>
                  </a:rPr>
                  <a:t>User-provided</a:t>
                </a:r>
              </a:p>
            </p:txBody>
          </p:sp>
        </p:grpSp>
        <p:sp>
          <p:nvSpPr>
            <p:cNvPr id="3" name="Rectangle 2">
              <a:extLst>
                <a:ext uri="{FF2B5EF4-FFF2-40B4-BE49-F238E27FC236}">
                  <a16:creationId xmlns:a16="http://schemas.microsoft.com/office/drawing/2014/main" id="{1ACFA42D-29F5-6F4B-B6E8-00856747200F}"/>
                </a:ext>
              </a:extLst>
            </p:cNvPr>
            <p:cNvSpPr/>
            <p:nvPr/>
          </p:nvSpPr>
          <p:spPr>
            <a:xfrm>
              <a:off x="3666927" y="3344077"/>
              <a:ext cx="5136837" cy="3127603"/>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5527966C-3F2C-544D-8BD4-D328CE4F60DB}"/>
              </a:ext>
            </a:extLst>
          </p:cNvPr>
          <p:cNvSpPr txBox="1"/>
          <p:nvPr/>
        </p:nvSpPr>
        <p:spPr>
          <a:xfrm>
            <a:off x="178061" y="4054127"/>
            <a:ext cx="3224896" cy="646331"/>
          </a:xfrm>
          <a:prstGeom prst="rect">
            <a:avLst/>
          </a:prstGeom>
          <a:noFill/>
        </p:spPr>
        <p:txBody>
          <a:bodyPr wrap="square" rtlCol="0">
            <a:spAutoFit/>
          </a:bodyPr>
          <a:lstStyle/>
          <a:p>
            <a:r>
              <a:rPr lang="en-US" altLang="zh-CN" dirty="0">
                <a:solidFill>
                  <a:schemeClr val="bg2"/>
                </a:solidFill>
                <a:latin typeface="Century Gothic" panose="020B0502020202020204" pitchFamily="34" charset="0"/>
              </a:rPr>
              <a:t>- on average, 7 user-generated questions</a:t>
            </a:r>
            <a:endParaRPr lang="en-US" dirty="0">
              <a:solidFill>
                <a:schemeClr val="bg2"/>
              </a:solidFill>
              <a:latin typeface="Century Gothic" panose="020B0502020202020204" pitchFamily="34" charset="0"/>
            </a:endParaRPr>
          </a:p>
        </p:txBody>
      </p:sp>
      <p:sp>
        <p:nvSpPr>
          <p:cNvPr id="27" name="TextBox 26">
            <a:extLst>
              <a:ext uri="{FF2B5EF4-FFF2-40B4-BE49-F238E27FC236}">
                <a16:creationId xmlns:a16="http://schemas.microsoft.com/office/drawing/2014/main" id="{D1C95E0D-D32F-4E4F-9B8A-871538405B2A}"/>
              </a:ext>
            </a:extLst>
          </p:cNvPr>
          <p:cNvSpPr txBox="1"/>
          <p:nvPr/>
        </p:nvSpPr>
        <p:spPr>
          <a:xfrm>
            <a:off x="178061" y="2976532"/>
            <a:ext cx="3224896" cy="923330"/>
          </a:xfrm>
          <a:prstGeom prst="rect">
            <a:avLst/>
          </a:prstGeom>
          <a:noFill/>
        </p:spPr>
        <p:txBody>
          <a:bodyPr wrap="square" rtlCol="0">
            <a:spAutoFit/>
          </a:bodyPr>
          <a:lstStyle/>
          <a:p>
            <a:r>
              <a:rPr lang="en-US" altLang="zh-CN" dirty="0">
                <a:solidFill>
                  <a:schemeClr val="bg2"/>
                </a:solidFill>
                <a:latin typeface="Century Gothic" panose="020B0502020202020204" pitchFamily="34" charset="0"/>
              </a:rPr>
              <a:t>For each passage, we have</a:t>
            </a:r>
          </a:p>
          <a:p>
            <a:r>
              <a:rPr lang="en-US" altLang="zh-CN" dirty="0">
                <a:solidFill>
                  <a:schemeClr val="bg2"/>
                </a:solidFill>
                <a:latin typeface="Century Gothic" panose="020B0502020202020204" pitchFamily="34" charset="0"/>
              </a:rPr>
              <a:t>- 3</a:t>
            </a:r>
            <a:r>
              <a:rPr lang="zh-CN" altLang="en-US" dirty="0">
                <a:solidFill>
                  <a:schemeClr val="bg2"/>
                </a:solidFill>
                <a:latin typeface="Century Gothic" panose="020B0502020202020204" pitchFamily="34" charset="0"/>
              </a:rPr>
              <a:t> </a:t>
            </a:r>
            <a:r>
              <a:rPr lang="en-US" altLang="zh-CN" dirty="0">
                <a:solidFill>
                  <a:schemeClr val="bg2"/>
                </a:solidFill>
                <a:latin typeface="Century Gothic" panose="020B0502020202020204" pitchFamily="34" charset="0"/>
              </a:rPr>
              <a:t>hard-coded questions</a:t>
            </a:r>
            <a:endParaRPr lang="en-US"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25036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F35214C-F93D-744B-A3CC-CA74D5517ECC}"/>
              </a:ext>
            </a:extLst>
          </p:cNvPr>
          <p:cNvSpPr txBox="1"/>
          <p:nvPr/>
        </p:nvSpPr>
        <p:spPr>
          <a:xfrm>
            <a:off x="178061" y="4054127"/>
            <a:ext cx="3224896" cy="646331"/>
          </a:xfrm>
          <a:prstGeom prst="rect">
            <a:avLst/>
          </a:prstGeom>
          <a:noFill/>
        </p:spPr>
        <p:txBody>
          <a:bodyPr wrap="square" rtlCol="0">
            <a:spAutoFit/>
          </a:bodyPr>
          <a:lstStyle/>
          <a:p>
            <a:r>
              <a:rPr lang="en-US" altLang="zh-CN" dirty="0">
                <a:solidFill>
                  <a:schemeClr val="bg2"/>
                </a:solidFill>
                <a:latin typeface="Century Gothic" panose="020B0502020202020204" pitchFamily="34" charset="0"/>
              </a:rPr>
              <a:t>- on average, 7 user-generated questions</a:t>
            </a:r>
            <a:endParaRPr lang="en-US" dirty="0">
              <a:solidFill>
                <a:schemeClr val="bg2"/>
              </a:solidFill>
              <a:latin typeface="Century Gothic" panose="020B0502020202020204" pitchFamily="34" charset="0"/>
            </a:endParaRPr>
          </a:p>
        </p:txBody>
      </p:sp>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lvl="0" defTabSz="914400">
              <a:defRPr/>
            </a:pPr>
            <a:r>
              <a:rPr lang="en-US" sz="1600" kern="0" dirty="0">
                <a:solidFill>
                  <a:prstClr val="black"/>
                </a:solidFill>
                <a:latin typeface="Century Gothic" panose="020B0502020202020204" pitchFamily="34" charset="0"/>
              </a:rPr>
              <a:t>Heavy </a:t>
            </a:r>
            <a:r>
              <a:rPr lang="en-US" sz="1600" u="sng" kern="0" dirty="0">
                <a:solidFill>
                  <a:srgbClr val="C00000"/>
                </a:solidFill>
                <a:latin typeface="Century Gothic" panose="020B0502020202020204" pitchFamily="34" charset="0"/>
              </a:rPr>
              <a:t>snow</a:t>
            </a:r>
            <a:r>
              <a:rPr lang="en-US" sz="1600" kern="0" dirty="0">
                <a:solidFill>
                  <a:prstClr val="black"/>
                </a:solidFill>
                <a:latin typeface="Century Gothic" panose="020B0502020202020204" pitchFamily="34" charset="0"/>
              </a:rPr>
              <a:t> is </a:t>
            </a:r>
            <a:r>
              <a:rPr lang="en-US" sz="1600" u="sng" kern="0" dirty="0">
                <a:solidFill>
                  <a:srgbClr val="FF0000"/>
                </a:solidFill>
                <a:latin typeface="Century Gothic" panose="020B0502020202020204" pitchFamily="34" charset="0"/>
              </a:rPr>
              <a:t>causing</a:t>
            </a:r>
            <a:r>
              <a:rPr lang="en-US" sz="1600" kern="0" dirty="0">
                <a:solidFill>
                  <a:prstClr val="black"/>
                </a:solidFill>
                <a:latin typeface="Century Gothic" panose="020B0502020202020204" pitchFamily="34" charset="0"/>
              </a:rPr>
              <a:t> </a:t>
            </a:r>
            <a:r>
              <a:rPr lang="en-US" sz="1600" u="sng" kern="0" dirty="0">
                <a:solidFill>
                  <a:srgbClr val="FFC000"/>
                </a:solidFill>
                <a:latin typeface="Century Gothic" panose="020B0502020202020204" pitchFamily="34" charset="0"/>
              </a:rPr>
              <a:t>disruption</a:t>
            </a:r>
            <a:r>
              <a:rPr lang="en-US" sz="1600" kern="0" dirty="0">
                <a:solidFill>
                  <a:prstClr val="black"/>
                </a:solidFill>
                <a:latin typeface="Century Gothic" panose="020B0502020202020204" pitchFamily="34" charset="0"/>
              </a:rPr>
              <a:t> to </a:t>
            </a:r>
            <a:r>
              <a:rPr lang="en-US" sz="1600" u="sng" kern="0" dirty="0">
                <a:solidFill>
                  <a:prstClr val="white">
                    <a:lumMod val="50000"/>
                  </a:prstClr>
                </a:solidFill>
                <a:latin typeface="Century Gothic" panose="020B0502020202020204" pitchFamily="34" charset="0"/>
              </a:rPr>
              <a:t>transport</a:t>
            </a:r>
            <a:r>
              <a:rPr lang="en-US" sz="1600" kern="0" dirty="0">
                <a:solidFill>
                  <a:prstClr val="black"/>
                </a:solidFill>
                <a:latin typeface="Century Gothic" panose="020B0502020202020204" pitchFamily="34" charset="0"/>
              </a:rPr>
              <a:t> across the UK, with heavy </a:t>
            </a:r>
            <a:r>
              <a:rPr lang="en-US" sz="1600" u="sng" kern="0" dirty="0">
                <a:solidFill>
                  <a:srgbClr val="92D050"/>
                </a:solidFill>
                <a:latin typeface="Century Gothic" panose="020B0502020202020204" pitchFamily="34" charset="0"/>
              </a:rPr>
              <a:t>rainfall</a:t>
            </a:r>
            <a:r>
              <a:rPr lang="en-US" sz="1600" kern="0" dirty="0">
                <a:solidFill>
                  <a:prstClr val="black"/>
                </a:solidFill>
                <a:latin typeface="Century Gothic" panose="020B0502020202020204" pitchFamily="34" charset="0"/>
              </a:rPr>
              <a:t> </a:t>
            </a:r>
            <a:r>
              <a:rPr lang="en-US" sz="1600" u="sng" kern="0" dirty="0">
                <a:solidFill>
                  <a:srgbClr val="00B050"/>
                </a:solidFill>
                <a:latin typeface="Century Gothic" panose="020B0502020202020204" pitchFamily="34" charset="0"/>
              </a:rPr>
              <a:t>bringing</a:t>
            </a:r>
            <a:r>
              <a:rPr lang="en-US" sz="1600" kern="0" dirty="0">
                <a:solidFill>
                  <a:prstClr val="black"/>
                </a:solidFill>
                <a:latin typeface="Century Gothic" panose="020B0502020202020204" pitchFamily="34" charset="0"/>
              </a:rPr>
              <a:t> </a:t>
            </a:r>
            <a:r>
              <a:rPr lang="en-US" sz="1600" u="sng" kern="0" dirty="0">
                <a:solidFill>
                  <a:srgbClr val="00B0F0"/>
                </a:solidFill>
                <a:latin typeface="Century Gothic" panose="020B0502020202020204" pitchFamily="34" charset="0"/>
              </a:rPr>
              <a:t>flooding</a:t>
            </a:r>
            <a:r>
              <a:rPr lang="en-US" sz="1600" kern="0" dirty="0">
                <a:solidFill>
                  <a:prstClr val="black"/>
                </a:solidFill>
                <a:latin typeface="Century Gothic" panose="020B0502020202020204" pitchFamily="34" charset="0"/>
              </a:rPr>
              <a:t> to the south-west of England. Rescuers </a:t>
            </a:r>
            <a:r>
              <a:rPr lang="en-US" sz="1600" u="sng" kern="0" dirty="0">
                <a:solidFill>
                  <a:srgbClr val="0070C0"/>
                </a:solidFill>
                <a:latin typeface="Century Gothic" panose="020B0502020202020204" pitchFamily="34" charset="0"/>
              </a:rPr>
              <a:t>searching</a:t>
            </a:r>
            <a:r>
              <a:rPr lang="en-US" sz="1600" kern="0" dirty="0">
                <a:solidFill>
                  <a:prstClr val="black"/>
                </a:solidFill>
                <a:latin typeface="Century Gothic" panose="020B0502020202020204" pitchFamily="34" charset="0"/>
              </a:rPr>
              <a:t> for a woman </a:t>
            </a:r>
            <a:r>
              <a:rPr lang="en-US" sz="1600" u="sng" kern="0" dirty="0">
                <a:solidFill>
                  <a:srgbClr val="002060"/>
                </a:solidFill>
                <a:latin typeface="Century Gothic" panose="020B0502020202020204" pitchFamily="34" charset="0"/>
              </a:rPr>
              <a:t>trapped</a:t>
            </a:r>
            <a:r>
              <a:rPr lang="en-US" sz="1600" kern="0" dirty="0">
                <a:solidFill>
                  <a:prstClr val="black"/>
                </a:solidFill>
                <a:latin typeface="Century Gothic" panose="020B0502020202020204" pitchFamily="34" charset="0"/>
              </a:rPr>
              <a:t> in a </a:t>
            </a:r>
            <a:r>
              <a:rPr lang="en-US" sz="1600" u="sng" kern="0" dirty="0">
                <a:solidFill>
                  <a:srgbClr val="7030A0"/>
                </a:solidFill>
                <a:latin typeface="Century Gothic" panose="020B0502020202020204" pitchFamily="34" charset="0"/>
              </a:rPr>
              <a:t>landslide</a:t>
            </a:r>
            <a:r>
              <a:rPr lang="en-US" sz="1600" kern="0" dirty="0">
                <a:solidFill>
                  <a:prstClr val="black"/>
                </a:solidFill>
                <a:latin typeface="Century Gothic" panose="020B0502020202020204" pitchFamily="34" charset="0"/>
              </a:rPr>
              <a:t> at her home </a:t>
            </a:r>
            <a:r>
              <a:rPr lang="en-US" sz="1600" u="sng" kern="0" dirty="0">
                <a:solidFill>
                  <a:srgbClr val="D97F81"/>
                </a:solidFill>
                <a:latin typeface="Century Gothic" panose="020B0502020202020204" pitchFamily="34" charset="0"/>
              </a:rPr>
              <a:t>said</a:t>
            </a:r>
            <a:r>
              <a:rPr lang="en-US" sz="1600" kern="0" dirty="0">
                <a:solidFill>
                  <a:prstClr val="black"/>
                </a:solidFill>
                <a:latin typeface="Century Gothic" panose="020B0502020202020204" pitchFamily="34" charset="0"/>
              </a:rPr>
              <a:t> they had </a:t>
            </a:r>
            <a:r>
              <a:rPr lang="en-US" sz="1600" u="sng" kern="0" dirty="0">
                <a:solidFill>
                  <a:srgbClr val="634C4B"/>
                </a:solidFill>
                <a:latin typeface="Century Gothic" panose="020B0502020202020204" pitchFamily="34" charset="0"/>
              </a:rPr>
              <a:t>found</a:t>
            </a:r>
            <a:r>
              <a:rPr lang="en-US" sz="1600" kern="0" dirty="0">
                <a:solidFill>
                  <a:prstClr val="black"/>
                </a:solidFill>
                <a:latin typeface="Century Gothic" panose="020B0502020202020204" pitchFamily="34" charset="0"/>
              </a:rPr>
              <a:t> a body.</a:t>
            </a: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algn="ctr"/>
            <a:r>
              <a:rPr lang="en-US" dirty="0">
                <a:solidFill>
                  <a:schemeClr val="bg2"/>
                </a:solidFill>
                <a:latin typeface="Century Gothic" panose="020B0502020202020204" pitchFamily="34" charset="0"/>
              </a:rPr>
              <a:t>TORQUE</a:t>
            </a:r>
          </a:p>
        </p:txBody>
      </p:sp>
      <p:sp>
        <p:nvSpPr>
          <p:cNvPr id="43" name="TextBox 42">
            <a:extLst>
              <a:ext uri="{FF2B5EF4-FFF2-40B4-BE49-F238E27FC236}">
                <a16:creationId xmlns:a16="http://schemas.microsoft.com/office/drawing/2014/main" id="{9A3F151D-45EE-8344-9BE4-296C1FBD2F40}"/>
              </a:ext>
            </a:extLst>
          </p:cNvPr>
          <p:cNvSpPr txBox="1"/>
          <p:nvPr/>
        </p:nvSpPr>
        <p:spPr>
          <a:xfrm>
            <a:off x="178061" y="438039"/>
            <a:ext cx="3224896" cy="2031325"/>
          </a:xfrm>
          <a:prstGeom prst="rect">
            <a:avLst/>
          </a:prstGeom>
          <a:noFill/>
        </p:spPr>
        <p:txBody>
          <a:bodyPr wrap="square" rtlCol="0">
            <a:spAutoFit/>
          </a:bodyPr>
          <a:lstStyle/>
          <a:p>
            <a:r>
              <a:rPr lang="en-US" dirty="0">
                <a:solidFill>
                  <a:schemeClr val="bg2"/>
                </a:solidFill>
                <a:latin typeface="Century Gothic" panose="020B0502020202020204" pitchFamily="34" charset="0"/>
              </a:rPr>
              <a:t>3.2k passages from the 2.8k articles in TempEval3</a:t>
            </a:r>
          </a:p>
          <a:p>
            <a:pPr marL="285750" indent="-285750">
              <a:buFontTx/>
              <a:buChar char="-"/>
            </a:pPr>
            <a:r>
              <a:rPr lang="en-US" dirty="0">
                <a:solidFill>
                  <a:schemeClr val="bg2"/>
                </a:solidFill>
                <a:latin typeface="Century Gothic" panose="020B0502020202020204" pitchFamily="34" charset="0"/>
              </a:rPr>
              <a:t>Two sentences per passage</a:t>
            </a:r>
          </a:p>
          <a:p>
            <a:pPr marL="285750" indent="-285750">
              <a:buFontTx/>
              <a:buChar char="-"/>
            </a:pPr>
            <a:r>
              <a:rPr lang="en-US" dirty="0">
                <a:solidFill>
                  <a:schemeClr val="bg2"/>
                </a:solidFill>
                <a:latin typeface="Century Gothic" panose="020B0502020202020204" pitchFamily="34" charset="0"/>
              </a:rPr>
              <a:t>50 tokens per passage</a:t>
            </a:r>
          </a:p>
          <a:p>
            <a:endParaRPr lang="en-US" dirty="0">
              <a:solidFill>
                <a:schemeClr val="bg2"/>
              </a:solidFill>
              <a:latin typeface="Century Gothic" panose="020B0502020202020204" pitchFamily="34" charset="0"/>
            </a:endParaRPr>
          </a:p>
          <a:p>
            <a:r>
              <a:rPr lang="en-US" dirty="0">
                <a:solidFill>
                  <a:schemeClr val="bg2"/>
                </a:solidFill>
                <a:latin typeface="Century Gothic" panose="020B0502020202020204" pitchFamily="34" charset="0"/>
              </a:rPr>
              <a:t>24.9k events</a:t>
            </a:r>
          </a:p>
        </p:txBody>
      </p:sp>
      <p:grpSp>
        <p:nvGrpSpPr>
          <p:cNvPr id="2" name="Group 1">
            <a:extLst>
              <a:ext uri="{FF2B5EF4-FFF2-40B4-BE49-F238E27FC236}">
                <a16:creationId xmlns:a16="http://schemas.microsoft.com/office/drawing/2014/main" id="{39A1503D-7EEE-A64F-A512-EE492BFA1FAB}"/>
              </a:ext>
            </a:extLst>
          </p:cNvPr>
          <p:cNvGrpSpPr/>
          <p:nvPr/>
        </p:nvGrpSpPr>
        <p:grpSpPr>
          <a:xfrm>
            <a:off x="3666927" y="2005526"/>
            <a:ext cx="5233787" cy="1235054"/>
            <a:chOff x="3666927" y="2005526"/>
            <a:chExt cx="5233787" cy="1235054"/>
          </a:xfrm>
        </p:grpSpPr>
        <p:sp>
          <p:nvSpPr>
            <p:cNvPr id="10" name="TextBox 9">
              <a:extLst>
                <a:ext uri="{FF2B5EF4-FFF2-40B4-BE49-F238E27FC236}">
                  <a16:creationId xmlns:a16="http://schemas.microsoft.com/office/drawing/2014/main" id="{B30BE006-2110-BA46-92AD-268E5A9D581D}"/>
                </a:ext>
              </a:extLst>
            </p:cNvPr>
            <p:cNvSpPr txBox="1"/>
            <p:nvPr/>
          </p:nvSpPr>
          <p:spPr>
            <a:xfrm>
              <a:off x="3666927" y="2005526"/>
              <a:ext cx="5145414" cy="1200329"/>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Q1: What event has already finished?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Q2: What event has begun but has not finished?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Q3: What will happen in the future?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nvGrpSpPr>
            <p:cNvPr id="14" name="Group 13">
              <a:extLst>
                <a:ext uri="{FF2B5EF4-FFF2-40B4-BE49-F238E27FC236}">
                  <a16:creationId xmlns:a16="http://schemas.microsoft.com/office/drawing/2014/main" id="{C2B3920F-CE2D-AE44-AB62-3F40FA66C031}"/>
                </a:ext>
              </a:extLst>
            </p:cNvPr>
            <p:cNvGrpSpPr/>
            <p:nvPr/>
          </p:nvGrpSpPr>
          <p:grpSpPr>
            <a:xfrm>
              <a:off x="7194798" y="2978970"/>
              <a:ext cx="1705916" cy="261610"/>
              <a:chOff x="8634681" y="2256667"/>
              <a:chExt cx="1705916" cy="261610"/>
            </a:xfrm>
          </p:grpSpPr>
          <p:sp>
            <p:nvSpPr>
              <p:cNvPr id="15" name="Rectangle 14">
                <a:extLst>
                  <a:ext uri="{FF2B5EF4-FFF2-40B4-BE49-F238E27FC236}">
                    <a16:creationId xmlns:a16="http://schemas.microsoft.com/office/drawing/2014/main" id="{2A0CB573-0864-144F-92F1-25DF67D3A708}"/>
                  </a:ext>
                </a:extLst>
              </p:cNvPr>
              <p:cNvSpPr/>
              <p:nvPr/>
            </p:nvSpPr>
            <p:spPr>
              <a:xfrm>
                <a:off x="8678547" y="2294292"/>
                <a:ext cx="1571884" cy="18636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D7A8BD-55AD-6349-9E6B-A0B4E775CB57}"/>
                  </a:ext>
                </a:extLst>
              </p:cNvPr>
              <p:cNvSpPr txBox="1"/>
              <p:nvPr/>
            </p:nvSpPr>
            <p:spPr>
              <a:xfrm>
                <a:off x="8634681" y="2256667"/>
                <a:ext cx="1705916" cy="261610"/>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Century Gothic" panose="020B0502020202020204" pitchFamily="34" charset="0"/>
                  </a:rPr>
                  <a:t>Hard-coded questions</a:t>
                </a:r>
              </a:p>
            </p:txBody>
          </p:sp>
        </p:grpSp>
      </p:grpSp>
      <p:grpSp>
        <p:nvGrpSpPr>
          <p:cNvPr id="4" name="Group 3">
            <a:extLst>
              <a:ext uri="{FF2B5EF4-FFF2-40B4-BE49-F238E27FC236}">
                <a16:creationId xmlns:a16="http://schemas.microsoft.com/office/drawing/2014/main" id="{CC6CA322-0325-6544-A0CF-90297A7602CF}"/>
              </a:ext>
            </a:extLst>
          </p:cNvPr>
          <p:cNvGrpSpPr/>
          <p:nvPr/>
        </p:nvGrpSpPr>
        <p:grpSpPr>
          <a:xfrm>
            <a:off x="3655692" y="3344077"/>
            <a:ext cx="5156649" cy="3129931"/>
            <a:chOff x="3655692" y="3344077"/>
            <a:chExt cx="5156649" cy="3129931"/>
          </a:xfrm>
        </p:grpSpPr>
        <p:sp>
          <p:nvSpPr>
            <p:cNvPr id="11" name="TextBox 10">
              <a:extLst>
                <a:ext uri="{FF2B5EF4-FFF2-40B4-BE49-F238E27FC236}">
                  <a16:creationId xmlns:a16="http://schemas.microsoft.com/office/drawing/2014/main" id="{A044DDA0-51A7-4B4E-AA7A-488A8A624E41}"/>
                </a:ext>
              </a:extLst>
            </p:cNvPr>
            <p:cNvSpPr txBox="1"/>
            <p:nvPr/>
          </p:nvSpPr>
          <p:spPr>
            <a:xfrm>
              <a:off x="3666927" y="3344077"/>
              <a:ext cx="5145414" cy="1569660"/>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Q4: What happened before a woman was trapped?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Q5: What had started before a woman was trapped?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Q6: What happened while a woman was trapped?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Q7: What happened after a woman was trapped?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9F2B885E-35EB-0441-A0B1-17FBD56F099F}"/>
                </a:ext>
              </a:extLst>
            </p:cNvPr>
            <p:cNvSpPr txBox="1"/>
            <p:nvPr/>
          </p:nvSpPr>
          <p:spPr>
            <a:xfrm>
              <a:off x="3655692" y="5089013"/>
              <a:ext cx="5148072" cy="138499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Q8: What happened at about the same time as the snow?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Q9: What happened after the snow started?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Q10: What happened before the snow started?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3" name="Rectangle 2">
              <a:extLst>
                <a:ext uri="{FF2B5EF4-FFF2-40B4-BE49-F238E27FC236}">
                  <a16:creationId xmlns:a16="http://schemas.microsoft.com/office/drawing/2014/main" id="{1ACFA42D-29F5-6F4B-B6E8-00856747200F}"/>
                </a:ext>
              </a:extLst>
            </p:cNvPr>
            <p:cNvSpPr/>
            <p:nvPr/>
          </p:nvSpPr>
          <p:spPr>
            <a:xfrm>
              <a:off x="3666927" y="3344078"/>
              <a:ext cx="5136837" cy="15696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9D9CB5E-C530-E941-A85D-A31E16935DA5}"/>
                </a:ext>
              </a:extLst>
            </p:cNvPr>
            <p:cNvSpPr/>
            <p:nvPr/>
          </p:nvSpPr>
          <p:spPr>
            <a:xfrm>
              <a:off x="3666927" y="5078443"/>
              <a:ext cx="5136837" cy="139323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3F4F889A-7E68-F147-9FF5-51059E445BF5}"/>
              </a:ext>
            </a:extLst>
          </p:cNvPr>
          <p:cNvSpPr txBox="1"/>
          <p:nvPr/>
        </p:nvSpPr>
        <p:spPr>
          <a:xfrm>
            <a:off x="6273478" y="4612657"/>
            <a:ext cx="2696748" cy="307777"/>
          </a:xfrm>
          <a:prstGeom prst="rect">
            <a:avLst/>
          </a:prstGeom>
          <a:noFill/>
        </p:spPr>
        <p:txBody>
          <a:bodyPr wrap="square" rtlCol="0">
            <a:spAutoFit/>
          </a:bodyPr>
          <a:lstStyle/>
          <a:p>
            <a:pPr algn="ctr"/>
            <a:r>
              <a:rPr lang="en-US" altLang="zh-CN" sz="1400" b="1" dirty="0">
                <a:solidFill>
                  <a:srgbClr val="FF0000"/>
                </a:solidFill>
                <a:latin typeface="Century Gothic" panose="020B0502020202020204" pitchFamily="34" charset="0"/>
              </a:rPr>
              <a:t>Group of contrast questions</a:t>
            </a:r>
            <a:endParaRPr lang="en-US" sz="1400" b="1" dirty="0">
              <a:solidFill>
                <a:srgbClr val="FF0000"/>
              </a:solidFill>
              <a:latin typeface="Century Gothic" panose="020B0502020202020204" pitchFamily="34" charset="0"/>
            </a:endParaRPr>
          </a:p>
        </p:txBody>
      </p:sp>
      <p:sp>
        <p:nvSpPr>
          <p:cNvPr id="28" name="TextBox 27">
            <a:extLst>
              <a:ext uri="{FF2B5EF4-FFF2-40B4-BE49-F238E27FC236}">
                <a16:creationId xmlns:a16="http://schemas.microsoft.com/office/drawing/2014/main" id="{7FA2D87F-3358-E840-B327-C464A3532E41}"/>
              </a:ext>
            </a:extLst>
          </p:cNvPr>
          <p:cNvSpPr txBox="1"/>
          <p:nvPr/>
        </p:nvSpPr>
        <p:spPr>
          <a:xfrm>
            <a:off x="178061" y="5017573"/>
            <a:ext cx="3224896" cy="369332"/>
          </a:xfrm>
          <a:prstGeom prst="rect">
            <a:avLst/>
          </a:prstGeom>
          <a:noFill/>
        </p:spPr>
        <p:txBody>
          <a:bodyPr wrap="square" rtlCol="0">
            <a:spAutoFit/>
          </a:bodyPr>
          <a:lstStyle/>
          <a:p>
            <a:r>
              <a:rPr lang="en-US" dirty="0">
                <a:solidFill>
                  <a:schemeClr val="bg2"/>
                </a:solidFill>
                <a:latin typeface="Century Gothic" panose="020B0502020202020204" pitchFamily="34" charset="0"/>
              </a:rPr>
              <a:t>- Grouped as contrast sets</a:t>
            </a:r>
          </a:p>
        </p:txBody>
      </p:sp>
      <p:sp>
        <p:nvSpPr>
          <p:cNvPr id="29" name="TextBox 28">
            <a:extLst>
              <a:ext uri="{FF2B5EF4-FFF2-40B4-BE49-F238E27FC236}">
                <a16:creationId xmlns:a16="http://schemas.microsoft.com/office/drawing/2014/main" id="{53A7E47F-9DC9-4849-A855-FCC4527BCFE0}"/>
              </a:ext>
            </a:extLst>
          </p:cNvPr>
          <p:cNvSpPr txBox="1"/>
          <p:nvPr/>
        </p:nvSpPr>
        <p:spPr>
          <a:xfrm>
            <a:off x="6273478" y="6209964"/>
            <a:ext cx="2696748" cy="307777"/>
          </a:xfrm>
          <a:prstGeom prst="rect">
            <a:avLst/>
          </a:prstGeom>
          <a:noFill/>
        </p:spPr>
        <p:txBody>
          <a:bodyPr wrap="square" rtlCol="0">
            <a:spAutoFit/>
          </a:bodyPr>
          <a:lstStyle/>
          <a:p>
            <a:pPr algn="ctr"/>
            <a:r>
              <a:rPr lang="en-US" altLang="zh-CN" sz="1400" b="1" dirty="0">
                <a:solidFill>
                  <a:srgbClr val="FF0000"/>
                </a:solidFill>
                <a:latin typeface="Century Gothic" panose="020B0502020202020204" pitchFamily="34" charset="0"/>
              </a:rPr>
              <a:t>Group of contrast questions</a:t>
            </a:r>
            <a:endParaRPr lang="en-US" sz="1400" b="1" dirty="0">
              <a:solidFill>
                <a:srgbClr val="FF0000"/>
              </a:solidFill>
              <a:latin typeface="Century Gothic" panose="020B0502020202020204" pitchFamily="34" charset="0"/>
            </a:endParaRPr>
          </a:p>
        </p:txBody>
      </p:sp>
      <p:sp>
        <p:nvSpPr>
          <p:cNvPr id="21" name="TextBox 20">
            <a:extLst>
              <a:ext uri="{FF2B5EF4-FFF2-40B4-BE49-F238E27FC236}">
                <a16:creationId xmlns:a16="http://schemas.microsoft.com/office/drawing/2014/main" id="{DF56D2D1-28CD-9C42-91D3-741A2BF8586C}"/>
              </a:ext>
            </a:extLst>
          </p:cNvPr>
          <p:cNvSpPr txBox="1"/>
          <p:nvPr/>
        </p:nvSpPr>
        <p:spPr>
          <a:xfrm>
            <a:off x="178061" y="2976532"/>
            <a:ext cx="3224896" cy="923330"/>
          </a:xfrm>
          <a:prstGeom prst="rect">
            <a:avLst/>
          </a:prstGeom>
          <a:noFill/>
        </p:spPr>
        <p:txBody>
          <a:bodyPr wrap="square" rtlCol="0">
            <a:spAutoFit/>
          </a:bodyPr>
          <a:lstStyle/>
          <a:p>
            <a:r>
              <a:rPr lang="en-US" altLang="zh-CN" dirty="0">
                <a:solidFill>
                  <a:schemeClr val="bg2"/>
                </a:solidFill>
                <a:latin typeface="Century Gothic" panose="020B0502020202020204" pitchFamily="34" charset="0"/>
              </a:rPr>
              <a:t>For each passage, we have</a:t>
            </a:r>
          </a:p>
          <a:p>
            <a:r>
              <a:rPr lang="en-US" altLang="zh-CN" dirty="0">
                <a:solidFill>
                  <a:schemeClr val="bg2"/>
                </a:solidFill>
                <a:latin typeface="Century Gothic" panose="020B0502020202020204" pitchFamily="34" charset="0"/>
              </a:rPr>
              <a:t>- 3</a:t>
            </a:r>
            <a:r>
              <a:rPr lang="zh-CN" altLang="en-US" dirty="0">
                <a:solidFill>
                  <a:schemeClr val="bg2"/>
                </a:solidFill>
                <a:latin typeface="Century Gothic" panose="020B0502020202020204" pitchFamily="34" charset="0"/>
              </a:rPr>
              <a:t> </a:t>
            </a:r>
            <a:r>
              <a:rPr lang="en-US" altLang="zh-CN" dirty="0">
                <a:solidFill>
                  <a:schemeClr val="bg2"/>
                </a:solidFill>
                <a:latin typeface="Century Gothic" panose="020B0502020202020204" pitchFamily="34" charset="0"/>
              </a:rPr>
              <a:t>hard-coded questions</a:t>
            </a:r>
            <a:endParaRPr lang="en-US"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187799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lvl="0" defTabSz="914400">
              <a:defRPr/>
            </a:pPr>
            <a:r>
              <a:rPr lang="en-US" sz="1600" kern="0" dirty="0">
                <a:solidFill>
                  <a:prstClr val="black"/>
                </a:solidFill>
                <a:latin typeface="Century Gothic" panose="020B0502020202020204" pitchFamily="34" charset="0"/>
              </a:rPr>
              <a:t>Heavy </a:t>
            </a:r>
            <a:r>
              <a:rPr lang="en-US" sz="1600" u="sng" kern="0" dirty="0">
                <a:solidFill>
                  <a:srgbClr val="C00000"/>
                </a:solidFill>
                <a:latin typeface="Century Gothic" panose="020B0502020202020204" pitchFamily="34" charset="0"/>
              </a:rPr>
              <a:t>snow</a:t>
            </a:r>
            <a:r>
              <a:rPr lang="en-US" sz="1600" kern="0" dirty="0">
                <a:solidFill>
                  <a:prstClr val="black"/>
                </a:solidFill>
                <a:latin typeface="Century Gothic" panose="020B0502020202020204" pitchFamily="34" charset="0"/>
              </a:rPr>
              <a:t> is </a:t>
            </a:r>
            <a:r>
              <a:rPr lang="en-US" sz="1600" u="sng" kern="0" dirty="0">
                <a:solidFill>
                  <a:srgbClr val="FF0000"/>
                </a:solidFill>
                <a:latin typeface="Century Gothic" panose="020B0502020202020204" pitchFamily="34" charset="0"/>
              </a:rPr>
              <a:t>causing</a:t>
            </a:r>
            <a:r>
              <a:rPr lang="en-US" sz="1600" kern="0" dirty="0">
                <a:solidFill>
                  <a:prstClr val="black"/>
                </a:solidFill>
                <a:latin typeface="Century Gothic" panose="020B0502020202020204" pitchFamily="34" charset="0"/>
              </a:rPr>
              <a:t> </a:t>
            </a:r>
            <a:r>
              <a:rPr lang="en-US" sz="1600" u="sng" kern="0" dirty="0">
                <a:solidFill>
                  <a:srgbClr val="FFC000"/>
                </a:solidFill>
                <a:latin typeface="Century Gothic" panose="020B0502020202020204" pitchFamily="34" charset="0"/>
              </a:rPr>
              <a:t>disruption</a:t>
            </a:r>
            <a:r>
              <a:rPr lang="en-US" sz="1600" kern="0" dirty="0">
                <a:solidFill>
                  <a:prstClr val="black"/>
                </a:solidFill>
                <a:latin typeface="Century Gothic" panose="020B0502020202020204" pitchFamily="34" charset="0"/>
              </a:rPr>
              <a:t> to </a:t>
            </a:r>
            <a:r>
              <a:rPr lang="en-US" sz="1600" u="sng" kern="0" dirty="0">
                <a:solidFill>
                  <a:prstClr val="white">
                    <a:lumMod val="50000"/>
                  </a:prstClr>
                </a:solidFill>
                <a:latin typeface="Century Gothic" panose="020B0502020202020204" pitchFamily="34" charset="0"/>
              </a:rPr>
              <a:t>transport</a:t>
            </a:r>
            <a:r>
              <a:rPr lang="en-US" sz="1600" kern="0" dirty="0">
                <a:solidFill>
                  <a:prstClr val="black"/>
                </a:solidFill>
                <a:latin typeface="Century Gothic" panose="020B0502020202020204" pitchFamily="34" charset="0"/>
              </a:rPr>
              <a:t> across the UK, with heavy </a:t>
            </a:r>
            <a:r>
              <a:rPr lang="en-US" sz="1600" u="sng" kern="0" dirty="0">
                <a:solidFill>
                  <a:srgbClr val="92D050"/>
                </a:solidFill>
                <a:latin typeface="Century Gothic" panose="020B0502020202020204" pitchFamily="34" charset="0"/>
              </a:rPr>
              <a:t>rainfall</a:t>
            </a:r>
            <a:r>
              <a:rPr lang="en-US" sz="1600" kern="0" dirty="0">
                <a:solidFill>
                  <a:prstClr val="black"/>
                </a:solidFill>
                <a:latin typeface="Century Gothic" panose="020B0502020202020204" pitchFamily="34" charset="0"/>
              </a:rPr>
              <a:t> </a:t>
            </a:r>
            <a:r>
              <a:rPr lang="en-US" sz="1600" u="sng" kern="0" dirty="0">
                <a:solidFill>
                  <a:srgbClr val="00B050"/>
                </a:solidFill>
                <a:latin typeface="Century Gothic" panose="020B0502020202020204" pitchFamily="34" charset="0"/>
              </a:rPr>
              <a:t>bringing</a:t>
            </a:r>
            <a:r>
              <a:rPr lang="en-US" sz="1600" kern="0" dirty="0">
                <a:solidFill>
                  <a:prstClr val="black"/>
                </a:solidFill>
                <a:latin typeface="Century Gothic" panose="020B0502020202020204" pitchFamily="34" charset="0"/>
              </a:rPr>
              <a:t> </a:t>
            </a:r>
            <a:r>
              <a:rPr lang="en-US" sz="1600" u="sng" kern="0" dirty="0">
                <a:solidFill>
                  <a:srgbClr val="00B0F0"/>
                </a:solidFill>
                <a:latin typeface="Century Gothic" panose="020B0502020202020204" pitchFamily="34" charset="0"/>
              </a:rPr>
              <a:t>flooding</a:t>
            </a:r>
            <a:r>
              <a:rPr lang="en-US" sz="1600" kern="0" dirty="0">
                <a:solidFill>
                  <a:prstClr val="black"/>
                </a:solidFill>
                <a:latin typeface="Century Gothic" panose="020B0502020202020204" pitchFamily="34" charset="0"/>
              </a:rPr>
              <a:t> to the south-west of England. Rescuers </a:t>
            </a:r>
            <a:r>
              <a:rPr lang="en-US" sz="1600" u="sng" kern="0" dirty="0">
                <a:solidFill>
                  <a:srgbClr val="0070C0"/>
                </a:solidFill>
                <a:latin typeface="Century Gothic" panose="020B0502020202020204" pitchFamily="34" charset="0"/>
              </a:rPr>
              <a:t>searching</a:t>
            </a:r>
            <a:r>
              <a:rPr lang="en-US" sz="1600" kern="0" dirty="0">
                <a:solidFill>
                  <a:prstClr val="black"/>
                </a:solidFill>
                <a:latin typeface="Century Gothic" panose="020B0502020202020204" pitchFamily="34" charset="0"/>
              </a:rPr>
              <a:t> for a woman </a:t>
            </a:r>
            <a:r>
              <a:rPr lang="en-US" sz="1600" u="sng" kern="0" dirty="0">
                <a:solidFill>
                  <a:srgbClr val="002060"/>
                </a:solidFill>
                <a:latin typeface="Century Gothic" panose="020B0502020202020204" pitchFamily="34" charset="0"/>
              </a:rPr>
              <a:t>trapped</a:t>
            </a:r>
            <a:r>
              <a:rPr lang="en-US" sz="1600" kern="0" dirty="0">
                <a:solidFill>
                  <a:prstClr val="black"/>
                </a:solidFill>
                <a:latin typeface="Century Gothic" panose="020B0502020202020204" pitchFamily="34" charset="0"/>
              </a:rPr>
              <a:t> in a </a:t>
            </a:r>
            <a:r>
              <a:rPr lang="en-US" sz="1600" u="sng" kern="0" dirty="0">
                <a:solidFill>
                  <a:srgbClr val="7030A0"/>
                </a:solidFill>
                <a:latin typeface="Century Gothic" panose="020B0502020202020204" pitchFamily="34" charset="0"/>
              </a:rPr>
              <a:t>landslide</a:t>
            </a:r>
            <a:r>
              <a:rPr lang="en-US" sz="1600" kern="0" dirty="0">
                <a:solidFill>
                  <a:prstClr val="black"/>
                </a:solidFill>
                <a:latin typeface="Century Gothic" panose="020B0502020202020204" pitchFamily="34" charset="0"/>
              </a:rPr>
              <a:t> at her home </a:t>
            </a:r>
            <a:r>
              <a:rPr lang="en-US" sz="1600" u="sng" kern="0" dirty="0">
                <a:solidFill>
                  <a:srgbClr val="D97F81"/>
                </a:solidFill>
                <a:latin typeface="Century Gothic" panose="020B0502020202020204" pitchFamily="34" charset="0"/>
              </a:rPr>
              <a:t>said</a:t>
            </a:r>
            <a:r>
              <a:rPr lang="en-US" sz="1600" kern="0" dirty="0">
                <a:solidFill>
                  <a:prstClr val="black"/>
                </a:solidFill>
                <a:latin typeface="Century Gothic" panose="020B0502020202020204" pitchFamily="34" charset="0"/>
              </a:rPr>
              <a:t> they had </a:t>
            </a:r>
            <a:r>
              <a:rPr lang="en-US" sz="1600" u="sng" kern="0" dirty="0">
                <a:solidFill>
                  <a:srgbClr val="634C4B"/>
                </a:solidFill>
                <a:latin typeface="Century Gothic" panose="020B0502020202020204" pitchFamily="34" charset="0"/>
              </a:rPr>
              <a:t>found</a:t>
            </a:r>
            <a:r>
              <a:rPr lang="en-US" sz="1600" kern="0" dirty="0">
                <a:solidFill>
                  <a:prstClr val="black"/>
                </a:solidFill>
                <a:latin typeface="Century Gothic" panose="020B0502020202020204" pitchFamily="34" charset="0"/>
              </a:rPr>
              <a:t> a body.</a:t>
            </a: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algn="ctr"/>
            <a:r>
              <a:rPr lang="en-US" dirty="0">
                <a:solidFill>
                  <a:schemeClr val="bg2"/>
                </a:solidFill>
                <a:latin typeface="Century Gothic" panose="020B0502020202020204" pitchFamily="34" charset="0"/>
              </a:rPr>
              <a:t>TORQUE</a:t>
            </a:r>
          </a:p>
        </p:txBody>
      </p:sp>
      <p:grpSp>
        <p:nvGrpSpPr>
          <p:cNvPr id="2" name="Group 1">
            <a:extLst>
              <a:ext uri="{FF2B5EF4-FFF2-40B4-BE49-F238E27FC236}">
                <a16:creationId xmlns:a16="http://schemas.microsoft.com/office/drawing/2014/main" id="{39A1503D-7EEE-A64F-A512-EE492BFA1FAB}"/>
              </a:ext>
            </a:extLst>
          </p:cNvPr>
          <p:cNvGrpSpPr/>
          <p:nvPr/>
        </p:nvGrpSpPr>
        <p:grpSpPr>
          <a:xfrm>
            <a:off x="3666927" y="2005526"/>
            <a:ext cx="5233787" cy="1235054"/>
            <a:chOff x="3666927" y="2005526"/>
            <a:chExt cx="5233787" cy="1235054"/>
          </a:xfrm>
        </p:grpSpPr>
        <p:sp>
          <p:nvSpPr>
            <p:cNvPr id="10" name="TextBox 9">
              <a:extLst>
                <a:ext uri="{FF2B5EF4-FFF2-40B4-BE49-F238E27FC236}">
                  <a16:creationId xmlns:a16="http://schemas.microsoft.com/office/drawing/2014/main" id="{B30BE006-2110-BA46-92AD-268E5A9D581D}"/>
                </a:ext>
              </a:extLst>
            </p:cNvPr>
            <p:cNvSpPr txBox="1"/>
            <p:nvPr/>
          </p:nvSpPr>
          <p:spPr>
            <a:xfrm>
              <a:off x="3666927" y="2005526"/>
              <a:ext cx="5145414" cy="1200329"/>
            </a:xfrm>
            <a:prstGeom prst="rect">
              <a:avLst/>
            </a:prstGeom>
            <a:noFill/>
            <a:ln>
              <a:solidFill>
                <a:sysClr val="windowText" lastClr="000000"/>
              </a:solidFill>
            </a:ln>
          </p:spPr>
          <p:txBody>
            <a:bodyPr wrap="square" rtlCol="0">
              <a:spAutoFit/>
            </a:bodyPr>
            <a:lstStyle/>
            <a:p>
              <a:pPr lvl="0" defTabSz="914400">
                <a:defRPr/>
              </a:pPr>
              <a:r>
                <a:rPr lang="en-US" sz="1200" b="1" kern="0" dirty="0">
                  <a:solidFill>
                    <a:prstClr val="black"/>
                  </a:solidFill>
                  <a:latin typeface="Century Gothic" panose="020B0502020202020204" pitchFamily="34" charset="0"/>
                </a:rPr>
                <a:t>Q1: What event has already finished? </a:t>
              </a:r>
            </a:p>
            <a:p>
              <a:pPr lvl="0" defTabSz="914400">
                <a:defRPr/>
              </a:pPr>
              <a:r>
                <a:rPr lang="en-US" sz="1200" kern="0" dirty="0">
                  <a:solidFill>
                    <a:prstClr val="black"/>
                  </a:solidFill>
                  <a:latin typeface="Century Gothic" panose="020B0502020202020204" pitchFamily="34" charset="0"/>
                </a:rPr>
                <a:t>A: </a:t>
              </a:r>
              <a:r>
                <a:rPr lang="en-US" sz="1200" kern="0" dirty="0">
                  <a:solidFill>
                    <a:srgbClr val="0070C0"/>
                  </a:solidFill>
                  <a:latin typeface="Century Gothic" panose="020B0502020202020204" pitchFamily="34" charset="0"/>
                </a:rPr>
                <a:t>searching </a:t>
              </a:r>
              <a:r>
                <a:rPr lang="en-US" sz="1200" kern="0" dirty="0">
                  <a:solidFill>
                    <a:srgbClr val="002060"/>
                  </a:solidFill>
                  <a:latin typeface="Century Gothic" panose="020B0502020202020204" pitchFamily="34" charset="0"/>
                </a:rPr>
                <a:t>trapped </a:t>
              </a:r>
              <a:r>
                <a:rPr lang="en-US" sz="1200" kern="0" dirty="0">
                  <a:solidFill>
                    <a:srgbClr val="7030A0"/>
                  </a:solidFill>
                  <a:latin typeface="Century Gothic" panose="020B0502020202020204" pitchFamily="34" charset="0"/>
                </a:rPr>
                <a:t>landslide </a:t>
              </a:r>
              <a:r>
                <a:rPr lang="en-US" sz="1200" kern="0" dirty="0">
                  <a:solidFill>
                    <a:srgbClr val="D97F81"/>
                  </a:solidFill>
                  <a:latin typeface="Century Gothic" panose="020B0502020202020204" pitchFamily="34" charset="0"/>
                </a:rPr>
                <a:t>said </a:t>
              </a:r>
              <a:r>
                <a:rPr lang="en-US" sz="1200" kern="0" dirty="0">
                  <a:solidFill>
                    <a:srgbClr val="634C4B"/>
                  </a:solidFill>
                  <a:latin typeface="Century Gothic" panose="020B0502020202020204" pitchFamily="34" charset="0"/>
                </a:rPr>
                <a:t>found</a:t>
              </a:r>
              <a:endParaRPr lang="en-US" sz="1200" kern="0" dirty="0">
                <a:solidFill>
                  <a:prstClr val="black"/>
                </a:solidFill>
                <a:latin typeface="Century Gothic" panose="020B0502020202020204" pitchFamily="34" charset="0"/>
              </a:endParaRPr>
            </a:p>
            <a:p>
              <a:pPr lvl="0" defTabSz="914400">
                <a:defRPr/>
              </a:pPr>
              <a:r>
                <a:rPr lang="en-US" sz="1200" b="1" kern="0" dirty="0">
                  <a:solidFill>
                    <a:prstClr val="black"/>
                  </a:solidFill>
                  <a:latin typeface="Century Gothic" panose="020B0502020202020204" pitchFamily="34" charset="0"/>
                </a:rPr>
                <a:t>Q2: What event has begun but has not finished?</a:t>
              </a:r>
            </a:p>
            <a:p>
              <a:pPr lvl="0" defTabSz="914400">
                <a:defRPr/>
              </a:pPr>
              <a:r>
                <a:rPr lang="en-US" sz="1200" kern="0" dirty="0">
                  <a:solidFill>
                    <a:prstClr val="black"/>
                  </a:solidFill>
                  <a:latin typeface="Century Gothic" panose="020B0502020202020204" pitchFamily="34" charset="0"/>
                </a:rPr>
                <a:t>A: </a:t>
              </a:r>
              <a:r>
                <a:rPr lang="en-US" sz="1200" kern="0" dirty="0">
                  <a:solidFill>
                    <a:srgbClr val="C00000"/>
                  </a:solidFill>
                  <a:latin typeface="Century Gothic" panose="020B0502020202020204" pitchFamily="34" charset="0"/>
                </a:rPr>
                <a:t>snow</a:t>
              </a:r>
              <a:r>
                <a:rPr lang="en-US" sz="1200" kern="0" dirty="0">
                  <a:solidFill>
                    <a:srgbClr val="FF0000"/>
                  </a:solidFill>
                  <a:latin typeface="Century Gothic" panose="020B0502020202020204" pitchFamily="34" charset="0"/>
                </a:rPr>
                <a:t> causing</a:t>
              </a:r>
              <a:r>
                <a:rPr lang="en-US" sz="1200" kern="0" dirty="0">
                  <a:solidFill>
                    <a:srgbClr val="FFC000"/>
                  </a:solidFill>
                  <a:latin typeface="Century Gothic" panose="020B0502020202020204" pitchFamily="34" charset="0"/>
                </a:rPr>
                <a:t> disruption</a:t>
              </a:r>
              <a:r>
                <a:rPr lang="en-US" sz="1200" kern="0" dirty="0">
                  <a:solidFill>
                    <a:srgbClr val="92D050"/>
                  </a:solidFill>
                  <a:latin typeface="Century Gothic" panose="020B0502020202020204" pitchFamily="34" charset="0"/>
                </a:rPr>
                <a:t> rainfall</a:t>
              </a:r>
              <a:r>
                <a:rPr lang="en-US" sz="1200" kern="0" dirty="0">
                  <a:solidFill>
                    <a:srgbClr val="00B050"/>
                  </a:solidFill>
                  <a:latin typeface="Century Gothic" panose="020B0502020202020204" pitchFamily="34" charset="0"/>
                </a:rPr>
                <a:t> bringing</a:t>
              </a:r>
              <a:r>
                <a:rPr lang="en-US" sz="1200" kern="0" dirty="0">
                  <a:solidFill>
                    <a:srgbClr val="00B0F0"/>
                  </a:solidFill>
                  <a:latin typeface="Century Gothic" panose="020B0502020202020204" pitchFamily="34" charset="0"/>
                </a:rPr>
                <a:t> flooding</a:t>
              </a:r>
              <a:endParaRPr lang="en-US" sz="1200" kern="0" dirty="0">
                <a:solidFill>
                  <a:prstClr val="black"/>
                </a:solidFill>
                <a:latin typeface="Century Gothic" panose="020B0502020202020204" pitchFamily="34" charset="0"/>
              </a:endParaRPr>
            </a:p>
            <a:p>
              <a:pPr lvl="0" defTabSz="914400">
                <a:defRPr/>
              </a:pPr>
              <a:r>
                <a:rPr lang="en-US" sz="1200" b="1" kern="0" dirty="0">
                  <a:solidFill>
                    <a:prstClr val="black"/>
                  </a:solidFill>
                  <a:latin typeface="Century Gothic" panose="020B0502020202020204" pitchFamily="34" charset="0"/>
                </a:rPr>
                <a:t>Q3: What will happen in the future?</a:t>
              </a:r>
            </a:p>
            <a:p>
              <a:pPr lvl="0" defTabSz="914400">
                <a:defRPr/>
              </a:pPr>
              <a:r>
                <a:rPr lang="en-US" sz="1200" kern="0" dirty="0">
                  <a:solidFill>
                    <a:prstClr val="black"/>
                  </a:solidFill>
                  <a:latin typeface="Century Gothic" panose="020B0502020202020204" pitchFamily="34" charset="0"/>
                </a:rPr>
                <a:t>A: No answers.</a:t>
              </a:r>
            </a:p>
          </p:txBody>
        </p:sp>
        <p:grpSp>
          <p:nvGrpSpPr>
            <p:cNvPr id="14" name="Group 13">
              <a:extLst>
                <a:ext uri="{FF2B5EF4-FFF2-40B4-BE49-F238E27FC236}">
                  <a16:creationId xmlns:a16="http://schemas.microsoft.com/office/drawing/2014/main" id="{C2B3920F-CE2D-AE44-AB62-3F40FA66C031}"/>
                </a:ext>
              </a:extLst>
            </p:cNvPr>
            <p:cNvGrpSpPr/>
            <p:nvPr/>
          </p:nvGrpSpPr>
          <p:grpSpPr>
            <a:xfrm>
              <a:off x="7194798" y="2978970"/>
              <a:ext cx="1705916" cy="261610"/>
              <a:chOff x="8634681" y="2256667"/>
              <a:chExt cx="1705916" cy="261610"/>
            </a:xfrm>
          </p:grpSpPr>
          <p:sp>
            <p:nvSpPr>
              <p:cNvPr id="15" name="Rectangle 14">
                <a:extLst>
                  <a:ext uri="{FF2B5EF4-FFF2-40B4-BE49-F238E27FC236}">
                    <a16:creationId xmlns:a16="http://schemas.microsoft.com/office/drawing/2014/main" id="{2A0CB573-0864-144F-92F1-25DF67D3A708}"/>
                  </a:ext>
                </a:extLst>
              </p:cNvPr>
              <p:cNvSpPr/>
              <p:nvPr/>
            </p:nvSpPr>
            <p:spPr>
              <a:xfrm>
                <a:off x="8678547" y="2294292"/>
                <a:ext cx="1571884" cy="18636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D7A8BD-55AD-6349-9E6B-A0B4E775CB57}"/>
                  </a:ext>
                </a:extLst>
              </p:cNvPr>
              <p:cNvSpPr txBox="1"/>
              <p:nvPr/>
            </p:nvSpPr>
            <p:spPr>
              <a:xfrm>
                <a:off x="8634681" y="2256667"/>
                <a:ext cx="1705916" cy="261610"/>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Century Gothic" panose="020B0502020202020204" pitchFamily="34" charset="0"/>
                  </a:rPr>
                  <a:t>Hard-coded questions</a:t>
                </a:r>
              </a:p>
            </p:txBody>
          </p:sp>
        </p:grpSp>
      </p:grpSp>
      <p:grpSp>
        <p:nvGrpSpPr>
          <p:cNvPr id="4" name="Group 3">
            <a:extLst>
              <a:ext uri="{FF2B5EF4-FFF2-40B4-BE49-F238E27FC236}">
                <a16:creationId xmlns:a16="http://schemas.microsoft.com/office/drawing/2014/main" id="{CC6CA322-0325-6544-A0CF-90297A7602CF}"/>
              </a:ext>
            </a:extLst>
          </p:cNvPr>
          <p:cNvGrpSpPr/>
          <p:nvPr/>
        </p:nvGrpSpPr>
        <p:grpSpPr>
          <a:xfrm>
            <a:off x="3655692" y="3344077"/>
            <a:ext cx="5156649" cy="3129931"/>
            <a:chOff x="3655692" y="3344077"/>
            <a:chExt cx="5156649" cy="3129931"/>
          </a:xfrm>
        </p:grpSpPr>
        <p:sp>
          <p:nvSpPr>
            <p:cNvPr id="11" name="TextBox 10">
              <a:extLst>
                <a:ext uri="{FF2B5EF4-FFF2-40B4-BE49-F238E27FC236}">
                  <a16:creationId xmlns:a16="http://schemas.microsoft.com/office/drawing/2014/main" id="{A044DDA0-51A7-4B4E-AA7A-488A8A624E41}"/>
                </a:ext>
              </a:extLst>
            </p:cNvPr>
            <p:cNvSpPr txBox="1"/>
            <p:nvPr/>
          </p:nvSpPr>
          <p:spPr>
            <a:xfrm>
              <a:off x="3666927" y="3344077"/>
              <a:ext cx="5145414" cy="1569660"/>
            </a:xfrm>
            <a:prstGeom prst="rect">
              <a:avLst/>
            </a:prstGeom>
            <a:noFill/>
            <a:ln>
              <a:noFill/>
            </a:ln>
          </p:spPr>
          <p:txBody>
            <a:bodyPr wrap="square" rtlCol="0">
              <a:spAutoFit/>
            </a:bodyPr>
            <a:lstStyle/>
            <a:p>
              <a:pPr lvl="0" defTabSz="914400">
                <a:defRPr/>
              </a:pPr>
              <a:r>
                <a:rPr lang="en-US" sz="1200" b="1" kern="0" dirty="0">
                  <a:solidFill>
                    <a:prstClr val="black"/>
                  </a:solidFill>
                  <a:latin typeface="Century Gothic" panose="020B0502020202020204" pitchFamily="34" charset="0"/>
                </a:rPr>
                <a:t>Q4: What happened before a woman was trapped? </a:t>
              </a:r>
            </a:p>
            <a:p>
              <a:pPr lvl="0" defTabSz="914400">
                <a:defRPr/>
              </a:pPr>
              <a:r>
                <a:rPr lang="en-US" sz="1200" kern="0" dirty="0">
                  <a:solidFill>
                    <a:prstClr val="black"/>
                  </a:solidFill>
                  <a:latin typeface="Century Gothic" panose="020B0502020202020204" pitchFamily="34" charset="0"/>
                </a:rPr>
                <a:t>A: </a:t>
              </a:r>
              <a:r>
                <a:rPr lang="en-US" sz="1200" kern="0" dirty="0">
                  <a:solidFill>
                    <a:srgbClr val="7030A0"/>
                  </a:solidFill>
                  <a:latin typeface="Century Gothic" panose="020B0502020202020204" pitchFamily="34" charset="0"/>
                </a:rPr>
                <a:t>landslide</a:t>
              </a:r>
              <a:endParaRPr lang="en-US" sz="1200" kern="0" dirty="0">
                <a:solidFill>
                  <a:srgbClr val="634C4B"/>
                </a:solidFill>
                <a:latin typeface="Century Gothic" panose="020B0502020202020204" pitchFamily="34" charset="0"/>
              </a:endParaRPr>
            </a:p>
            <a:p>
              <a:pPr lvl="0" defTabSz="914400">
                <a:defRPr/>
              </a:pPr>
              <a:r>
                <a:rPr lang="en-US" sz="1200" b="1" kern="0" dirty="0">
                  <a:solidFill>
                    <a:prstClr val="black"/>
                  </a:solidFill>
                  <a:latin typeface="Century Gothic" panose="020B0502020202020204" pitchFamily="34" charset="0"/>
                </a:rPr>
                <a:t>Q5: What had started before a woman was trapped?</a:t>
              </a:r>
            </a:p>
            <a:p>
              <a:pPr lvl="0" defTabSz="914400">
                <a:defRPr/>
              </a:pPr>
              <a:r>
                <a:rPr lang="en-US" sz="1200" kern="0" dirty="0">
                  <a:solidFill>
                    <a:prstClr val="black"/>
                  </a:solidFill>
                  <a:latin typeface="Century Gothic" panose="020B0502020202020204" pitchFamily="34" charset="0"/>
                </a:rPr>
                <a:t>A: </a:t>
              </a:r>
              <a:r>
                <a:rPr lang="en-US" sz="1200" kern="0" dirty="0">
                  <a:solidFill>
                    <a:srgbClr val="C00000"/>
                  </a:solidFill>
                  <a:latin typeface="Century Gothic" panose="020B0502020202020204" pitchFamily="34" charset="0"/>
                </a:rPr>
                <a:t>snow</a:t>
              </a:r>
              <a:r>
                <a:rPr lang="en-US" sz="1200" kern="0" dirty="0">
                  <a:solidFill>
                    <a:srgbClr val="92D050"/>
                  </a:solidFill>
                  <a:latin typeface="Century Gothic" panose="020B0502020202020204" pitchFamily="34" charset="0"/>
                </a:rPr>
                <a:t> rainfall</a:t>
              </a:r>
              <a:r>
                <a:rPr lang="en-US" sz="1200" kern="0" dirty="0">
                  <a:solidFill>
                    <a:srgbClr val="7030A0"/>
                  </a:solidFill>
                  <a:latin typeface="Century Gothic" panose="020B0502020202020204" pitchFamily="34" charset="0"/>
                </a:rPr>
                <a:t> landslide</a:t>
              </a:r>
            </a:p>
            <a:p>
              <a:pPr lvl="0" defTabSz="914400">
                <a:defRPr/>
              </a:pPr>
              <a:r>
                <a:rPr lang="en-US" sz="1200" b="1" kern="0" dirty="0">
                  <a:solidFill>
                    <a:prstClr val="black"/>
                  </a:solidFill>
                  <a:latin typeface="Century Gothic" panose="020B0502020202020204" pitchFamily="34" charset="0"/>
                </a:rPr>
                <a:t>Q6: What happened while a woman was trapped? </a:t>
              </a:r>
            </a:p>
            <a:p>
              <a:pPr lvl="0" defTabSz="914400">
                <a:defRPr/>
              </a:pPr>
              <a:r>
                <a:rPr lang="en-US" sz="1200" kern="0" dirty="0">
                  <a:solidFill>
                    <a:prstClr val="black"/>
                  </a:solidFill>
                  <a:latin typeface="Century Gothic" panose="020B0502020202020204" pitchFamily="34" charset="0"/>
                </a:rPr>
                <a:t>A: </a:t>
              </a:r>
              <a:r>
                <a:rPr lang="en-US" sz="1200" kern="0" dirty="0">
                  <a:solidFill>
                    <a:srgbClr val="0070C0"/>
                  </a:solidFill>
                  <a:latin typeface="Century Gothic" panose="020B0502020202020204" pitchFamily="34" charset="0"/>
                </a:rPr>
                <a:t>searching</a:t>
              </a:r>
              <a:r>
                <a:rPr lang="en-US" sz="1200" kern="0" dirty="0">
                  <a:solidFill>
                    <a:srgbClr val="D97F81"/>
                  </a:solidFill>
                  <a:latin typeface="Century Gothic" panose="020B0502020202020204" pitchFamily="34" charset="0"/>
                </a:rPr>
                <a:t> </a:t>
              </a:r>
            </a:p>
            <a:p>
              <a:pPr lvl="0" defTabSz="914400">
                <a:defRPr/>
              </a:pPr>
              <a:r>
                <a:rPr lang="en-US" sz="1200" b="1" kern="0" dirty="0">
                  <a:solidFill>
                    <a:prstClr val="black"/>
                  </a:solidFill>
                  <a:latin typeface="Century Gothic" panose="020B0502020202020204" pitchFamily="34" charset="0"/>
                </a:rPr>
                <a:t>Q7: What happened after a woman was trapped? </a:t>
              </a:r>
            </a:p>
            <a:p>
              <a:pPr lvl="0" defTabSz="914400">
                <a:defRPr/>
              </a:pPr>
              <a:r>
                <a:rPr lang="en-US" sz="1200" kern="0" dirty="0">
                  <a:solidFill>
                    <a:prstClr val="black"/>
                  </a:solidFill>
                  <a:latin typeface="Century Gothic" panose="020B0502020202020204" pitchFamily="34" charset="0"/>
                </a:rPr>
                <a:t>A: </a:t>
              </a:r>
              <a:r>
                <a:rPr lang="en-US" sz="1200" kern="0" dirty="0">
                  <a:solidFill>
                    <a:srgbClr val="0070C0"/>
                  </a:solidFill>
                  <a:latin typeface="Century Gothic" panose="020B0502020202020204" pitchFamily="34" charset="0"/>
                </a:rPr>
                <a:t>searching</a:t>
              </a:r>
              <a:r>
                <a:rPr lang="en-US" sz="1200" kern="0" dirty="0">
                  <a:solidFill>
                    <a:srgbClr val="D97F81"/>
                  </a:solidFill>
                  <a:latin typeface="Century Gothic" panose="020B0502020202020204" pitchFamily="34" charset="0"/>
                </a:rPr>
                <a:t> said</a:t>
              </a:r>
              <a:r>
                <a:rPr lang="en-US" sz="1200" kern="0" dirty="0">
                  <a:solidFill>
                    <a:srgbClr val="634C4B"/>
                  </a:solidFill>
                  <a:latin typeface="Century Gothic" panose="020B0502020202020204" pitchFamily="34" charset="0"/>
                </a:rPr>
                <a:t> found</a:t>
              </a:r>
              <a:endParaRPr lang="en-US" sz="1200" kern="0" dirty="0">
                <a:solidFill>
                  <a:prstClr val="black"/>
                </a:solidFill>
                <a:latin typeface="Century Gothic" panose="020B0502020202020204" pitchFamily="34" charset="0"/>
              </a:endParaRPr>
            </a:p>
          </p:txBody>
        </p:sp>
        <p:sp>
          <p:nvSpPr>
            <p:cNvPr id="12" name="TextBox 11">
              <a:extLst>
                <a:ext uri="{FF2B5EF4-FFF2-40B4-BE49-F238E27FC236}">
                  <a16:creationId xmlns:a16="http://schemas.microsoft.com/office/drawing/2014/main" id="{9F2B885E-35EB-0441-A0B1-17FBD56F099F}"/>
                </a:ext>
              </a:extLst>
            </p:cNvPr>
            <p:cNvSpPr txBox="1"/>
            <p:nvPr/>
          </p:nvSpPr>
          <p:spPr>
            <a:xfrm>
              <a:off x="3655692" y="5089013"/>
              <a:ext cx="5148072" cy="1384995"/>
            </a:xfrm>
            <a:prstGeom prst="rect">
              <a:avLst/>
            </a:prstGeom>
            <a:noFill/>
            <a:ln>
              <a:noFill/>
            </a:ln>
          </p:spPr>
          <p:txBody>
            <a:bodyPr wrap="square" rtlCol="0">
              <a:spAutoFit/>
            </a:bodyPr>
            <a:lstStyle/>
            <a:p>
              <a:pPr lvl="0" defTabSz="914400">
                <a:defRPr/>
              </a:pPr>
              <a:r>
                <a:rPr lang="en-US" sz="1200" b="1" kern="0" dirty="0">
                  <a:solidFill>
                    <a:prstClr val="black"/>
                  </a:solidFill>
                  <a:latin typeface="Century Gothic" panose="020B0502020202020204" pitchFamily="34" charset="0"/>
                </a:rPr>
                <a:t>Q8: What happened at about the same time as the snow? </a:t>
              </a:r>
            </a:p>
            <a:p>
              <a:pPr lvl="0" defTabSz="914400">
                <a:defRPr/>
              </a:pPr>
              <a:r>
                <a:rPr lang="en-US" sz="1200" kern="0" dirty="0">
                  <a:solidFill>
                    <a:prstClr val="black"/>
                  </a:solidFill>
                  <a:latin typeface="Century Gothic" panose="020B0502020202020204" pitchFamily="34" charset="0"/>
                </a:rPr>
                <a:t>A: </a:t>
              </a:r>
              <a:r>
                <a:rPr lang="en-US" sz="1200" kern="0" dirty="0">
                  <a:solidFill>
                    <a:srgbClr val="92D050"/>
                  </a:solidFill>
                  <a:latin typeface="Century Gothic" panose="020B0502020202020204" pitchFamily="34" charset="0"/>
                </a:rPr>
                <a:t>rainfall</a:t>
              </a:r>
              <a:endParaRPr lang="en-US" sz="1200" b="1" kern="0" dirty="0">
                <a:solidFill>
                  <a:prstClr val="black"/>
                </a:solidFill>
                <a:latin typeface="Century Gothic" panose="020B0502020202020204" pitchFamily="34" charset="0"/>
              </a:endParaRPr>
            </a:p>
            <a:p>
              <a:pPr lvl="0" defTabSz="914400">
                <a:defRPr/>
              </a:pPr>
              <a:r>
                <a:rPr lang="en-US" sz="1200" b="1" kern="0" dirty="0">
                  <a:solidFill>
                    <a:prstClr val="black"/>
                  </a:solidFill>
                  <a:latin typeface="Century Gothic" panose="020B0502020202020204" pitchFamily="34" charset="0"/>
                </a:rPr>
                <a:t>Q9: What happened after the snow started? </a:t>
              </a:r>
            </a:p>
            <a:p>
              <a:pPr lvl="0" defTabSz="914400">
                <a:defRPr/>
              </a:pPr>
              <a:r>
                <a:rPr lang="en-US" sz="1200" kern="0" dirty="0">
                  <a:solidFill>
                    <a:prstClr val="black"/>
                  </a:solidFill>
                  <a:latin typeface="Century Gothic" panose="020B0502020202020204" pitchFamily="34" charset="0"/>
                </a:rPr>
                <a:t>A: </a:t>
              </a:r>
              <a:r>
                <a:rPr lang="en-US" sz="1200" kern="0" dirty="0">
                  <a:solidFill>
                    <a:srgbClr val="FF0000"/>
                  </a:solidFill>
                  <a:latin typeface="Century Gothic" panose="020B0502020202020204" pitchFamily="34" charset="0"/>
                </a:rPr>
                <a:t>causing </a:t>
              </a:r>
              <a:r>
                <a:rPr lang="en-US" sz="1200" kern="0" dirty="0">
                  <a:solidFill>
                    <a:srgbClr val="FFC000"/>
                  </a:solidFill>
                  <a:latin typeface="Century Gothic" panose="020B0502020202020204" pitchFamily="34" charset="0"/>
                </a:rPr>
                <a:t>disruption </a:t>
              </a:r>
              <a:r>
                <a:rPr lang="en-US" sz="1200" kern="0" dirty="0">
                  <a:solidFill>
                    <a:srgbClr val="00B050"/>
                  </a:solidFill>
                  <a:latin typeface="Century Gothic" panose="020B0502020202020204" pitchFamily="34" charset="0"/>
                </a:rPr>
                <a:t>bringing </a:t>
              </a:r>
              <a:r>
                <a:rPr lang="en-US" sz="1200" kern="0" dirty="0">
                  <a:solidFill>
                    <a:srgbClr val="00B0F0"/>
                  </a:solidFill>
                  <a:latin typeface="Century Gothic" panose="020B0502020202020204" pitchFamily="34" charset="0"/>
                </a:rPr>
                <a:t>flooding </a:t>
              </a:r>
              <a:r>
                <a:rPr lang="en-US" sz="1200" kern="0" dirty="0">
                  <a:solidFill>
                    <a:srgbClr val="0070C0"/>
                  </a:solidFill>
                  <a:latin typeface="Century Gothic" panose="020B0502020202020204" pitchFamily="34" charset="0"/>
                </a:rPr>
                <a:t>searching </a:t>
              </a:r>
              <a:r>
                <a:rPr lang="en-US" sz="1200" kern="0" dirty="0">
                  <a:solidFill>
                    <a:srgbClr val="002060"/>
                  </a:solidFill>
                  <a:latin typeface="Century Gothic" panose="020B0502020202020204" pitchFamily="34" charset="0"/>
                </a:rPr>
                <a:t>trapped </a:t>
              </a:r>
              <a:r>
                <a:rPr lang="en-US" sz="1200" kern="0" dirty="0">
                  <a:solidFill>
                    <a:srgbClr val="7030A0"/>
                  </a:solidFill>
                  <a:latin typeface="Century Gothic" panose="020B0502020202020204" pitchFamily="34" charset="0"/>
                </a:rPr>
                <a:t>landslide </a:t>
              </a:r>
              <a:r>
                <a:rPr lang="en-US" sz="1200" kern="0" dirty="0">
                  <a:solidFill>
                    <a:srgbClr val="D97F81"/>
                  </a:solidFill>
                  <a:latin typeface="Century Gothic" panose="020B0502020202020204" pitchFamily="34" charset="0"/>
                </a:rPr>
                <a:t>said </a:t>
              </a:r>
              <a:r>
                <a:rPr lang="en-US" sz="1200" kern="0" dirty="0">
                  <a:solidFill>
                    <a:srgbClr val="634C4B"/>
                  </a:solidFill>
                  <a:latin typeface="Century Gothic" panose="020B0502020202020204" pitchFamily="34" charset="0"/>
                </a:rPr>
                <a:t>found</a:t>
              </a:r>
              <a:endParaRPr lang="en-US" sz="1200" kern="0" dirty="0">
                <a:solidFill>
                  <a:prstClr val="black"/>
                </a:solidFill>
                <a:latin typeface="Century Gothic" panose="020B0502020202020204" pitchFamily="34" charset="0"/>
              </a:endParaRPr>
            </a:p>
            <a:p>
              <a:pPr lvl="0" defTabSz="914400">
                <a:defRPr/>
              </a:pPr>
              <a:r>
                <a:rPr lang="en-US" sz="1200" b="1" kern="0" dirty="0">
                  <a:solidFill>
                    <a:prstClr val="black"/>
                  </a:solidFill>
                  <a:latin typeface="Century Gothic" panose="020B0502020202020204" pitchFamily="34" charset="0"/>
                </a:rPr>
                <a:t>Q10: What happened before the snow started?</a:t>
              </a:r>
            </a:p>
            <a:p>
              <a:pPr lvl="0" defTabSz="914400">
                <a:defRPr/>
              </a:pPr>
              <a:r>
                <a:rPr lang="en-US" sz="1200" kern="0" dirty="0">
                  <a:solidFill>
                    <a:prstClr val="black"/>
                  </a:solidFill>
                  <a:latin typeface="Century Gothic" panose="020B0502020202020204" pitchFamily="34" charset="0"/>
                </a:rPr>
                <a:t>A: No answers.</a:t>
              </a:r>
            </a:p>
          </p:txBody>
        </p:sp>
        <p:sp>
          <p:nvSpPr>
            <p:cNvPr id="3" name="Rectangle 2">
              <a:extLst>
                <a:ext uri="{FF2B5EF4-FFF2-40B4-BE49-F238E27FC236}">
                  <a16:creationId xmlns:a16="http://schemas.microsoft.com/office/drawing/2014/main" id="{1ACFA42D-29F5-6F4B-B6E8-00856747200F}"/>
                </a:ext>
              </a:extLst>
            </p:cNvPr>
            <p:cNvSpPr/>
            <p:nvPr/>
          </p:nvSpPr>
          <p:spPr>
            <a:xfrm>
              <a:off x="3666927" y="3344078"/>
              <a:ext cx="5136837" cy="15696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9D9CB5E-C530-E941-A85D-A31E16935DA5}"/>
                </a:ext>
              </a:extLst>
            </p:cNvPr>
            <p:cNvSpPr/>
            <p:nvPr/>
          </p:nvSpPr>
          <p:spPr>
            <a:xfrm>
              <a:off x="3666927" y="5078443"/>
              <a:ext cx="5136837" cy="139323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587B79FA-FF0C-964F-A273-C6F465CD7FCB}"/>
              </a:ext>
            </a:extLst>
          </p:cNvPr>
          <p:cNvSpPr txBox="1"/>
          <p:nvPr/>
        </p:nvSpPr>
        <p:spPr>
          <a:xfrm>
            <a:off x="6273478" y="4612657"/>
            <a:ext cx="2696748" cy="307777"/>
          </a:xfrm>
          <a:prstGeom prst="rect">
            <a:avLst/>
          </a:prstGeom>
          <a:noFill/>
        </p:spPr>
        <p:txBody>
          <a:bodyPr wrap="square" rtlCol="0">
            <a:spAutoFit/>
          </a:bodyPr>
          <a:lstStyle/>
          <a:p>
            <a:pPr algn="ctr"/>
            <a:r>
              <a:rPr lang="en-US" altLang="zh-CN" sz="1400" b="1" dirty="0">
                <a:solidFill>
                  <a:srgbClr val="FF0000"/>
                </a:solidFill>
                <a:latin typeface="Century Gothic" panose="020B0502020202020204" pitchFamily="34" charset="0"/>
              </a:rPr>
              <a:t>Group of contrast questions</a:t>
            </a:r>
            <a:endParaRPr lang="en-US" sz="1400" b="1" dirty="0">
              <a:solidFill>
                <a:srgbClr val="FF0000"/>
              </a:solidFill>
              <a:latin typeface="Century Gothic" panose="020B0502020202020204" pitchFamily="34" charset="0"/>
            </a:endParaRPr>
          </a:p>
        </p:txBody>
      </p:sp>
      <p:sp>
        <p:nvSpPr>
          <p:cNvPr id="29" name="TextBox 28">
            <a:extLst>
              <a:ext uri="{FF2B5EF4-FFF2-40B4-BE49-F238E27FC236}">
                <a16:creationId xmlns:a16="http://schemas.microsoft.com/office/drawing/2014/main" id="{2BABBEE8-E0A0-9B45-BB79-0E684D37329A}"/>
              </a:ext>
            </a:extLst>
          </p:cNvPr>
          <p:cNvSpPr txBox="1"/>
          <p:nvPr/>
        </p:nvSpPr>
        <p:spPr>
          <a:xfrm>
            <a:off x="6273478" y="6209964"/>
            <a:ext cx="2696748" cy="307777"/>
          </a:xfrm>
          <a:prstGeom prst="rect">
            <a:avLst/>
          </a:prstGeom>
          <a:noFill/>
        </p:spPr>
        <p:txBody>
          <a:bodyPr wrap="square" rtlCol="0">
            <a:spAutoFit/>
          </a:bodyPr>
          <a:lstStyle/>
          <a:p>
            <a:pPr algn="ctr"/>
            <a:r>
              <a:rPr lang="en-US" altLang="zh-CN" sz="1400" b="1" dirty="0">
                <a:solidFill>
                  <a:srgbClr val="FF0000"/>
                </a:solidFill>
                <a:latin typeface="Century Gothic" panose="020B0502020202020204" pitchFamily="34" charset="0"/>
              </a:rPr>
              <a:t>Group of contrast questions</a:t>
            </a:r>
            <a:endParaRPr lang="en-US" sz="1400" b="1" dirty="0">
              <a:solidFill>
                <a:srgbClr val="FF0000"/>
              </a:solidFill>
              <a:latin typeface="Century Gothic" panose="020B0502020202020204" pitchFamily="34" charset="0"/>
            </a:endParaRPr>
          </a:p>
        </p:txBody>
      </p:sp>
      <p:sp>
        <p:nvSpPr>
          <p:cNvPr id="33" name="TextBox 32">
            <a:extLst>
              <a:ext uri="{FF2B5EF4-FFF2-40B4-BE49-F238E27FC236}">
                <a16:creationId xmlns:a16="http://schemas.microsoft.com/office/drawing/2014/main" id="{9126CE37-6258-E24D-A96F-058A7F3BD66D}"/>
              </a:ext>
            </a:extLst>
          </p:cNvPr>
          <p:cNvSpPr txBox="1"/>
          <p:nvPr/>
        </p:nvSpPr>
        <p:spPr>
          <a:xfrm>
            <a:off x="178061" y="5717521"/>
            <a:ext cx="3224896" cy="646331"/>
          </a:xfrm>
          <a:prstGeom prst="rect">
            <a:avLst/>
          </a:prstGeom>
          <a:noFill/>
        </p:spPr>
        <p:txBody>
          <a:bodyPr wrap="square" rtlCol="0">
            <a:spAutoFit/>
          </a:bodyPr>
          <a:lstStyle/>
          <a:p>
            <a:r>
              <a:rPr lang="en-US" dirty="0">
                <a:solidFill>
                  <a:schemeClr val="bg2"/>
                </a:solidFill>
                <a:latin typeface="Century Gothic" panose="020B0502020202020204" pitchFamily="34" charset="0"/>
              </a:rPr>
              <a:t>- $15k on </a:t>
            </a:r>
            <a:r>
              <a:rPr lang="en-US" dirty="0" err="1">
                <a:solidFill>
                  <a:schemeClr val="bg2"/>
                </a:solidFill>
                <a:latin typeface="Century Gothic" panose="020B0502020202020204" pitchFamily="34" charset="0"/>
              </a:rPr>
              <a:t>MTurk</a:t>
            </a:r>
            <a:r>
              <a:rPr lang="en-US" dirty="0">
                <a:solidFill>
                  <a:schemeClr val="bg2"/>
                </a:solidFill>
                <a:latin typeface="Century Gothic" panose="020B0502020202020204" pitchFamily="34" charset="0"/>
              </a:rPr>
              <a:t> ($0.7 per QA pair)</a:t>
            </a:r>
          </a:p>
        </p:txBody>
      </p:sp>
      <p:sp>
        <p:nvSpPr>
          <p:cNvPr id="27" name="TextBox 26">
            <a:extLst>
              <a:ext uri="{FF2B5EF4-FFF2-40B4-BE49-F238E27FC236}">
                <a16:creationId xmlns:a16="http://schemas.microsoft.com/office/drawing/2014/main" id="{44DC59F5-C9B6-0B4B-98B6-F26A73B82D53}"/>
              </a:ext>
            </a:extLst>
          </p:cNvPr>
          <p:cNvSpPr txBox="1"/>
          <p:nvPr/>
        </p:nvSpPr>
        <p:spPr>
          <a:xfrm>
            <a:off x="178061" y="438039"/>
            <a:ext cx="3224896" cy="2031325"/>
          </a:xfrm>
          <a:prstGeom prst="rect">
            <a:avLst/>
          </a:prstGeom>
          <a:noFill/>
        </p:spPr>
        <p:txBody>
          <a:bodyPr wrap="square" rtlCol="0">
            <a:spAutoFit/>
          </a:bodyPr>
          <a:lstStyle/>
          <a:p>
            <a:r>
              <a:rPr lang="en-US" dirty="0">
                <a:solidFill>
                  <a:schemeClr val="bg2"/>
                </a:solidFill>
                <a:latin typeface="Century Gothic" panose="020B0502020202020204" pitchFamily="34" charset="0"/>
              </a:rPr>
              <a:t>3.2k passages from the 2.8k articles in TempEval3</a:t>
            </a:r>
          </a:p>
          <a:p>
            <a:pPr marL="285750" indent="-285750">
              <a:buFontTx/>
              <a:buChar char="-"/>
            </a:pPr>
            <a:r>
              <a:rPr lang="en-US" dirty="0">
                <a:solidFill>
                  <a:schemeClr val="bg2"/>
                </a:solidFill>
                <a:latin typeface="Century Gothic" panose="020B0502020202020204" pitchFamily="34" charset="0"/>
              </a:rPr>
              <a:t>Two sentences per passage</a:t>
            </a:r>
          </a:p>
          <a:p>
            <a:pPr marL="285750" indent="-285750">
              <a:buFontTx/>
              <a:buChar char="-"/>
            </a:pPr>
            <a:r>
              <a:rPr lang="en-US" dirty="0">
                <a:solidFill>
                  <a:schemeClr val="bg2"/>
                </a:solidFill>
                <a:latin typeface="Century Gothic" panose="020B0502020202020204" pitchFamily="34" charset="0"/>
              </a:rPr>
              <a:t>50 tokens per passage</a:t>
            </a:r>
          </a:p>
          <a:p>
            <a:endParaRPr lang="en-US" dirty="0">
              <a:solidFill>
                <a:schemeClr val="bg2"/>
              </a:solidFill>
              <a:latin typeface="Century Gothic" panose="020B0502020202020204" pitchFamily="34" charset="0"/>
            </a:endParaRPr>
          </a:p>
          <a:p>
            <a:r>
              <a:rPr lang="en-US" dirty="0">
                <a:solidFill>
                  <a:schemeClr val="bg2"/>
                </a:solidFill>
                <a:latin typeface="Century Gothic" panose="020B0502020202020204" pitchFamily="34" charset="0"/>
              </a:rPr>
              <a:t>24.9k events</a:t>
            </a:r>
          </a:p>
        </p:txBody>
      </p:sp>
      <p:sp>
        <p:nvSpPr>
          <p:cNvPr id="35" name="TextBox 34">
            <a:extLst>
              <a:ext uri="{FF2B5EF4-FFF2-40B4-BE49-F238E27FC236}">
                <a16:creationId xmlns:a16="http://schemas.microsoft.com/office/drawing/2014/main" id="{69481EB9-80D3-914C-B045-B14A95BF2E37}"/>
              </a:ext>
            </a:extLst>
          </p:cNvPr>
          <p:cNvSpPr txBox="1"/>
          <p:nvPr/>
        </p:nvSpPr>
        <p:spPr>
          <a:xfrm>
            <a:off x="178061" y="4054127"/>
            <a:ext cx="3224896" cy="646331"/>
          </a:xfrm>
          <a:prstGeom prst="rect">
            <a:avLst/>
          </a:prstGeom>
          <a:noFill/>
        </p:spPr>
        <p:txBody>
          <a:bodyPr wrap="square" rtlCol="0">
            <a:spAutoFit/>
          </a:bodyPr>
          <a:lstStyle/>
          <a:p>
            <a:r>
              <a:rPr lang="en-US" altLang="zh-CN" dirty="0">
                <a:solidFill>
                  <a:schemeClr val="bg2"/>
                </a:solidFill>
                <a:latin typeface="Century Gothic" panose="020B0502020202020204" pitchFamily="34" charset="0"/>
              </a:rPr>
              <a:t>- on average, 7 user-generated questions</a:t>
            </a:r>
            <a:endParaRPr lang="en-US" dirty="0">
              <a:solidFill>
                <a:schemeClr val="bg2"/>
              </a:solidFill>
              <a:latin typeface="Century Gothic" panose="020B0502020202020204" pitchFamily="34" charset="0"/>
            </a:endParaRPr>
          </a:p>
        </p:txBody>
      </p:sp>
      <p:sp>
        <p:nvSpPr>
          <p:cNvPr id="36" name="TextBox 35">
            <a:extLst>
              <a:ext uri="{FF2B5EF4-FFF2-40B4-BE49-F238E27FC236}">
                <a16:creationId xmlns:a16="http://schemas.microsoft.com/office/drawing/2014/main" id="{21FE6E71-1345-A748-B35B-C45DA0A9C407}"/>
              </a:ext>
            </a:extLst>
          </p:cNvPr>
          <p:cNvSpPr txBox="1"/>
          <p:nvPr/>
        </p:nvSpPr>
        <p:spPr>
          <a:xfrm>
            <a:off x="178061" y="5017573"/>
            <a:ext cx="3224896" cy="369332"/>
          </a:xfrm>
          <a:prstGeom prst="rect">
            <a:avLst/>
          </a:prstGeom>
          <a:noFill/>
        </p:spPr>
        <p:txBody>
          <a:bodyPr wrap="square" rtlCol="0">
            <a:spAutoFit/>
          </a:bodyPr>
          <a:lstStyle/>
          <a:p>
            <a:r>
              <a:rPr lang="en-US" dirty="0">
                <a:solidFill>
                  <a:schemeClr val="bg2"/>
                </a:solidFill>
                <a:latin typeface="Century Gothic" panose="020B0502020202020204" pitchFamily="34" charset="0"/>
              </a:rPr>
              <a:t>- Grouped as contrast sets</a:t>
            </a:r>
          </a:p>
        </p:txBody>
      </p:sp>
      <p:sp>
        <p:nvSpPr>
          <p:cNvPr id="37" name="TextBox 36">
            <a:extLst>
              <a:ext uri="{FF2B5EF4-FFF2-40B4-BE49-F238E27FC236}">
                <a16:creationId xmlns:a16="http://schemas.microsoft.com/office/drawing/2014/main" id="{93B0BFAE-7C90-174C-B016-B7B238A58A2C}"/>
              </a:ext>
            </a:extLst>
          </p:cNvPr>
          <p:cNvSpPr txBox="1"/>
          <p:nvPr/>
        </p:nvSpPr>
        <p:spPr>
          <a:xfrm>
            <a:off x="178061" y="2976532"/>
            <a:ext cx="3224896" cy="923330"/>
          </a:xfrm>
          <a:prstGeom prst="rect">
            <a:avLst/>
          </a:prstGeom>
          <a:noFill/>
        </p:spPr>
        <p:txBody>
          <a:bodyPr wrap="square" rtlCol="0">
            <a:spAutoFit/>
          </a:bodyPr>
          <a:lstStyle/>
          <a:p>
            <a:r>
              <a:rPr lang="en-US" altLang="zh-CN" dirty="0">
                <a:solidFill>
                  <a:schemeClr val="bg2"/>
                </a:solidFill>
                <a:latin typeface="Century Gothic" panose="020B0502020202020204" pitchFamily="34" charset="0"/>
              </a:rPr>
              <a:t>For each passage, we have</a:t>
            </a:r>
          </a:p>
          <a:p>
            <a:r>
              <a:rPr lang="en-US" altLang="zh-CN" dirty="0">
                <a:solidFill>
                  <a:schemeClr val="bg2"/>
                </a:solidFill>
                <a:latin typeface="Century Gothic" panose="020B0502020202020204" pitchFamily="34" charset="0"/>
              </a:rPr>
              <a:t>- 3</a:t>
            </a:r>
            <a:r>
              <a:rPr lang="zh-CN" altLang="en-US" dirty="0">
                <a:solidFill>
                  <a:schemeClr val="bg2"/>
                </a:solidFill>
                <a:latin typeface="Century Gothic" panose="020B0502020202020204" pitchFamily="34" charset="0"/>
              </a:rPr>
              <a:t> </a:t>
            </a:r>
            <a:r>
              <a:rPr lang="en-US" altLang="zh-CN" dirty="0">
                <a:solidFill>
                  <a:schemeClr val="bg2"/>
                </a:solidFill>
                <a:latin typeface="Century Gothic" panose="020B0502020202020204" pitchFamily="34" charset="0"/>
              </a:rPr>
              <a:t>hard-coded questions</a:t>
            </a:r>
            <a:endParaRPr lang="en-US"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9276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D5D3-A406-D646-9D29-9D0F5100AA0F}"/>
              </a:ext>
            </a:extLst>
          </p:cNvPr>
          <p:cNvSpPr>
            <a:spLocks noGrp="1"/>
          </p:cNvSpPr>
          <p:nvPr>
            <p:ph type="title"/>
          </p:nvPr>
        </p:nvSpPr>
        <p:spPr/>
        <p:txBody>
          <a:bodyPr/>
          <a:lstStyle/>
          <a:p>
            <a:pPr marL="0" indent="0">
              <a:buSzPct val="100000"/>
              <a:buNone/>
            </a:pPr>
            <a:r>
              <a:rPr lang="en-US" dirty="0"/>
              <a:t>TORQUE: Data collection process</a:t>
            </a:r>
          </a:p>
        </p:txBody>
      </p:sp>
      <p:sp>
        <p:nvSpPr>
          <p:cNvPr id="3" name="Content Placeholder 2">
            <a:extLst>
              <a:ext uri="{FF2B5EF4-FFF2-40B4-BE49-F238E27FC236}">
                <a16:creationId xmlns:a16="http://schemas.microsoft.com/office/drawing/2014/main" id="{F29C6CDC-DC30-8A47-B0AF-C8BBE84F3C51}"/>
              </a:ext>
            </a:extLst>
          </p:cNvPr>
          <p:cNvSpPr>
            <a:spLocks noGrp="1"/>
          </p:cNvSpPr>
          <p:nvPr>
            <p:ph idx="1"/>
          </p:nvPr>
        </p:nvSpPr>
        <p:spPr/>
        <p:txBody>
          <a:bodyPr/>
          <a:lstStyle/>
          <a:p>
            <a:pPr marL="0" indent="0">
              <a:buSzPct val="100000"/>
              <a:buNone/>
            </a:pPr>
            <a:r>
              <a:rPr lang="en-US" dirty="0"/>
              <a:t>Given a passage, an annotator needs to</a:t>
            </a:r>
          </a:p>
          <a:p>
            <a:pPr marL="514350" indent="-514350">
              <a:buSzPct val="100000"/>
              <a:buFont typeface="+mj-lt"/>
              <a:buAutoNum type="arabicPeriod"/>
            </a:pPr>
            <a:r>
              <a:rPr lang="en-US" dirty="0"/>
              <a:t>Label all the events</a:t>
            </a:r>
          </a:p>
          <a:p>
            <a:pPr marL="514350" indent="-514350">
              <a:buSzPct val="100000"/>
              <a:buFont typeface="+mj-lt"/>
              <a:buAutoNum type="arabicPeriod"/>
            </a:pPr>
            <a:r>
              <a:rPr lang="en-US" dirty="0"/>
              <a:t>Repeat the following steps</a:t>
            </a:r>
          </a:p>
          <a:p>
            <a:pPr lvl="1">
              <a:buSzPct val="50000"/>
            </a:pPr>
            <a:r>
              <a:rPr lang="en-US" dirty="0"/>
              <a:t>Ask a question querying temporal relations</a:t>
            </a:r>
          </a:p>
          <a:p>
            <a:pPr lvl="1">
              <a:buSzPct val="50000"/>
            </a:pPr>
            <a:r>
              <a:rPr lang="en-US" dirty="0"/>
              <a:t>Select all the correct answers from the event list</a:t>
            </a:r>
          </a:p>
          <a:p>
            <a:pPr lvl="1">
              <a:buSzPct val="50000"/>
            </a:pPr>
            <a:r>
              <a:rPr lang="en-US" dirty="0"/>
              <a:t>Slightly perturb the question and answer it</a:t>
            </a:r>
          </a:p>
          <a:p>
            <a:pPr lvl="1">
              <a:buSzPct val="50000"/>
            </a:pPr>
            <a:endParaRPr lang="en-US" dirty="0"/>
          </a:p>
          <a:p>
            <a:pPr lvl="1">
              <a:buSzPct val="50000"/>
            </a:pPr>
            <a:endParaRPr lang="en-US" dirty="0"/>
          </a:p>
        </p:txBody>
      </p:sp>
    </p:spTree>
    <p:extLst>
      <p:ext uri="{BB962C8B-B14F-4D97-AF65-F5344CB8AC3E}">
        <p14:creationId xmlns:p14="http://schemas.microsoft.com/office/powerpoint/2010/main" val="265987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D5D3-A406-D646-9D29-9D0F5100AA0F}"/>
              </a:ext>
            </a:extLst>
          </p:cNvPr>
          <p:cNvSpPr>
            <a:spLocks noGrp="1"/>
          </p:cNvSpPr>
          <p:nvPr>
            <p:ph type="title"/>
          </p:nvPr>
        </p:nvSpPr>
        <p:spPr/>
        <p:txBody>
          <a:bodyPr/>
          <a:lstStyle/>
          <a:p>
            <a:r>
              <a:rPr lang="en-US" dirty="0"/>
              <a:t>TORQUE: Data collection process</a:t>
            </a:r>
          </a:p>
        </p:txBody>
      </p:sp>
      <p:sp>
        <p:nvSpPr>
          <p:cNvPr id="3" name="Content Placeholder 2">
            <a:extLst>
              <a:ext uri="{FF2B5EF4-FFF2-40B4-BE49-F238E27FC236}">
                <a16:creationId xmlns:a16="http://schemas.microsoft.com/office/drawing/2014/main" id="{F29C6CDC-DC30-8A47-B0AF-C8BBE84F3C51}"/>
              </a:ext>
            </a:extLst>
          </p:cNvPr>
          <p:cNvSpPr>
            <a:spLocks noGrp="1"/>
          </p:cNvSpPr>
          <p:nvPr>
            <p:ph idx="1"/>
          </p:nvPr>
        </p:nvSpPr>
        <p:spPr/>
        <p:txBody>
          <a:bodyPr/>
          <a:lstStyle/>
          <a:p>
            <a:pPr marL="0" indent="0">
              <a:buSzPct val="100000"/>
              <a:buNone/>
            </a:pPr>
            <a:r>
              <a:rPr lang="en-US" dirty="0"/>
              <a:t>Given a passage, an annotator needs to</a:t>
            </a:r>
          </a:p>
          <a:p>
            <a:pPr marL="514350" indent="-514350">
              <a:buSzPct val="100000"/>
              <a:buFont typeface="+mj-lt"/>
              <a:buAutoNum type="arabicPeriod"/>
            </a:pPr>
            <a:r>
              <a:rPr lang="en-US" dirty="0"/>
              <a:t>Label all the </a:t>
            </a:r>
            <a:r>
              <a:rPr lang="en-US" b="1" dirty="0"/>
              <a:t>events</a:t>
            </a:r>
          </a:p>
          <a:p>
            <a:pPr marL="514350" indent="-514350">
              <a:buSzPct val="100000"/>
              <a:buFont typeface="+mj-lt"/>
              <a:buAutoNum type="arabicPeriod"/>
            </a:pPr>
            <a:r>
              <a:rPr lang="en-US" dirty="0"/>
              <a:t>Repeat the following steps</a:t>
            </a:r>
          </a:p>
          <a:p>
            <a:pPr lvl="1">
              <a:buSzPct val="50000"/>
            </a:pPr>
            <a:r>
              <a:rPr lang="en-US" dirty="0"/>
              <a:t>Ask a </a:t>
            </a:r>
            <a:r>
              <a:rPr lang="en-US" b="1" dirty="0"/>
              <a:t>question</a:t>
            </a:r>
            <a:r>
              <a:rPr lang="en-US" dirty="0"/>
              <a:t> querying temporal relations</a:t>
            </a:r>
          </a:p>
          <a:p>
            <a:pPr lvl="1">
              <a:buSzPct val="50000"/>
            </a:pPr>
            <a:r>
              <a:rPr lang="en-US" dirty="0"/>
              <a:t>Select all the correct </a:t>
            </a:r>
            <a:r>
              <a:rPr lang="en-US" b="1" dirty="0"/>
              <a:t>answers</a:t>
            </a:r>
            <a:r>
              <a:rPr lang="en-US" dirty="0"/>
              <a:t> from the event list</a:t>
            </a:r>
          </a:p>
          <a:p>
            <a:pPr lvl="1">
              <a:buSzPct val="50000"/>
            </a:pPr>
            <a:r>
              <a:rPr lang="en-US" dirty="0"/>
              <a:t>Slightly </a:t>
            </a:r>
            <a:r>
              <a:rPr lang="en-US" b="1" dirty="0"/>
              <a:t>perturb</a:t>
            </a:r>
            <a:r>
              <a:rPr lang="en-US" dirty="0"/>
              <a:t> the question and answer it</a:t>
            </a:r>
          </a:p>
        </p:txBody>
      </p:sp>
      <p:cxnSp>
        <p:nvCxnSpPr>
          <p:cNvPr id="5" name="Straight Arrow Connector 4">
            <a:extLst>
              <a:ext uri="{FF2B5EF4-FFF2-40B4-BE49-F238E27FC236}">
                <a16:creationId xmlns:a16="http://schemas.microsoft.com/office/drawing/2014/main" id="{48AAEDA0-9FD4-4242-8290-48CAFAA78410}"/>
              </a:ext>
            </a:extLst>
          </p:cNvPr>
          <p:cNvCxnSpPr>
            <a:cxnSpLocks/>
          </p:cNvCxnSpPr>
          <p:nvPr/>
        </p:nvCxnSpPr>
        <p:spPr>
          <a:xfrm flipH="1">
            <a:off x="4298912" y="1861073"/>
            <a:ext cx="466726" cy="118335"/>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173E319-B516-9A40-AC9F-5D5FE678F5C9}"/>
              </a:ext>
            </a:extLst>
          </p:cNvPr>
          <p:cNvCxnSpPr>
            <a:cxnSpLocks/>
          </p:cNvCxnSpPr>
          <p:nvPr/>
        </p:nvCxnSpPr>
        <p:spPr>
          <a:xfrm flipH="1">
            <a:off x="3293635" y="2657139"/>
            <a:ext cx="557603" cy="238461"/>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AF50A62-1C53-1749-9C74-7EA22D491EB2}"/>
              </a:ext>
            </a:extLst>
          </p:cNvPr>
          <p:cNvCxnSpPr>
            <a:cxnSpLocks/>
          </p:cNvCxnSpPr>
          <p:nvPr/>
        </p:nvCxnSpPr>
        <p:spPr>
          <a:xfrm flipH="1" flipV="1">
            <a:off x="5296351" y="3569745"/>
            <a:ext cx="512779" cy="130885"/>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510A806-7391-854F-B079-5F06AEAA9D4D}"/>
              </a:ext>
            </a:extLst>
          </p:cNvPr>
          <p:cNvCxnSpPr>
            <a:cxnSpLocks/>
          </p:cNvCxnSpPr>
          <p:nvPr/>
        </p:nvCxnSpPr>
        <p:spPr>
          <a:xfrm flipH="1" flipV="1">
            <a:off x="2864227" y="4081631"/>
            <a:ext cx="429408" cy="251908"/>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961163-696C-174C-8713-F6DB176ADA2F}"/>
              </a:ext>
            </a:extLst>
          </p:cNvPr>
          <p:cNvSpPr txBox="1"/>
          <p:nvPr/>
        </p:nvSpPr>
        <p:spPr>
          <a:xfrm>
            <a:off x="4648201" y="1517743"/>
            <a:ext cx="4495800" cy="923330"/>
          </a:xfrm>
          <a:prstGeom prst="rect">
            <a:avLst/>
          </a:prstGeom>
          <a:noFill/>
        </p:spPr>
        <p:txBody>
          <a:bodyPr wrap="square" rtlCol="0">
            <a:spAutoFit/>
          </a:bodyPr>
          <a:lstStyle/>
          <a:p>
            <a:r>
              <a:rPr lang="en-US" dirty="0">
                <a:solidFill>
                  <a:srgbClr val="FF0000"/>
                </a:solidFill>
                <a:latin typeface="Century Gothic" panose="020B0502020202020204" pitchFamily="34" charset="0"/>
              </a:rPr>
              <a:t>Largely followed prior works, e.g., </a:t>
            </a:r>
            <a:r>
              <a:rPr lang="en-US" dirty="0" err="1">
                <a:solidFill>
                  <a:srgbClr val="FF0000"/>
                </a:solidFill>
                <a:latin typeface="Century Gothic" panose="020B0502020202020204" pitchFamily="34" charset="0"/>
              </a:rPr>
              <a:t>TempEval</a:t>
            </a:r>
            <a:r>
              <a:rPr lang="en-US" dirty="0">
                <a:solidFill>
                  <a:srgbClr val="FF0000"/>
                </a:solidFill>
                <a:latin typeface="Century Gothic" panose="020B0502020202020204" pitchFamily="34" charset="0"/>
              </a:rPr>
              <a:t>, RED, &amp; MATRES (see paper for details)</a:t>
            </a:r>
            <a:endParaRPr lang="en-AL"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54611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6858000" y="4055517"/>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2286000" y="4055517"/>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490A4AA-906D-4691-8965-B46C5599291D}"/>
              </a:ext>
            </a:extLst>
          </p:cNvPr>
          <p:cNvGrpSpPr/>
          <p:nvPr/>
        </p:nvGrpSpPr>
        <p:grpSpPr>
          <a:xfrm>
            <a:off x="5257800" y="1549908"/>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bg2"/>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806262" y="1545402"/>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bg2"/>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676274" y="5128736"/>
            <a:ext cx="8136856" cy="738664"/>
            <a:chOff x="676274" y="4603066"/>
            <a:chExt cx="8136856"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65943" cy="738664"/>
            </a:xfrm>
            <a:prstGeom prst="rect">
              <a:avLst/>
            </a:prstGeom>
            <a:noFill/>
            <a:ln>
              <a:noFill/>
            </a:ln>
          </p:spPr>
          <p:txBody>
            <a:bodyPr wrap="none" rtlCol="0">
              <a:spAutoFit/>
            </a:bodyPr>
            <a:lstStyle/>
            <a:p>
              <a:pPr lvl="0">
                <a:spcBef>
                  <a:spcPct val="20000"/>
                </a:spcBef>
                <a:buClr>
                  <a:srgbClr val="000080"/>
                </a:buClr>
              </a:pPr>
              <a:r>
                <a:rPr lang="en-US" sz="2400" dirty="0">
                  <a:solidFill>
                    <a:schemeClr val="bg2"/>
                  </a:solidFill>
                  <a:latin typeface="Century Gothic" panose="020B0502020202020204" pitchFamily="34" charset="0"/>
                  <a:ea typeface="Courier" charset="0"/>
                  <a:cs typeface="Courier" charset="0"/>
                  <a:sym typeface="Wingdings" panose="05000000000000000000" pitchFamily="2" charset="2"/>
                </a:rPr>
                <a:t>Time</a:t>
              </a:r>
              <a:endParaRPr lang="en-US" sz="2400" dirty="0">
                <a:solidFill>
                  <a:schemeClr val="bg2"/>
                </a:solidFill>
                <a:latin typeface="Century Gothic" panose="020B0502020202020204" pitchFamily="34" charset="0"/>
                <a:cs typeface="Calibri" panose="020F0502020204030204" pitchFamily="34" charset="0"/>
                <a:sym typeface="Wingdings" panose="05000000000000000000" pitchFamily="2" charset="2"/>
              </a:endParaRPr>
            </a:p>
            <a:p>
              <a:endParaRPr lang="en-US" dirty="0">
                <a:solidFill>
                  <a:srgbClr val="FF0000"/>
                </a:solidFil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2214562" y="5053836"/>
            <a:ext cx="142875" cy="142875"/>
          </a:xfrm>
          <a:prstGeom prst="ellipse">
            <a:avLst/>
          </a:prstGeom>
          <a:solidFill>
            <a:srgbClr val="C17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2125265" y="4964538"/>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6794897" y="5053836"/>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670560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845258" y="5594864"/>
            <a:ext cx="7594585" cy="400110"/>
          </a:xfrm>
          <a:prstGeom prst="rect">
            <a:avLst/>
          </a:prstGeom>
          <a:noFill/>
        </p:spPr>
        <p:txBody>
          <a:bodyPr wrap="square" rtlCol="0">
            <a:spAutoFit/>
          </a:bodyPr>
          <a:lstStyle/>
          <a:p>
            <a:pPr algn="ctr"/>
            <a:r>
              <a:rPr lang="en-US" sz="2000" i="1" dirty="0">
                <a:solidFill>
                  <a:schemeClr val="bg2"/>
                </a:solidFill>
                <a:latin typeface="Century Gothic" charset="0"/>
                <a:ea typeface="Century Gothic" charset="0"/>
                <a:cs typeface="Century Gothic" charset="0"/>
              </a:rPr>
              <a:t>People </a:t>
            </a:r>
            <a:r>
              <a:rPr lang="en-US" sz="2000" b="1" i="1" dirty="0">
                <a:solidFill>
                  <a:schemeClr val="bg2"/>
                </a:solidFill>
                <a:latin typeface="Century Gothic" charset="0"/>
                <a:ea typeface="Century Gothic" charset="0"/>
                <a:cs typeface="Century Gothic" charset="0"/>
              </a:rPr>
              <a:t>were</a:t>
            </a:r>
            <a:r>
              <a:rPr lang="en-US" sz="2000" i="1" dirty="0">
                <a:solidFill>
                  <a:schemeClr val="bg2"/>
                </a:solidFill>
                <a:latin typeface="Century Gothic" charset="0"/>
                <a:ea typeface="Century Gothic" charset="0"/>
                <a:cs typeface="Century Gothic" charset="0"/>
              </a:rPr>
              <a:t> </a:t>
            </a:r>
            <a:r>
              <a:rPr lang="en-US" sz="2000" b="1" i="1" dirty="0">
                <a:solidFill>
                  <a:schemeClr val="bg2"/>
                </a:solidFill>
                <a:latin typeface="Century Gothic" charset="0"/>
                <a:ea typeface="Century Gothic" charset="0"/>
                <a:cs typeface="Century Gothic" charset="0"/>
              </a:rPr>
              <a:t>angry </a:t>
            </a:r>
            <a:r>
              <a:rPr lang="en-US" sz="2000" i="1" dirty="0">
                <a:solidFill>
                  <a:schemeClr val="bg2"/>
                </a:solidFill>
                <a:latin typeface="Century Gothic" charset="0"/>
                <a:ea typeface="Century Gothic" charset="0"/>
                <a:cs typeface="Century Gothic" charset="0"/>
              </a:rPr>
              <a:t>first, and then the police </a:t>
            </a:r>
            <a:r>
              <a:rPr lang="en-US" sz="2000" b="1" i="1" dirty="0">
                <a:solidFill>
                  <a:schemeClr val="bg2"/>
                </a:solidFill>
                <a:latin typeface="Century Gothic" charset="0"/>
                <a:ea typeface="Century Gothic" charset="0"/>
                <a:cs typeface="Century Gothic" charset="0"/>
              </a:rPr>
              <a:t>used tear gas</a:t>
            </a:r>
            <a:r>
              <a:rPr lang="en-US" sz="2000" i="1" dirty="0">
                <a:solidFill>
                  <a:schemeClr val="bg2"/>
                </a:solidFill>
                <a:latin typeface="Century Gothic" charset="0"/>
                <a:ea typeface="Century Gothic" charset="0"/>
                <a:cs typeface="Century Gothic" charset="0"/>
              </a:rPr>
              <a:t>.</a:t>
            </a:r>
          </a:p>
        </p:txBody>
      </p:sp>
      <p:sp>
        <p:nvSpPr>
          <p:cNvPr id="10" name="Title 9">
            <a:extLst>
              <a:ext uri="{FF2B5EF4-FFF2-40B4-BE49-F238E27FC236}">
                <a16:creationId xmlns:a16="http://schemas.microsoft.com/office/drawing/2014/main" id="{0D8FE9A6-33D8-7746-BC05-C7B48D924890}"/>
              </a:ext>
            </a:extLst>
          </p:cNvPr>
          <p:cNvSpPr>
            <a:spLocks noGrp="1"/>
          </p:cNvSpPr>
          <p:nvPr>
            <p:ph type="title"/>
          </p:nvPr>
        </p:nvSpPr>
        <p:spPr/>
        <p:txBody>
          <a:bodyPr/>
          <a:lstStyle/>
          <a:p>
            <a:r>
              <a:rPr lang="en-US" sz="2800" dirty="0">
                <a:solidFill>
                  <a:srgbClr val="000000">
                    <a:lumMod val="95000"/>
                    <a:lumOff val="5000"/>
                  </a:srgbClr>
                </a:solidFill>
              </a:rPr>
              <a:t>Time is important for story understanding</a:t>
            </a:r>
            <a:endParaRPr lang="en-US" dirty="0"/>
          </a:p>
        </p:txBody>
      </p:sp>
    </p:spTree>
    <p:extLst>
      <p:ext uri="{BB962C8B-B14F-4D97-AF65-F5344CB8AC3E}">
        <p14:creationId xmlns:p14="http://schemas.microsoft.com/office/powerpoint/2010/main" val="284260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par>
                          <p:cTn id="42" fill="hold">
                            <p:stCondLst>
                              <p:cond delay="2000"/>
                            </p:stCondLst>
                            <p:childTnLst>
                              <p:par>
                                <p:cTn id="43" presetID="22" presetClass="entr" presetSubtype="4"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par>
                          <p:cTn id="46" fill="hold">
                            <p:stCondLst>
                              <p:cond delay="2500"/>
                            </p:stCondLst>
                            <p:childTnLst>
                              <p:par>
                                <p:cTn id="47" presetID="42"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5C2C-7FCE-6A44-99FC-771824EAB0EF}"/>
              </a:ext>
            </a:extLst>
          </p:cNvPr>
          <p:cNvSpPr>
            <a:spLocks noGrp="1"/>
          </p:cNvSpPr>
          <p:nvPr>
            <p:ph type="title"/>
          </p:nvPr>
        </p:nvSpPr>
        <p:spPr/>
        <p:txBody>
          <a:bodyPr/>
          <a:lstStyle/>
          <a:p>
            <a:r>
              <a:rPr lang="en-US" dirty="0"/>
              <a:t>Questions querying temporal relations</a:t>
            </a:r>
          </a:p>
        </p:txBody>
      </p:sp>
      <p:sp>
        <p:nvSpPr>
          <p:cNvPr id="3" name="Content Placeholder 2">
            <a:extLst>
              <a:ext uri="{FF2B5EF4-FFF2-40B4-BE49-F238E27FC236}">
                <a16:creationId xmlns:a16="http://schemas.microsoft.com/office/drawing/2014/main" id="{B2E22A4F-22AF-9243-A757-212B6154EB64}"/>
              </a:ext>
            </a:extLst>
          </p:cNvPr>
          <p:cNvSpPr>
            <a:spLocks noGrp="1"/>
          </p:cNvSpPr>
          <p:nvPr>
            <p:ph idx="1"/>
          </p:nvPr>
        </p:nvSpPr>
        <p:spPr/>
        <p:txBody>
          <a:bodyPr/>
          <a:lstStyle/>
          <a:p>
            <a:r>
              <a:rPr lang="en-US" dirty="0"/>
              <a:t>A temporal relation can be represented as a triplet: (Event A, Relation r, Event B)</a:t>
            </a:r>
          </a:p>
          <a:p>
            <a:r>
              <a:rPr lang="en-US" dirty="0"/>
              <a:t>A valid question is: (?, r, B)</a:t>
            </a:r>
          </a:p>
          <a:p>
            <a:pPr lvl="1"/>
            <a:r>
              <a:rPr lang="en-US" dirty="0"/>
              <a:t>What happened </a:t>
            </a:r>
            <a:r>
              <a:rPr lang="en-US" u="sng" dirty="0"/>
              <a:t>after</a:t>
            </a:r>
            <a:r>
              <a:rPr lang="en-US" dirty="0"/>
              <a:t> B?</a:t>
            </a:r>
          </a:p>
          <a:p>
            <a:r>
              <a:rPr lang="en-US" dirty="0"/>
              <a:t>Perturbation: (?, r’, B)</a:t>
            </a:r>
          </a:p>
          <a:p>
            <a:pPr lvl="1"/>
            <a:r>
              <a:rPr lang="en-US" dirty="0"/>
              <a:t>What happened </a:t>
            </a:r>
            <a:r>
              <a:rPr lang="en-US" u="sng" dirty="0"/>
              <a:t>before/while</a:t>
            </a:r>
            <a:r>
              <a:rPr lang="en-US" dirty="0"/>
              <a:t> …?</a:t>
            </a:r>
          </a:p>
          <a:p>
            <a:pPr lvl="1"/>
            <a:r>
              <a:rPr lang="en-US" dirty="0"/>
              <a:t>What </a:t>
            </a:r>
            <a:r>
              <a:rPr lang="en-US" u="sng" dirty="0"/>
              <a:t>had begun</a:t>
            </a:r>
            <a:r>
              <a:rPr lang="en-US" dirty="0"/>
              <a:t> before B?</a:t>
            </a:r>
          </a:p>
          <a:p>
            <a:pPr lvl="1"/>
            <a:r>
              <a:rPr lang="en-US" dirty="0"/>
              <a:t>What happened before B </a:t>
            </a:r>
            <a:r>
              <a:rPr lang="en-US" u="sng" dirty="0"/>
              <a:t>finished</a:t>
            </a:r>
            <a:r>
              <a:rPr lang="en-US" dirty="0"/>
              <a:t>?</a:t>
            </a:r>
          </a:p>
          <a:p>
            <a:pPr lvl="1"/>
            <a:r>
              <a:rPr lang="en-US" dirty="0"/>
              <a:t>…</a:t>
            </a:r>
          </a:p>
          <a:p>
            <a:pPr lvl="1"/>
            <a:endParaRPr lang="en-US" dirty="0"/>
          </a:p>
          <a:p>
            <a:pPr lvl="1"/>
            <a:endParaRPr lang="en-US" dirty="0"/>
          </a:p>
        </p:txBody>
      </p:sp>
    </p:spTree>
    <p:extLst>
      <p:ext uri="{BB962C8B-B14F-4D97-AF65-F5344CB8AC3E}">
        <p14:creationId xmlns:p14="http://schemas.microsoft.com/office/powerpoint/2010/main" val="82896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ssolv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3C95-7F20-3F4B-8884-B67F79DAADAC}"/>
              </a:ext>
            </a:extLst>
          </p:cNvPr>
          <p:cNvSpPr>
            <a:spLocks noGrp="1"/>
          </p:cNvSpPr>
          <p:nvPr>
            <p:ph type="title"/>
          </p:nvPr>
        </p:nvSpPr>
        <p:spPr>
          <a:xfrm>
            <a:off x="685800" y="190500"/>
            <a:ext cx="7772400" cy="533400"/>
          </a:xfrm>
        </p:spPr>
        <p:txBody>
          <a:bodyPr/>
          <a:lstStyle/>
          <a:p>
            <a:r>
              <a:rPr lang="en-US" dirty="0"/>
              <a:t>How to Answer These Questions</a:t>
            </a:r>
          </a:p>
        </p:txBody>
      </p:sp>
      <p:sp>
        <p:nvSpPr>
          <p:cNvPr id="3" name="Content Placeholder 2">
            <a:extLst>
              <a:ext uri="{FF2B5EF4-FFF2-40B4-BE49-F238E27FC236}">
                <a16:creationId xmlns:a16="http://schemas.microsoft.com/office/drawing/2014/main" id="{0C380BE8-1396-8B43-B0C6-CD2C43CAB669}"/>
              </a:ext>
            </a:extLst>
          </p:cNvPr>
          <p:cNvSpPr>
            <a:spLocks noGrp="1"/>
          </p:cNvSpPr>
          <p:nvPr>
            <p:ph idx="1"/>
          </p:nvPr>
        </p:nvSpPr>
        <p:spPr/>
        <p:txBody>
          <a:bodyPr/>
          <a:lstStyle/>
          <a:p>
            <a:pPr marL="514350" indent="-514350">
              <a:buSzPct val="100000"/>
              <a:buFont typeface="+mj-lt"/>
              <a:buAutoNum type="arabicPeriod"/>
            </a:pPr>
            <a:r>
              <a:rPr lang="en-US" dirty="0"/>
              <a:t>Must choose from the list of events</a:t>
            </a:r>
          </a:p>
          <a:p>
            <a:pPr marL="514350" indent="-514350">
              <a:buSzPct val="100000"/>
              <a:buFont typeface="+mj-lt"/>
              <a:buAutoNum type="arabicPeriod"/>
            </a:pPr>
            <a:r>
              <a:rPr lang="en-US" dirty="0"/>
              <a:t>Must choose all the correct answers</a:t>
            </a:r>
          </a:p>
          <a:p>
            <a:pPr marL="514350" indent="-514350">
              <a:buSzPct val="100000"/>
              <a:buFont typeface="+mj-lt"/>
              <a:buAutoNum type="arabicPeriod"/>
            </a:pPr>
            <a:r>
              <a:rPr lang="en-US" dirty="0"/>
              <a:t>Answer from the time point when the passage was written.</a:t>
            </a:r>
          </a:p>
        </p:txBody>
      </p:sp>
    </p:spTree>
    <p:extLst>
      <p:ext uri="{BB962C8B-B14F-4D97-AF65-F5344CB8AC3E}">
        <p14:creationId xmlns:p14="http://schemas.microsoft.com/office/powerpoint/2010/main" val="294015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D5D3-A406-D646-9D29-9D0F5100AA0F}"/>
              </a:ext>
            </a:extLst>
          </p:cNvPr>
          <p:cNvSpPr>
            <a:spLocks noGrp="1"/>
          </p:cNvSpPr>
          <p:nvPr>
            <p:ph type="title"/>
          </p:nvPr>
        </p:nvSpPr>
        <p:spPr/>
        <p:txBody>
          <a:bodyPr/>
          <a:lstStyle/>
          <a:p>
            <a:r>
              <a:rPr lang="en-US" dirty="0"/>
              <a:t>TORQUE: Data collection process</a:t>
            </a:r>
          </a:p>
        </p:txBody>
      </p:sp>
      <p:sp>
        <p:nvSpPr>
          <p:cNvPr id="3" name="Content Placeholder 2">
            <a:extLst>
              <a:ext uri="{FF2B5EF4-FFF2-40B4-BE49-F238E27FC236}">
                <a16:creationId xmlns:a16="http://schemas.microsoft.com/office/drawing/2014/main" id="{F29C6CDC-DC30-8A47-B0AF-C8BBE84F3C51}"/>
              </a:ext>
            </a:extLst>
          </p:cNvPr>
          <p:cNvSpPr>
            <a:spLocks noGrp="1"/>
          </p:cNvSpPr>
          <p:nvPr>
            <p:ph idx="1"/>
          </p:nvPr>
        </p:nvSpPr>
        <p:spPr/>
        <p:txBody>
          <a:bodyPr/>
          <a:lstStyle/>
          <a:p>
            <a:pPr marL="0" indent="0">
              <a:buSzPct val="100000"/>
              <a:buNone/>
            </a:pPr>
            <a:r>
              <a:rPr lang="en-US" dirty="0">
                <a:solidFill>
                  <a:schemeClr val="tx1">
                    <a:lumMod val="50000"/>
                  </a:schemeClr>
                </a:solidFill>
              </a:rPr>
              <a:t>Given a passage, an annotator needs to</a:t>
            </a:r>
          </a:p>
          <a:p>
            <a:pPr marL="514350" indent="-514350">
              <a:buSzPct val="100000"/>
              <a:buFont typeface="+mj-lt"/>
              <a:buAutoNum type="arabicPeriod"/>
            </a:pPr>
            <a:r>
              <a:rPr lang="en-US" dirty="0">
                <a:solidFill>
                  <a:schemeClr val="tx1">
                    <a:lumMod val="50000"/>
                  </a:schemeClr>
                </a:solidFill>
              </a:rPr>
              <a:t>Label all the events</a:t>
            </a:r>
          </a:p>
          <a:p>
            <a:pPr marL="514350" indent="-514350">
              <a:buSzPct val="100000"/>
              <a:buFont typeface="+mj-lt"/>
              <a:buAutoNum type="arabicPeriod"/>
            </a:pPr>
            <a:r>
              <a:rPr lang="en-US" dirty="0">
                <a:solidFill>
                  <a:schemeClr val="tx1">
                    <a:lumMod val="50000"/>
                  </a:schemeClr>
                </a:solidFill>
              </a:rPr>
              <a:t>Repeat the following steps</a:t>
            </a:r>
          </a:p>
          <a:p>
            <a:pPr lvl="1">
              <a:buSzPct val="50000"/>
            </a:pPr>
            <a:r>
              <a:rPr lang="en-US" dirty="0">
                <a:solidFill>
                  <a:schemeClr val="tx1">
                    <a:lumMod val="50000"/>
                  </a:schemeClr>
                </a:solidFill>
              </a:rPr>
              <a:t>Ask a question querying temporal relations</a:t>
            </a:r>
          </a:p>
          <a:p>
            <a:pPr lvl="1">
              <a:buSzPct val="50000"/>
            </a:pPr>
            <a:r>
              <a:rPr lang="en-US" dirty="0">
                <a:solidFill>
                  <a:schemeClr val="tx1">
                    <a:lumMod val="50000"/>
                  </a:schemeClr>
                </a:solidFill>
              </a:rPr>
              <a:t>Select all the correct answers from the event list</a:t>
            </a:r>
          </a:p>
          <a:p>
            <a:pPr lvl="1">
              <a:buSzPct val="50000"/>
            </a:pPr>
            <a:r>
              <a:rPr lang="en-US" dirty="0">
                <a:solidFill>
                  <a:schemeClr val="tx1">
                    <a:lumMod val="50000"/>
                  </a:schemeClr>
                </a:solidFill>
              </a:rPr>
              <a:t>Slightly perturb the question and answer it</a:t>
            </a:r>
          </a:p>
          <a:p>
            <a:pPr marL="0" indent="0">
              <a:buSzPct val="50000"/>
              <a:buNone/>
            </a:pPr>
            <a:endParaRPr lang="en-US" dirty="0"/>
          </a:p>
          <a:p>
            <a:pPr marL="0" indent="0">
              <a:buSzPct val="50000"/>
              <a:buNone/>
            </a:pPr>
            <a:r>
              <a:rPr lang="en-US" sz="2000" i="1" dirty="0"/>
              <a:t>Please check the paper &amp; the actual annotation guidelines at </a:t>
            </a:r>
            <a:r>
              <a:rPr lang="en-US" sz="2000" i="1" dirty="0">
                <a:hlinkClick r:id="rId2"/>
              </a:rPr>
              <a:t>https://qatmr-qualification.github.io/</a:t>
            </a:r>
            <a:r>
              <a:rPr lang="en-US" sz="2000" i="1" dirty="0"/>
              <a:t> </a:t>
            </a:r>
          </a:p>
          <a:p>
            <a:pPr marL="0" indent="0">
              <a:buSzPct val="50000"/>
              <a:buNone/>
            </a:pPr>
            <a:endParaRPr lang="en-US" sz="2000" i="1" dirty="0"/>
          </a:p>
          <a:p>
            <a:pPr marL="0" indent="0">
              <a:buSzPct val="50000"/>
              <a:buNone/>
            </a:pPr>
            <a:r>
              <a:rPr lang="en-US" sz="2000" i="1" dirty="0"/>
              <a:t>Annotation interface: </a:t>
            </a:r>
            <a:r>
              <a:rPr lang="en-US" sz="2000" i="1" dirty="0">
                <a:hlinkClick r:id="rId3"/>
              </a:rPr>
              <a:t>https://qatmr.github.io/</a:t>
            </a:r>
            <a:r>
              <a:rPr lang="en-US" sz="2000" i="1" dirty="0"/>
              <a:t> </a:t>
            </a:r>
          </a:p>
        </p:txBody>
      </p:sp>
    </p:spTree>
    <p:extLst>
      <p:ext uri="{BB962C8B-B14F-4D97-AF65-F5344CB8AC3E}">
        <p14:creationId xmlns:p14="http://schemas.microsoft.com/office/powerpoint/2010/main" val="423561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dissolve">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CFDC-2606-BB42-A7F2-572DA1FEF95C}"/>
              </a:ext>
            </a:extLst>
          </p:cNvPr>
          <p:cNvSpPr>
            <a:spLocks noGrp="1"/>
          </p:cNvSpPr>
          <p:nvPr>
            <p:ph type="title"/>
          </p:nvPr>
        </p:nvSpPr>
        <p:spPr/>
        <p:txBody>
          <a:bodyPr/>
          <a:lstStyle/>
          <a:p>
            <a:r>
              <a:rPr lang="en-AL" dirty="0"/>
              <a:t>Advantages of QA as a format</a:t>
            </a:r>
          </a:p>
        </p:txBody>
      </p:sp>
      <p:sp>
        <p:nvSpPr>
          <p:cNvPr id="3" name="Content Placeholder 2">
            <a:extLst>
              <a:ext uri="{FF2B5EF4-FFF2-40B4-BE49-F238E27FC236}">
                <a16:creationId xmlns:a16="http://schemas.microsoft.com/office/drawing/2014/main" id="{D7AEBBF5-48F4-9543-8DF6-6E574C7D2C5E}"/>
              </a:ext>
            </a:extLst>
          </p:cNvPr>
          <p:cNvSpPr>
            <a:spLocks noGrp="1"/>
          </p:cNvSpPr>
          <p:nvPr>
            <p:ph idx="1"/>
          </p:nvPr>
        </p:nvSpPr>
        <p:spPr/>
        <p:txBody>
          <a:bodyPr/>
          <a:lstStyle/>
          <a:p>
            <a:pPr marL="0" indent="0">
              <a:buNone/>
            </a:pPr>
            <a:r>
              <a:rPr lang="en-AL" dirty="0"/>
              <a:t>1. Handle fuzzy relations</a:t>
            </a:r>
          </a:p>
        </p:txBody>
      </p:sp>
      <p:grpSp>
        <p:nvGrpSpPr>
          <p:cNvPr id="17" name="Group 16">
            <a:extLst>
              <a:ext uri="{FF2B5EF4-FFF2-40B4-BE49-F238E27FC236}">
                <a16:creationId xmlns:a16="http://schemas.microsoft.com/office/drawing/2014/main" id="{0E5EC1CB-195E-184A-B9AE-BBC53C9DCD65}"/>
              </a:ext>
            </a:extLst>
          </p:cNvPr>
          <p:cNvGrpSpPr/>
          <p:nvPr/>
        </p:nvGrpSpPr>
        <p:grpSpPr>
          <a:xfrm>
            <a:off x="1084708" y="2279746"/>
            <a:ext cx="7220307" cy="2585323"/>
            <a:chOff x="5181600" y="501821"/>
            <a:chExt cx="3691904" cy="1321933"/>
          </a:xfrm>
        </p:grpSpPr>
        <p:sp>
          <p:nvSpPr>
            <p:cNvPr id="20" name="Rounded Rectangle 19">
              <a:extLst>
                <a:ext uri="{FF2B5EF4-FFF2-40B4-BE49-F238E27FC236}">
                  <a16:creationId xmlns:a16="http://schemas.microsoft.com/office/drawing/2014/main" id="{9F41FB15-4ADD-CE4F-A3EA-02948636539C}"/>
                </a:ext>
              </a:extLst>
            </p:cNvPr>
            <p:cNvSpPr/>
            <p:nvPr/>
          </p:nvSpPr>
          <p:spPr>
            <a:xfrm>
              <a:off x="5181600" y="518162"/>
              <a:ext cx="3606800" cy="1233079"/>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90D7D9D-4E51-EC49-A5D9-254B33276ACA}"/>
                </a:ext>
              </a:extLst>
            </p:cNvPr>
            <p:cNvSpPr txBox="1"/>
            <p:nvPr/>
          </p:nvSpPr>
          <p:spPr>
            <a:xfrm>
              <a:off x="5181600" y="501821"/>
              <a:ext cx="3691904" cy="1321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entury Gothic" panose="020B0502020202020204" pitchFamily="34" charset="0"/>
                </a:rPr>
                <a:t>Fuzzy relations</a:t>
              </a:r>
              <a:endParaRPr kumimoji="0" lang="en-US" b="1" i="0" u="sng" strike="noStrike" kern="0" cap="none" spc="0" normalizeH="0" baseline="0" noProof="0" dirty="0">
                <a:ln>
                  <a:noFill/>
                </a:ln>
                <a:solidFill>
                  <a:srgbClr val="00B0F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Heavy </a:t>
              </a:r>
              <a:r>
                <a:rPr kumimoji="0" lang="en-US" b="0" i="0" strike="noStrike" kern="0" cap="none" spc="0" normalizeH="0" baseline="0" noProof="0" dirty="0">
                  <a:ln>
                    <a:noFill/>
                  </a:ln>
                  <a:solidFill>
                    <a:schemeClr val="bg2"/>
                  </a:solidFill>
                  <a:effectLst/>
                  <a:uLnTx/>
                  <a:uFillTx/>
                  <a:latin typeface="Century Gothic" panose="020B0502020202020204" pitchFamily="34" charset="0"/>
                </a:rPr>
                <a:t>snow</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is causing </a:t>
              </a:r>
              <a:r>
                <a:rPr kumimoji="0" lang="en-US" b="0" i="0" u="sng" strike="noStrike" kern="0" cap="none" spc="0" normalizeH="0" baseline="0" noProof="0" dirty="0">
                  <a:ln>
                    <a:noFill/>
                  </a:ln>
                  <a:solidFill>
                    <a:srgbClr val="634C4B"/>
                  </a:solidFill>
                  <a:effectLst/>
                  <a:uLnTx/>
                  <a:uFillTx/>
                  <a:latin typeface="Century Gothic" panose="020B0502020202020204" pitchFamily="34" charset="0"/>
                </a:rPr>
                <a:t>disruption</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to transport across the UK, with heavy rainfall bringing </a:t>
              </a:r>
              <a:r>
                <a:rPr kumimoji="0" lang="en-US" b="0" i="0" u="sng" strike="noStrike" kern="0" cap="none" spc="0" normalizeH="0" baseline="0" noProof="0" dirty="0">
                  <a:ln>
                    <a:noFill/>
                  </a:ln>
                  <a:solidFill>
                    <a:srgbClr val="973341"/>
                  </a:solidFill>
                  <a:effectLst/>
                  <a:uLnTx/>
                  <a:uFillTx/>
                  <a:latin typeface="Century Gothic" panose="020B0502020202020204" pitchFamily="34" charset="0"/>
                </a:rPr>
                <a:t>flooding</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to the south-west of England.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Q: What happens at about the same time as the </a:t>
              </a:r>
              <a:r>
                <a:rPr kumimoji="0" lang="en-US" b="0" i="0" u="none" strike="noStrike" kern="0" cap="none" spc="0" normalizeH="0" baseline="0" noProof="0" dirty="0">
                  <a:ln>
                    <a:noFill/>
                  </a:ln>
                  <a:solidFill>
                    <a:srgbClr val="634C4B"/>
                  </a:solidFill>
                  <a:effectLst/>
                  <a:uLnTx/>
                  <a:uFillTx/>
                  <a:latin typeface="Century Gothic" panose="020B0502020202020204" pitchFamily="34" charset="0"/>
                </a:rPr>
                <a:t>disruption</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 </a:t>
              </a:r>
              <a:r>
                <a:rPr kumimoji="0" lang="en-US" b="0" i="0" u="none" strike="noStrike" kern="0" cap="none" spc="0" normalizeH="0" baseline="0" noProof="0" dirty="0">
                  <a:ln>
                    <a:noFill/>
                  </a:ln>
                  <a:solidFill>
                    <a:srgbClr val="973341"/>
                  </a:solidFill>
                  <a:effectLst/>
                  <a:uLnTx/>
                  <a:uFillTx/>
                  <a:latin typeface="Century Gothic" panose="020B0502020202020204" pitchFamily="34" charset="0"/>
                </a:rPr>
                <a:t>flooding</a:t>
              </a: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sp>
        <p:nvSpPr>
          <p:cNvPr id="18" name="Rectangle 17">
            <a:extLst>
              <a:ext uri="{FF2B5EF4-FFF2-40B4-BE49-F238E27FC236}">
                <a16:creationId xmlns:a16="http://schemas.microsoft.com/office/drawing/2014/main" id="{878D405C-49FF-1B48-A4C1-99857BCB805E}"/>
              </a:ext>
            </a:extLst>
          </p:cNvPr>
          <p:cNvSpPr/>
          <p:nvPr/>
        </p:nvSpPr>
        <p:spPr>
          <a:xfrm>
            <a:off x="1167063" y="3862836"/>
            <a:ext cx="6889158" cy="68893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36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CFDC-2606-BB42-A7F2-572DA1FEF95C}"/>
              </a:ext>
            </a:extLst>
          </p:cNvPr>
          <p:cNvSpPr>
            <a:spLocks noGrp="1"/>
          </p:cNvSpPr>
          <p:nvPr>
            <p:ph type="title"/>
          </p:nvPr>
        </p:nvSpPr>
        <p:spPr/>
        <p:txBody>
          <a:bodyPr/>
          <a:lstStyle/>
          <a:p>
            <a:r>
              <a:rPr lang="en-AL" dirty="0"/>
              <a:t>Advantages of QA as a format</a:t>
            </a:r>
          </a:p>
        </p:txBody>
      </p:sp>
      <p:sp>
        <p:nvSpPr>
          <p:cNvPr id="3" name="Content Placeholder 2">
            <a:extLst>
              <a:ext uri="{FF2B5EF4-FFF2-40B4-BE49-F238E27FC236}">
                <a16:creationId xmlns:a16="http://schemas.microsoft.com/office/drawing/2014/main" id="{D7AEBBF5-48F4-9543-8DF6-6E574C7D2C5E}"/>
              </a:ext>
            </a:extLst>
          </p:cNvPr>
          <p:cNvSpPr>
            <a:spLocks noGrp="1"/>
          </p:cNvSpPr>
          <p:nvPr>
            <p:ph idx="1"/>
          </p:nvPr>
        </p:nvSpPr>
        <p:spPr/>
        <p:txBody>
          <a:bodyPr/>
          <a:lstStyle/>
          <a:p>
            <a:pPr marL="0" indent="0">
              <a:buNone/>
            </a:pPr>
            <a:r>
              <a:rPr lang="en-AL" dirty="0"/>
              <a:t>2. Handle events in different modalities</a:t>
            </a:r>
          </a:p>
        </p:txBody>
      </p:sp>
      <p:sp>
        <p:nvSpPr>
          <p:cNvPr id="32" name="Rounded Rectangle 31">
            <a:extLst>
              <a:ext uri="{FF2B5EF4-FFF2-40B4-BE49-F238E27FC236}">
                <a16:creationId xmlns:a16="http://schemas.microsoft.com/office/drawing/2014/main" id="{69670347-9916-7544-B812-74E6DBCBA65B}"/>
              </a:ext>
            </a:extLst>
          </p:cNvPr>
          <p:cNvSpPr/>
          <p:nvPr/>
        </p:nvSpPr>
        <p:spPr>
          <a:xfrm>
            <a:off x="523874" y="2291391"/>
            <a:ext cx="8086726" cy="3864313"/>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55B6CD99-6686-D346-ADD9-017AB081992A}"/>
              </a:ext>
            </a:extLst>
          </p:cNvPr>
          <p:cNvSpPr txBox="1"/>
          <p:nvPr/>
        </p:nvSpPr>
        <p:spPr>
          <a:xfrm>
            <a:off x="523876" y="2264035"/>
            <a:ext cx="8239124" cy="36933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sng" strike="noStrike" kern="0" cap="none" spc="0" normalizeH="0" baseline="0" noProof="0" dirty="0">
                <a:ln>
                  <a:noFill/>
                </a:ln>
                <a:solidFill>
                  <a:prstClr val="black"/>
                </a:solidFill>
                <a:effectLst/>
                <a:uLnTx/>
                <a:uFillTx/>
                <a:latin typeface="Century Gothic" panose="020B0502020202020204" pitchFamily="34" charset="0"/>
              </a:rPr>
              <a:t>Events</a:t>
            </a:r>
            <a:r>
              <a:rPr kumimoji="0" lang="en-US" b="1" i="0" u="none" strike="noStrike" kern="0" cap="none" spc="0" normalizeH="0" baseline="0" noProof="0" dirty="0">
                <a:ln>
                  <a:noFill/>
                </a:ln>
                <a:solidFill>
                  <a:prstClr val="black"/>
                </a:solidFill>
                <a:effectLst/>
                <a:uLnTx/>
                <a:uFillTx/>
                <a:latin typeface="Century Gothic" panose="020B0502020202020204" pitchFamily="34" charset="0"/>
              </a:rPr>
              <a:t> in different </a:t>
            </a:r>
            <a:r>
              <a:rPr kumimoji="0" lang="en-US" b="1" i="0" u="none" strike="noStrike" kern="0" cap="none" spc="0" normalizeH="0" baseline="0" noProof="0" dirty="0">
                <a:ln>
                  <a:noFill/>
                </a:ln>
                <a:solidFill>
                  <a:srgbClr val="C00000"/>
                </a:solidFill>
                <a:effectLst/>
                <a:uLnTx/>
                <a:uFillTx/>
                <a:latin typeface="Century Gothic" panose="020B0502020202020204" pitchFamily="34" charset="0"/>
              </a:rPr>
              <a:t>m</a:t>
            </a:r>
            <a:r>
              <a:rPr kumimoji="0" lang="en-US" b="1" i="0" u="none" strike="noStrike" kern="0" cap="none" spc="0" normalizeH="0" baseline="0" noProof="0" dirty="0">
                <a:ln>
                  <a:noFill/>
                </a:ln>
                <a:solidFill>
                  <a:srgbClr val="D97F81"/>
                </a:solidFill>
                <a:effectLst/>
                <a:uLnTx/>
                <a:uFillTx/>
                <a:latin typeface="Century Gothic" panose="020B0502020202020204" pitchFamily="34" charset="0"/>
              </a:rPr>
              <a:t>o</a:t>
            </a:r>
            <a:r>
              <a:rPr kumimoji="0" lang="en-US" b="1" i="0" u="none" strike="noStrike" kern="0" cap="none" spc="0" normalizeH="0" baseline="0" noProof="0" dirty="0">
                <a:ln>
                  <a:noFill/>
                </a:ln>
                <a:solidFill>
                  <a:srgbClr val="634C4B"/>
                </a:solidFill>
                <a:effectLst/>
                <a:uLnTx/>
                <a:uFillTx/>
                <a:latin typeface="Century Gothic" panose="020B0502020202020204" pitchFamily="34" charset="0"/>
              </a:rPr>
              <a:t>d</a:t>
            </a:r>
            <a:r>
              <a:rPr kumimoji="0" lang="en-US" b="1" i="0" u="none" strike="noStrike" kern="0" cap="none" spc="0" normalizeH="0" baseline="0" noProof="0" dirty="0">
                <a:ln>
                  <a:noFill/>
                </a:ln>
                <a:solidFill>
                  <a:srgbClr val="00B050"/>
                </a:solidFill>
                <a:effectLst/>
                <a:uLnTx/>
                <a:uFillTx/>
                <a:latin typeface="Century Gothic" panose="020B0502020202020204" pitchFamily="34" charset="0"/>
              </a:rPr>
              <a:t>e</a:t>
            </a:r>
            <a:r>
              <a:rPr kumimoji="0" lang="en-US" b="1" i="0" u="none" strike="noStrike" kern="0" cap="none" spc="0" normalizeH="0" baseline="0" noProof="0" dirty="0">
                <a:ln>
                  <a:noFill/>
                </a:ln>
                <a:solidFill>
                  <a:srgbClr val="00B0F0"/>
                </a:solidFill>
                <a:effectLst/>
                <a:uLnTx/>
                <a:uFillTx/>
                <a:latin typeface="Century Gothic" panose="020B0502020202020204" pitchFamily="34" charset="0"/>
              </a:rPr>
              <a:t>s</a:t>
            </a:r>
            <a:endParaRPr kumimoji="0" lang="en-US" b="1" i="0" u="sng" strike="noStrike" kern="0" cap="none" spc="0" normalizeH="0" baseline="0" noProof="0" dirty="0">
              <a:ln>
                <a:noFill/>
              </a:ln>
              <a:solidFill>
                <a:srgbClr val="00B0F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The lion </a:t>
            </a:r>
            <a:r>
              <a:rPr kumimoji="0" lang="en-US" b="0" i="0" u="sng" strike="noStrike" kern="0" cap="none" spc="0" normalizeH="0" baseline="0" noProof="0" dirty="0">
                <a:ln>
                  <a:noFill/>
                </a:ln>
                <a:solidFill>
                  <a:prstClr val="black"/>
                </a:solidFill>
                <a:effectLst/>
                <a:uLnTx/>
                <a:uFillTx/>
                <a:latin typeface="Century Gothic" panose="020B0502020202020204" pitchFamily="34" charset="0"/>
              </a:rPr>
              <a:t>had</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a large meal and </a:t>
            </a:r>
            <a:r>
              <a:rPr kumimoji="0" lang="en-US" b="0" i="0" u="sng" strike="noStrike" kern="0" cap="none" spc="0" normalizeH="0" baseline="0" noProof="0" dirty="0">
                <a:ln>
                  <a:noFill/>
                </a:ln>
                <a:solidFill>
                  <a:prstClr val="black"/>
                </a:solidFill>
                <a:effectLst/>
                <a:uLnTx/>
                <a:uFillTx/>
                <a:latin typeface="Century Gothic" panose="020B0502020202020204" pitchFamily="34" charset="0"/>
              </a:rPr>
              <a:t>slept</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for 24 hours.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b="0" i="0" u="none" strike="noStrike" kern="0" cap="none" spc="0" normalizeH="0" baseline="0" noProof="0" dirty="0">
                <a:ln>
                  <a:noFill/>
                </a:ln>
                <a:solidFill>
                  <a:srgbClr val="C00000"/>
                </a:solidFill>
                <a:effectLst/>
                <a:uLnTx/>
                <a:uFillTx/>
                <a:latin typeface="Century Gothic" panose="020B0502020202020204" pitchFamily="34" charset="0"/>
              </a:rPr>
              <a:t>Negated</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The lion </a:t>
            </a:r>
            <a:r>
              <a:rPr kumimoji="0" lang="en-US" b="0" i="0" u="none" strike="noStrike" kern="0" cap="none" spc="0" normalizeH="0" baseline="0" noProof="0" dirty="0">
                <a:ln>
                  <a:noFill/>
                </a:ln>
                <a:solidFill>
                  <a:srgbClr val="C00000"/>
                </a:solidFill>
                <a:effectLst/>
                <a:uLnTx/>
                <a:uFillTx/>
                <a:latin typeface="Century Gothic" panose="020B0502020202020204" pitchFamily="34" charset="0"/>
              </a:rPr>
              <a:t>didn’t</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a:t>
            </a:r>
            <a:r>
              <a:rPr kumimoji="0" lang="en-US" b="0" i="0" u="sng" strike="noStrike" kern="0" cap="none" spc="0" normalizeH="0" baseline="0" noProof="0" dirty="0">
                <a:ln>
                  <a:noFill/>
                </a:ln>
                <a:solidFill>
                  <a:prstClr val="black"/>
                </a:solidFill>
                <a:effectLst/>
                <a:uLnTx/>
                <a:uFillTx/>
                <a:latin typeface="Century Gothic" panose="020B0502020202020204" pitchFamily="34" charset="0"/>
              </a:rPr>
              <a:t>sleep</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after having a large meal.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b="0" i="0" u="none" strike="noStrike" kern="0" cap="none" spc="0" normalizeH="0" baseline="0" noProof="0" dirty="0">
                <a:ln>
                  <a:noFill/>
                </a:ln>
                <a:solidFill>
                  <a:srgbClr val="D97F81"/>
                </a:solidFill>
                <a:effectLst/>
                <a:uLnTx/>
                <a:uFillTx/>
                <a:latin typeface="Century Gothic" panose="020B0502020202020204" pitchFamily="34" charset="0"/>
              </a:rPr>
              <a:t>Uncertain</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The lion </a:t>
            </a:r>
            <a:r>
              <a:rPr kumimoji="0" lang="en-US" b="0" i="0" u="none" strike="noStrike" kern="0" cap="none" spc="0" normalizeH="0" baseline="0" noProof="0" dirty="0">
                <a:ln>
                  <a:noFill/>
                </a:ln>
                <a:solidFill>
                  <a:srgbClr val="D97F81"/>
                </a:solidFill>
                <a:effectLst/>
                <a:uLnTx/>
                <a:uFillTx/>
                <a:latin typeface="Century Gothic" panose="020B0502020202020204" pitchFamily="34" charset="0"/>
              </a:rPr>
              <a:t>may</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have </a:t>
            </a:r>
            <a:r>
              <a:rPr kumimoji="0" lang="en-US" b="0" i="0" u="sng" strike="noStrike" kern="0" cap="none" spc="0" normalizeH="0" baseline="0" noProof="0" dirty="0">
                <a:ln>
                  <a:noFill/>
                </a:ln>
                <a:solidFill>
                  <a:prstClr val="black"/>
                </a:solidFill>
                <a:effectLst/>
                <a:uLnTx/>
                <a:uFillTx/>
                <a:latin typeface="Century Gothic" panose="020B0502020202020204" pitchFamily="34" charset="0"/>
              </a:rPr>
              <a:t>had</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a large meal before sleeping.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b="0" i="0" u="none" strike="noStrike" kern="0" cap="none" spc="0" normalizeH="0" baseline="0" noProof="0" dirty="0">
                <a:ln>
                  <a:noFill/>
                </a:ln>
                <a:solidFill>
                  <a:srgbClr val="79626E"/>
                </a:solidFill>
                <a:effectLst/>
                <a:uLnTx/>
                <a:uFillTx/>
                <a:latin typeface="Century Gothic" panose="020B0502020202020204" pitchFamily="34" charset="0"/>
              </a:rPr>
              <a:t>Hypothetical</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a:t>
            </a:r>
            <a:r>
              <a:rPr kumimoji="0" lang="en-US" b="0" i="0" u="none" strike="noStrike" kern="0" cap="none" spc="0" normalizeH="0" baseline="0" noProof="0" dirty="0">
                <a:ln>
                  <a:noFill/>
                </a:ln>
                <a:solidFill>
                  <a:srgbClr val="79626E"/>
                </a:solidFill>
                <a:effectLst/>
                <a:uLnTx/>
                <a:uFillTx/>
                <a:latin typeface="Century Gothic" panose="020B0502020202020204" pitchFamily="34" charset="0"/>
              </a:rPr>
              <a:t>If</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the lion </a:t>
            </a:r>
            <a:r>
              <a:rPr kumimoji="0" lang="en-US" b="0" i="0" u="sng" strike="noStrike" kern="0" cap="none" spc="0" normalizeH="0" baseline="0" noProof="0" dirty="0">
                <a:ln>
                  <a:noFill/>
                </a:ln>
                <a:solidFill>
                  <a:prstClr val="black"/>
                </a:solidFill>
                <a:effectLst/>
                <a:uLnTx/>
                <a:uFillTx/>
                <a:latin typeface="Century Gothic" panose="020B0502020202020204" pitchFamily="34" charset="0"/>
              </a:rPr>
              <a:t>has</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a large meal, it will </a:t>
            </a:r>
            <a:r>
              <a:rPr kumimoji="0" lang="en-US" b="0" i="0" u="sng" strike="noStrike" kern="0" cap="none" spc="0" normalizeH="0" baseline="0" noProof="0" dirty="0">
                <a:ln>
                  <a:noFill/>
                </a:ln>
                <a:solidFill>
                  <a:prstClr val="black"/>
                </a:solidFill>
                <a:effectLst/>
                <a:uLnTx/>
                <a:uFillTx/>
                <a:latin typeface="Century Gothic" panose="020B0502020202020204" pitchFamily="34" charset="0"/>
              </a:rPr>
              <a:t>sleep</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for 24 hours.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b="0" i="0" u="none" strike="noStrike" kern="0" cap="none" spc="0" normalizeH="0" baseline="0" noProof="0" dirty="0">
                <a:ln>
                  <a:noFill/>
                </a:ln>
                <a:solidFill>
                  <a:srgbClr val="00B050"/>
                </a:solidFill>
                <a:effectLst/>
                <a:uLnTx/>
                <a:uFillTx/>
                <a:latin typeface="Century Gothic" panose="020B0502020202020204" pitchFamily="34" charset="0"/>
              </a:rPr>
              <a:t>Repetitive</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The lion </a:t>
            </a:r>
            <a:r>
              <a:rPr kumimoji="0" lang="en-US" b="0" i="0" u="none" strike="noStrike" kern="0" cap="none" spc="0" normalizeH="0" baseline="0" noProof="0" dirty="0">
                <a:ln>
                  <a:noFill/>
                </a:ln>
                <a:solidFill>
                  <a:srgbClr val="00B050"/>
                </a:solidFill>
                <a:effectLst/>
                <a:uLnTx/>
                <a:uFillTx/>
                <a:latin typeface="Century Gothic" panose="020B0502020202020204" pitchFamily="34" charset="0"/>
              </a:rPr>
              <a:t>used to </a:t>
            </a:r>
            <a:r>
              <a:rPr kumimoji="0" lang="en-US" b="0" i="0" u="sng" strike="noStrike" kern="0" cap="none" spc="0" normalizeH="0" baseline="0" noProof="0" dirty="0">
                <a:ln>
                  <a:noFill/>
                </a:ln>
                <a:solidFill>
                  <a:prstClr val="black"/>
                </a:solidFill>
                <a:effectLst/>
                <a:uLnTx/>
                <a:uFillTx/>
                <a:latin typeface="Century Gothic" panose="020B0502020202020204" pitchFamily="34" charset="0"/>
              </a:rPr>
              <a:t>sleep</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for 24 hours after </a:t>
            </a:r>
            <a:r>
              <a:rPr kumimoji="0" lang="en-US" b="0" i="0" u="sng" strike="noStrike" kern="0" cap="none" spc="0" normalizeH="0" baseline="0" noProof="0" dirty="0">
                <a:ln>
                  <a:noFill/>
                </a:ln>
                <a:solidFill>
                  <a:prstClr val="black"/>
                </a:solidFill>
                <a:effectLst/>
                <a:uLnTx/>
                <a:uFillTx/>
                <a:latin typeface="Century Gothic" panose="020B0502020202020204" pitchFamily="34" charset="0"/>
              </a:rPr>
              <a:t>having</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large meals.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b="0" i="0" u="none" strike="noStrike" kern="0" cap="none" spc="0" normalizeH="0" baseline="0" noProof="0" dirty="0">
                <a:ln>
                  <a:noFill/>
                </a:ln>
                <a:solidFill>
                  <a:srgbClr val="00B0F0"/>
                </a:solidFill>
                <a:effectLst/>
                <a:uLnTx/>
                <a:uFillTx/>
                <a:latin typeface="Century Gothic" panose="020B0502020202020204" pitchFamily="34" charset="0"/>
              </a:rPr>
              <a:t>Generic</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After </a:t>
            </a:r>
            <a:r>
              <a:rPr kumimoji="0" lang="en-US" b="0" i="0" u="sng" strike="noStrike" kern="0" cap="none" spc="0" normalizeH="0" baseline="0" noProof="0" dirty="0">
                <a:ln>
                  <a:noFill/>
                </a:ln>
                <a:solidFill>
                  <a:prstClr val="black"/>
                </a:solidFill>
                <a:effectLst/>
                <a:uLnTx/>
                <a:uFillTx/>
                <a:latin typeface="Century Gothic" panose="020B0502020202020204" pitchFamily="34" charset="0"/>
              </a:rPr>
              <a:t>having</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a large meal, </a:t>
            </a:r>
            <a:r>
              <a:rPr kumimoji="0" lang="en-US" b="0" i="0" u="none" strike="noStrike" kern="0" cap="none" spc="0" normalizeH="0" baseline="0" noProof="0" dirty="0">
                <a:ln>
                  <a:noFill/>
                </a:ln>
                <a:solidFill>
                  <a:srgbClr val="00B0F0"/>
                </a:solidFill>
                <a:effectLst/>
                <a:uLnTx/>
                <a:uFillTx/>
                <a:latin typeface="Century Gothic" panose="020B0502020202020204" pitchFamily="34" charset="0"/>
              </a:rPr>
              <a:t>lions</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may </a:t>
            </a:r>
            <a:r>
              <a:rPr kumimoji="0" lang="en-US" b="0" i="0" u="sng" strike="noStrike" kern="0" cap="none" spc="0" normalizeH="0" baseline="0" noProof="0" dirty="0">
                <a:ln>
                  <a:noFill/>
                </a:ln>
                <a:solidFill>
                  <a:prstClr val="black"/>
                </a:solidFill>
                <a:effectLst/>
                <a:uLnTx/>
                <a:uFillTx/>
                <a:latin typeface="Century Gothic" panose="020B0502020202020204" pitchFamily="34" charset="0"/>
              </a:rPr>
              <a:t>sleep</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longer.</a:t>
            </a:r>
          </a:p>
        </p:txBody>
      </p:sp>
    </p:spTree>
    <p:extLst>
      <p:ext uri="{BB962C8B-B14F-4D97-AF65-F5344CB8AC3E}">
        <p14:creationId xmlns:p14="http://schemas.microsoft.com/office/powerpoint/2010/main" val="57100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CFDC-2606-BB42-A7F2-572DA1FEF95C}"/>
              </a:ext>
            </a:extLst>
          </p:cNvPr>
          <p:cNvSpPr>
            <a:spLocks noGrp="1"/>
          </p:cNvSpPr>
          <p:nvPr>
            <p:ph type="title"/>
          </p:nvPr>
        </p:nvSpPr>
        <p:spPr/>
        <p:txBody>
          <a:bodyPr/>
          <a:lstStyle/>
          <a:p>
            <a:r>
              <a:rPr lang="en-AL" dirty="0"/>
              <a:t>Advantages of QA as a format</a:t>
            </a:r>
          </a:p>
        </p:txBody>
      </p:sp>
      <p:sp>
        <p:nvSpPr>
          <p:cNvPr id="3" name="Content Placeholder 2">
            <a:extLst>
              <a:ext uri="{FF2B5EF4-FFF2-40B4-BE49-F238E27FC236}">
                <a16:creationId xmlns:a16="http://schemas.microsoft.com/office/drawing/2014/main" id="{D7AEBBF5-48F4-9543-8DF6-6E574C7D2C5E}"/>
              </a:ext>
            </a:extLst>
          </p:cNvPr>
          <p:cNvSpPr>
            <a:spLocks noGrp="1"/>
          </p:cNvSpPr>
          <p:nvPr>
            <p:ph idx="1"/>
          </p:nvPr>
        </p:nvSpPr>
        <p:spPr/>
        <p:txBody>
          <a:bodyPr/>
          <a:lstStyle/>
          <a:p>
            <a:pPr marL="0" indent="0">
              <a:buNone/>
            </a:pPr>
            <a:r>
              <a:rPr lang="en-AL" dirty="0"/>
              <a:t>2. Handle events in different modalities</a:t>
            </a:r>
          </a:p>
        </p:txBody>
      </p:sp>
      <p:sp>
        <p:nvSpPr>
          <p:cNvPr id="26" name="Rounded Rectangle 25">
            <a:extLst>
              <a:ext uri="{FF2B5EF4-FFF2-40B4-BE49-F238E27FC236}">
                <a16:creationId xmlns:a16="http://schemas.microsoft.com/office/drawing/2014/main" id="{9F9EE576-52CC-3146-ADBE-AAE72F24B897}"/>
              </a:ext>
            </a:extLst>
          </p:cNvPr>
          <p:cNvSpPr/>
          <p:nvPr/>
        </p:nvSpPr>
        <p:spPr>
          <a:xfrm>
            <a:off x="953094" y="2439139"/>
            <a:ext cx="7132901" cy="3754271"/>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D61C5B2-B2B6-5D45-98E7-E7683B249F1F}"/>
              </a:ext>
            </a:extLst>
          </p:cNvPr>
          <p:cNvSpPr txBox="1"/>
          <p:nvPr/>
        </p:nvSpPr>
        <p:spPr>
          <a:xfrm>
            <a:off x="953094" y="2516959"/>
            <a:ext cx="7218759" cy="3139320"/>
          </a:xfrm>
          <a:prstGeom prst="rect">
            <a:avLst/>
          </a:prstGeom>
          <a:noFill/>
        </p:spPr>
        <p:txBody>
          <a:bodyPr wrap="square" rtlCol="0">
            <a:spAutoFit/>
          </a:bodyPr>
          <a:lstStyle/>
          <a:p>
            <a:pPr lvl="0" algn="ctr" defTabSz="685800">
              <a:defRPr/>
            </a:pPr>
            <a:r>
              <a:rPr kumimoji="0" lang="en-US" b="1" i="0" u="none" strike="noStrike" kern="0" cap="none" spc="0" normalizeH="0" baseline="0" noProof="0" dirty="0">
                <a:ln>
                  <a:noFill/>
                </a:ln>
                <a:solidFill>
                  <a:prstClr val="black"/>
                </a:solidFill>
                <a:effectLst/>
                <a:uLnTx/>
                <a:uFillTx/>
                <a:latin typeface="Century Gothic" panose="020B0502020202020204" pitchFamily="34" charset="0"/>
              </a:rPr>
              <a:t>Questions that query events in different </a:t>
            </a:r>
            <a:r>
              <a:rPr lang="en-US" b="1" kern="0" dirty="0">
                <a:solidFill>
                  <a:srgbClr val="C00000"/>
                </a:solidFill>
                <a:latin typeface="Century Gothic" panose="020B0502020202020204" pitchFamily="34" charset="0"/>
              </a:rPr>
              <a:t>m</a:t>
            </a:r>
            <a:r>
              <a:rPr lang="en-US" b="1" kern="0" dirty="0">
                <a:solidFill>
                  <a:srgbClr val="D97F81"/>
                </a:solidFill>
                <a:latin typeface="Century Gothic" panose="020B0502020202020204" pitchFamily="34" charset="0"/>
              </a:rPr>
              <a:t>o</a:t>
            </a:r>
            <a:r>
              <a:rPr lang="en-US" b="1" kern="0" dirty="0">
                <a:solidFill>
                  <a:srgbClr val="634C4B"/>
                </a:solidFill>
                <a:latin typeface="Century Gothic" panose="020B0502020202020204" pitchFamily="34" charset="0"/>
              </a:rPr>
              <a:t>d</a:t>
            </a:r>
            <a:r>
              <a:rPr lang="en-US" b="1" kern="0" dirty="0">
                <a:solidFill>
                  <a:srgbClr val="00B050"/>
                </a:solidFill>
                <a:latin typeface="Century Gothic" panose="020B0502020202020204" pitchFamily="34" charset="0"/>
              </a:rPr>
              <a:t>e</a:t>
            </a:r>
            <a:r>
              <a:rPr lang="en-US" b="1" kern="0" dirty="0">
                <a:solidFill>
                  <a:srgbClr val="00B0F0"/>
                </a:solidFill>
                <a:latin typeface="Century Gothic" panose="020B0502020202020204" pitchFamily="34" charset="0"/>
              </a:rPr>
              <a:t>s</a:t>
            </a:r>
            <a:endParaRPr kumimoji="0" lang="en-US" b="1" i="0" u="none" strike="noStrike" kern="0" cap="none" spc="0" normalizeH="0" baseline="0" noProof="0" dirty="0">
              <a:ln>
                <a:noFill/>
              </a:ln>
              <a:solidFill>
                <a:srgbClr val="00B0F0"/>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b="0" i="0" u="none" strike="noStrike" kern="0" cap="none" spc="0" normalizeH="0" baseline="0" noProof="0" dirty="0">
                <a:ln>
                  <a:noFill/>
                </a:ln>
                <a:solidFill>
                  <a:srgbClr val="C00000"/>
                </a:solidFill>
                <a:effectLst/>
                <a:uLnTx/>
                <a:uFillTx/>
                <a:latin typeface="Century Gothic" panose="020B0502020202020204" pitchFamily="34" charset="0"/>
              </a:rPr>
              <a:t>Negated</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What didn’t the lion do after a large meal?</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b="0" i="0" u="none" strike="noStrike" kern="0" cap="none" spc="0" normalizeH="0" baseline="0" noProof="0" dirty="0">
                <a:ln>
                  <a:noFill/>
                </a:ln>
                <a:solidFill>
                  <a:srgbClr val="D97F81"/>
                </a:solidFill>
                <a:effectLst/>
                <a:uLnTx/>
                <a:uFillTx/>
                <a:latin typeface="Century Gothic" panose="020B0502020202020204" pitchFamily="34" charset="0"/>
              </a:rPr>
              <a:t>Uncertain</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What might the lion do before sleeping?</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b="0" i="0" u="none" strike="noStrike" kern="0" cap="none" spc="0" normalizeH="0" baseline="0" noProof="0" dirty="0">
                <a:ln>
                  <a:noFill/>
                </a:ln>
                <a:solidFill>
                  <a:srgbClr val="79626E"/>
                </a:solidFill>
                <a:effectLst/>
                <a:uLnTx/>
                <a:uFillTx/>
                <a:latin typeface="Century Gothic" panose="020B0502020202020204" pitchFamily="34" charset="0"/>
              </a:rPr>
              <a:t>Hypothetical</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What will the lion do if it has a large meal?</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b="0" i="0" u="none" strike="noStrike" kern="0" cap="none" spc="0" normalizeH="0" baseline="0" noProof="0" dirty="0">
                <a:ln>
                  <a:noFill/>
                </a:ln>
                <a:solidFill>
                  <a:srgbClr val="00B050"/>
                </a:solidFill>
                <a:effectLst/>
                <a:uLnTx/>
                <a:uFillTx/>
                <a:latin typeface="Century Gothic" panose="020B0502020202020204" pitchFamily="34" charset="0"/>
              </a:rPr>
              <a:t>Repetitive</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What did the lion use to do after large meals?</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b="0" i="0" u="none" strike="noStrike" kern="0" cap="none" spc="0" normalizeH="0" baseline="0" noProof="0" dirty="0">
                <a:ln>
                  <a:noFill/>
                </a:ln>
                <a:solidFill>
                  <a:srgbClr val="00B0F0"/>
                </a:solidFill>
                <a:effectLst/>
                <a:uLnTx/>
                <a:uFillTx/>
                <a:latin typeface="Century Gothic" panose="020B0502020202020204" pitchFamily="34" charset="0"/>
              </a:rPr>
              <a:t>Generic</a:t>
            </a: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 What do lions do after a large meal?</a:t>
            </a:r>
          </a:p>
        </p:txBody>
      </p:sp>
    </p:spTree>
    <p:extLst>
      <p:ext uri="{BB962C8B-B14F-4D97-AF65-F5344CB8AC3E}">
        <p14:creationId xmlns:p14="http://schemas.microsoft.com/office/powerpoint/2010/main" val="597547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158F1-1D39-A344-9FD1-75B7AD6AC4A8}"/>
              </a:ext>
            </a:extLst>
          </p:cNvPr>
          <p:cNvSpPr>
            <a:spLocks noGrp="1"/>
          </p:cNvSpPr>
          <p:nvPr>
            <p:ph type="title"/>
          </p:nvPr>
        </p:nvSpPr>
        <p:spPr/>
        <p:txBody>
          <a:bodyPr/>
          <a:lstStyle/>
          <a:p>
            <a:r>
              <a:rPr lang="en-AL" dirty="0"/>
              <a:t>Advantages of QA as a format</a:t>
            </a:r>
          </a:p>
        </p:txBody>
      </p:sp>
      <p:sp>
        <p:nvSpPr>
          <p:cNvPr id="3" name="Content Placeholder 2">
            <a:extLst>
              <a:ext uri="{FF2B5EF4-FFF2-40B4-BE49-F238E27FC236}">
                <a16:creationId xmlns:a16="http://schemas.microsoft.com/office/drawing/2014/main" id="{3CD16684-18FA-A141-9FD0-DED1697B811D}"/>
              </a:ext>
            </a:extLst>
          </p:cNvPr>
          <p:cNvSpPr>
            <a:spLocks noGrp="1"/>
          </p:cNvSpPr>
          <p:nvPr>
            <p:ph idx="1"/>
          </p:nvPr>
        </p:nvSpPr>
        <p:spPr/>
        <p:txBody>
          <a:bodyPr/>
          <a:lstStyle/>
          <a:p>
            <a:pPr marL="0" indent="0">
              <a:buNone/>
            </a:pPr>
            <a:r>
              <a:rPr lang="en-AL" dirty="0"/>
              <a:t>3. Prior formalisms had a major issue with defining when two events should have a relation. </a:t>
            </a:r>
          </a:p>
          <a:p>
            <a:r>
              <a:rPr lang="en-GB" sz="2000" i="1" dirty="0"/>
              <a:t>e.g., </a:t>
            </a:r>
            <a:r>
              <a:rPr lang="en-GB" sz="2000" i="1" dirty="0" err="1"/>
              <a:t>TimeBank</a:t>
            </a:r>
            <a:r>
              <a:rPr lang="en-GB" sz="2000" i="1" dirty="0"/>
              <a:t>, </a:t>
            </a:r>
            <a:r>
              <a:rPr lang="en-GB" sz="2000" i="1" dirty="0" err="1"/>
              <a:t>TimeBank</a:t>
            </a:r>
            <a:r>
              <a:rPr lang="en-GB" sz="2000" i="1" dirty="0"/>
              <a:t>-dense, </a:t>
            </a:r>
            <a:r>
              <a:rPr lang="en-GB" sz="2000" i="1" dirty="0" err="1"/>
              <a:t>VerbClause</a:t>
            </a:r>
            <a:r>
              <a:rPr lang="en-GB" sz="2000" i="1" dirty="0"/>
              <a:t>, RED, and MATRES</a:t>
            </a:r>
            <a:endParaRPr lang="en-AL" sz="2000" i="1" dirty="0"/>
          </a:p>
          <a:p>
            <a:pPr marL="0" indent="0">
              <a:buNone/>
            </a:pPr>
            <a:endParaRPr lang="en-AL" dirty="0"/>
          </a:p>
          <a:p>
            <a:pPr marL="0" indent="0">
              <a:buNone/>
            </a:pPr>
            <a:r>
              <a:rPr lang="en-AL" dirty="0"/>
              <a:t>In TORQUE, the format of QA naturally bypasses this issue – we don’t need to teach annotators these linguistic formalisms.</a:t>
            </a:r>
          </a:p>
        </p:txBody>
      </p:sp>
    </p:spTree>
    <p:extLst>
      <p:ext uri="{BB962C8B-B14F-4D97-AF65-F5344CB8AC3E}">
        <p14:creationId xmlns:p14="http://schemas.microsoft.com/office/powerpoint/2010/main" val="258293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DCD5-9171-4046-8FDB-7900DC2358B9}"/>
              </a:ext>
            </a:extLst>
          </p:cNvPr>
          <p:cNvSpPr>
            <a:spLocks noGrp="1"/>
          </p:cNvSpPr>
          <p:nvPr>
            <p:ph type="title"/>
          </p:nvPr>
        </p:nvSpPr>
        <p:spPr/>
        <p:txBody>
          <a:bodyPr/>
          <a:lstStyle/>
          <a:p>
            <a:r>
              <a:rPr lang="en-AL" dirty="0"/>
              <a:t>Temporal phenomena in TORQUE</a:t>
            </a:r>
          </a:p>
        </p:txBody>
      </p:sp>
      <p:pic>
        <p:nvPicPr>
          <p:cNvPr id="5" name="Content Placeholder 4">
            <a:extLst>
              <a:ext uri="{FF2B5EF4-FFF2-40B4-BE49-F238E27FC236}">
                <a16:creationId xmlns:a16="http://schemas.microsoft.com/office/drawing/2014/main" id="{152510DD-1EF2-0D48-B4A3-38787C6A6566}"/>
              </a:ext>
            </a:extLst>
          </p:cNvPr>
          <p:cNvPicPr>
            <a:picLocks noGrp="1" noChangeAspect="1"/>
          </p:cNvPicPr>
          <p:nvPr>
            <p:ph idx="1"/>
          </p:nvPr>
        </p:nvPicPr>
        <p:blipFill>
          <a:blip r:embed="rId2"/>
          <a:stretch>
            <a:fillRect/>
          </a:stretch>
        </p:blipFill>
        <p:spPr>
          <a:xfrm>
            <a:off x="381000" y="2743699"/>
            <a:ext cx="8534400" cy="2811331"/>
          </a:xfrm>
          <a:prstGeom prst="rect">
            <a:avLst/>
          </a:prstGeom>
        </p:spPr>
      </p:pic>
      <p:sp>
        <p:nvSpPr>
          <p:cNvPr id="6" name="TextBox 5">
            <a:extLst>
              <a:ext uri="{FF2B5EF4-FFF2-40B4-BE49-F238E27FC236}">
                <a16:creationId xmlns:a16="http://schemas.microsoft.com/office/drawing/2014/main" id="{C099D8C8-9896-9B45-B1A7-896377269C1B}"/>
              </a:ext>
            </a:extLst>
          </p:cNvPr>
          <p:cNvSpPr txBox="1"/>
          <p:nvPr/>
        </p:nvSpPr>
        <p:spPr>
          <a:xfrm>
            <a:off x="381000" y="1457669"/>
            <a:ext cx="8329367" cy="923330"/>
          </a:xfrm>
          <a:prstGeom prst="rect">
            <a:avLst/>
          </a:prstGeom>
          <a:noFill/>
        </p:spPr>
        <p:txBody>
          <a:bodyPr wrap="square" rtlCol="0">
            <a:spAutoFit/>
          </a:bodyPr>
          <a:lstStyle/>
          <a:p>
            <a:r>
              <a:rPr lang="en-AL" dirty="0">
                <a:solidFill>
                  <a:schemeClr val="bg2"/>
                </a:solidFill>
                <a:latin typeface="Century Gothic" panose="020B0502020202020204" pitchFamily="34" charset="0"/>
              </a:rPr>
              <a:t>By manually checking a sample of 200 questions, we have the following categorization on their temporal phenomena (some questions can have multiple types):</a:t>
            </a:r>
          </a:p>
        </p:txBody>
      </p:sp>
    </p:spTree>
    <p:extLst>
      <p:ext uri="{BB962C8B-B14F-4D97-AF65-F5344CB8AC3E}">
        <p14:creationId xmlns:p14="http://schemas.microsoft.com/office/powerpoint/2010/main" val="344510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6EA2-9DE1-2640-8827-1540C49CEFA2}"/>
              </a:ext>
            </a:extLst>
          </p:cNvPr>
          <p:cNvSpPr>
            <a:spLocks noGrp="1"/>
          </p:cNvSpPr>
          <p:nvPr>
            <p:ph type="title"/>
          </p:nvPr>
        </p:nvSpPr>
        <p:spPr/>
        <p:txBody>
          <a:bodyPr/>
          <a:lstStyle/>
          <a:p>
            <a:r>
              <a:rPr lang="en-AL" dirty="0"/>
              <a:t>Experiment</a:t>
            </a:r>
          </a:p>
        </p:txBody>
      </p:sp>
      <p:sp>
        <p:nvSpPr>
          <p:cNvPr id="16" name="Content Placeholder 15">
            <a:extLst>
              <a:ext uri="{FF2B5EF4-FFF2-40B4-BE49-F238E27FC236}">
                <a16:creationId xmlns:a16="http://schemas.microsoft.com/office/drawing/2014/main" id="{8573FD8C-4A95-9247-AC88-D4D7D8ECAAAA}"/>
              </a:ext>
            </a:extLst>
          </p:cNvPr>
          <p:cNvSpPr>
            <a:spLocks noGrp="1"/>
          </p:cNvSpPr>
          <p:nvPr>
            <p:ph idx="1"/>
          </p:nvPr>
        </p:nvSpPr>
        <p:spPr/>
        <p:txBody>
          <a:bodyPr/>
          <a:lstStyle/>
          <a:p>
            <a:r>
              <a:rPr lang="en-AL" dirty="0"/>
              <a:t>Setup:</a:t>
            </a:r>
          </a:p>
          <a:p>
            <a:pPr lvl="1"/>
            <a:r>
              <a:rPr lang="en-AL" dirty="0"/>
              <a:t>Given a passage and a question,</a:t>
            </a:r>
          </a:p>
          <a:p>
            <a:pPr lvl="1"/>
            <a:r>
              <a:rPr lang="en-AL" dirty="0"/>
              <a:t>model looks at every token in the passage</a:t>
            </a:r>
          </a:p>
          <a:p>
            <a:pPr lvl="1"/>
            <a:r>
              <a:rPr lang="en-AL" dirty="0"/>
              <a:t>makes a binary classification of whether this token is an answer to the question or not</a:t>
            </a:r>
          </a:p>
          <a:p>
            <a:r>
              <a:rPr lang="en-AL" dirty="0"/>
              <a:t>Model:</a:t>
            </a:r>
          </a:p>
          <a:p>
            <a:pPr lvl="1"/>
            <a:r>
              <a:rPr lang="en-AL" dirty="0"/>
              <a:t>One-layered perceptron on top of RoBERTa</a:t>
            </a:r>
          </a:p>
          <a:p>
            <a:r>
              <a:rPr lang="en-AL" dirty="0"/>
              <a:t>Split:</a:t>
            </a:r>
          </a:p>
          <a:p>
            <a:pPr lvl="1"/>
            <a:r>
              <a:rPr lang="en-GB" dirty="0"/>
              <a:t>T</a:t>
            </a:r>
            <a:r>
              <a:rPr lang="en-AL" dirty="0"/>
              <a:t>rain 80%, dev 5%, test 15%</a:t>
            </a:r>
          </a:p>
          <a:p>
            <a:pPr lvl="1"/>
            <a:r>
              <a:rPr lang="en-GB" dirty="0"/>
              <a:t>D</a:t>
            </a:r>
            <a:r>
              <a:rPr lang="en-AL" dirty="0"/>
              <a:t>ev &amp; test are provided by 5/3 different annotators on their events/answers</a:t>
            </a:r>
          </a:p>
        </p:txBody>
      </p:sp>
    </p:spTree>
    <p:extLst>
      <p:ext uri="{BB962C8B-B14F-4D97-AF65-F5344CB8AC3E}">
        <p14:creationId xmlns:p14="http://schemas.microsoft.com/office/powerpoint/2010/main" val="76126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dissolv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dissolv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dissolv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dissolv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dissolv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dissolve">
                                      <p:cBhvr>
                                        <p:cTn id="37" dur="500"/>
                                        <p:tgtEl>
                                          <p:spTgt spid="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6">
                                            <p:txEl>
                                              <p:pRg st="7" end="7"/>
                                            </p:txEl>
                                          </p:spTgt>
                                        </p:tgtEl>
                                        <p:attrNameLst>
                                          <p:attrName>style.visibility</p:attrName>
                                        </p:attrNameLst>
                                      </p:cBhvr>
                                      <p:to>
                                        <p:strVal val="visible"/>
                                      </p:to>
                                    </p:set>
                                    <p:animEffect transition="in" filter="dissolve">
                                      <p:cBhvr>
                                        <p:cTn id="42" dur="500"/>
                                        <p:tgtEl>
                                          <p:spTgt spid="1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6">
                                            <p:txEl>
                                              <p:pRg st="8" end="8"/>
                                            </p:txEl>
                                          </p:spTgt>
                                        </p:tgtEl>
                                        <p:attrNameLst>
                                          <p:attrName>style.visibility</p:attrName>
                                        </p:attrNameLst>
                                      </p:cBhvr>
                                      <p:to>
                                        <p:strVal val="visible"/>
                                      </p:to>
                                    </p:set>
                                    <p:animEffect transition="in" filter="dissolve">
                                      <p:cBhvr>
                                        <p:cTn id="47"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6EA2-9DE1-2640-8827-1540C49CEFA2}"/>
              </a:ext>
            </a:extLst>
          </p:cNvPr>
          <p:cNvSpPr>
            <a:spLocks noGrp="1"/>
          </p:cNvSpPr>
          <p:nvPr>
            <p:ph type="title"/>
          </p:nvPr>
        </p:nvSpPr>
        <p:spPr/>
        <p:txBody>
          <a:bodyPr/>
          <a:lstStyle/>
          <a:p>
            <a:r>
              <a:rPr lang="en-AL" dirty="0"/>
              <a:t>Experiment</a:t>
            </a:r>
          </a:p>
        </p:txBody>
      </p:sp>
      <p:grpSp>
        <p:nvGrpSpPr>
          <p:cNvPr id="10" name="Group 9">
            <a:extLst>
              <a:ext uri="{FF2B5EF4-FFF2-40B4-BE49-F238E27FC236}">
                <a16:creationId xmlns:a16="http://schemas.microsoft.com/office/drawing/2014/main" id="{74CE90B1-0C3C-8340-82C5-0715C184F19D}"/>
              </a:ext>
            </a:extLst>
          </p:cNvPr>
          <p:cNvGrpSpPr/>
          <p:nvPr/>
        </p:nvGrpSpPr>
        <p:grpSpPr>
          <a:xfrm>
            <a:off x="1903458" y="1077688"/>
            <a:ext cx="5619918" cy="4153032"/>
            <a:chOff x="180753" y="323843"/>
            <a:chExt cx="6186869" cy="4572000"/>
          </a:xfrm>
        </p:grpSpPr>
        <p:pic>
          <p:nvPicPr>
            <p:cNvPr id="11" name="Picture 10">
              <a:extLst>
                <a:ext uri="{FF2B5EF4-FFF2-40B4-BE49-F238E27FC236}">
                  <a16:creationId xmlns:a16="http://schemas.microsoft.com/office/drawing/2014/main" id="{34C37F78-FE25-8C4B-8A34-47D6B31F7597}"/>
                </a:ext>
              </a:extLst>
            </p:cNvPr>
            <p:cNvPicPr>
              <a:picLocks noChangeAspect="1"/>
            </p:cNvPicPr>
            <p:nvPr/>
          </p:nvPicPr>
          <p:blipFill>
            <a:blip r:embed="rId3"/>
            <a:stretch>
              <a:fillRect/>
            </a:stretch>
          </p:blipFill>
          <p:spPr>
            <a:xfrm>
              <a:off x="180753" y="323843"/>
              <a:ext cx="5486400" cy="4572000"/>
            </a:xfrm>
            <a:prstGeom prst="rect">
              <a:avLst/>
            </a:prstGeom>
          </p:spPr>
        </p:pic>
        <p:grpSp>
          <p:nvGrpSpPr>
            <p:cNvPr id="12" name="Group 11">
              <a:extLst>
                <a:ext uri="{FF2B5EF4-FFF2-40B4-BE49-F238E27FC236}">
                  <a16:creationId xmlns:a16="http://schemas.microsoft.com/office/drawing/2014/main" id="{FA87BF66-8D5C-E94A-8098-DD49167823FD}"/>
                </a:ext>
              </a:extLst>
            </p:cNvPr>
            <p:cNvGrpSpPr/>
            <p:nvPr/>
          </p:nvGrpSpPr>
          <p:grpSpPr>
            <a:xfrm>
              <a:off x="5442369" y="810418"/>
              <a:ext cx="925253" cy="802190"/>
              <a:chOff x="5367941" y="650929"/>
              <a:chExt cx="925253" cy="802190"/>
            </a:xfrm>
          </p:grpSpPr>
          <p:sp>
            <p:nvSpPr>
              <p:cNvPr id="13" name="TextBox 12">
                <a:extLst>
                  <a:ext uri="{FF2B5EF4-FFF2-40B4-BE49-F238E27FC236}">
                    <a16:creationId xmlns:a16="http://schemas.microsoft.com/office/drawing/2014/main" id="{2B36B015-2ACF-B946-B980-5AC2B4C9CEAA}"/>
                  </a:ext>
                </a:extLst>
              </p:cNvPr>
              <p:cNvSpPr txBox="1"/>
              <p:nvPr/>
            </p:nvSpPr>
            <p:spPr>
              <a:xfrm>
                <a:off x="5367941" y="650929"/>
                <a:ext cx="867545" cy="261610"/>
              </a:xfrm>
              <a:prstGeom prst="rect">
                <a:avLst/>
              </a:prstGeom>
              <a:noFill/>
            </p:spPr>
            <p:txBody>
              <a:bodyPr wrap="none" rtlCol="0">
                <a:spAutoFit/>
              </a:bodyPr>
              <a:lstStyle/>
              <a:p>
                <a:r>
                  <a:rPr lang="en-US" sz="1100" dirty="0">
                    <a:solidFill>
                      <a:srgbClr val="FF0000"/>
                    </a:solidFill>
                    <a:latin typeface="Century Gothic" panose="020B0502020202020204" pitchFamily="34" charset="0"/>
                  </a:rPr>
                  <a:t>Human F1</a:t>
                </a:r>
              </a:p>
            </p:txBody>
          </p:sp>
          <p:sp>
            <p:nvSpPr>
              <p:cNvPr id="14" name="TextBox 13">
                <a:extLst>
                  <a:ext uri="{FF2B5EF4-FFF2-40B4-BE49-F238E27FC236}">
                    <a16:creationId xmlns:a16="http://schemas.microsoft.com/office/drawing/2014/main" id="{B8AD3736-BAA9-B647-9FEE-663E256EB6B9}"/>
                  </a:ext>
                </a:extLst>
              </p:cNvPr>
              <p:cNvSpPr txBox="1"/>
              <p:nvPr/>
            </p:nvSpPr>
            <p:spPr>
              <a:xfrm>
                <a:off x="5367941" y="929899"/>
                <a:ext cx="925253" cy="261610"/>
              </a:xfrm>
              <a:prstGeom prst="rect">
                <a:avLst/>
              </a:prstGeom>
              <a:noFill/>
            </p:spPr>
            <p:txBody>
              <a:bodyPr wrap="none" rtlCol="0">
                <a:spAutoFit/>
              </a:bodyPr>
              <a:lstStyle/>
              <a:p>
                <a:r>
                  <a:rPr lang="en-US" sz="1100" dirty="0">
                    <a:solidFill>
                      <a:schemeClr val="accent1"/>
                    </a:solidFill>
                    <a:latin typeface="Century Gothic" panose="020B0502020202020204" pitchFamily="34" charset="0"/>
                  </a:rPr>
                  <a:t>Human EM</a:t>
                </a:r>
              </a:p>
            </p:txBody>
          </p:sp>
          <p:sp>
            <p:nvSpPr>
              <p:cNvPr id="15" name="TextBox 14">
                <a:extLst>
                  <a:ext uri="{FF2B5EF4-FFF2-40B4-BE49-F238E27FC236}">
                    <a16:creationId xmlns:a16="http://schemas.microsoft.com/office/drawing/2014/main" id="{9940BB0F-99F6-6548-A743-A0166126BB2C}"/>
                  </a:ext>
                </a:extLst>
              </p:cNvPr>
              <p:cNvSpPr txBox="1"/>
              <p:nvPr/>
            </p:nvSpPr>
            <p:spPr>
              <a:xfrm>
                <a:off x="5367941" y="1191509"/>
                <a:ext cx="835485" cy="261610"/>
              </a:xfrm>
              <a:prstGeom prst="rect">
                <a:avLst/>
              </a:prstGeom>
              <a:noFill/>
            </p:spPr>
            <p:txBody>
              <a:bodyPr wrap="none" rtlCol="0">
                <a:spAutoFit/>
              </a:bodyPr>
              <a:lstStyle/>
              <a:p>
                <a:r>
                  <a:rPr lang="en-US" sz="1100" dirty="0">
                    <a:solidFill>
                      <a:schemeClr val="bg2"/>
                    </a:solidFill>
                    <a:latin typeface="Century Gothic" panose="020B0502020202020204" pitchFamily="34" charset="0"/>
                  </a:rPr>
                  <a:t>Human C</a:t>
                </a:r>
              </a:p>
            </p:txBody>
          </p:sp>
        </p:grpSp>
      </p:grpSp>
      <p:sp>
        <p:nvSpPr>
          <p:cNvPr id="3" name="TextBox 2">
            <a:extLst>
              <a:ext uri="{FF2B5EF4-FFF2-40B4-BE49-F238E27FC236}">
                <a16:creationId xmlns:a16="http://schemas.microsoft.com/office/drawing/2014/main" id="{D7DEB372-D257-2B46-9962-CA7BA1884896}"/>
              </a:ext>
            </a:extLst>
          </p:cNvPr>
          <p:cNvSpPr txBox="1"/>
          <p:nvPr/>
        </p:nvSpPr>
        <p:spPr>
          <a:xfrm>
            <a:off x="848444" y="5046054"/>
            <a:ext cx="7729947" cy="369332"/>
          </a:xfrm>
          <a:prstGeom prst="rect">
            <a:avLst/>
          </a:prstGeom>
          <a:noFill/>
        </p:spPr>
        <p:txBody>
          <a:bodyPr wrap="square" rtlCol="0">
            <a:spAutoFit/>
          </a:bodyPr>
          <a:lstStyle/>
          <a:p>
            <a:r>
              <a:rPr lang="en-AL" i="1" dirty="0">
                <a:solidFill>
                  <a:schemeClr val="bg2"/>
                </a:solidFill>
                <a:latin typeface="Century Gothic" panose="020B0502020202020204" pitchFamily="34" charset="0"/>
              </a:rPr>
              <a:t>F1 &amp; EM: standard metrics when there’re multiple reference answers</a:t>
            </a:r>
          </a:p>
        </p:txBody>
      </p:sp>
      <p:sp>
        <p:nvSpPr>
          <p:cNvPr id="16" name="TextBox 15">
            <a:extLst>
              <a:ext uri="{FF2B5EF4-FFF2-40B4-BE49-F238E27FC236}">
                <a16:creationId xmlns:a16="http://schemas.microsoft.com/office/drawing/2014/main" id="{E80FD30A-D582-6142-953C-95C78654330C}"/>
              </a:ext>
            </a:extLst>
          </p:cNvPr>
          <p:cNvSpPr txBox="1"/>
          <p:nvPr/>
        </p:nvSpPr>
        <p:spPr>
          <a:xfrm>
            <a:off x="848444" y="5663400"/>
            <a:ext cx="7600230" cy="646331"/>
          </a:xfrm>
          <a:prstGeom prst="rect">
            <a:avLst/>
          </a:prstGeom>
          <a:noFill/>
        </p:spPr>
        <p:txBody>
          <a:bodyPr wrap="square" rtlCol="0">
            <a:spAutoFit/>
          </a:bodyPr>
          <a:lstStyle/>
          <a:p>
            <a:r>
              <a:rPr lang="en-AL" i="1" dirty="0">
                <a:solidFill>
                  <a:schemeClr val="bg2"/>
                </a:solidFill>
                <a:latin typeface="Century Gothic" panose="020B0502020202020204" pitchFamily="34" charset="0"/>
              </a:rPr>
              <a:t>C (consistency) is the percentage of contrast groups for which a model’s predictions have F1&gt;=80% for all questions in a group</a:t>
            </a:r>
          </a:p>
        </p:txBody>
      </p:sp>
    </p:spTree>
    <p:extLst>
      <p:ext uri="{BB962C8B-B14F-4D97-AF65-F5344CB8AC3E}">
        <p14:creationId xmlns:p14="http://schemas.microsoft.com/office/powerpoint/2010/main" val="404760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2424390" y="4055517"/>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6875929" y="4080805"/>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p:txBody>
          <a:bodyPr/>
          <a:lstStyle/>
          <a:p>
            <a:r>
              <a:rPr lang="en-US" sz="2800" dirty="0"/>
              <a:t>Same events, different temporal ordering</a:t>
            </a:r>
            <a:endParaRPr lang="en-US" sz="2800" dirty="0">
              <a:solidFill>
                <a:schemeClr val="bg2"/>
              </a:solidFill>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824190" y="1549908"/>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bg2"/>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5396191" y="1570690"/>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bg2"/>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676274" y="5128736"/>
            <a:ext cx="8136856" cy="738664"/>
            <a:chOff x="676274" y="4603066"/>
            <a:chExt cx="8136856"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65943" cy="738664"/>
            </a:xfrm>
            <a:prstGeom prst="rect">
              <a:avLst/>
            </a:prstGeom>
            <a:noFill/>
            <a:ln>
              <a:noFill/>
            </a:ln>
          </p:spPr>
          <p:txBody>
            <a:bodyPr wrap="none" rtlCol="0">
              <a:spAutoFit/>
            </a:bodyPr>
            <a:lstStyle/>
            <a:p>
              <a:pPr lvl="0">
                <a:spcBef>
                  <a:spcPct val="20000"/>
                </a:spcBef>
                <a:buClr>
                  <a:srgbClr val="000080"/>
                </a:buClr>
              </a:pPr>
              <a:r>
                <a:rPr lang="en-US" sz="2400" dirty="0">
                  <a:solidFill>
                    <a:schemeClr val="bg2"/>
                  </a:solidFill>
                  <a:latin typeface="Century Gothic" panose="020B0502020202020204" pitchFamily="34" charset="0"/>
                  <a:ea typeface="Courier" charset="0"/>
                  <a:cs typeface="Courier" charset="0"/>
                  <a:sym typeface="Wingdings" panose="05000000000000000000" pitchFamily="2" charset="2"/>
                </a:rPr>
                <a:t>Time</a:t>
              </a:r>
              <a:endParaRPr lang="en-US" sz="2400" dirty="0">
                <a:solidFill>
                  <a:schemeClr val="bg2"/>
                </a:solidFill>
                <a:latin typeface="Century Gothic" panose="020B0502020202020204" pitchFamily="34" charset="0"/>
                <a:cs typeface="Calibri" panose="020F0502020204030204" pitchFamily="34" charset="0"/>
                <a:sym typeface="Wingdings" panose="05000000000000000000" pitchFamily="2" charset="2"/>
              </a:endParaRPr>
            </a:p>
            <a:p>
              <a:endParaRPr lang="en-US" dirty="0">
                <a:solidFill>
                  <a:srgbClr val="FF0000"/>
                </a:solidFil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6804491" y="5079124"/>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6715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2361287" y="5053836"/>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2271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439305" y="5773855"/>
            <a:ext cx="8391526" cy="400110"/>
          </a:xfrm>
          <a:prstGeom prst="rect">
            <a:avLst/>
          </a:prstGeom>
          <a:noFill/>
        </p:spPr>
        <p:txBody>
          <a:bodyPr wrap="square" rtlCol="0">
            <a:spAutoFit/>
          </a:bodyPr>
          <a:lstStyle/>
          <a:p>
            <a:pPr algn="ctr"/>
            <a:r>
              <a:rPr lang="en-US" sz="2000" i="1" dirty="0">
                <a:solidFill>
                  <a:schemeClr val="bg2"/>
                </a:solidFill>
                <a:latin typeface="Century Gothic" charset="0"/>
                <a:ea typeface="Century Gothic" charset="0"/>
                <a:cs typeface="Century Gothic" charset="0"/>
              </a:rPr>
              <a:t>Police </a:t>
            </a:r>
            <a:r>
              <a:rPr lang="en-US" sz="2000" b="1" i="1" dirty="0">
                <a:solidFill>
                  <a:schemeClr val="bg2"/>
                </a:solidFill>
                <a:latin typeface="Century Gothic" charset="0"/>
                <a:ea typeface="Century Gothic" charset="0"/>
                <a:cs typeface="Century Gothic" charset="0"/>
              </a:rPr>
              <a:t>used tear gas </a:t>
            </a:r>
            <a:r>
              <a:rPr lang="en-US" sz="2000" i="1" dirty="0">
                <a:solidFill>
                  <a:schemeClr val="bg2"/>
                </a:solidFill>
                <a:latin typeface="Century Gothic" charset="0"/>
                <a:ea typeface="Century Gothic" charset="0"/>
                <a:cs typeface="Century Gothic" charset="0"/>
              </a:rPr>
              <a:t>first, and then people </a:t>
            </a:r>
            <a:r>
              <a:rPr lang="en-US" sz="2000" b="1" i="1" dirty="0">
                <a:solidFill>
                  <a:schemeClr val="bg2"/>
                </a:solidFill>
                <a:latin typeface="Century Gothic" charset="0"/>
                <a:ea typeface="Century Gothic" charset="0"/>
                <a:cs typeface="Century Gothic" charset="0"/>
              </a:rPr>
              <a:t>were</a:t>
            </a:r>
            <a:r>
              <a:rPr lang="en-US" sz="2000" i="1" dirty="0">
                <a:solidFill>
                  <a:schemeClr val="bg2"/>
                </a:solidFill>
                <a:latin typeface="Century Gothic" charset="0"/>
                <a:ea typeface="Century Gothic" charset="0"/>
                <a:cs typeface="Century Gothic" charset="0"/>
              </a:rPr>
              <a:t> </a:t>
            </a:r>
            <a:r>
              <a:rPr lang="en-US" sz="2000" b="1" i="1" dirty="0">
                <a:solidFill>
                  <a:schemeClr val="bg2"/>
                </a:solidFill>
                <a:latin typeface="Century Gothic" charset="0"/>
                <a:ea typeface="Century Gothic" charset="0"/>
                <a:cs typeface="Century Gothic" charset="0"/>
              </a:rPr>
              <a:t>angry</a:t>
            </a:r>
            <a:r>
              <a:rPr lang="en-US" sz="2000" i="1" dirty="0">
                <a:solidFill>
                  <a:schemeClr val="bg2"/>
                </a:solidFill>
                <a:latin typeface="Century Gothic" charset="0"/>
                <a:ea typeface="Century Gothic" charset="0"/>
                <a:cs typeface="Century Gothic" charset="0"/>
              </a:rPr>
              <a:t>.</a:t>
            </a:r>
          </a:p>
        </p:txBody>
      </p:sp>
    </p:spTree>
    <p:extLst>
      <p:ext uri="{BB962C8B-B14F-4D97-AF65-F5344CB8AC3E}">
        <p14:creationId xmlns:p14="http://schemas.microsoft.com/office/powerpoint/2010/main" val="2677292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1233-A887-9F42-901A-DF58DEDBF1ED}"/>
              </a:ext>
            </a:extLst>
          </p:cNvPr>
          <p:cNvSpPr>
            <a:spLocks noGrp="1"/>
          </p:cNvSpPr>
          <p:nvPr>
            <p:ph type="title"/>
          </p:nvPr>
        </p:nvSpPr>
        <p:spPr/>
        <p:txBody>
          <a:bodyPr/>
          <a:lstStyle/>
          <a:p>
            <a:r>
              <a:rPr lang="en-AL" dirty="0"/>
              <a:t>Summary</a:t>
            </a:r>
          </a:p>
        </p:txBody>
      </p:sp>
      <p:sp>
        <p:nvSpPr>
          <p:cNvPr id="3" name="Content Placeholder 2">
            <a:extLst>
              <a:ext uri="{FF2B5EF4-FFF2-40B4-BE49-F238E27FC236}">
                <a16:creationId xmlns:a16="http://schemas.microsoft.com/office/drawing/2014/main" id="{CB96EA00-F1B9-DA4F-8F51-68546536BFD6}"/>
              </a:ext>
            </a:extLst>
          </p:cNvPr>
          <p:cNvSpPr>
            <a:spLocks noGrp="1"/>
          </p:cNvSpPr>
          <p:nvPr>
            <p:ph idx="1"/>
          </p:nvPr>
        </p:nvSpPr>
        <p:spPr/>
        <p:txBody>
          <a:bodyPr/>
          <a:lstStyle/>
          <a:p>
            <a:r>
              <a:rPr lang="en-AL" dirty="0"/>
              <a:t>Time is important in stories </a:t>
            </a:r>
          </a:p>
          <a:p>
            <a:pPr lvl="1"/>
            <a:r>
              <a:rPr lang="en-AL" dirty="0"/>
              <a:t>but existing machine reading comprehension datasets don’t cover these phenomena.</a:t>
            </a:r>
          </a:p>
          <a:p>
            <a:r>
              <a:rPr lang="en-AL" dirty="0"/>
              <a:t>TORQUE is a new crowdsourced dataset </a:t>
            </a:r>
          </a:p>
          <a:p>
            <a:pPr lvl="1"/>
            <a:r>
              <a:rPr lang="en-AL" dirty="0"/>
              <a:t>on 3k English news snippets </a:t>
            </a:r>
          </a:p>
          <a:p>
            <a:pPr lvl="1"/>
            <a:r>
              <a:rPr lang="en-AL" dirty="0"/>
              <a:t>with 10k hard-coded questions and 21k human-generated questions</a:t>
            </a:r>
          </a:p>
          <a:p>
            <a:r>
              <a:rPr lang="en-AL" dirty="0"/>
              <a:t>TORQUE is challenging and RoBERTa is behind human performance by a large margin</a:t>
            </a:r>
          </a:p>
          <a:p>
            <a:r>
              <a:rPr lang="en-AL" dirty="0"/>
              <a:t>Please visit </a:t>
            </a:r>
            <a:r>
              <a:rPr lang="en-GB" dirty="0">
                <a:hlinkClick r:id="rId3"/>
              </a:rPr>
              <a:t>https://allennlp.org/torque.html</a:t>
            </a:r>
            <a:r>
              <a:rPr lang="en-GB" dirty="0"/>
              <a:t> for dataset, </a:t>
            </a:r>
            <a:r>
              <a:rPr lang="en-GB" dirty="0" err="1"/>
              <a:t>leaderboard</a:t>
            </a:r>
            <a:r>
              <a:rPr lang="en-GB" dirty="0"/>
              <a:t>, and our annotation tools.</a:t>
            </a:r>
            <a:endParaRPr lang="en-AL" dirty="0"/>
          </a:p>
        </p:txBody>
      </p:sp>
    </p:spTree>
    <p:extLst>
      <p:ext uri="{BB962C8B-B14F-4D97-AF65-F5344CB8AC3E}">
        <p14:creationId xmlns:p14="http://schemas.microsoft.com/office/powerpoint/2010/main" val="1862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2424390" y="4055517"/>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6875929" y="4080805"/>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p:txBody>
          <a:bodyPr/>
          <a:lstStyle/>
          <a:p>
            <a:r>
              <a:rPr lang="en-US" sz="2800" dirty="0">
                <a:solidFill>
                  <a:srgbClr val="000000">
                    <a:lumMod val="95000"/>
                    <a:lumOff val="5000"/>
                  </a:srgbClr>
                </a:solidFill>
              </a:rPr>
              <a:t>Same events, different temporal ordering</a:t>
            </a:r>
            <a:endParaRPr lang="en-US" dirty="0">
              <a:solidFill>
                <a:schemeClr val="bg2"/>
              </a:solidFill>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824190" y="1549908"/>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bg2"/>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5396191" y="1570690"/>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bg2"/>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676274" y="5128736"/>
            <a:ext cx="8136856" cy="738664"/>
            <a:chOff x="676274" y="4603066"/>
            <a:chExt cx="8136856"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65943" cy="738664"/>
            </a:xfrm>
            <a:prstGeom prst="rect">
              <a:avLst/>
            </a:prstGeom>
            <a:noFill/>
            <a:ln>
              <a:noFill/>
            </a:ln>
          </p:spPr>
          <p:txBody>
            <a:bodyPr wrap="none" rtlCol="0">
              <a:spAutoFit/>
            </a:bodyPr>
            <a:lstStyle/>
            <a:p>
              <a:pPr lvl="0">
                <a:spcBef>
                  <a:spcPct val="20000"/>
                </a:spcBef>
                <a:buClr>
                  <a:srgbClr val="000080"/>
                </a:buClr>
              </a:pPr>
              <a:r>
                <a:rPr lang="en-US" sz="2400" dirty="0">
                  <a:solidFill>
                    <a:schemeClr val="bg2"/>
                  </a:solidFill>
                  <a:latin typeface="Century Gothic" panose="020B0502020202020204" pitchFamily="34" charset="0"/>
                  <a:ea typeface="Courier" charset="0"/>
                  <a:cs typeface="Courier" charset="0"/>
                  <a:sym typeface="Wingdings" panose="05000000000000000000" pitchFamily="2" charset="2"/>
                </a:rPr>
                <a:t>Time</a:t>
              </a:r>
              <a:endParaRPr lang="en-US" sz="2400" dirty="0">
                <a:solidFill>
                  <a:schemeClr val="bg2"/>
                </a:solidFill>
                <a:latin typeface="Century Gothic" panose="020B0502020202020204" pitchFamily="34" charset="0"/>
                <a:cs typeface="Calibri" panose="020F0502020204030204" pitchFamily="34" charset="0"/>
                <a:sym typeface="Wingdings" panose="05000000000000000000" pitchFamily="2" charset="2"/>
              </a:endParaRPr>
            </a:p>
            <a:p>
              <a:endParaRPr lang="en-US" dirty="0">
                <a:solidFill>
                  <a:srgbClr val="FF0000"/>
                </a:solidFil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6804491" y="5079124"/>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6715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2361287" y="5053836"/>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2271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219652" y="5475980"/>
            <a:ext cx="8704695" cy="830997"/>
          </a:xfrm>
          <a:prstGeom prst="rect">
            <a:avLst/>
          </a:prstGeom>
          <a:noFill/>
        </p:spPr>
        <p:txBody>
          <a:bodyPr wrap="square" rtlCol="0">
            <a:spAutoFit/>
          </a:bodyPr>
          <a:lstStyle/>
          <a:p>
            <a:r>
              <a:rPr lang="en-US" sz="2400" dirty="0">
                <a:solidFill>
                  <a:schemeClr val="bg2"/>
                </a:solidFill>
                <a:latin typeface="Century Gothic" charset="0"/>
                <a:ea typeface="Century Gothic" charset="0"/>
                <a:cs typeface="Century Gothic" charset="0"/>
              </a:rPr>
              <a:t>This paper studies </a:t>
            </a:r>
            <a:r>
              <a:rPr lang="en-US" sz="2400" b="1" dirty="0">
                <a:solidFill>
                  <a:schemeClr val="bg2"/>
                </a:solidFill>
                <a:latin typeface="Century Gothic" charset="0"/>
                <a:ea typeface="Century Gothic" charset="0"/>
                <a:cs typeface="Century Gothic" charset="0"/>
              </a:rPr>
              <a:t>temporal relationship</a:t>
            </a:r>
            <a:r>
              <a:rPr lang="en-US" sz="2400" i="1" dirty="0">
                <a:solidFill>
                  <a:schemeClr val="bg2"/>
                </a:solidFill>
                <a:latin typeface="Century Gothic" charset="0"/>
                <a:ea typeface="Century Gothic" charset="0"/>
                <a:cs typeface="Century Gothic" charset="0"/>
              </a:rPr>
              <a:t> </a:t>
            </a:r>
            <a:r>
              <a:rPr lang="en-US" sz="2400" dirty="0">
                <a:solidFill>
                  <a:schemeClr val="bg2"/>
                </a:solidFill>
                <a:latin typeface="Century Gothic" charset="0"/>
                <a:ea typeface="Century Gothic" charset="0"/>
                <a:cs typeface="Century Gothic" charset="0"/>
              </a:rPr>
              <a:t>as a </a:t>
            </a:r>
            <a:r>
              <a:rPr lang="en-US" sz="2400" b="1" dirty="0">
                <a:solidFill>
                  <a:schemeClr val="bg2"/>
                </a:solidFill>
                <a:latin typeface="Century Gothic" charset="0"/>
                <a:ea typeface="Century Gothic" charset="0"/>
                <a:cs typeface="Century Gothic" charset="0"/>
              </a:rPr>
              <a:t>machine reading comprehension </a:t>
            </a:r>
            <a:r>
              <a:rPr lang="en-US" sz="2400" dirty="0">
                <a:solidFill>
                  <a:schemeClr val="bg2"/>
                </a:solidFill>
                <a:latin typeface="Century Gothic" charset="0"/>
                <a:ea typeface="Century Gothic" charset="0"/>
                <a:cs typeface="Century Gothic" charset="0"/>
              </a:rPr>
              <a:t>(MRC)</a:t>
            </a:r>
            <a:r>
              <a:rPr lang="en-US" sz="2400" b="1" dirty="0">
                <a:solidFill>
                  <a:schemeClr val="bg2"/>
                </a:solidFill>
                <a:latin typeface="Century Gothic" charset="0"/>
                <a:ea typeface="Century Gothic" charset="0"/>
                <a:cs typeface="Century Gothic" charset="0"/>
              </a:rPr>
              <a:t> </a:t>
            </a:r>
            <a:r>
              <a:rPr lang="en-US" sz="2400" dirty="0">
                <a:solidFill>
                  <a:schemeClr val="bg2"/>
                </a:solidFill>
                <a:latin typeface="Century Gothic" charset="0"/>
                <a:ea typeface="Century Gothic" charset="0"/>
                <a:cs typeface="Century Gothic" charset="0"/>
              </a:rPr>
              <a:t>problem.</a:t>
            </a:r>
          </a:p>
        </p:txBody>
      </p:sp>
    </p:spTree>
    <p:extLst>
      <p:ext uri="{BB962C8B-B14F-4D97-AF65-F5344CB8AC3E}">
        <p14:creationId xmlns:p14="http://schemas.microsoft.com/office/powerpoint/2010/main" val="310820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D9887-B3E1-954A-B912-E9523706253E}"/>
              </a:ext>
            </a:extLst>
          </p:cNvPr>
          <p:cNvPicPr>
            <a:picLocks noChangeAspect="1"/>
          </p:cNvPicPr>
          <p:nvPr/>
        </p:nvPicPr>
        <p:blipFill rotWithShape="1">
          <a:blip r:embed="rId3"/>
          <a:srcRect t="1" b="21331"/>
          <a:stretch/>
        </p:blipFill>
        <p:spPr>
          <a:xfrm>
            <a:off x="0" y="3888361"/>
            <a:ext cx="9144000" cy="1537749"/>
          </a:xfrm>
          <a:prstGeom prst="rect">
            <a:avLst/>
          </a:prstGeom>
        </p:spPr>
      </p:pic>
      <p:sp>
        <p:nvSpPr>
          <p:cNvPr id="6" name="TextBox 5">
            <a:extLst>
              <a:ext uri="{FF2B5EF4-FFF2-40B4-BE49-F238E27FC236}">
                <a16:creationId xmlns:a16="http://schemas.microsoft.com/office/drawing/2014/main" id="{8F94CF00-221A-3247-AD88-C370DC851035}"/>
              </a:ext>
            </a:extLst>
          </p:cNvPr>
          <p:cNvSpPr txBox="1"/>
          <p:nvPr/>
        </p:nvSpPr>
        <p:spPr>
          <a:xfrm>
            <a:off x="215153" y="356184"/>
            <a:ext cx="868142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Text: Heavy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snow</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is causing disruption to transport across the UK, with heavy rainfall bringing flooding to the south-west of England. Rescuers searching for a woman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trapped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 a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landslide</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her home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said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they had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found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 body.</a:t>
            </a:r>
          </a:p>
        </p:txBody>
      </p:sp>
      <p:sp>
        <p:nvSpPr>
          <p:cNvPr id="103" name="Rounded Rectangle 102">
            <a:extLst>
              <a:ext uri="{FF2B5EF4-FFF2-40B4-BE49-F238E27FC236}">
                <a16:creationId xmlns:a16="http://schemas.microsoft.com/office/drawing/2014/main" id="{2E24AE21-D4A7-064F-86CD-CF6BCA84226A}"/>
              </a:ext>
            </a:extLst>
          </p:cNvPr>
          <p:cNvSpPr/>
          <p:nvPr/>
        </p:nvSpPr>
        <p:spPr>
          <a:xfrm>
            <a:off x="2880380" y="2405126"/>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LANDSLIDE</a:t>
            </a:r>
          </a:p>
        </p:txBody>
      </p:sp>
      <p:sp>
        <p:nvSpPr>
          <p:cNvPr id="104" name="Rounded Rectangle 103">
            <a:extLst>
              <a:ext uri="{FF2B5EF4-FFF2-40B4-BE49-F238E27FC236}">
                <a16:creationId xmlns:a16="http://schemas.microsoft.com/office/drawing/2014/main" id="{EB2C1DF2-D590-3742-A21D-3A76CE6779AA}"/>
              </a:ext>
            </a:extLst>
          </p:cNvPr>
          <p:cNvSpPr/>
          <p:nvPr/>
        </p:nvSpPr>
        <p:spPr>
          <a:xfrm>
            <a:off x="3787489" y="2405126"/>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TRAPPED</a:t>
            </a:r>
          </a:p>
        </p:txBody>
      </p:sp>
      <p:sp>
        <p:nvSpPr>
          <p:cNvPr id="105" name="Rounded Rectangle 104">
            <a:extLst>
              <a:ext uri="{FF2B5EF4-FFF2-40B4-BE49-F238E27FC236}">
                <a16:creationId xmlns:a16="http://schemas.microsoft.com/office/drawing/2014/main" id="{5AF5363D-1729-904A-A6A4-3A9F530A02CF}"/>
              </a:ext>
            </a:extLst>
          </p:cNvPr>
          <p:cNvSpPr/>
          <p:nvPr/>
        </p:nvSpPr>
        <p:spPr>
          <a:xfrm>
            <a:off x="4694597" y="2405126"/>
            <a:ext cx="582945"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FOUND</a:t>
            </a:r>
          </a:p>
        </p:txBody>
      </p:sp>
      <p:sp>
        <p:nvSpPr>
          <p:cNvPr id="106" name="Rounded Rectangle 105">
            <a:extLst>
              <a:ext uri="{FF2B5EF4-FFF2-40B4-BE49-F238E27FC236}">
                <a16:creationId xmlns:a16="http://schemas.microsoft.com/office/drawing/2014/main" id="{336BF037-D0C5-0540-A55F-9B2F8590F9E8}"/>
              </a:ext>
            </a:extLst>
          </p:cNvPr>
          <p:cNvSpPr/>
          <p:nvPr/>
        </p:nvSpPr>
        <p:spPr>
          <a:xfrm>
            <a:off x="5332926" y="2408376"/>
            <a:ext cx="466353" cy="190737"/>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SAID</a:t>
            </a:r>
          </a:p>
        </p:txBody>
      </p:sp>
      <p:grpSp>
        <p:nvGrpSpPr>
          <p:cNvPr id="113" name="Group 112">
            <a:extLst>
              <a:ext uri="{FF2B5EF4-FFF2-40B4-BE49-F238E27FC236}">
                <a16:creationId xmlns:a16="http://schemas.microsoft.com/office/drawing/2014/main" id="{19D8FB88-C9D2-B94D-B631-5D92FF503100}"/>
              </a:ext>
            </a:extLst>
          </p:cNvPr>
          <p:cNvGrpSpPr/>
          <p:nvPr/>
        </p:nvGrpSpPr>
        <p:grpSpPr>
          <a:xfrm>
            <a:off x="1122702" y="1677755"/>
            <a:ext cx="6968377" cy="1593975"/>
            <a:chOff x="970767" y="2460811"/>
            <a:chExt cx="6968377" cy="1593975"/>
          </a:xfrm>
        </p:grpSpPr>
        <p:sp>
          <p:nvSpPr>
            <p:cNvPr id="93" name="Rounded Rectangle 92">
              <a:extLst>
                <a:ext uri="{FF2B5EF4-FFF2-40B4-BE49-F238E27FC236}">
                  <a16:creationId xmlns:a16="http://schemas.microsoft.com/office/drawing/2014/main" id="{B3A13AFF-AD07-E14F-9B40-553EA0B3CF91}"/>
                </a:ext>
              </a:extLst>
            </p:cNvPr>
            <p:cNvSpPr/>
            <p:nvPr/>
          </p:nvSpPr>
          <p:spPr>
            <a:xfrm>
              <a:off x="970767" y="2460811"/>
              <a:ext cx="6968377" cy="1593975"/>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Rounded Rectangle 110">
              <a:extLst>
                <a:ext uri="{FF2B5EF4-FFF2-40B4-BE49-F238E27FC236}">
                  <a16:creationId xmlns:a16="http://schemas.microsoft.com/office/drawing/2014/main" id="{BAB8B31D-1D54-AC4B-9A05-D6A736A80970}"/>
                </a:ext>
              </a:extLst>
            </p:cNvPr>
            <p:cNvSpPr/>
            <p:nvPr/>
          </p:nvSpPr>
          <p:spPr>
            <a:xfrm>
              <a:off x="2011325" y="3468719"/>
              <a:ext cx="4894288" cy="190737"/>
            </a:xfrm>
            <a:prstGeom prst="roundRect">
              <a:avLst/>
            </a:prstGeom>
            <a:solidFill>
              <a:srgbClr val="B2BD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Pentagon 111">
              <a:extLst>
                <a:ext uri="{FF2B5EF4-FFF2-40B4-BE49-F238E27FC236}">
                  <a16:creationId xmlns:a16="http://schemas.microsoft.com/office/drawing/2014/main" id="{8CBB039F-6FE4-314C-8190-C753FC283477}"/>
                </a:ext>
              </a:extLst>
            </p:cNvPr>
            <p:cNvSpPr/>
            <p:nvPr/>
          </p:nvSpPr>
          <p:spPr>
            <a:xfrm>
              <a:off x="6840351" y="3469184"/>
              <a:ext cx="751209" cy="189807"/>
            </a:xfrm>
            <a:prstGeom prst="homePlate">
              <a:avLst/>
            </a:prstGeom>
            <a:solidFill>
              <a:srgbClr val="B2BD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F897D1BB-2DF6-304F-835B-EAB8E708216F}"/>
                </a:ext>
              </a:extLst>
            </p:cNvPr>
            <p:cNvSpPr txBox="1"/>
            <p:nvPr/>
          </p:nvSpPr>
          <p:spPr>
            <a:xfrm>
              <a:off x="5690954" y="3658992"/>
              <a:ext cx="7377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PRESENT</a:t>
              </a:r>
            </a:p>
          </p:txBody>
        </p:sp>
        <p:sp>
          <p:nvSpPr>
            <p:cNvPr id="97" name="Oval 96">
              <a:extLst>
                <a:ext uri="{FF2B5EF4-FFF2-40B4-BE49-F238E27FC236}">
                  <a16:creationId xmlns:a16="http://schemas.microsoft.com/office/drawing/2014/main" id="{61362A0F-B4E3-5846-AE4F-3F160E2B7527}"/>
                </a:ext>
              </a:extLst>
            </p:cNvPr>
            <p:cNvSpPr>
              <a:spLocks noChangeAspect="1"/>
            </p:cNvSpPr>
            <p:nvPr/>
          </p:nvSpPr>
          <p:spPr>
            <a:xfrm>
              <a:off x="5971878" y="3517145"/>
              <a:ext cx="86276" cy="86276"/>
            </a:xfrm>
            <a:prstGeom prst="ellipse">
              <a:avLst/>
            </a:prstGeom>
            <a:solidFill>
              <a:srgbClr val="97334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8" name="Rounded Rectangle 97">
              <a:extLst>
                <a:ext uri="{FF2B5EF4-FFF2-40B4-BE49-F238E27FC236}">
                  <a16:creationId xmlns:a16="http://schemas.microsoft.com/office/drawing/2014/main" id="{3D08B95D-DB42-874B-9CA4-BABF41F8A4CC}"/>
                </a:ext>
              </a:extLst>
            </p:cNvPr>
            <p:cNvSpPr/>
            <p:nvPr/>
          </p:nvSpPr>
          <p:spPr>
            <a:xfrm>
              <a:off x="2377687" y="2836806"/>
              <a:ext cx="4210162" cy="190737"/>
            </a:xfrm>
            <a:prstGeom prst="roundRect">
              <a:avLst/>
            </a:prstGeom>
            <a:solidFill>
              <a:srgbClr val="D6E8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SNOW</a:t>
              </a:r>
            </a:p>
          </p:txBody>
        </p:sp>
        <p:cxnSp>
          <p:nvCxnSpPr>
            <p:cNvPr id="99" name="Straight Connector 98">
              <a:extLst>
                <a:ext uri="{FF2B5EF4-FFF2-40B4-BE49-F238E27FC236}">
                  <a16:creationId xmlns:a16="http://schemas.microsoft.com/office/drawing/2014/main" id="{9ACE3E1E-07FF-A545-A71E-25BBDE20AF1A}"/>
                </a:ext>
              </a:extLst>
            </p:cNvPr>
            <p:cNvCxnSpPr>
              <a:cxnSpLocks/>
            </p:cNvCxnSpPr>
            <p:nvPr/>
          </p:nvCxnSpPr>
          <p:spPr>
            <a:xfrm flipV="1">
              <a:off x="6016181" y="2811520"/>
              <a:ext cx="0" cy="754358"/>
            </a:xfrm>
            <a:prstGeom prst="line">
              <a:avLst/>
            </a:prstGeom>
            <a:noFill/>
            <a:ln w="6350" cap="flat" cmpd="sng" algn="ctr">
              <a:solidFill>
                <a:srgbClr val="973341"/>
              </a:solidFill>
              <a:prstDash val="dash"/>
              <a:miter lim="800000"/>
            </a:ln>
            <a:effectLst/>
          </p:spPr>
        </p:cxnSp>
        <p:sp>
          <p:nvSpPr>
            <p:cNvPr id="107" name="TextBox 106">
              <a:extLst>
                <a:ext uri="{FF2B5EF4-FFF2-40B4-BE49-F238E27FC236}">
                  <a16:creationId xmlns:a16="http://schemas.microsoft.com/office/drawing/2014/main" id="{ED9AA5E7-2AA6-5A4A-82D3-AEC2CC1CE325}"/>
                </a:ext>
              </a:extLst>
            </p:cNvPr>
            <p:cNvSpPr txBox="1"/>
            <p:nvPr/>
          </p:nvSpPr>
          <p:spPr>
            <a:xfrm>
              <a:off x="1295873" y="3426676"/>
              <a:ext cx="48122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TIME</a:t>
              </a:r>
            </a:p>
          </p:txBody>
        </p:sp>
      </p:grpSp>
      <p:grpSp>
        <p:nvGrpSpPr>
          <p:cNvPr id="131" name="Group 130">
            <a:extLst>
              <a:ext uri="{FF2B5EF4-FFF2-40B4-BE49-F238E27FC236}">
                <a16:creationId xmlns:a16="http://schemas.microsoft.com/office/drawing/2014/main" id="{84EA8840-9F29-C941-BDCD-6668543F36AA}"/>
              </a:ext>
            </a:extLst>
          </p:cNvPr>
          <p:cNvGrpSpPr/>
          <p:nvPr/>
        </p:nvGrpSpPr>
        <p:grpSpPr>
          <a:xfrm>
            <a:off x="970767" y="4294905"/>
            <a:ext cx="701457" cy="1083501"/>
            <a:chOff x="970767" y="4803732"/>
            <a:chExt cx="701457" cy="1083501"/>
          </a:xfrm>
        </p:grpSpPr>
        <p:cxnSp>
          <p:nvCxnSpPr>
            <p:cNvPr id="122" name="Straight Connector 121">
              <a:extLst>
                <a:ext uri="{FF2B5EF4-FFF2-40B4-BE49-F238E27FC236}">
                  <a16:creationId xmlns:a16="http://schemas.microsoft.com/office/drawing/2014/main" id="{0ED84786-A96B-3944-8B64-F18AA34D517A}"/>
                </a:ext>
              </a:extLst>
            </p:cNvPr>
            <p:cNvCxnSpPr/>
            <p:nvPr/>
          </p:nvCxnSpPr>
          <p:spPr>
            <a:xfrm>
              <a:off x="1052186" y="4803732"/>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CA1A8D8-9265-094C-B844-0C143EF12A00}"/>
                </a:ext>
              </a:extLst>
            </p:cNvPr>
            <p:cNvCxnSpPr/>
            <p:nvPr/>
          </p:nvCxnSpPr>
          <p:spPr>
            <a:xfrm>
              <a:off x="1058449" y="4928992"/>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7635D54-FB0F-4344-9E43-720F86C0EE7B}"/>
                </a:ext>
              </a:extLst>
            </p:cNvPr>
            <p:cNvCxnSpPr/>
            <p:nvPr/>
          </p:nvCxnSpPr>
          <p:spPr>
            <a:xfrm>
              <a:off x="1058449" y="5073041"/>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E5E00B9-2D67-D24C-9D62-DBABA1FDD8C5}"/>
                </a:ext>
              </a:extLst>
            </p:cNvPr>
            <p:cNvCxnSpPr/>
            <p:nvPr/>
          </p:nvCxnSpPr>
          <p:spPr>
            <a:xfrm>
              <a:off x="1164920" y="5210827"/>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3AD94EF-DF7F-FB48-AE10-A237B53FF5C5}"/>
                </a:ext>
              </a:extLst>
            </p:cNvPr>
            <p:cNvCxnSpPr/>
            <p:nvPr/>
          </p:nvCxnSpPr>
          <p:spPr>
            <a:xfrm>
              <a:off x="1196235" y="5336088"/>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A4CF52F-FA96-6849-8FC8-0C923444C253}"/>
                </a:ext>
              </a:extLst>
            </p:cNvPr>
            <p:cNvCxnSpPr/>
            <p:nvPr/>
          </p:nvCxnSpPr>
          <p:spPr>
            <a:xfrm>
              <a:off x="1352810" y="5486400"/>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CEC5E2E-D2AD-1943-A329-FA77C8B2AE95}"/>
                </a:ext>
              </a:extLst>
            </p:cNvPr>
            <p:cNvCxnSpPr/>
            <p:nvPr/>
          </p:nvCxnSpPr>
          <p:spPr>
            <a:xfrm>
              <a:off x="1315232" y="5887233"/>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FC24B43-66EB-1D4A-B3A7-2DD52FF3C766}"/>
                </a:ext>
              </a:extLst>
            </p:cNvPr>
            <p:cNvCxnSpPr/>
            <p:nvPr/>
          </p:nvCxnSpPr>
          <p:spPr>
            <a:xfrm>
              <a:off x="977030" y="5755710"/>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DB096A3-FB46-F24C-8C2A-17167E0EE80D}"/>
                </a:ext>
              </a:extLst>
            </p:cNvPr>
            <p:cNvCxnSpPr/>
            <p:nvPr/>
          </p:nvCxnSpPr>
          <p:spPr>
            <a:xfrm>
              <a:off x="970767" y="5630449"/>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F2DDD6F6-98D6-1847-B6F6-23173D458458}"/>
              </a:ext>
            </a:extLst>
          </p:cNvPr>
          <p:cNvSpPr/>
          <p:nvPr/>
        </p:nvSpPr>
        <p:spPr>
          <a:xfrm>
            <a:off x="2529622" y="3888361"/>
            <a:ext cx="1822459" cy="1586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55697F0A-60C3-2649-8E3C-3518EAC14EF3}"/>
              </a:ext>
            </a:extLst>
          </p:cNvPr>
          <p:cNvSpPr txBox="1"/>
          <p:nvPr/>
        </p:nvSpPr>
        <p:spPr>
          <a:xfrm>
            <a:off x="215153" y="3530926"/>
            <a:ext cx="6840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Existing systems don’t really use “time” to answer these questions.</a:t>
            </a:r>
          </a:p>
        </p:txBody>
      </p:sp>
    </p:spTree>
    <p:extLst>
      <p:ext uri="{BB962C8B-B14F-4D97-AF65-F5344CB8AC3E}">
        <p14:creationId xmlns:p14="http://schemas.microsoft.com/office/powerpoint/2010/main" val="70744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dissolv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left)">
                                      <p:cBhvr>
                                        <p:cTn id="12" dur="500"/>
                                        <p:tgtEl>
                                          <p:spTgt spid="10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wipe(left)">
                                      <p:cBhvr>
                                        <p:cTn id="16" dur="500"/>
                                        <p:tgtEl>
                                          <p:spTgt spid="10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left)">
                                      <p:cBhvr>
                                        <p:cTn id="20" dur="500"/>
                                        <p:tgtEl>
                                          <p:spTgt spid="105"/>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wipe(left)">
                                      <p:cBhvr>
                                        <p:cTn id="24" dur="500"/>
                                        <p:tgtEl>
                                          <p:spTgt spid="10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dissolve">
                                      <p:cBhvr>
                                        <p:cTn id="34" dur="500"/>
                                        <p:tgtEl>
                                          <p:spTgt spid="13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2"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D9887-B3E1-954A-B912-E9523706253E}"/>
              </a:ext>
            </a:extLst>
          </p:cNvPr>
          <p:cNvPicPr>
            <a:picLocks noChangeAspect="1"/>
          </p:cNvPicPr>
          <p:nvPr/>
        </p:nvPicPr>
        <p:blipFill rotWithShape="1">
          <a:blip r:embed="rId3"/>
          <a:srcRect b="21173"/>
          <a:stretch/>
        </p:blipFill>
        <p:spPr>
          <a:xfrm>
            <a:off x="0" y="3888361"/>
            <a:ext cx="9144000" cy="1540851"/>
          </a:xfrm>
          <a:prstGeom prst="rect">
            <a:avLst/>
          </a:prstGeom>
        </p:spPr>
      </p:pic>
      <p:sp>
        <p:nvSpPr>
          <p:cNvPr id="6" name="TextBox 5">
            <a:extLst>
              <a:ext uri="{FF2B5EF4-FFF2-40B4-BE49-F238E27FC236}">
                <a16:creationId xmlns:a16="http://schemas.microsoft.com/office/drawing/2014/main" id="{8F94CF00-221A-3247-AD88-C370DC851035}"/>
              </a:ext>
            </a:extLst>
          </p:cNvPr>
          <p:cNvSpPr txBox="1"/>
          <p:nvPr/>
        </p:nvSpPr>
        <p:spPr>
          <a:xfrm>
            <a:off x="215153" y="356184"/>
            <a:ext cx="868142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Text: Heavy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snow</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is causing disruption to transport across the UK, with heavy rainfall bringing flooding to the south-west of England. Rescuers searching for a woman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trapped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 a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landslide</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her home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said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they had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found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 body.</a:t>
            </a:r>
          </a:p>
        </p:txBody>
      </p:sp>
      <p:sp>
        <p:nvSpPr>
          <p:cNvPr id="103" name="Rounded Rectangle 102">
            <a:extLst>
              <a:ext uri="{FF2B5EF4-FFF2-40B4-BE49-F238E27FC236}">
                <a16:creationId xmlns:a16="http://schemas.microsoft.com/office/drawing/2014/main" id="{2E24AE21-D4A7-064F-86CD-CF6BCA84226A}"/>
              </a:ext>
            </a:extLst>
          </p:cNvPr>
          <p:cNvSpPr/>
          <p:nvPr/>
        </p:nvSpPr>
        <p:spPr>
          <a:xfrm>
            <a:off x="2880380" y="2405126"/>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LANDSLIDE</a:t>
            </a:r>
          </a:p>
        </p:txBody>
      </p:sp>
      <p:sp>
        <p:nvSpPr>
          <p:cNvPr id="104" name="Rounded Rectangle 103">
            <a:extLst>
              <a:ext uri="{FF2B5EF4-FFF2-40B4-BE49-F238E27FC236}">
                <a16:creationId xmlns:a16="http://schemas.microsoft.com/office/drawing/2014/main" id="{EB2C1DF2-D590-3742-A21D-3A76CE6779AA}"/>
              </a:ext>
            </a:extLst>
          </p:cNvPr>
          <p:cNvSpPr/>
          <p:nvPr/>
        </p:nvSpPr>
        <p:spPr>
          <a:xfrm>
            <a:off x="3787489" y="2405126"/>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TRAPPED</a:t>
            </a:r>
          </a:p>
        </p:txBody>
      </p:sp>
      <p:sp>
        <p:nvSpPr>
          <p:cNvPr id="105" name="Rounded Rectangle 104">
            <a:extLst>
              <a:ext uri="{FF2B5EF4-FFF2-40B4-BE49-F238E27FC236}">
                <a16:creationId xmlns:a16="http://schemas.microsoft.com/office/drawing/2014/main" id="{5AF5363D-1729-904A-A6A4-3A9F530A02CF}"/>
              </a:ext>
            </a:extLst>
          </p:cNvPr>
          <p:cNvSpPr/>
          <p:nvPr/>
        </p:nvSpPr>
        <p:spPr>
          <a:xfrm>
            <a:off x="4694597" y="2405126"/>
            <a:ext cx="582945"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FOUND</a:t>
            </a:r>
          </a:p>
        </p:txBody>
      </p:sp>
      <p:sp>
        <p:nvSpPr>
          <p:cNvPr id="106" name="Rounded Rectangle 105">
            <a:extLst>
              <a:ext uri="{FF2B5EF4-FFF2-40B4-BE49-F238E27FC236}">
                <a16:creationId xmlns:a16="http://schemas.microsoft.com/office/drawing/2014/main" id="{336BF037-D0C5-0540-A55F-9B2F8590F9E8}"/>
              </a:ext>
            </a:extLst>
          </p:cNvPr>
          <p:cNvSpPr/>
          <p:nvPr/>
        </p:nvSpPr>
        <p:spPr>
          <a:xfrm>
            <a:off x="5332926" y="2408376"/>
            <a:ext cx="466353" cy="190737"/>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SAID</a:t>
            </a:r>
          </a:p>
        </p:txBody>
      </p:sp>
      <p:grpSp>
        <p:nvGrpSpPr>
          <p:cNvPr id="113" name="Group 112">
            <a:extLst>
              <a:ext uri="{FF2B5EF4-FFF2-40B4-BE49-F238E27FC236}">
                <a16:creationId xmlns:a16="http://schemas.microsoft.com/office/drawing/2014/main" id="{19D8FB88-C9D2-B94D-B631-5D92FF503100}"/>
              </a:ext>
            </a:extLst>
          </p:cNvPr>
          <p:cNvGrpSpPr/>
          <p:nvPr/>
        </p:nvGrpSpPr>
        <p:grpSpPr>
          <a:xfrm>
            <a:off x="1122702" y="1677755"/>
            <a:ext cx="6968377" cy="1593975"/>
            <a:chOff x="970767" y="2460811"/>
            <a:chExt cx="6968377" cy="1593975"/>
          </a:xfrm>
        </p:grpSpPr>
        <p:sp>
          <p:nvSpPr>
            <p:cNvPr id="93" name="Rounded Rectangle 92">
              <a:extLst>
                <a:ext uri="{FF2B5EF4-FFF2-40B4-BE49-F238E27FC236}">
                  <a16:creationId xmlns:a16="http://schemas.microsoft.com/office/drawing/2014/main" id="{B3A13AFF-AD07-E14F-9B40-553EA0B3CF91}"/>
                </a:ext>
              </a:extLst>
            </p:cNvPr>
            <p:cNvSpPr/>
            <p:nvPr/>
          </p:nvSpPr>
          <p:spPr>
            <a:xfrm>
              <a:off x="970767" y="2460811"/>
              <a:ext cx="6968377" cy="1593975"/>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Rounded Rectangle 110">
              <a:extLst>
                <a:ext uri="{FF2B5EF4-FFF2-40B4-BE49-F238E27FC236}">
                  <a16:creationId xmlns:a16="http://schemas.microsoft.com/office/drawing/2014/main" id="{BAB8B31D-1D54-AC4B-9A05-D6A736A80970}"/>
                </a:ext>
              </a:extLst>
            </p:cNvPr>
            <p:cNvSpPr/>
            <p:nvPr/>
          </p:nvSpPr>
          <p:spPr>
            <a:xfrm>
              <a:off x="2011325" y="3468719"/>
              <a:ext cx="4894288" cy="190737"/>
            </a:xfrm>
            <a:prstGeom prst="roundRect">
              <a:avLst/>
            </a:prstGeom>
            <a:solidFill>
              <a:srgbClr val="B2BD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Pentagon 111">
              <a:extLst>
                <a:ext uri="{FF2B5EF4-FFF2-40B4-BE49-F238E27FC236}">
                  <a16:creationId xmlns:a16="http://schemas.microsoft.com/office/drawing/2014/main" id="{8CBB039F-6FE4-314C-8190-C753FC283477}"/>
                </a:ext>
              </a:extLst>
            </p:cNvPr>
            <p:cNvSpPr/>
            <p:nvPr/>
          </p:nvSpPr>
          <p:spPr>
            <a:xfrm>
              <a:off x="6840351" y="3469184"/>
              <a:ext cx="751209" cy="189807"/>
            </a:xfrm>
            <a:prstGeom prst="homePlate">
              <a:avLst/>
            </a:prstGeom>
            <a:solidFill>
              <a:srgbClr val="B2BD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F897D1BB-2DF6-304F-835B-EAB8E708216F}"/>
                </a:ext>
              </a:extLst>
            </p:cNvPr>
            <p:cNvSpPr txBox="1"/>
            <p:nvPr/>
          </p:nvSpPr>
          <p:spPr>
            <a:xfrm>
              <a:off x="5690954" y="3658992"/>
              <a:ext cx="7377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PRESENT</a:t>
              </a:r>
            </a:p>
          </p:txBody>
        </p:sp>
        <p:sp>
          <p:nvSpPr>
            <p:cNvPr id="97" name="Oval 96">
              <a:extLst>
                <a:ext uri="{FF2B5EF4-FFF2-40B4-BE49-F238E27FC236}">
                  <a16:creationId xmlns:a16="http://schemas.microsoft.com/office/drawing/2014/main" id="{61362A0F-B4E3-5846-AE4F-3F160E2B7527}"/>
                </a:ext>
              </a:extLst>
            </p:cNvPr>
            <p:cNvSpPr>
              <a:spLocks noChangeAspect="1"/>
            </p:cNvSpPr>
            <p:nvPr/>
          </p:nvSpPr>
          <p:spPr>
            <a:xfrm>
              <a:off x="5971878" y="3517145"/>
              <a:ext cx="86276" cy="86276"/>
            </a:xfrm>
            <a:prstGeom prst="ellipse">
              <a:avLst/>
            </a:prstGeom>
            <a:solidFill>
              <a:srgbClr val="97334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8" name="Rounded Rectangle 97">
              <a:extLst>
                <a:ext uri="{FF2B5EF4-FFF2-40B4-BE49-F238E27FC236}">
                  <a16:creationId xmlns:a16="http://schemas.microsoft.com/office/drawing/2014/main" id="{3D08B95D-DB42-874B-9CA4-BABF41F8A4CC}"/>
                </a:ext>
              </a:extLst>
            </p:cNvPr>
            <p:cNvSpPr/>
            <p:nvPr/>
          </p:nvSpPr>
          <p:spPr>
            <a:xfrm>
              <a:off x="2377687" y="2836806"/>
              <a:ext cx="4210162" cy="190737"/>
            </a:xfrm>
            <a:prstGeom prst="roundRect">
              <a:avLst/>
            </a:prstGeom>
            <a:solidFill>
              <a:srgbClr val="D6E8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SNOW</a:t>
              </a:r>
            </a:p>
          </p:txBody>
        </p:sp>
        <p:cxnSp>
          <p:nvCxnSpPr>
            <p:cNvPr id="99" name="Straight Connector 98">
              <a:extLst>
                <a:ext uri="{FF2B5EF4-FFF2-40B4-BE49-F238E27FC236}">
                  <a16:creationId xmlns:a16="http://schemas.microsoft.com/office/drawing/2014/main" id="{9ACE3E1E-07FF-A545-A71E-25BBDE20AF1A}"/>
                </a:ext>
              </a:extLst>
            </p:cNvPr>
            <p:cNvCxnSpPr>
              <a:cxnSpLocks/>
            </p:cNvCxnSpPr>
            <p:nvPr/>
          </p:nvCxnSpPr>
          <p:spPr>
            <a:xfrm flipV="1">
              <a:off x="6016181" y="2811520"/>
              <a:ext cx="0" cy="754358"/>
            </a:xfrm>
            <a:prstGeom prst="line">
              <a:avLst/>
            </a:prstGeom>
            <a:noFill/>
            <a:ln w="6350" cap="flat" cmpd="sng" algn="ctr">
              <a:solidFill>
                <a:srgbClr val="973341"/>
              </a:solidFill>
              <a:prstDash val="dash"/>
              <a:miter lim="800000"/>
            </a:ln>
            <a:effectLst/>
          </p:spPr>
        </p:cxnSp>
        <p:sp>
          <p:nvSpPr>
            <p:cNvPr id="107" name="TextBox 106">
              <a:extLst>
                <a:ext uri="{FF2B5EF4-FFF2-40B4-BE49-F238E27FC236}">
                  <a16:creationId xmlns:a16="http://schemas.microsoft.com/office/drawing/2014/main" id="{ED9AA5E7-2AA6-5A4A-82D3-AEC2CC1CE325}"/>
                </a:ext>
              </a:extLst>
            </p:cNvPr>
            <p:cNvSpPr txBox="1"/>
            <p:nvPr/>
          </p:nvSpPr>
          <p:spPr>
            <a:xfrm>
              <a:off x="1295873" y="3426676"/>
              <a:ext cx="48122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TIME</a:t>
              </a:r>
            </a:p>
          </p:txBody>
        </p:sp>
      </p:grpSp>
      <p:grpSp>
        <p:nvGrpSpPr>
          <p:cNvPr id="131" name="Group 130">
            <a:extLst>
              <a:ext uri="{FF2B5EF4-FFF2-40B4-BE49-F238E27FC236}">
                <a16:creationId xmlns:a16="http://schemas.microsoft.com/office/drawing/2014/main" id="{84EA8840-9F29-C941-BDCD-6668543F36AA}"/>
              </a:ext>
            </a:extLst>
          </p:cNvPr>
          <p:cNvGrpSpPr/>
          <p:nvPr/>
        </p:nvGrpSpPr>
        <p:grpSpPr>
          <a:xfrm>
            <a:off x="970767" y="4294905"/>
            <a:ext cx="701457" cy="1083501"/>
            <a:chOff x="970767" y="4803732"/>
            <a:chExt cx="701457" cy="1083501"/>
          </a:xfrm>
        </p:grpSpPr>
        <p:cxnSp>
          <p:nvCxnSpPr>
            <p:cNvPr id="122" name="Straight Connector 121">
              <a:extLst>
                <a:ext uri="{FF2B5EF4-FFF2-40B4-BE49-F238E27FC236}">
                  <a16:creationId xmlns:a16="http://schemas.microsoft.com/office/drawing/2014/main" id="{0ED84786-A96B-3944-8B64-F18AA34D517A}"/>
                </a:ext>
              </a:extLst>
            </p:cNvPr>
            <p:cNvCxnSpPr/>
            <p:nvPr/>
          </p:nvCxnSpPr>
          <p:spPr>
            <a:xfrm>
              <a:off x="1052186" y="4803732"/>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CA1A8D8-9265-094C-B844-0C143EF12A00}"/>
                </a:ext>
              </a:extLst>
            </p:cNvPr>
            <p:cNvCxnSpPr/>
            <p:nvPr/>
          </p:nvCxnSpPr>
          <p:spPr>
            <a:xfrm>
              <a:off x="1058449" y="4928992"/>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7635D54-FB0F-4344-9E43-720F86C0EE7B}"/>
                </a:ext>
              </a:extLst>
            </p:cNvPr>
            <p:cNvCxnSpPr/>
            <p:nvPr/>
          </p:nvCxnSpPr>
          <p:spPr>
            <a:xfrm>
              <a:off x="1058449" y="5073041"/>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E5E00B9-2D67-D24C-9D62-DBABA1FDD8C5}"/>
                </a:ext>
              </a:extLst>
            </p:cNvPr>
            <p:cNvCxnSpPr/>
            <p:nvPr/>
          </p:nvCxnSpPr>
          <p:spPr>
            <a:xfrm>
              <a:off x="1164920" y="5210827"/>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3AD94EF-DF7F-FB48-AE10-A237B53FF5C5}"/>
                </a:ext>
              </a:extLst>
            </p:cNvPr>
            <p:cNvCxnSpPr/>
            <p:nvPr/>
          </p:nvCxnSpPr>
          <p:spPr>
            <a:xfrm>
              <a:off x="1196235" y="5336088"/>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A4CF52F-FA96-6849-8FC8-0C923444C253}"/>
                </a:ext>
              </a:extLst>
            </p:cNvPr>
            <p:cNvCxnSpPr/>
            <p:nvPr/>
          </p:nvCxnSpPr>
          <p:spPr>
            <a:xfrm>
              <a:off x="1352810" y="5486400"/>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CEC5E2E-D2AD-1943-A329-FA77C8B2AE95}"/>
                </a:ext>
              </a:extLst>
            </p:cNvPr>
            <p:cNvCxnSpPr/>
            <p:nvPr/>
          </p:nvCxnSpPr>
          <p:spPr>
            <a:xfrm>
              <a:off x="1315232" y="5887233"/>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FC24B43-66EB-1D4A-B3A7-2DD52FF3C766}"/>
                </a:ext>
              </a:extLst>
            </p:cNvPr>
            <p:cNvCxnSpPr/>
            <p:nvPr/>
          </p:nvCxnSpPr>
          <p:spPr>
            <a:xfrm>
              <a:off x="977030" y="5755710"/>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DB096A3-FB46-F24C-8C2A-17167E0EE80D}"/>
                </a:ext>
              </a:extLst>
            </p:cNvPr>
            <p:cNvCxnSpPr/>
            <p:nvPr/>
          </p:nvCxnSpPr>
          <p:spPr>
            <a:xfrm>
              <a:off x="970767" y="5630449"/>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2" name="TextBox 131">
            <a:extLst>
              <a:ext uri="{FF2B5EF4-FFF2-40B4-BE49-F238E27FC236}">
                <a16:creationId xmlns:a16="http://schemas.microsoft.com/office/drawing/2014/main" id="{A6904466-236D-034D-9522-BB013564347A}"/>
              </a:ext>
            </a:extLst>
          </p:cNvPr>
          <p:cNvSpPr txBox="1"/>
          <p:nvPr/>
        </p:nvSpPr>
        <p:spPr>
          <a:xfrm>
            <a:off x="215152" y="5962987"/>
            <a:ext cx="868142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We aim to fix this problem using “TORQUE”</a:t>
            </a:r>
          </a:p>
        </p:txBody>
      </p:sp>
      <p:sp>
        <p:nvSpPr>
          <p:cNvPr id="2" name="Rectangle 1">
            <a:extLst>
              <a:ext uri="{FF2B5EF4-FFF2-40B4-BE49-F238E27FC236}">
                <a16:creationId xmlns:a16="http://schemas.microsoft.com/office/drawing/2014/main" id="{F2DDD6F6-98D6-1847-B6F6-23173D458458}"/>
              </a:ext>
            </a:extLst>
          </p:cNvPr>
          <p:cNvSpPr/>
          <p:nvPr/>
        </p:nvSpPr>
        <p:spPr>
          <a:xfrm>
            <a:off x="7581418" y="3888361"/>
            <a:ext cx="1554617" cy="1586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A938CB4D-16E9-0E4C-914C-78A7E3C16BCF}"/>
              </a:ext>
            </a:extLst>
          </p:cNvPr>
          <p:cNvSpPr txBox="1"/>
          <p:nvPr/>
        </p:nvSpPr>
        <p:spPr>
          <a:xfrm>
            <a:off x="215153" y="3530926"/>
            <a:ext cx="6840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Existing systems don’t really use “time” to answer these questions.</a:t>
            </a:r>
          </a:p>
        </p:txBody>
      </p:sp>
    </p:spTree>
    <p:extLst>
      <p:ext uri="{BB962C8B-B14F-4D97-AF65-F5344CB8AC3E}">
        <p14:creationId xmlns:p14="http://schemas.microsoft.com/office/powerpoint/2010/main" val="2356547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592BD-33AB-5D4F-8A95-6C2C305D4007}"/>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797D78D2-7C43-564E-A781-ADD4FB73CF26}"/>
              </a:ext>
            </a:extLst>
          </p:cNvPr>
          <p:cNvSpPr>
            <a:spLocks noGrp="1"/>
          </p:cNvSpPr>
          <p:nvPr>
            <p:ph idx="1"/>
          </p:nvPr>
        </p:nvSpPr>
        <p:spPr/>
        <p:txBody>
          <a:bodyPr/>
          <a:lstStyle/>
          <a:p>
            <a:pPr marL="0" indent="0">
              <a:buNone/>
            </a:pPr>
            <a:r>
              <a:rPr lang="en-US" dirty="0"/>
              <a:t>1. Requires event understanding</a:t>
            </a:r>
          </a:p>
          <a:p>
            <a:pPr lvl="1"/>
            <a:r>
              <a:rPr lang="en-US" i="1" dirty="0"/>
              <a:t>Text: “Rescuers searching for a woman trapped in a landslide at her home said they had found a body.”</a:t>
            </a:r>
          </a:p>
          <a:p>
            <a:pPr lvl="1"/>
            <a:r>
              <a:rPr lang="en-US" b="1" dirty="0"/>
              <a:t>Q1: What was a woman trapped in? </a:t>
            </a:r>
            <a:r>
              <a:rPr lang="en-US" dirty="0"/>
              <a:t>A typical </a:t>
            </a:r>
            <a:r>
              <a:rPr lang="en-US" dirty="0" err="1"/>
              <a:t>SQuAD</a:t>
            </a:r>
            <a:r>
              <a:rPr lang="en-US" dirty="0"/>
              <a:t> question that only requires predicate-argument understanding.</a:t>
            </a:r>
          </a:p>
          <a:p>
            <a:pPr lvl="1"/>
            <a:r>
              <a:rPr lang="en-US" b="1" dirty="0"/>
              <a:t>Q2: What started before a woman was trapped? </a:t>
            </a:r>
            <a:r>
              <a:rPr lang="en-US" dirty="0"/>
              <a:t>This requires event understanding: e.g., “landslide” is an event while “body” is not.</a:t>
            </a:r>
          </a:p>
        </p:txBody>
      </p:sp>
    </p:spTree>
    <p:extLst>
      <p:ext uri="{BB962C8B-B14F-4D97-AF65-F5344CB8AC3E}">
        <p14:creationId xmlns:p14="http://schemas.microsoft.com/office/powerpoint/2010/main" val="45357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8E0D1-88A1-FB4A-94E0-06661842D8F1}"/>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62D802C4-41C2-DE46-9F9F-72864C7B61D0}"/>
              </a:ext>
            </a:extLst>
          </p:cNvPr>
          <p:cNvSpPr>
            <a:spLocks noGrp="1"/>
          </p:cNvSpPr>
          <p:nvPr>
            <p:ph idx="1"/>
          </p:nvPr>
        </p:nvSpPr>
        <p:spPr/>
        <p:txBody>
          <a:bodyPr/>
          <a:lstStyle/>
          <a:p>
            <a:pPr marL="0" indent="0">
              <a:buNone/>
            </a:pPr>
            <a:r>
              <a:rPr lang="en-US" dirty="0"/>
              <a:t>2. There are many events in a single passage, and they form a complex temporal structure, such that</a:t>
            </a:r>
          </a:p>
          <a:p>
            <a:pPr lvl="1"/>
            <a:r>
              <a:rPr lang="en-US" dirty="0"/>
              <a:t>One question can have multiple events as answers</a:t>
            </a:r>
          </a:p>
          <a:p>
            <a:pPr lvl="1"/>
            <a:r>
              <a:rPr lang="en-US" dirty="0"/>
              <a:t>Or, it can also have no answers at all</a:t>
            </a:r>
          </a:p>
          <a:p>
            <a:pPr lvl="1"/>
            <a:endParaRPr lang="en-US" dirty="0"/>
          </a:p>
        </p:txBody>
      </p:sp>
      <p:sp>
        <p:nvSpPr>
          <p:cNvPr id="24" name="TextBox 23">
            <a:extLst>
              <a:ext uri="{FF2B5EF4-FFF2-40B4-BE49-F238E27FC236}">
                <a16:creationId xmlns:a16="http://schemas.microsoft.com/office/drawing/2014/main" id="{CC9C18A5-E3F7-6246-B006-26562E948AEA}"/>
              </a:ext>
            </a:extLst>
          </p:cNvPr>
          <p:cNvSpPr txBox="1"/>
          <p:nvPr/>
        </p:nvSpPr>
        <p:spPr>
          <a:xfrm>
            <a:off x="448555" y="3894874"/>
            <a:ext cx="6651180"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FF0000"/>
                </a:solidFill>
                <a:latin typeface="Century Gothic" panose="020B0502020202020204" pitchFamily="34" charset="0"/>
              </a:rPr>
              <a:t>What happened </a:t>
            </a:r>
            <a:r>
              <a:rPr lang="en-US" u="sng" dirty="0">
                <a:solidFill>
                  <a:srgbClr val="FF0000"/>
                </a:solidFill>
                <a:latin typeface="Century Gothic" panose="020B0502020202020204" pitchFamily="34" charset="0"/>
              </a:rPr>
              <a:t>after</a:t>
            </a:r>
            <a:r>
              <a:rPr lang="en-US" dirty="0">
                <a:solidFill>
                  <a:srgbClr val="FF0000"/>
                </a:solidFill>
                <a:latin typeface="Century Gothic" panose="020B0502020202020204" pitchFamily="34" charset="0"/>
              </a:rPr>
              <a:t> the </a:t>
            </a:r>
            <a:r>
              <a:rPr lang="en-US" u="sng" dirty="0">
                <a:solidFill>
                  <a:srgbClr val="FF0000"/>
                </a:solidFill>
                <a:latin typeface="Century Gothic" panose="020B0502020202020204" pitchFamily="34" charset="0"/>
              </a:rPr>
              <a:t>landslide</a:t>
            </a:r>
            <a:r>
              <a:rPr lang="en-US" dirty="0">
                <a:solidFill>
                  <a:srgbClr val="FF0000"/>
                </a:solidFill>
                <a:latin typeface="Century Gothic" panose="020B0502020202020204" pitchFamily="34" charset="0"/>
              </a:rPr>
              <a:t>? – multiple answers</a:t>
            </a:r>
          </a:p>
          <a:p>
            <a:pPr marL="285750" indent="-285750">
              <a:buFont typeface="Arial" panose="020B0604020202020204" pitchFamily="34" charset="0"/>
              <a:buChar char="•"/>
            </a:pPr>
            <a:r>
              <a:rPr lang="en-US" dirty="0">
                <a:solidFill>
                  <a:srgbClr val="FF0000"/>
                </a:solidFill>
                <a:latin typeface="Century Gothic" panose="020B0502020202020204" pitchFamily="34" charset="0"/>
              </a:rPr>
              <a:t>What happened </a:t>
            </a:r>
            <a:r>
              <a:rPr lang="en-US" u="sng" dirty="0">
                <a:solidFill>
                  <a:srgbClr val="FF0000"/>
                </a:solidFill>
                <a:latin typeface="Century Gothic" panose="020B0502020202020204" pitchFamily="34" charset="0"/>
              </a:rPr>
              <a:t>before</a:t>
            </a:r>
            <a:r>
              <a:rPr lang="en-US" dirty="0">
                <a:solidFill>
                  <a:srgbClr val="FF0000"/>
                </a:solidFill>
                <a:latin typeface="Century Gothic" panose="020B0502020202020204" pitchFamily="34" charset="0"/>
              </a:rPr>
              <a:t> the </a:t>
            </a:r>
            <a:r>
              <a:rPr lang="en-US" u="sng" dirty="0">
                <a:solidFill>
                  <a:srgbClr val="FF0000"/>
                </a:solidFill>
                <a:latin typeface="Century Gothic" panose="020B0502020202020204" pitchFamily="34" charset="0"/>
              </a:rPr>
              <a:t>snow</a:t>
            </a:r>
            <a:r>
              <a:rPr lang="en-US" dirty="0">
                <a:solidFill>
                  <a:srgbClr val="FF0000"/>
                </a:solidFill>
                <a:latin typeface="Century Gothic" panose="020B0502020202020204" pitchFamily="34" charset="0"/>
              </a:rPr>
              <a:t> started? – no answer </a:t>
            </a:r>
          </a:p>
        </p:txBody>
      </p:sp>
      <p:grpSp>
        <p:nvGrpSpPr>
          <p:cNvPr id="55" name="Group 54">
            <a:extLst>
              <a:ext uri="{FF2B5EF4-FFF2-40B4-BE49-F238E27FC236}">
                <a16:creationId xmlns:a16="http://schemas.microsoft.com/office/drawing/2014/main" id="{F78D228E-4247-B04C-94EB-02296DFD25C4}"/>
              </a:ext>
            </a:extLst>
          </p:cNvPr>
          <p:cNvGrpSpPr/>
          <p:nvPr/>
        </p:nvGrpSpPr>
        <p:grpSpPr>
          <a:xfrm>
            <a:off x="1087811" y="4674015"/>
            <a:ext cx="6968377" cy="1593975"/>
            <a:chOff x="970767" y="2104113"/>
            <a:chExt cx="6968377" cy="1593975"/>
          </a:xfrm>
        </p:grpSpPr>
        <p:sp>
          <p:nvSpPr>
            <p:cNvPr id="42" name="Rounded Rectangle 41">
              <a:extLst>
                <a:ext uri="{FF2B5EF4-FFF2-40B4-BE49-F238E27FC236}">
                  <a16:creationId xmlns:a16="http://schemas.microsoft.com/office/drawing/2014/main" id="{A4EE466A-B8F8-304D-BD93-1E207473FD14}"/>
                </a:ext>
              </a:extLst>
            </p:cNvPr>
            <p:cNvSpPr/>
            <p:nvPr/>
          </p:nvSpPr>
          <p:spPr>
            <a:xfrm>
              <a:off x="2728445" y="2831484"/>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LANDSLIDE</a:t>
              </a:r>
            </a:p>
          </p:txBody>
        </p:sp>
        <p:sp>
          <p:nvSpPr>
            <p:cNvPr id="43" name="Rounded Rectangle 42">
              <a:extLst>
                <a:ext uri="{FF2B5EF4-FFF2-40B4-BE49-F238E27FC236}">
                  <a16:creationId xmlns:a16="http://schemas.microsoft.com/office/drawing/2014/main" id="{04BD9B7C-A3AF-084C-AF5B-B144A4645C2C}"/>
                </a:ext>
              </a:extLst>
            </p:cNvPr>
            <p:cNvSpPr/>
            <p:nvPr/>
          </p:nvSpPr>
          <p:spPr>
            <a:xfrm>
              <a:off x="3635554" y="2831484"/>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TRAPPED</a:t>
              </a:r>
            </a:p>
          </p:txBody>
        </p:sp>
        <p:sp>
          <p:nvSpPr>
            <p:cNvPr id="44" name="Rounded Rectangle 43">
              <a:extLst>
                <a:ext uri="{FF2B5EF4-FFF2-40B4-BE49-F238E27FC236}">
                  <a16:creationId xmlns:a16="http://schemas.microsoft.com/office/drawing/2014/main" id="{A03A479A-2605-F14C-94EC-C73093740F29}"/>
                </a:ext>
              </a:extLst>
            </p:cNvPr>
            <p:cNvSpPr/>
            <p:nvPr/>
          </p:nvSpPr>
          <p:spPr>
            <a:xfrm>
              <a:off x="4542662" y="2831484"/>
              <a:ext cx="582945"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FOUND</a:t>
              </a:r>
            </a:p>
          </p:txBody>
        </p:sp>
        <p:sp>
          <p:nvSpPr>
            <p:cNvPr id="45" name="Rounded Rectangle 44">
              <a:extLst>
                <a:ext uri="{FF2B5EF4-FFF2-40B4-BE49-F238E27FC236}">
                  <a16:creationId xmlns:a16="http://schemas.microsoft.com/office/drawing/2014/main" id="{C77E8825-D4A7-3D48-B84D-A6657C817360}"/>
                </a:ext>
              </a:extLst>
            </p:cNvPr>
            <p:cNvSpPr/>
            <p:nvPr/>
          </p:nvSpPr>
          <p:spPr>
            <a:xfrm>
              <a:off x="5180991" y="2834734"/>
              <a:ext cx="466353" cy="190737"/>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SAID</a:t>
              </a:r>
            </a:p>
          </p:txBody>
        </p:sp>
        <p:grpSp>
          <p:nvGrpSpPr>
            <p:cNvPr id="46" name="Group 45">
              <a:extLst>
                <a:ext uri="{FF2B5EF4-FFF2-40B4-BE49-F238E27FC236}">
                  <a16:creationId xmlns:a16="http://schemas.microsoft.com/office/drawing/2014/main" id="{7CB7068A-325F-764E-B58F-CAC2B4492373}"/>
                </a:ext>
              </a:extLst>
            </p:cNvPr>
            <p:cNvGrpSpPr/>
            <p:nvPr/>
          </p:nvGrpSpPr>
          <p:grpSpPr>
            <a:xfrm>
              <a:off x="970767" y="2104113"/>
              <a:ext cx="6968377" cy="1593975"/>
              <a:chOff x="970767" y="2460811"/>
              <a:chExt cx="6968377" cy="1593975"/>
            </a:xfrm>
          </p:grpSpPr>
          <p:sp>
            <p:nvSpPr>
              <p:cNvPr id="47" name="Rounded Rectangle 46">
                <a:extLst>
                  <a:ext uri="{FF2B5EF4-FFF2-40B4-BE49-F238E27FC236}">
                    <a16:creationId xmlns:a16="http://schemas.microsoft.com/office/drawing/2014/main" id="{6AC10EAA-515E-6147-B8AC-2317B4B77325}"/>
                  </a:ext>
                </a:extLst>
              </p:cNvPr>
              <p:cNvSpPr/>
              <p:nvPr/>
            </p:nvSpPr>
            <p:spPr>
              <a:xfrm>
                <a:off x="970767" y="2460811"/>
                <a:ext cx="6968377" cy="1593975"/>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le 47">
                <a:extLst>
                  <a:ext uri="{FF2B5EF4-FFF2-40B4-BE49-F238E27FC236}">
                    <a16:creationId xmlns:a16="http://schemas.microsoft.com/office/drawing/2014/main" id="{A52E25E0-59E3-6A47-927F-1843067586CA}"/>
                  </a:ext>
                </a:extLst>
              </p:cNvPr>
              <p:cNvSpPr/>
              <p:nvPr/>
            </p:nvSpPr>
            <p:spPr>
              <a:xfrm>
                <a:off x="2011325" y="3468719"/>
                <a:ext cx="4894288" cy="190737"/>
              </a:xfrm>
              <a:prstGeom prst="roundRect">
                <a:avLst/>
              </a:prstGeom>
              <a:solidFill>
                <a:srgbClr val="B2BD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Pentagon 48">
                <a:extLst>
                  <a:ext uri="{FF2B5EF4-FFF2-40B4-BE49-F238E27FC236}">
                    <a16:creationId xmlns:a16="http://schemas.microsoft.com/office/drawing/2014/main" id="{0F60F6D5-E272-FF41-96AA-6CC7E400A3ED}"/>
                  </a:ext>
                </a:extLst>
              </p:cNvPr>
              <p:cNvSpPr/>
              <p:nvPr/>
            </p:nvSpPr>
            <p:spPr>
              <a:xfrm>
                <a:off x="6840351" y="3469184"/>
                <a:ext cx="751209" cy="189807"/>
              </a:xfrm>
              <a:prstGeom prst="homePlate">
                <a:avLst/>
              </a:prstGeom>
              <a:solidFill>
                <a:srgbClr val="B2BD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2A7A6B6-8485-0341-8A31-90160C532C3D}"/>
                  </a:ext>
                </a:extLst>
              </p:cNvPr>
              <p:cNvSpPr txBox="1"/>
              <p:nvPr/>
            </p:nvSpPr>
            <p:spPr>
              <a:xfrm>
                <a:off x="5690954" y="3658992"/>
                <a:ext cx="73770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rPr>
                  <a:t>PRESENT</a:t>
                </a:r>
              </a:p>
            </p:txBody>
          </p:sp>
          <p:sp>
            <p:nvSpPr>
              <p:cNvPr id="51" name="Oval 50">
                <a:extLst>
                  <a:ext uri="{FF2B5EF4-FFF2-40B4-BE49-F238E27FC236}">
                    <a16:creationId xmlns:a16="http://schemas.microsoft.com/office/drawing/2014/main" id="{4CDD750F-0405-9A46-811B-6D0DA2C4B7EA}"/>
                  </a:ext>
                </a:extLst>
              </p:cNvPr>
              <p:cNvSpPr>
                <a:spLocks noChangeAspect="1"/>
              </p:cNvSpPr>
              <p:nvPr/>
            </p:nvSpPr>
            <p:spPr>
              <a:xfrm>
                <a:off x="5971878" y="3517145"/>
                <a:ext cx="86276" cy="86276"/>
              </a:xfrm>
              <a:prstGeom prst="ellipse">
                <a:avLst/>
              </a:prstGeom>
              <a:solidFill>
                <a:srgbClr val="97334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Rounded Rectangle 51">
                <a:extLst>
                  <a:ext uri="{FF2B5EF4-FFF2-40B4-BE49-F238E27FC236}">
                    <a16:creationId xmlns:a16="http://schemas.microsoft.com/office/drawing/2014/main" id="{638DD438-F9E6-3748-9697-AA6A11C1AA43}"/>
                  </a:ext>
                </a:extLst>
              </p:cNvPr>
              <p:cNvSpPr/>
              <p:nvPr/>
            </p:nvSpPr>
            <p:spPr>
              <a:xfrm>
                <a:off x="2377687" y="2836806"/>
                <a:ext cx="4210162" cy="190737"/>
              </a:xfrm>
              <a:prstGeom prst="roundRect">
                <a:avLst/>
              </a:prstGeom>
              <a:solidFill>
                <a:srgbClr val="D6E8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SNOW</a:t>
                </a:r>
              </a:p>
            </p:txBody>
          </p:sp>
          <p:cxnSp>
            <p:nvCxnSpPr>
              <p:cNvPr id="53" name="Straight Connector 52">
                <a:extLst>
                  <a:ext uri="{FF2B5EF4-FFF2-40B4-BE49-F238E27FC236}">
                    <a16:creationId xmlns:a16="http://schemas.microsoft.com/office/drawing/2014/main" id="{33352436-55F1-DF45-B8D9-C5FE09B1C2A4}"/>
                  </a:ext>
                </a:extLst>
              </p:cNvPr>
              <p:cNvCxnSpPr>
                <a:cxnSpLocks/>
              </p:cNvCxnSpPr>
              <p:nvPr/>
            </p:nvCxnSpPr>
            <p:spPr>
              <a:xfrm flipV="1">
                <a:off x="6016181" y="2811520"/>
                <a:ext cx="0" cy="754358"/>
              </a:xfrm>
              <a:prstGeom prst="line">
                <a:avLst/>
              </a:prstGeom>
              <a:noFill/>
              <a:ln w="6350" cap="flat" cmpd="sng" algn="ctr">
                <a:solidFill>
                  <a:srgbClr val="973341"/>
                </a:solidFill>
                <a:prstDash val="dash"/>
                <a:miter lim="800000"/>
              </a:ln>
              <a:effectLst/>
            </p:spPr>
          </p:cxnSp>
          <p:sp>
            <p:nvSpPr>
              <p:cNvPr id="54" name="TextBox 53">
                <a:extLst>
                  <a:ext uri="{FF2B5EF4-FFF2-40B4-BE49-F238E27FC236}">
                    <a16:creationId xmlns:a16="http://schemas.microsoft.com/office/drawing/2014/main" id="{E84D8303-C9FE-8E4E-B20E-5389996C2658}"/>
                  </a:ext>
                </a:extLst>
              </p:cNvPr>
              <p:cNvSpPr txBox="1"/>
              <p:nvPr/>
            </p:nvSpPr>
            <p:spPr>
              <a:xfrm>
                <a:off x="1295873" y="3426676"/>
                <a:ext cx="48122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rPr>
                  <a:t>TIME</a:t>
                </a:r>
              </a:p>
            </p:txBody>
          </p:sp>
        </p:grpSp>
      </p:grpSp>
      <p:cxnSp>
        <p:nvCxnSpPr>
          <p:cNvPr id="26" name="Straight Arrow Connector 25">
            <a:extLst>
              <a:ext uri="{FF2B5EF4-FFF2-40B4-BE49-F238E27FC236}">
                <a16:creationId xmlns:a16="http://schemas.microsoft.com/office/drawing/2014/main" id="{0E1E0F25-493C-8940-A3E9-EF3D728223B1}"/>
              </a:ext>
            </a:extLst>
          </p:cNvPr>
          <p:cNvCxnSpPr>
            <a:cxnSpLocks/>
          </p:cNvCxnSpPr>
          <p:nvPr/>
        </p:nvCxnSpPr>
        <p:spPr>
          <a:xfrm flipH="1">
            <a:off x="3166600" y="4216815"/>
            <a:ext cx="754951" cy="1142882"/>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E0723B-BEBB-0248-86CC-09D533A66314}"/>
              </a:ext>
            </a:extLst>
          </p:cNvPr>
          <p:cNvCxnSpPr>
            <a:cxnSpLocks/>
          </p:cNvCxnSpPr>
          <p:nvPr/>
        </p:nvCxnSpPr>
        <p:spPr>
          <a:xfrm>
            <a:off x="4210263" y="4465320"/>
            <a:ext cx="210801" cy="600262"/>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17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dissolve">
                                      <p:cBhvr>
                                        <p:cTn id="7" dur="500"/>
                                        <p:tgtEl>
                                          <p:spTgt spid="2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dissolve">
                                      <p:cBhvr>
                                        <p:cTn id="17" dur="500"/>
                                        <p:tgtEl>
                                          <p:spTgt spid="24">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3DC-3491-7548-BC0B-01E596A80EB1}"/>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852A309E-2BCC-AA48-BD30-DB968D59E2E0}"/>
              </a:ext>
            </a:extLst>
          </p:cNvPr>
          <p:cNvSpPr>
            <a:spLocks noGrp="1"/>
          </p:cNvSpPr>
          <p:nvPr>
            <p:ph idx="1"/>
          </p:nvPr>
        </p:nvSpPr>
        <p:spPr/>
        <p:txBody>
          <a:bodyPr/>
          <a:lstStyle/>
          <a:p>
            <a:pPr marL="0" indent="0">
              <a:buNone/>
            </a:pPr>
            <a:r>
              <a:rPr lang="en-US" dirty="0"/>
              <a:t>3. Temporal relation questions are often sensitive to a few key words such as “before,” “after,” and “start.”</a:t>
            </a:r>
          </a:p>
          <a:p>
            <a:pPr lvl="1"/>
            <a:r>
              <a:rPr lang="en-US" dirty="0"/>
              <a:t>What happened </a:t>
            </a:r>
            <a:r>
              <a:rPr lang="en-US" b="1" dirty="0"/>
              <a:t>before</a:t>
            </a:r>
            <a:r>
              <a:rPr lang="en-US" dirty="0"/>
              <a:t> the rescuers said something?</a:t>
            </a:r>
          </a:p>
          <a:p>
            <a:pPr lvl="1"/>
            <a:r>
              <a:rPr lang="en-US" dirty="0"/>
              <a:t>What happened </a:t>
            </a:r>
            <a:r>
              <a:rPr lang="en-US" b="1" dirty="0"/>
              <a:t>after</a:t>
            </a:r>
            <a:r>
              <a:rPr lang="en-US" dirty="0"/>
              <a:t> the rescuers said something?</a:t>
            </a:r>
          </a:p>
          <a:p>
            <a:pPr lvl="1"/>
            <a:r>
              <a:rPr lang="en-US" dirty="0"/>
              <a:t>What event </a:t>
            </a:r>
            <a:r>
              <a:rPr lang="en-US" b="1" dirty="0"/>
              <a:t>started</a:t>
            </a:r>
            <a:r>
              <a:rPr lang="en-US" dirty="0"/>
              <a:t> before the rescuers said something?</a:t>
            </a:r>
          </a:p>
          <a:p>
            <a:pPr lvl="1"/>
            <a:r>
              <a:rPr lang="en-US" dirty="0"/>
              <a:t>…</a:t>
            </a:r>
          </a:p>
          <a:p>
            <a:pPr marL="0" indent="0">
              <a:buNone/>
            </a:pPr>
            <a:r>
              <a:rPr lang="en-GB" dirty="0"/>
              <a:t>M</a:t>
            </a:r>
            <a:r>
              <a:rPr lang="en-AL" dirty="0"/>
              <a:t>odels that don’t really understand time will perform poorly on these questions</a:t>
            </a:r>
          </a:p>
          <a:p>
            <a:pPr marL="457200" lvl="1" indent="0">
              <a:buNone/>
            </a:pPr>
            <a:endParaRPr lang="en-US" dirty="0"/>
          </a:p>
          <a:p>
            <a:pPr lvl="1"/>
            <a:endParaRPr lang="en-US" dirty="0"/>
          </a:p>
        </p:txBody>
      </p:sp>
    </p:spTree>
    <p:extLst>
      <p:ext uri="{BB962C8B-B14F-4D97-AF65-F5344CB8AC3E}">
        <p14:creationId xmlns:p14="http://schemas.microsoft.com/office/powerpoint/2010/main" val="255841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th-Penn-1">
  <a:themeElements>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lumMod val="50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icra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cra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cra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cra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cra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cra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cra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1190</TotalTime>
  <Words>3660</Words>
  <Application>Microsoft Macintosh PowerPoint</Application>
  <PresentationFormat>On-screen Show (4:3)</PresentationFormat>
  <Paragraphs>351</Paragraphs>
  <Slides>30</Slides>
  <Notes>24</Notes>
  <HiddenSlides>3</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Arial Rounded MT Bold</vt:lpstr>
      <vt:lpstr>Calibri</vt:lpstr>
      <vt:lpstr>Calibri Light</vt:lpstr>
      <vt:lpstr>Century Gothic</vt:lpstr>
      <vt:lpstr>Wingdings</vt:lpstr>
      <vt:lpstr>Office Theme</vt:lpstr>
      <vt:lpstr>Roth-Penn-1</vt:lpstr>
      <vt:lpstr>TORQUE: A Reading Comprehension Dataset of  Temporal ORdering QUEstions</vt:lpstr>
      <vt:lpstr>Time is important for story understanding</vt:lpstr>
      <vt:lpstr>Same events, different temporal ordering</vt:lpstr>
      <vt:lpstr>Same events, different temporal ordering</vt:lpstr>
      <vt:lpstr>PowerPoint Presentation</vt:lpstr>
      <vt:lpstr>PowerPoint Presentation</vt:lpstr>
      <vt:lpstr>Challenges</vt:lpstr>
      <vt:lpstr>Challenges</vt:lpstr>
      <vt:lpstr>Challenges</vt:lpstr>
      <vt:lpstr>TORQUE: Data collection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TORQUE: Data collection process</vt:lpstr>
      <vt:lpstr>TORQUE: Data collection process</vt:lpstr>
      <vt:lpstr>Questions querying temporal relations</vt:lpstr>
      <vt:lpstr>How to Answer These Questions</vt:lpstr>
      <vt:lpstr>TORQUE: Data collection process</vt:lpstr>
      <vt:lpstr>Advantages of QA as a format</vt:lpstr>
      <vt:lpstr>Advantages of QA as a format</vt:lpstr>
      <vt:lpstr>Advantages of QA as a format</vt:lpstr>
      <vt:lpstr>Advantages of QA as a format</vt:lpstr>
      <vt:lpstr>Temporal phenomena in TORQUE</vt:lpstr>
      <vt:lpstr>Experiment</vt:lpstr>
      <vt:lpstr>Experiment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TORQUE     Temporal ORder QUEstion-answering </dc:title>
  <dc:creator>Qiang Ning</dc:creator>
  <cp:lastModifiedBy>Ning, Qiang</cp:lastModifiedBy>
  <cp:revision>43</cp:revision>
  <dcterms:created xsi:type="dcterms:W3CDTF">2020-03-28T20:14:15Z</dcterms:created>
  <dcterms:modified xsi:type="dcterms:W3CDTF">2020-10-19T20:02:17Z</dcterms:modified>
</cp:coreProperties>
</file>