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23.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24.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25.xml" ContentType="application/vnd.openxmlformats-officedocument.presentationml.notesSlid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notesSlides/notesSlide3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 id="2147483672" r:id="rId2"/>
  </p:sldMasterIdLst>
  <p:notesMasterIdLst>
    <p:notesMasterId r:id="rId45"/>
  </p:notesMasterIdLst>
  <p:sldIdLst>
    <p:sldId id="257" r:id="rId3"/>
    <p:sldId id="953" r:id="rId4"/>
    <p:sldId id="998" r:id="rId5"/>
    <p:sldId id="879" r:id="rId6"/>
    <p:sldId id="880" r:id="rId7"/>
    <p:sldId id="952" r:id="rId8"/>
    <p:sldId id="954" r:id="rId9"/>
    <p:sldId id="955" r:id="rId10"/>
    <p:sldId id="991" r:id="rId11"/>
    <p:sldId id="957" r:id="rId12"/>
    <p:sldId id="958" r:id="rId13"/>
    <p:sldId id="959" r:id="rId14"/>
    <p:sldId id="981" r:id="rId15"/>
    <p:sldId id="983" r:id="rId16"/>
    <p:sldId id="986" r:id="rId17"/>
    <p:sldId id="985" r:id="rId18"/>
    <p:sldId id="992" r:id="rId19"/>
    <p:sldId id="969" r:id="rId20"/>
    <p:sldId id="988" r:id="rId21"/>
    <p:sldId id="990" r:id="rId22"/>
    <p:sldId id="962" r:id="rId23"/>
    <p:sldId id="973" r:id="rId24"/>
    <p:sldId id="989" r:id="rId25"/>
    <p:sldId id="994" r:id="rId26"/>
    <p:sldId id="993" r:id="rId27"/>
    <p:sldId id="974" r:id="rId28"/>
    <p:sldId id="975" r:id="rId29"/>
    <p:sldId id="976" r:id="rId30"/>
    <p:sldId id="977" r:id="rId31"/>
    <p:sldId id="978" r:id="rId32"/>
    <p:sldId id="979" r:id="rId33"/>
    <p:sldId id="948" r:id="rId34"/>
    <p:sldId id="951" r:id="rId35"/>
    <p:sldId id="982" r:id="rId36"/>
    <p:sldId id="984" r:id="rId37"/>
    <p:sldId id="995" r:id="rId38"/>
    <p:sldId id="980" r:id="rId39"/>
    <p:sldId id="996" r:id="rId40"/>
    <p:sldId id="967" r:id="rId41"/>
    <p:sldId id="997" r:id="rId42"/>
    <p:sldId id="971" r:id="rId43"/>
    <p:sldId id="970" r:id="rId44"/>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2183"/>
    <p:restoredTop sz="82261"/>
  </p:normalViewPr>
  <p:slideViewPr>
    <p:cSldViewPr snapToGrid="0" snapToObjects="1">
      <p:cViewPr varScale="1">
        <p:scale>
          <a:sx n="167" d="100"/>
          <a:sy n="167" d="100"/>
        </p:scale>
        <p:origin x="2216" y="184"/>
      </p:cViewPr>
      <p:guideLst/>
    </p:cSldViewPr>
  </p:slideViewPr>
  <p:notesTextViewPr>
    <p:cViewPr>
      <p:scale>
        <a:sx n="140" d="100"/>
        <a:sy n="140" d="100"/>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viewProps" Target="viewProps.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notesMaster" Target="notesMasters/notesMaster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theme" Target="theme/theme1.xml"/><Relationship Id="rId8" Type="http://schemas.openxmlformats.org/officeDocument/2006/relationships/slide" Target="slides/slide6.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presProps" Target="presProps.xml"/><Relationship Id="rId20" Type="http://schemas.openxmlformats.org/officeDocument/2006/relationships/slide" Target="slides/slide18.xml"/><Relationship Id="rId41" Type="http://schemas.openxmlformats.org/officeDocument/2006/relationships/slide" Target="slides/slide39.xml"/><Relationship Id="rId1" Type="http://schemas.openxmlformats.org/officeDocument/2006/relationships/slideMaster" Target="slideMasters/slideMaster1.xml"/><Relationship Id="rId6" Type="http://schemas.openxmlformats.org/officeDocument/2006/relationships/slide" Target="slides/slide4.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package" Target="../embeddings/Microsoft_Excel_Worksheet4.xlsx"/><Relationship Id="rId2" Type="http://schemas.microsoft.com/office/2011/relationships/chartColorStyle" Target="colors5.xml"/><Relationship Id="rId1" Type="http://schemas.microsoft.com/office/2011/relationships/chartStyle" Target="style5.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Naïve</c:v>
                </c:pt>
              </c:strCache>
            </c:strRef>
          </c:tx>
          <c:spPr>
            <a:solidFill>
              <a:schemeClr val="accent1"/>
            </a:solidFill>
            <a:ln>
              <a:noFill/>
            </a:ln>
            <a:effectLst/>
          </c:spPr>
          <c:invertIfNegative val="0"/>
          <c:cat>
            <c:strRef>
              <c:f>Sheet1!$A$2:$A$4</c:f>
              <c:strCache>
                <c:ptCount val="3"/>
                <c:pt idx="0">
                  <c:v>Covid</c:v>
                </c:pt>
                <c:pt idx="1">
                  <c:v>BLM</c:v>
                </c:pt>
                <c:pt idx="2">
                  <c:v>CalFire</c:v>
                </c:pt>
              </c:strCache>
            </c:strRef>
          </c:cat>
          <c:val>
            <c:numRef>
              <c:f>Sheet1!$B$2:$B$4</c:f>
              <c:numCache>
                <c:formatCode>General</c:formatCode>
                <c:ptCount val="3"/>
                <c:pt idx="0">
                  <c:v>44</c:v>
                </c:pt>
                <c:pt idx="1">
                  <c:v>38</c:v>
                </c:pt>
                <c:pt idx="2">
                  <c:v>27</c:v>
                </c:pt>
              </c:numCache>
            </c:numRef>
          </c:val>
          <c:extLst>
            <c:ext xmlns:c16="http://schemas.microsoft.com/office/drawing/2014/chart" uri="{C3380CC4-5D6E-409C-BE32-E72D297353CC}">
              <c16:uniqueId val="{00000000-47B0-7A46-AC82-F39ADB4F508D}"/>
            </c:ext>
          </c:extLst>
        </c:ser>
        <c:ser>
          <c:idx val="1"/>
          <c:order val="1"/>
          <c:tx>
            <c:strRef>
              <c:f>Sheet1!$C$1</c:f>
              <c:strCache>
                <c:ptCount val="1"/>
                <c:pt idx="0">
                  <c:v>In-Domain</c:v>
                </c:pt>
              </c:strCache>
            </c:strRef>
          </c:tx>
          <c:spPr>
            <a:solidFill>
              <a:schemeClr val="accent2"/>
            </a:solidFill>
            <a:ln>
              <a:noFill/>
            </a:ln>
            <a:effectLst/>
          </c:spPr>
          <c:invertIfNegative val="0"/>
          <c:cat>
            <c:strRef>
              <c:f>Sheet1!$A$2:$A$4</c:f>
              <c:strCache>
                <c:ptCount val="3"/>
                <c:pt idx="0">
                  <c:v>Covid</c:v>
                </c:pt>
                <c:pt idx="1">
                  <c:v>BLM</c:v>
                </c:pt>
                <c:pt idx="2">
                  <c:v>CalFire</c:v>
                </c:pt>
              </c:strCache>
            </c:strRef>
          </c:cat>
          <c:val>
            <c:numRef>
              <c:f>Sheet1!$C$2:$C$4</c:f>
              <c:numCache>
                <c:formatCode>General</c:formatCode>
                <c:ptCount val="3"/>
                <c:pt idx="0">
                  <c:v>89</c:v>
                </c:pt>
                <c:pt idx="1">
                  <c:v>89</c:v>
                </c:pt>
                <c:pt idx="2">
                  <c:v>87</c:v>
                </c:pt>
              </c:numCache>
            </c:numRef>
          </c:val>
          <c:extLst>
            <c:ext xmlns:c16="http://schemas.microsoft.com/office/drawing/2014/chart" uri="{C3380CC4-5D6E-409C-BE32-E72D297353CC}">
              <c16:uniqueId val="{00000001-47B0-7A46-AC82-F39ADB4F508D}"/>
            </c:ext>
          </c:extLst>
        </c:ser>
        <c:ser>
          <c:idx val="2"/>
          <c:order val="2"/>
          <c:tx>
            <c:strRef>
              <c:f>Sheet1!$D$1</c:f>
              <c:strCache>
                <c:ptCount val="1"/>
                <c:pt idx="0">
                  <c:v>All-Domain</c:v>
                </c:pt>
              </c:strCache>
            </c:strRef>
          </c:tx>
          <c:spPr>
            <a:solidFill>
              <a:schemeClr val="accent3"/>
            </a:solidFill>
            <a:ln>
              <a:noFill/>
            </a:ln>
            <a:effectLst/>
          </c:spPr>
          <c:invertIfNegative val="0"/>
          <c:cat>
            <c:strRef>
              <c:f>Sheet1!$A$2:$A$4</c:f>
              <c:strCache>
                <c:ptCount val="3"/>
                <c:pt idx="0">
                  <c:v>Covid</c:v>
                </c:pt>
                <c:pt idx="1">
                  <c:v>BLM</c:v>
                </c:pt>
                <c:pt idx="2">
                  <c:v>CalFire</c:v>
                </c:pt>
              </c:strCache>
            </c:strRef>
          </c:cat>
          <c:val>
            <c:numRef>
              <c:f>Sheet1!$D$2:$D$4</c:f>
              <c:numCache>
                <c:formatCode>General</c:formatCode>
                <c:ptCount val="3"/>
                <c:pt idx="0">
                  <c:v>89</c:v>
                </c:pt>
                <c:pt idx="1">
                  <c:v>89</c:v>
                </c:pt>
                <c:pt idx="2">
                  <c:v>87</c:v>
                </c:pt>
              </c:numCache>
            </c:numRef>
          </c:val>
          <c:extLst>
            <c:ext xmlns:c16="http://schemas.microsoft.com/office/drawing/2014/chart" uri="{C3380CC4-5D6E-409C-BE32-E72D297353CC}">
              <c16:uniqueId val="{00000002-47B0-7A46-AC82-F39ADB4F508D}"/>
            </c:ext>
          </c:extLst>
        </c:ser>
        <c:dLbls>
          <c:showLegendKey val="0"/>
          <c:showVal val="0"/>
          <c:showCatName val="0"/>
          <c:showSerName val="0"/>
          <c:showPercent val="0"/>
          <c:showBubbleSize val="0"/>
        </c:dLbls>
        <c:gapWidth val="219"/>
        <c:overlap val="-27"/>
        <c:axId val="911233199"/>
        <c:axId val="890834463"/>
      </c:barChart>
      <c:catAx>
        <c:axId val="911233199"/>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2000" b="0" i="0" u="none" strike="noStrike" kern="1200" baseline="0">
                <a:solidFill>
                  <a:schemeClr val="bg2"/>
                </a:solidFill>
                <a:latin typeface="+mn-lt"/>
                <a:ea typeface="+mn-ea"/>
                <a:cs typeface="+mn-cs"/>
              </a:defRPr>
            </a:pPr>
            <a:endParaRPr lang="en-US"/>
          </a:p>
        </c:txPr>
        <c:crossAx val="890834463"/>
        <c:crosses val="autoZero"/>
        <c:auto val="1"/>
        <c:lblAlgn val="ctr"/>
        <c:lblOffset val="100"/>
        <c:noMultiLvlLbl val="0"/>
      </c:catAx>
      <c:valAx>
        <c:axId val="890834463"/>
        <c:scaling>
          <c:orientation val="minMax"/>
        </c:scaling>
        <c:delete val="0"/>
        <c:axPos val="l"/>
        <c:majorGridlines>
          <c:spPr>
            <a:ln w="9525" cap="flat" cmpd="sng" algn="ctr">
              <a:solidFill>
                <a:schemeClr val="bg2"/>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600" b="0" i="0" u="none" strike="noStrike" kern="1200" baseline="0">
                <a:solidFill>
                  <a:schemeClr val="bg2"/>
                </a:solidFill>
                <a:latin typeface="+mn-lt"/>
                <a:ea typeface="+mn-ea"/>
                <a:cs typeface="+mn-cs"/>
              </a:defRPr>
            </a:pPr>
            <a:endParaRPr lang="en-US"/>
          </a:p>
        </c:txPr>
        <c:crossAx val="911233199"/>
        <c:crosses val="autoZero"/>
        <c:crossBetween val="between"/>
      </c:valAx>
      <c:spPr>
        <a:noFill/>
        <a:ln>
          <a:noFill/>
        </a:ln>
        <a:effectLst/>
      </c:spPr>
    </c:plotArea>
    <c:legend>
      <c:legendPos val="t"/>
      <c:legendEntry>
        <c:idx val="0"/>
        <c:txPr>
          <a:bodyPr rot="0" spcFirstLastPara="1" vertOverflow="ellipsis" vert="horz" wrap="square" anchor="ctr" anchorCtr="1"/>
          <a:lstStyle/>
          <a:p>
            <a:pPr>
              <a:defRPr sz="2000" b="0" i="0" u="none" strike="noStrike" kern="1200" baseline="0">
                <a:solidFill>
                  <a:schemeClr val="bg2"/>
                </a:solidFill>
                <a:latin typeface="+mn-lt"/>
                <a:ea typeface="+mn-ea"/>
                <a:cs typeface="+mn-cs"/>
              </a:defRPr>
            </a:pPr>
            <a:endParaRPr lang="en-US"/>
          </a:p>
        </c:txPr>
      </c:legendEntry>
      <c:legendEntry>
        <c:idx val="1"/>
        <c:txPr>
          <a:bodyPr rot="0" spcFirstLastPara="1" vertOverflow="ellipsis" vert="horz" wrap="square" anchor="ctr" anchorCtr="1"/>
          <a:lstStyle/>
          <a:p>
            <a:pPr>
              <a:defRPr sz="2000" b="0" i="0" u="none" strike="noStrike" kern="1200" baseline="0">
                <a:solidFill>
                  <a:schemeClr val="bg2"/>
                </a:solidFill>
                <a:latin typeface="+mn-lt"/>
                <a:ea typeface="+mn-ea"/>
                <a:cs typeface="+mn-cs"/>
              </a:defRPr>
            </a:pPr>
            <a:endParaRPr lang="en-US"/>
          </a:p>
        </c:txPr>
      </c:legendEntry>
      <c:legendEntry>
        <c:idx val="2"/>
        <c:txPr>
          <a:bodyPr rot="0" spcFirstLastPara="1" vertOverflow="ellipsis" vert="horz" wrap="square" anchor="ctr" anchorCtr="1"/>
          <a:lstStyle/>
          <a:p>
            <a:pPr>
              <a:defRPr sz="2000" b="0" i="0" u="none" strike="noStrike" kern="1200" baseline="0">
                <a:solidFill>
                  <a:schemeClr val="bg2"/>
                </a:solidFill>
                <a:latin typeface="+mn-lt"/>
                <a:ea typeface="+mn-ea"/>
                <a:cs typeface="+mn-cs"/>
              </a:defRPr>
            </a:pPr>
            <a:endParaRPr lang="en-US"/>
          </a:p>
        </c:txPr>
      </c:legendEntry>
      <c:overlay val="0"/>
      <c:spPr>
        <a:noFill/>
        <a:ln>
          <a:noFill/>
        </a:ln>
        <a:effectLst/>
      </c:spPr>
      <c:txPr>
        <a:bodyPr rot="0" spcFirstLastPara="1" vertOverflow="ellipsis" vert="horz" wrap="square" anchor="ctr" anchorCtr="1"/>
        <a:lstStyle/>
        <a:p>
          <a:pPr>
            <a:defRPr sz="20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Naïve</c:v>
                </c:pt>
              </c:strCache>
            </c:strRef>
          </c:tx>
          <c:spPr>
            <a:solidFill>
              <a:schemeClr val="accent1"/>
            </a:solidFill>
            <a:ln>
              <a:noFill/>
            </a:ln>
            <a:effectLst/>
          </c:spPr>
          <c:invertIfNegative val="0"/>
          <c:cat>
            <c:strRef>
              <c:f>Sheet1!$A$2:$A$4</c:f>
              <c:strCache>
                <c:ptCount val="3"/>
                <c:pt idx="0">
                  <c:v>Covid</c:v>
                </c:pt>
                <c:pt idx="1">
                  <c:v>BLM</c:v>
                </c:pt>
                <c:pt idx="2">
                  <c:v>CalFire</c:v>
                </c:pt>
              </c:strCache>
            </c:strRef>
          </c:cat>
          <c:val>
            <c:numRef>
              <c:f>Sheet1!$B$2:$B$4</c:f>
              <c:numCache>
                <c:formatCode>General</c:formatCode>
                <c:ptCount val="3"/>
                <c:pt idx="0">
                  <c:v>68</c:v>
                </c:pt>
                <c:pt idx="1">
                  <c:v>74</c:v>
                </c:pt>
                <c:pt idx="2">
                  <c:v>58</c:v>
                </c:pt>
              </c:numCache>
            </c:numRef>
          </c:val>
          <c:extLst>
            <c:ext xmlns:c16="http://schemas.microsoft.com/office/drawing/2014/chart" uri="{C3380CC4-5D6E-409C-BE32-E72D297353CC}">
              <c16:uniqueId val="{00000000-47B0-7A46-AC82-F39ADB4F508D}"/>
            </c:ext>
          </c:extLst>
        </c:ser>
        <c:ser>
          <c:idx val="1"/>
          <c:order val="1"/>
          <c:tx>
            <c:strRef>
              <c:f>Sheet1!$C$1</c:f>
              <c:strCache>
                <c:ptCount val="1"/>
                <c:pt idx="0">
                  <c:v>In-Domain</c:v>
                </c:pt>
              </c:strCache>
            </c:strRef>
          </c:tx>
          <c:spPr>
            <a:solidFill>
              <a:schemeClr val="accent2"/>
            </a:solidFill>
            <a:ln>
              <a:noFill/>
            </a:ln>
            <a:effectLst/>
          </c:spPr>
          <c:invertIfNegative val="0"/>
          <c:cat>
            <c:strRef>
              <c:f>Sheet1!$A$2:$A$4</c:f>
              <c:strCache>
                <c:ptCount val="3"/>
                <c:pt idx="0">
                  <c:v>Covid</c:v>
                </c:pt>
                <c:pt idx="1">
                  <c:v>BLM</c:v>
                </c:pt>
                <c:pt idx="2">
                  <c:v>CalFire</c:v>
                </c:pt>
              </c:strCache>
            </c:strRef>
          </c:cat>
          <c:val>
            <c:numRef>
              <c:f>Sheet1!$C$2:$C$4</c:f>
              <c:numCache>
                <c:formatCode>General</c:formatCode>
                <c:ptCount val="3"/>
                <c:pt idx="0">
                  <c:v>81</c:v>
                </c:pt>
                <c:pt idx="1">
                  <c:v>77</c:v>
                </c:pt>
                <c:pt idx="2">
                  <c:v>70</c:v>
                </c:pt>
              </c:numCache>
            </c:numRef>
          </c:val>
          <c:extLst>
            <c:ext xmlns:c16="http://schemas.microsoft.com/office/drawing/2014/chart" uri="{C3380CC4-5D6E-409C-BE32-E72D297353CC}">
              <c16:uniqueId val="{00000001-47B0-7A46-AC82-F39ADB4F508D}"/>
            </c:ext>
          </c:extLst>
        </c:ser>
        <c:ser>
          <c:idx val="2"/>
          <c:order val="2"/>
          <c:tx>
            <c:strRef>
              <c:f>Sheet1!$D$1</c:f>
              <c:strCache>
                <c:ptCount val="1"/>
                <c:pt idx="0">
                  <c:v>All-Domain</c:v>
                </c:pt>
              </c:strCache>
            </c:strRef>
          </c:tx>
          <c:spPr>
            <a:solidFill>
              <a:schemeClr val="accent3"/>
            </a:solidFill>
            <a:ln>
              <a:noFill/>
            </a:ln>
            <a:effectLst/>
          </c:spPr>
          <c:invertIfNegative val="0"/>
          <c:cat>
            <c:strRef>
              <c:f>Sheet1!$A$2:$A$4</c:f>
              <c:strCache>
                <c:ptCount val="3"/>
                <c:pt idx="0">
                  <c:v>Covid</c:v>
                </c:pt>
                <c:pt idx="1">
                  <c:v>BLM</c:v>
                </c:pt>
                <c:pt idx="2">
                  <c:v>CalFire</c:v>
                </c:pt>
              </c:strCache>
            </c:strRef>
          </c:cat>
          <c:val>
            <c:numRef>
              <c:f>Sheet1!$D$2:$D$4</c:f>
              <c:numCache>
                <c:formatCode>General</c:formatCode>
                <c:ptCount val="3"/>
                <c:pt idx="0">
                  <c:v>81</c:v>
                </c:pt>
                <c:pt idx="1">
                  <c:v>80</c:v>
                </c:pt>
                <c:pt idx="2">
                  <c:v>71</c:v>
                </c:pt>
              </c:numCache>
            </c:numRef>
          </c:val>
          <c:extLst>
            <c:ext xmlns:c16="http://schemas.microsoft.com/office/drawing/2014/chart" uri="{C3380CC4-5D6E-409C-BE32-E72D297353CC}">
              <c16:uniqueId val="{00000002-47B0-7A46-AC82-F39ADB4F508D}"/>
            </c:ext>
          </c:extLst>
        </c:ser>
        <c:dLbls>
          <c:showLegendKey val="0"/>
          <c:showVal val="0"/>
          <c:showCatName val="0"/>
          <c:showSerName val="0"/>
          <c:showPercent val="0"/>
          <c:showBubbleSize val="0"/>
        </c:dLbls>
        <c:gapWidth val="219"/>
        <c:overlap val="-27"/>
        <c:axId val="911233199"/>
        <c:axId val="890834463"/>
      </c:barChart>
      <c:catAx>
        <c:axId val="911233199"/>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2000" b="0" i="0" u="none" strike="noStrike" kern="1200" baseline="0">
                <a:solidFill>
                  <a:schemeClr val="bg2"/>
                </a:solidFill>
                <a:latin typeface="+mn-lt"/>
                <a:ea typeface="+mn-ea"/>
                <a:cs typeface="+mn-cs"/>
              </a:defRPr>
            </a:pPr>
            <a:endParaRPr lang="en-US"/>
          </a:p>
        </c:txPr>
        <c:crossAx val="890834463"/>
        <c:crosses val="autoZero"/>
        <c:auto val="1"/>
        <c:lblAlgn val="ctr"/>
        <c:lblOffset val="100"/>
        <c:noMultiLvlLbl val="0"/>
      </c:catAx>
      <c:valAx>
        <c:axId val="890834463"/>
        <c:scaling>
          <c:orientation val="minMax"/>
        </c:scaling>
        <c:delete val="0"/>
        <c:axPos val="l"/>
        <c:majorGridlines>
          <c:spPr>
            <a:ln w="9525" cap="flat" cmpd="sng" algn="ctr">
              <a:solidFill>
                <a:schemeClr val="bg2"/>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600" b="0" i="0" u="none" strike="noStrike" kern="1200" baseline="0">
                <a:solidFill>
                  <a:schemeClr val="bg2"/>
                </a:solidFill>
                <a:latin typeface="+mn-lt"/>
                <a:ea typeface="+mn-ea"/>
                <a:cs typeface="+mn-cs"/>
              </a:defRPr>
            </a:pPr>
            <a:endParaRPr lang="en-US"/>
          </a:p>
        </c:txPr>
        <c:crossAx val="911233199"/>
        <c:crosses val="autoZero"/>
        <c:crossBetween val="between"/>
      </c:valAx>
      <c:spPr>
        <a:noFill/>
        <a:ln>
          <a:noFill/>
        </a:ln>
        <a:effectLst/>
      </c:spPr>
    </c:plotArea>
    <c:legend>
      <c:legendPos val="t"/>
      <c:legendEntry>
        <c:idx val="0"/>
        <c:txPr>
          <a:bodyPr rot="0" spcFirstLastPara="1" vertOverflow="ellipsis" vert="horz" wrap="square" anchor="ctr" anchorCtr="1"/>
          <a:lstStyle/>
          <a:p>
            <a:pPr>
              <a:defRPr sz="2000" b="0" i="0" u="none" strike="noStrike" kern="1200" baseline="0">
                <a:solidFill>
                  <a:schemeClr val="bg2"/>
                </a:solidFill>
                <a:latin typeface="+mn-lt"/>
                <a:ea typeface="+mn-ea"/>
                <a:cs typeface="+mn-cs"/>
              </a:defRPr>
            </a:pPr>
            <a:endParaRPr lang="en-US"/>
          </a:p>
        </c:txPr>
      </c:legendEntry>
      <c:legendEntry>
        <c:idx val="1"/>
        <c:txPr>
          <a:bodyPr rot="0" spcFirstLastPara="1" vertOverflow="ellipsis" vert="horz" wrap="square" anchor="ctr" anchorCtr="1"/>
          <a:lstStyle/>
          <a:p>
            <a:pPr>
              <a:defRPr sz="2000" b="0" i="0" u="none" strike="noStrike" kern="1200" baseline="0">
                <a:solidFill>
                  <a:schemeClr val="bg2"/>
                </a:solidFill>
                <a:latin typeface="+mn-lt"/>
                <a:ea typeface="+mn-ea"/>
                <a:cs typeface="+mn-cs"/>
              </a:defRPr>
            </a:pPr>
            <a:endParaRPr lang="en-US"/>
          </a:p>
        </c:txPr>
      </c:legendEntry>
      <c:legendEntry>
        <c:idx val="2"/>
        <c:txPr>
          <a:bodyPr rot="0" spcFirstLastPara="1" vertOverflow="ellipsis" vert="horz" wrap="square" anchor="ctr" anchorCtr="1"/>
          <a:lstStyle/>
          <a:p>
            <a:pPr>
              <a:defRPr sz="2000" b="0" i="0" u="none" strike="noStrike" kern="1200" baseline="0">
                <a:solidFill>
                  <a:schemeClr val="bg2"/>
                </a:solidFill>
                <a:latin typeface="+mn-lt"/>
                <a:ea typeface="+mn-ea"/>
                <a:cs typeface="+mn-cs"/>
              </a:defRPr>
            </a:pPr>
            <a:endParaRPr lang="en-US"/>
          </a:p>
        </c:txPr>
      </c:legendEntry>
      <c:overlay val="0"/>
      <c:spPr>
        <a:noFill/>
        <a:ln>
          <a:noFill/>
        </a:ln>
        <a:effectLst/>
      </c:spPr>
      <c:txPr>
        <a:bodyPr rot="0" spcFirstLastPara="1" vertOverflow="ellipsis" vert="horz" wrap="square" anchor="ctr" anchorCtr="1"/>
        <a:lstStyle/>
        <a:p>
          <a:pPr>
            <a:defRPr sz="20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Naïve</c:v>
                </c:pt>
              </c:strCache>
            </c:strRef>
          </c:tx>
          <c:spPr>
            <a:solidFill>
              <a:schemeClr val="accent1"/>
            </a:solidFill>
            <a:ln>
              <a:noFill/>
            </a:ln>
            <a:effectLst/>
          </c:spPr>
          <c:invertIfNegative val="0"/>
          <c:cat>
            <c:strRef>
              <c:f>Sheet1!$A$2:$A$4</c:f>
              <c:strCache>
                <c:ptCount val="3"/>
                <c:pt idx="0">
                  <c:v>Covid</c:v>
                </c:pt>
                <c:pt idx="1">
                  <c:v>BLM</c:v>
                </c:pt>
                <c:pt idx="2">
                  <c:v>CalFire</c:v>
                </c:pt>
              </c:strCache>
            </c:strRef>
          </c:cat>
          <c:val>
            <c:numRef>
              <c:f>Sheet1!$B$2:$B$4</c:f>
              <c:numCache>
                <c:formatCode>General</c:formatCode>
                <c:ptCount val="3"/>
                <c:pt idx="0">
                  <c:v>68</c:v>
                </c:pt>
                <c:pt idx="1">
                  <c:v>32</c:v>
                </c:pt>
                <c:pt idx="2">
                  <c:v>86</c:v>
                </c:pt>
              </c:numCache>
            </c:numRef>
          </c:val>
          <c:extLst>
            <c:ext xmlns:c16="http://schemas.microsoft.com/office/drawing/2014/chart" uri="{C3380CC4-5D6E-409C-BE32-E72D297353CC}">
              <c16:uniqueId val="{00000000-47B0-7A46-AC82-F39ADB4F508D}"/>
            </c:ext>
          </c:extLst>
        </c:ser>
        <c:ser>
          <c:idx val="1"/>
          <c:order val="1"/>
          <c:tx>
            <c:strRef>
              <c:f>Sheet1!$C$1</c:f>
              <c:strCache>
                <c:ptCount val="1"/>
                <c:pt idx="0">
                  <c:v>In-Domain</c:v>
                </c:pt>
              </c:strCache>
            </c:strRef>
          </c:tx>
          <c:spPr>
            <a:solidFill>
              <a:schemeClr val="accent2"/>
            </a:solidFill>
            <a:ln>
              <a:noFill/>
            </a:ln>
            <a:effectLst/>
          </c:spPr>
          <c:invertIfNegative val="0"/>
          <c:cat>
            <c:strRef>
              <c:f>Sheet1!$A$2:$A$4</c:f>
              <c:strCache>
                <c:ptCount val="3"/>
                <c:pt idx="0">
                  <c:v>Covid</c:v>
                </c:pt>
                <c:pt idx="1">
                  <c:v>BLM</c:v>
                </c:pt>
                <c:pt idx="2">
                  <c:v>CalFire</c:v>
                </c:pt>
              </c:strCache>
            </c:strRef>
          </c:cat>
          <c:val>
            <c:numRef>
              <c:f>Sheet1!$C$2:$C$4</c:f>
              <c:numCache>
                <c:formatCode>General</c:formatCode>
                <c:ptCount val="3"/>
                <c:pt idx="0">
                  <c:v>74</c:v>
                </c:pt>
                <c:pt idx="1">
                  <c:v>57</c:v>
                </c:pt>
                <c:pt idx="2">
                  <c:v>83</c:v>
                </c:pt>
              </c:numCache>
            </c:numRef>
          </c:val>
          <c:extLst>
            <c:ext xmlns:c16="http://schemas.microsoft.com/office/drawing/2014/chart" uri="{C3380CC4-5D6E-409C-BE32-E72D297353CC}">
              <c16:uniqueId val="{00000001-47B0-7A46-AC82-F39ADB4F508D}"/>
            </c:ext>
          </c:extLst>
        </c:ser>
        <c:ser>
          <c:idx val="2"/>
          <c:order val="2"/>
          <c:tx>
            <c:strRef>
              <c:f>Sheet1!$D$1</c:f>
              <c:strCache>
                <c:ptCount val="1"/>
                <c:pt idx="0">
                  <c:v>All-Domain</c:v>
                </c:pt>
              </c:strCache>
            </c:strRef>
          </c:tx>
          <c:spPr>
            <a:solidFill>
              <a:schemeClr val="accent3"/>
            </a:solidFill>
            <a:ln>
              <a:noFill/>
            </a:ln>
            <a:effectLst/>
          </c:spPr>
          <c:invertIfNegative val="0"/>
          <c:cat>
            <c:strRef>
              <c:f>Sheet1!$A$2:$A$4</c:f>
              <c:strCache>
                <c:ptCount val="3"/>
                <c:pt idx="0">
                  <c:v>Covid</c:v>
                </c:pt>
                <c:pt idx="1">
                  <c:v>BLM</c:v>
                </c:pt>
                <c:pt idx="2">
                  <c:v>CalFire</c:v>
                </c:pt>
              </c:strCache>
            </c:strRef>
          </c:cat>
          <c:val>
            <c:numRef>
              <c:f>Sheet1!$D$2:$D$4</c:f>
              <c:numCache>
                <c:formatCode>General</c:formatCode>
                <c:ptCount val="3"/>
                <c:pt idx="0">
                  <c:v>74</c:v>
                </c:pt>
                <c:pt idx="1">
                  <c:v>65</c:v>
                </c:pt>
                <c:pt idx="2">
                  <c:v>76</c:v>
                </c:pt>
              </c:numCache>
            </c:numRef>
          </c:val>
          <c:extLst>
            <c:ext xmlns:c16="http://schemas.microsoft.com/office/drawing/2014/chart" uri="{C3380CC4-5D6E-409C-BE32-E72D297353CC}">
              <c16:uniqueId val="{00000002-47B0-7A46-AC82-F39ADB4F508D}"/>
            </c:ext>
          </c:extLst>
        </c:ser>
        <c:dLbls>
          <c:showLegendKey val="0"/>
          <c:showVal val="0"/>
          <c:showCatName val="0"/>
          <c:showSerName val="0"/>
          <c:showPercent val="0"/>
          <c:showBubbleSize val="0"/>
        </c:dLbls>
        <c:gapWidth val="219"/>
        <c:overlap val="-27"/>
        <c:axId val="911233199"/>
        <c:axId val="890834463"/>
      </c:barChart>
      <c:catAx>
        <c:axId val="911233199"/>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2000" b="0" i="0" u="none" strike="noStrike" kern="1200" baseline="0">
                <a:solidFill>
                  <a:schemeClr val="bg2"/>
                </a:solidFill>
                <a:latin typeface="+mn-lt"/>
                <a:ea typeface="+mn-ea"/>
                <a:cs typeface="+mn-cs"/>
              </a:defRPr>
            </a:pPr>
            <a:endParaRPr lang="en-US"/>
          </a:p>
        </c:txPr>
        <c:crossAx val="890834463"/>
        <c:crosses val="autoZero"/>
        <c:auto val="1"/>
        <c:lblAlgn val="ctr"/>
        <c:lblOffset val="100"/>
        <c:noMultiLvlLbl val="0"/>
      </c:catAx>
      <c:valAx>
        <c:axId val="890834463"/>
        <c:scaling>
          <c:orientation val="minMax"/>
        </c:scaling>
        <c:delete val="0"/>
        <c:axPos val="l"/>
        <c:majorGridlines>
          <c:spPr>
            <a:ln w="9525" cap="flat" cmpd="sng" algn="ctr">
              <a:solidFill>
                <a:schemeClr val="bg2"/>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600" b="0" i="0" u="none" strike="noStrike" kern="1200" baseline="0">
                <a:solidFill>
                  <a:schemeClr val="bg2"/>
                </a:solidFill>
                <a:latin typeface="+mn-lt"/>
                <a:ea typeface="+mn-ea"/>
                <a:cs typeface="+mn-cs"/>
              </a:defRPr>
            </a:pPr>
            <a:endParaRPr lang="en-US"/>
          </a:p>
        </c:txPr>
        <c:crossAx val="911233199"/>
        <c:crosses val="autoZero"/>
        <c:crossBetween val="between"/>
      </c:valAx>
      <c:spPr>
        <a:noFill/>
        <a:ln>
          <a:noFill/>
        </a:ln>
        <a:effectLst/>
      </c:spPr>
    </c:plotArea>
    <c:legend>
      <c:legendPos val="t"/>
      <c:legendEntry>
        <c:idx val="0"/>
        <c:txPr>
          <a:bodyPr rot="0" spcFirstLastPara="1" vertOverflow="ellipsis" vert="horz" wrap="square" anchor="ctr" anchorCtr="1"/>
          <a:lstStyle/>
          <a:p>
            <a:pPr>
              <a:defRPr sz="2000" b="0" i="0" u="none" strike="noStrike" kern="1200" baseline="0">
                <a:solidFill>
                  <a:schemeClr val="bg2"/>
                </a:solidFill>
                <a:latin typeface="+mn-lt"/>
                <a:ea typeface="+mn-ea"/>
                <a:cs typeface="+mn-cs"/>
              </a:defRPr>
            </a:pPr>
            <a:endParaRPr lang="en-US"/>
          </a:p>
        </c:txPr>
      </c:legendEntry>
      <c:legendEntry>
        <c:idx val="1"/>
        <c:txPr>
          <a:bodyPr rot="0" spcFirstLastPara="1" vertOverflow="ellipsis" vert="horz" wrap="square" anchor="ctr" anchorCtr="1"/>
          <a:lstStyle/>
          <a:p>
            <a:pPr>
              <a:defRPr sz="2000" b="0" i="0" u="none" strike="noStrike" kern="1200" baseline="0">
                <a:solidFill>
                  <a:schemeClr val="bg2"/>
                </a:solidFill>
                <a:latin typeface="+mn-lt"/>
                <a:ea typeface="+mn-ea"/>
                <a:cs typeface="+mn-cs"/>
              </a:defRPr>
            </a:pPr>
            <a:endParaRPr lang="en-US"/>
          </a:p>
        </c:txPr>
      </c:legendEntry>
      <c:legendEntry>
        <c:idx val="2"/>
        <c:txPr>
          <a:bodyPr rot="0" spcFirstLastPara="1" vertOverflow="ellipsis" vert="horz" wrap="square" anchor="ctr" anchorCtr="1"/>
          <a:lstStyle/>
          <a:p>
            <a:pPr>
              <a:defRPr sz="2000" b="0" i="0" u="none" strike="noStrike" kern="1200" baseline="0">
                <a:solidFill>
                  <a:schemeClr val="bg2"/>
                </a:solidFill>
                <a:latin typeface="+mn-lt"/>
                <a:ea typeface="+mn-ea"/>
                <a:cs typeface="+mn-cs"/>
              </a:defRPr>
            </a:pPr>
            <a:endParaRPr lang="en-US"/>
          </a:p>
        </c:txPr>
      </c:legendEntry>
      <c:overlay val="0"/>
      <c:spPr>
        <a:noFill/>
        <a:ln>
          <a:noFill/>
        </a:ln>
        <a:effectLst/>
      </c:spPr>
      <c:txPr>
        <a:bodyPr rot="0" spcFirstLastPara="1" vertOverflow="ellipsis" vert="horz" wrap="square" anchor="ctr" anchorCtr="1"/>
        <a:lstStyle/>
        <a:p>
          <a:pPr>
            <a:defRPr sz="20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Naïve</c:v>
                </c:pt>
              </c:strCache>
            </c:strRef>
          </c:tx>
          <c:spPr>
            <a:solidFill>
              <a:schemeClr val="accent1"/>
            </a:solidFill>
            <a:ln>
              <a:noFill/>
            </a:ln>
            <a:effectLst/>
          </c:spPr>
          <c:invertIfNegative val="0"/>
          <c:cat>
            <c:strRef>
              <c:f>Sheet1!$A$2:$A$4</c:f>
              <c:strCache>
                <c:ptCount val="3"/>
                <c:pt idx="0">
                  <c:v>Covid</c:v>
                </c:pt>
                <c:pt idx="1">
                  <c:v>BLM</c:v>
                </c:pt>
                <c:pt idx="2">
                  <c:v>CalFire</c:v>
                </c:pt>
              </c:strCache>
            </c:strRef>
          </c:cat>
          <c:val>
            <c:numRef>
              <c:f>Sheet1!$B$2:$B$4</c:f>
              <c:numCache>
                <c:formatCode>General</c:formatCode>
                <c:ptCount val="3"/>
                <c:pt idx="0">
                  <c:v>24</c:v>
                </c:pt>
                <c:pt idx="1">
                  <c:v>32</c:v>
                </c:pt>
                <c:pt idx="2">
                  <c:v>31</c:v>
                </c:pt>
              </c:numCache>
            </c:numRef>
          </c:val>
          <c:extLst>
            <c:ext xmlns:c16="http://schemas.microsoft.com/office/drawing/2014/chart" uri="{C3380CC4-5D6E-409C-BE32-E72D297353CC}">
              <c16:uniqueId val="{00000000-47B0-7A46-AC82-F39ADB4F508D}"/>
            </c:ext>
          </c:extLst>
        </c:ser>
        <c:ser>
          <c:idx val="1"/>
          <c:order val="1"/>
          <c:tx>
            <c:strRef>
              <c:f>Sheet1!$C$1</c:f>
              <c:strCache>
                <c:ptCount val="1"/>
                <c:pt idx="0">
                  <c:v>In-Domain</c:v>
                </c:pt>
              </c:strCache>
            </c:strRef>
          </c:tx>
          <c:spPr>
            <a:solidFill>
              <a:schemeClr val="accent2"/>
            </a:solidFill>
            <a:ln>
              <a:noFill/>
            </a:ln>
            <a:effectLst/>
          </c:spPr>
          <c:invertIfNegative val="0"/>
          <c:cat>
            <c:strRef>
              <c:f>Sheet1!$A$2:$A$4</c:f>
              <c:strCache>
                <c:ptCount val="3"/>
                <c:pt idx="0">
                  <c:v>Covid</c:v>
                </c:pt>
                <c:pt idx="1">
                  <c:v>BLM</c:v>
                </c:pt>
                <c:pt idx="2">
                  <c:v>CalFire</c:v>
                </c:pt>
              </c:strCache>
            </c:strRef>
          </c:cat>
          <c:val>
            <c:numRef>
              <c:f>Sheet1!$C$2:$C$4</c:f>
              <c:numCache>
                <c:formatCode>General</c:formatCode>
                <c:ptCount val="3"/>
                <c:pt idx="0">
                  <c:v>52</c:v>
                </c:pt>
                <c:pt idx="1">
                  <c:v>43</c:v>
                </c:pt>
                <c:pt idx="2">
                  <c:v>32</c:v>
                </c:pt>
              </c:numCache>
            </c:numRef>
          </c:val>
          <c:extLst>
            <c:ext xmlns:c16="http://schemas.microsoft.com/office/drawing/2014/chart" uri="{C3380CC4-5D6E-409C-BE32-E72D297353CC}">
              <c16:uniqueId val="{00000001-47B0-7A46-AC82-F39ADB4F508D}"/>
            </c:ext>
          </c:extLst>
        </c:ser>
        <c:ser>
          <c:idx val="2"/>
          <c:order val="2"/>
          <c:tx>
            <c:strRef>
              <c:f>Sheet1!$D$1</c:f>
              <c:strCache>
                <c:ptCount val="1"/>
                <c:pt idx="0">
                  <c:v>All-Domain</c:v>
                </c:pt>
              </c:strCache>
            </c:strRef>
          </c:tx>
          <c:spPr>
            <a:solidFill>
              <a:schemeClr val="accent3"/>
            </a:solidFill>
            <a:ln>
              <a:noFill/>
            </a:ln>
            <a:effectLst/>
          </c:spPr>
          <c:invertIfNegative val="0"/>
          <c:cat>
            <c:strRef>
              <c:f>Sheet1!$A$2:$A$4</c:f>
              <c:strCache>
                <c:ptCount val="3"/>
                <c:pt idx="0">
                  <c:v>Covid</c:v>
                </c:pt>
                <c:pt idx="1">
                  <c:v>BLM</c:v>
                </c:pt>
                <c:pt idx="2">
                  <c:v>CalFire</c:v>
                </c:pt>
              </c:strCache>
            </c:strRef>
          </c:cat>
          <c:val>
            <c:numRef>
              <c:f>Sheet1!$D$2:$D$4</c:f>
              <c:numCache>
                <c:formatCode>General</c:formatCode>
                <c:ptCount val="3"/>
                <c:pt idx="0">
                  <c:v>57</c:v>
                </c:pt>
                <c:pt idx="1">
                  <c:v>57</c:v>
                </c:pt>
                <c:pt idx="2">
                  <c:v>61</c:v>
                </c:pt>
              </c:numCache>
            </c:numRef>
          </c:val>
          <c:extLst>
            <c:ext xmlns:c16="http://schemas.microsoft.com/office/drawing/2014/chart" uri="{C3380CC4-5D6E-409C-BE32-E72D297353CC}">
              <c16:uniqueId val="{00000002-47B0-7A46-AC82-F39ADB4F508D}"/>
            </c:ext>
          </c:extLst>
        </c:ser>
        <c:dLbls>
          <c:showLegendKey val="0"/>
          <c:showVal val="0"/>
          <c:showCatName val="0"/>
          <c:showSerName val="0"/>
          <c:showPercent val="0"/>
          <c:showBubbleSize val="0"/>
        </c:dLbls>
        <c:gapWidth val="219"/>
        <c:overlap val="-27"/>
        <c:axId val="911233199"/>
        <c:axId val="890834463"/>
      </c:barChart>
      <c:catAx>
        <c:axId val="911233199"/>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2000" b="0" i="0" u="none" strike="noStrike" kern="1200" baseline="0">
                <a:solidFill>
                  <a:schemeClr val="bg2"/>
                </a:solidFill>
                <a:latin typeface="+mn-lt"/>
                <a:ea typeface="+mn-ea"/>
                <a:cs typeface="+mn-cs"/>
              </a:defRPr>
            </a:pPr>
            <a:endParaRPr lang="en-US"/>
          </a:p>
        </c:txPr>
        <c:crossAx val="890834463"/>
        <c:crosses val="autoZero"/>
        <c:auto val="1"/>
        <c:lblAlgn val="ctr"/>
        <c:lblOffset val="100"/>
        <c:noMultiLvlLbl val="0"/>
      </c:catAx>
      <c:valAx>
        <c:axId val="890834463"/>
        <c:scaling>
          <c:orientation val="minMax"/>
        </c:scaling>
        <c:delete val="0"/>
        <c:axPos val="l"/>
        <c:majorGridlines>
          <c:spPr>
            <a:ln w="9525" cap="flat" cmpd="sng" algn="ctr">
              <a:solidFill>
                <a:schemeClr val="bg2"/>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600" b="0" i="0" u="none" strike="noStrike" kern="1200" baseline="0">
                <a:solidFill>
                  <a:schemeClr val="bg2"/>
                </a:solidFill>
                <a:latin typeface="+mn-lt"/>
                <a:ea typeface="+mn-ea"/>
                <a:cs typeface="+mn-cs"/>
              </a:defRPr>
            </a:pPr>
            <a:endParaRPr lang="en-US"/>
          </a:p>
        </c:txPr>
        <c:crossAx val="911233199"/>
        <c:crosses val="autoZero"/>
        <c:crossBetween val="between"/>
      </c:valAx>
      <c:spPr>
        <a:noFill/>
        <a:ln>
          <a:noFill/>
        </a:ln>
        <a:effectLst/>
      </c:spPr>
    </c:plotArea>
    <c:legend>
      <c:legendPos val="t"/>
      <c:legendEntry>
        <c:idx val="0"/>
        <c:txPr>
          <a:bodyPr rot="0" spcFirstLastPara="1" vertOverflow="ellipsis" vert="horz" wrap="square" anchor="ctr" anchorCtr="1"/>
          <a:lstStyle/>
          <a:p>
            <a:pPr>
              <a:defRPr sz="2000" b="0" i="0" u="none" strike="noStrike" kern="1200" baseline="0">
                <a:solidFill>
                  <a:schemeClr val="bg2"/>
                </a:solidFill>
                <a:latin typeface="+mn-lt"/>
                <a:ea typeface="+mn-ea"/>
                <a:cs typeface="+mn-cs"/>
              </a:defRPr>
            </a:pPr>
            <a:endParaRPr lang="en-US"/>
          </a:p>
        </c:txPr>
      </c:legendEntry>
      <c:legendEntry>
        <c:idx val="1"/>
        <c:txPr>
          <a:bodyPr rot="0" spcFirstLastPara="1" vertOverflow="ellipsis" vert="horz" wrap="square" anchor="ctr" anchorCtr="1"/>
          <a:lstStyle/>
          <a:p>
            <a:pPr>
              <a:defRPr sz="2000" b="0" i="0" u="none" strike="noStrike" kern="1200" baseline="0">
                <a:solidFill>
                  <a:schemeClr val="bg2"/>
                </a:solidFill>
                <a:latin typeface="+mn-lt"/>
                <a:ea typeface="+mn-ea"/>
                <a:cs typeface="+mn-cs"/>
              </a:defRPr>
            </a:pPr>
            <a:endParaRPr lang="en-US"/>
          </a:p>
        </c:txPr>
      </c:legendEntry>
      <c:legendEntry>
        <c:idx val="2"/>
        <c:txPr>
          <a:bodyPr rot="0" spcFirstLastPara="1" vertOverflow="ellipsis" vert="horz" wrap="square" anchor="ctr" anchorCtr="1"/>
          <a:lstStyle/>
          <a:p>
            <a:pPr>
              <a:defRPr sz="2000" b="0" i="0" u="none" strike="noStrike" kern="1200" baseline="0">
                <a:solidFill>
                  <a:schemeClr val="bg2"/>
                </a:solidFill>
                <a:latin typeface="+mn-lt"/>
                <a:ea typeface="+mn-ea"/>
                <a:cs typeface="+mn-cs"/>
              </a:defRPr>
            </a:pPr>
            <a:endParaRPr lang="en-US"/>
          </a:p>
        </c:txPr>
      </c:legendEntry>
      <c:overlay val="0"/>
      <c:spPr>
        <a:noFill/>
        <a:ln>
          <a:noFill/>
        </a:ln>
        <a:effectLst/>
      </c:spPr>
      <c:txPr>
        <a:bodyPr rot="0" spcFirstLastPara="1" vertOverflow="ellipsis" vert="horz" wrap="square" anchor="ctr" anchorCtr="1"/>
        <a:lstStyle/>
        <a:p>
          <a:pPr>
            <a:defRPr sz="20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Naïve</c:v>
                </c:pt>
              </c:strCache>
            </c:strRef>
          </c:tx>
          <c:spPr>
            <a:solidFill>
              <a:schemeClr val="accent1"/>
            </a:solidFill>
            <a:ln>
              <a:noFill/>
            </a:ln>
            <a:effectLst/>
          </c:spPr>
          <c:invertIfNegative val="0"/>
          <c:cat>
            <c:strRef>
              <c:f>Sheet1!$A$2:$A$4</c:f>
              <c:strCache>
                <c:ptCount val="3"/>
                <c:pt idx="0">
                  <c:v>Covid</c:v>
                </c:pt>
                <c:pt idx="1">
                  <c:v>BLM</c:v>
                </c:pt>
                <c:pt idx="2">
                  <c:v>CalFire</c:v>
                </c:pt>
              </c:strCache>
            </c:strRef>
          </c:cat>
          <c:val>
            <c:numRef>
              <c:f>Sheet1!$B$2:$B$4</c:f>
              <c:numCache>
                <c:formatCode>General</c:formatCode>
                <c:ptCount val="3"/>
                <c:pt idx="0">
                  <c:v>3</c:v>
                </c:pt>
                <c:pt idx="1">
                  <c:v>0</c:v>
                </c:pt>
                <c:pt idx="2">
                  <c:v>20</c:v>
                </c:pt>
              </c:numCache>
            </c:numRef>
          </c:val>
          <c:extLst>
            <c:ext xmlns:c16="http://schemas.microsoft.com/office/drawing/2014/chart" uri="{C3380CC4-5D6E-409C-BE32-E72D297353CC}">
              <c16:uniqueId val="{00000000-47B0-7A46-AC82-F39ADB4F508D}"/>
            </c:ext>
          </c:extLst>
        </c:ser>
        <c:ser>
          <c:idx val="1"/>
          <c:order val="1"/>
          <c:tx>
            <c:strRef>
              <c:f>Sheet1!$C$1</c:f>
              <c:strCache>
                <c:ptCount val="1"/>
                <c:pt idx="0">
                  <c:v>In-Domain</c:v>
                </c:pt>
              </c:strCache>
            </c:strRef>
          </c:tx>
          <c:spPr>
            <a:solidFill>
              <a:schemeClr val="accent2"/>
            </a:solidFill>
            <a:ln>
              <a:noFill/>
            </a:ln>
            <a:effectLst/>
          </c:spPr>
          <c:invertIfNegative val="0"/>
          <c:cat>
            <c:strRef>
              <c:f>Sheet1!$A$2:$A$4</c:f>
              <c:strCache>
                <c:ptCount val="3"/>
                <c:pt idx="0">
                  <c:v>Covid</c:v>
                </c:pt>
                <c:pt idx="1">
                  <c:v>BLM</c:v>
                </c:pt>
                <c:pt idx="2">
                  <c:v>CalFire</c:v>
                </c:pt>
              </c:strCache>
            </c:strRef>
          </c:cat>
          <c:val>
            <c:numRef>
              <c:f>Sheet1!$C$2:$C$4</c:f>
              <c:numCache>
                <c:formatCode>General</c:formatCode>
                <c:ptCount val="3"/>
                <c:pt idx="0">
                  <c:v>56</c:v>
                </c:pt>
                <c:pt idx="1">
                  <c:v>41</c:v>
                </c:pt>
                <c:pt idx="2">
                  <c:v>55</c:v>
                </c:pt>
              </c:numCache>
            </c:numRef>
          </c:val>
          <c:extLst>
            <c:ext xmlns:c16="http://schemas.microsoft.com/office/drawing/2014/chart" uri="{C3380CC4-5D6E-409C-BE32-E72D297353CC}">
              <c16:uniqueId val="{00000001-47B0-7A46-AC82-F39ADB4F508D}"/>
            </c:ext>
          </c:extLst>
        </c:ser>
        <c:ser>
          <c:idx val="2"/>
          <c:order val="2"/>
          <c:tx>
            <c:strRef>
              <c:f>Sheet1!$D$1</c:f>
              <c:strCache>
                <c:ptCount val="1"/>
                <c:pt idx="0">
                  <c:v>All-Domain</c:v>
                </c:pt>
              </c:strCache>
            </c:strRef>
          </c:tx>
          <c:spPr>
            <a:solidFill>
              <a:schemeClr val="accent3"/>
            </a:solidFill>
            <a:ln>
              <a:noFill/>
            </a:ln>
            <a:effectLst/>
          </c:spPr>
          <c:invertIfNegative val="0"/>
          <c:cat>
            <c:strRef>
              <c:f>Sheet1!$A$2:$A$4</c:f>
              <c:strCache>
                <c:ptCount val="3"/>
                <c:pt idx="0">
                  <c:v>Covid</c:v>
                </c:pt>
                <c:pt idx="1">
                  <c:v>BLM</c:v>
                </c:pt>
                <c:pt idx="2">
                  <c:v>CalFire</c:v>
                </c:pt>
              </c:strCache>
            </c:strRef>
          </c:cat>
          <c:val>
            <c:numRef>
              <c:f>Sheet1!$D$2:$D$4</c:f>
              <c:numCache>
                <c:formatCode>General</c:formatCode>
                <c:ptCount val="3"/>
                <c:pt idx="0">
                  <c:v>55</c:v>
                </c:pt>
                <c:pt idx="1">
                  <c:v>48</c:v>
                </c:pt>
                <c:pt idx="2">
                  <c:v>52</c:v>
                </c:pt>
              </c:numCache>
            </c:numRef>
          </c:val>
          <c:extLst>
            <c:ext xmlns:c16="http://schemas.microsoft.com/office/drawing/2014/chart" uri="{C3380CC4-5D6E-409C-BE32-E72D297353CC}">
              <c16:uniqueId val="{00000002-47B0-7A46-AC82-F39ADB4F508D}"/>
            </c:ext>
          </c:extLst>
        </c:ser>
        <c:dLbls>
          <c:showLegendKey val="0"/>
          <c:showVal val="0"/>
          <c:showCatName val="0"/>
          <c:showSerName val="0"/>
          <c:showPercent val="0"/>
          <c:showBubbleSize val="0"/>
        </c:dLbls>
        <c:gapWidth val="219"/>
        <c:overlap val="-27"/>
        <c:axId val="911233199"/>
        <c:axId val="890834463"/>
      </c:barChart>
      <c:catAx>
        <c:axId val="911233199"/>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2000" b="0" i="0" u="none" strike="noStrike" kern="1200" baseline="0">
                <a:solidFill>
                  <a:schemeClr val="bg2"/>
                </a:solidFill>
                <a:latin typeface="+mn-lt"/>
                <a:ea typeface="+mn-ea"/>
                <a:cs typeface="+mn-cs"/>
              </a:defRPr>
            </a:pPr>
            <a:endParaRPr lang="en-US"/>
          </a:p>
        </c:txPr>
        <c:crossAx val="890834463"/>
        <c:crosses val="autoZero"/>
        <c:auto val="1"/>
        <c:lblAlgn val="ctr"/>
        <c:lblOffset val="100"/>
        <c:noMultiLvlLbl val="0"/>
      </c:catAx>
      <c:valAx>
        <c:axId val="890834463"/>
        <c:scaling>
          <c:orientation val="minMax"/>
        </c:scaling>
        <c:delete val="0"/>
        <c:axPos val="l"/>
        <c:majorGridlines>
          <c:spPr>
            <a:ln w="9525" cap="flat" cmpd="sng" algn="ctr">
              <a:solidFill>
                <a:schemeClr val="bg2"/>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600" b="0" i="0" u="none" strike="noStrike" kern="1200" baseline="0">
                <a:solidFill>
                  <a:schemeClr val="bg2"/>
                </a:solidFill>
                <a:latin typeface="+mn-lt"/>
                <a:ea typeface="+mn-ea"/>
                <a:cs typeface="+mn-cs"/>
              </a:defRPr>
            </a:pPr>
            <a:endParaRPr lang="en-US"/>
          </a:p>
        </c:txPr>
        <c:crossAx val="911233199"/>
        <c:crosses val="autoZero"/>
        <c:crossBetween val="between"/>
      </c:valAx>
      <c:spPr>
        <a:noFill/>
        <a:ln>
          <a:noFill/>
        </a:ln>
        <a:effectLst/>
      </c:spPr>
    </c:plotArea>
    <c:legend>
      <c:legendPos val="t"/>
      <c:legendEntry>
        <c:idx val="0"/>
        <c:txPr>
          <a:bodyPr rot="0" spcFirstLastPara="1" vertOverflow="ellipsis" vert="horz" wrap="square" anchor="ctr" anchorCtr="1"/>
          <a:lstStyle/>
          <a:p>
            <a:pPr>
              <a:defRPr sz="2000" b="0" i="0" u="none" strike="noStrike" kern="1200" baseline="0">
                <a:solidFill>
                  <a:schemeClr val="bg2"/>
                </a:solidFill>
                <a:latin typeface="+mn-lt"/>
                <a:ea typeface="+mn-ea"/>
                <a:cs typeface="+mn-cs"/>
              </a:defRPr>
            </a:pPr>
            <a:endParaRPr lang="en-US"/>
          </a:p>
        </c:txPr>
      </c:legendEntry>
      <c:legendEntry>
        <c:idx val="1"/>
        <c:txPr>
          <a:bodyPr rot="0" spcFirstLastPara="1" vertOverflow="ellipsis" vert="horz" wrap="square" anchor="ctr" anchorCtr="1"/>
          <a:lstStyle/>
          <a:p>
            <a:pPr>
              <a:defRPr sz="2000" b="0" i="0" u="none" strike="noStrike" kern="1200" baseline="0">
                <a:solidFill>
                  <a:schemeClr val="bg2"/>
                </a:solidFill>
                <a:latin typeface="+mn-lt"/>
                <a:ea typeface="+mn-ea"/>
                <a:cs typeface="+mn-cs"/>
              </a:defRPr>
            </a:pPr>
            <a:endParaRPr lang="en-US"/>
          </a:p>
        </c:txPr>
      </c:legendEntry>
      <c:legendEntry>
        <c:idx val="2"/>
        <c:txPr>
          <a:bodyPr rot="0" spcFirstLastPara="1" vertOverflow="ellipsis" vert="horz" wrap="square" anchor="ctr" anchorCtr="1"/>
          <a:lstStyle/>
          <a:p>
            <a:pPr>
              <a:defRPr sz="2000" b="0" i="0" u="none" strike="noStrike" kern="1200" baseline="0">
                <a:solidFill>
                  <a:schemeClr val="bg2"/>
                </a:solidFill>
                <a:latin typeface="+mn-lt"/>
                <a:ea typeface="+mn-ea"/>
                <a:cs typeface="+mn-cs"/>
              </a:defRPr>
            </a:pPr>
            <a:endParaRPr lang="en-US"/>
          </a:p>
        </c:txPr>
      </c:legendEntry>
      <c:overlay val="0"/>
      <c:spPr>
        <a:noFill/>
        <a:ln>
          <a:noFill/>
        </a:ln>
        <a:effectLst/>
      </c:spPr>
      <c:txPr>
        <a:bodyPr rot="0" spcFirstLastPara="1" vertOverflow="ellipsis" vert="horz" wrap="square" anchor="ctr" anchorCtr="1"/>
        <a:lstStyle/>
        <a:p>
          <a:pPr>
            <a:defRPr sz="20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1440D86-9851-1746-8E57-B40863178B1E}" type="datetimeFigureOut">
              <a:rPr lang="en-US" smtClean="0"/>
              <a:t>4/20/22</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951176A-451F-FD40-89B3-BFB9196B68C4}" type="slidenum">
              <a:rPr lang="en-US" smtClean="0"/>
              <a:t>‹#›</a:t>
            </a:fld>
            <a:endParaRPr lang="en-US"/>
          </a:p>
        </p:txBody>
      </p:sp>
    </p:spTree>
    <p:extLst>
      <p:ext uri="{BB962C8B-B14F-4D97-AF65-F5344CB8AC3E}">
        <p14:creationId xmlns:p14="http://schemas.microsoft.com/office/powerpoint/2010/main" val="360754710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r>
              <a:rPr lang="en-US" dirty="0"/>
              <a:t>Hello everyone. My name is </a:t>
            </a:r>
            <a:r>
              <a:rPr lang="en-US" dirty="0" err="1"/>
              <a:t>Qiang</a:t>
            </a:r>
            <a:r>
              <a:rPr lang="en-US" dirty="0"/>
              <a:t> from Alexa AI. Today I'm very happy to share a work of mine that started when I was at AI2, and an outcome of collaboration with folks from many different places. </a:t>
            </a:r>
          </a:p>
        </p:txBody>
      </p:sp>
      <p:sp>
        <p:nvSpPr>
          <p:cNvPr id="4" name="Slide Number Placeholder 3"/>
          <p:cNvSpPr>
            <a:spLocks noGrp="1"/>
          </p:cNvSpPr>
          <p:nvPr>
            <p:ph type="sldNum" sz="quarter" idx="5"/>
          </p:nvPr>
        </p:nvSpPr>
        <p:spPr/>
        <p:txBody>
          <a:bodyPr/>
          <a:lstStyle/>
          <a:p>
            <a:fld id="{C1CE3F0E-4AE8-4F49-B961-1DDFA3686D39}" type="slidenum">
              <a:rPr lang="en-US" smtClean="0"/>
              <a:t>1</a:t>
            </a:fld>
            <a:endParaRPr lang="en-US"/>
          </a:p>
        </p:txBody>
      </p:sp>
    </p:spTree>
    <p:extLst>
      <p:ext uri="{BB962C8B-B14F-4D97-AF65-F5344CB8AC3E}">
        <p14:creationId xmlns:p14="http://schemas.microsoft.com/office/powerpoint/2010/main" val="241015369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951176A-451F-FD40-89B3-BFB9196B68C4}" type="slidenum">
              <a:rPr lang="en-US" smtClean="0"/>
              <a:t>13</a:t>
            </a:fld>
            <a:endParaRPr lang="en-US"/>
          </a:p>
        </p:txBody>
      </p:sp>
    </p:spTree>
    <p:extLst>
      <p:ext uri="{BB962C8B-B14F-4D97-AF65-F5344CB8AC3E}">
        <p14:creationId xmlns:p14="http://schemas.microsoft.com/office/powerpoint/2010/main" val="248905492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951176A-451F-FD40-89B3-BFB9196B68C4}" type="slidenum">
              <a:rPr lang="en-US" smtClean="0"/>
              <a:t>14</a:t>
            </a:fld>
            <a:endParaRPr lang="en-US"/>
          </a:p>
        </p:txBody>
      </p:sp>
    </p:spTree>
    <p:extLst>
      <p:ext uri="{BB962C8B-B14F-4D97-AF65-F5344CB8AC3E}">
        <p14:creationId xmlns:p14="http://schemas.microsoft.com/office/powerpoint/2010/main" val="227035291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This debate over start-time is not an NLP problem, so instead of inventing a new mechanism to resolve this, we simply allow ``overall'' as a label for the start time of a quantity.</a:t>
            </a:r>
          </a:p>
          <a:p>
            <a:endParaRPr lang="en-US" dirty="0"/>
          </a:p>
        </p:txBody>
      </p:sp>
      <p:sp>
        <p:nvSpPr>
          <p:cNvPr id="4" name="Slide Number Placeholder 3"/>
          <p:cNvSpPr>
            <a:spLocks noGrp="1"/>
          </p:cNvSpPr>
          <p:nvPr>
            <p:ph type="sldNum" sz="quarter" idx="5"/>
          </p:nvPr>
        </p:nvSpPr>
        <p:spPr/>
        <p:txBody>
          <a:bodyPr/>
          <a:lstStyle/>
          <a:p>
            <a:fld id="{5951176A-451F-FD40-89B3-BFB9196B68C4}" type="slidenum">
              <a:rPr lang="en-US" smtClean="0"/>
              <a:t>15</a:t>
            </a:fld>
            <a:endParaRPr lang="en-US"/>
          </a:p>
        </p:txBody>
      </p:sp>
    </p:spTree>
    <p:extLst>
      <p:ext uri="{BB962C8B-B14F-4D97-AF65-F5344CB8AC3E}">
        <p14:creationId xmlns:p14="http://schemas.microsoft.com/office/powerpoint/2010/main" val="33335896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951176A-451F-FD40-89B3-BFB9196B68C4}" type="slidenum">
              <a:rPr lang="en-US" smtClean="0"/>
              <a:t>16</a:t>
            </a:fld>
            <a:endParaRPr lang="en-US"/>
          </a:p>
        </p:txBody>
      </p:sp>
    </p:spTree>
    <p:extLst>
      <p:ext uri="{BB962C8B-B14F-4D97-AF65-F5344CB8AC3E}">
        <p14:creationId xmlns:p14="http://schemas.microsoft.com/office/powerpoint/2010/main" val="92405463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is what our data looks like. We're not going to read everything. Please pause your video and double check the examples, and we'll simply skip it here.</a:t>
            </a:r>
          </a:p>
        </p:txBody>
      </p:sp>
      <p:sp>
        <p:nvSpPr>
          <p:cNvPr id="4" name="Slide Number Placeholder 3"/>
          <p:cNvSpPr>
            <a:spLocks noGrp="1"/>
          </p:cNvSpPr>
          <p:nvPr>
            <p:ph type="sldNum" sz="quarter" idx="5"/>
          </p:nvPr>
        </p:nvSpPr>
        <p:spPr/>
        <p:txBody>
          <a:bodyPr/>
          <a:lstStyle/>
          <a:p>
            <a:fld id="{5951176A-451F-FD40-89B3-BFB9196B68C4}" type="slidenum">
              <a:rPr lang="en-US" smtClean="0"/>
              <a:t>18</a:t>
            </a:fld>
            <a:endParaRPr lang="en-US"/>
          </a:p>
        </p:txBody>
      </p:sp>
    </p:spTree>
    <p:extLst>
      <p:ext uri="{BB962C8B-B14F-4D97-AF65-F5344CB8AC3E}">
        <p14:creationId xmlns:p14="http://schemas.microsoft.com/office/powerpoint/2010/main" val="87168204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is the data statistics. We'd like to call for attention to the size and quality of the data.</a:t>
            </a:r>
          </a:p>
        </p:txBody>
      </p:sp>
      <p:sp>
        <p:nvSpPr>
          <p:cNvPr id="4" name="Slide Number Placeholder 3"/>
          <p:cNvSpPr>
            <a:spLocks noGrp="1"/>
          </p:cNvSpPr>
          <p:nvPr>
            <p:ph type="sldNum" sz="quarter" idx="5"/>
          </p:nvPr>
        </p:nvSpPr>
        <p:spPr/>
        <p:txBody>
          <a:bodyPr/>
          <a:lstStyle/>
          <a:p>
            <a:fld id="{5951176A-451F-FD40-89B3-BFB9196B68C4}" type="slidenum">
              <a:rPr lang="en-US" smtClean="0"/>
              <a:t>19</a:t>
            </a:fld>
            <a:endParaRPr lang="en-US"/>
          </a:p>
        </p:txBody>
      </p:sp>
    </p:spTree>
    <p:extLst>
      <p:ext uri="{BB962C8B-B14F-4D97-AF65-F5344CB8AC3E}">
        <p14:creationId xmlns:p14="http://schemas.microsoft.com/office/powerpoint/2010/main" val="365909793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951176A-451F-FD40-89B3-BFB9196B68C4}" type="slidenum">
              <a:rPr lang="en-US" smtClean="0"/>
              <a:t>20</a:t>
            </a:fld>
            <a:endParaRPr lang="en-US"/>
          </a:p>
        </p:txBody>
      </p:sp>
    </p:spTree>
    <p:extLst>
      <p:ext uri="{BB962C8B-B14F-4D97-AF65-F5344CB8AC3E}">
        <p14:creationId xmlns:p14="http://schemas.microsoft.com/office/powerpoint/2010/main" val="275730041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data was collected on </a:t>
            </a:r>
            <a:r>
              <a:rPr lang="en-US" dirty="0" err="1"/>
              <a:t>Crowdaq</a:t>
            </a:r>
            <a:r>
              <a:rPr lang="en-US" dirty="0"/>
              <a:t>, a tool developed to make crowdsourcing easier. Feel free to pause the video and double check the information and URL on this slide. We'd like to call out that the pipeline is released and everyone can reproduce the annotation guidelines, exams, and UIs.</a:t>
            </a:r>
          </a:p>
        </p:txBody>
      </p:sp>
      <p:sp>
        <p:nvSpPr>
          <p:cNvPr id="4" name="Slide Number Placeholder 3"/>
          <p:cNvSpPr>
            <a:spLocks noGrp="1"/>
          </p:cNvSpPr>
          <p:nvPr>
            <p:ph type="sldNum" sz="quarter" idx="5"/>
          </p:nvPr>
        </p:nvSpPr>
        <p:spPr/>
        <p:txBody>
          <a:bodyPr/>
          <a:lstStyle/>
          <a:p>
            <a:fld id="{5951176A-451F-FD40-89B3-BFB9196B68C4}" type="slidenum">
              <a:rPr lang="en-US" smtClean="0"/>
              <a:t>21</a:t>
            </a:fld>
            <a:endParaRPr lang="en-US"/>
          </a:p>
        </p:txBody>
      </p:sp>
    </p:spTree>
    <p:extLst>
      <p:ext uri="{BB962C8B-B14F-4D97-AF65-F5344CB8AC3E}">
        <p14:creationId xmlns:p14="http://schemas.microsoft.com/office/powerpoint/2010/main" val="418739046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Temporal: https://dev2.crowdaq.com/w/task/acl2021_stqe/</a:t>
            </a:r>
            <a:r>
              <a:rPr lang="en-US" dirty="0" err="1"/>
              <a:t>covid_quantity_temporal</a:t>
            </a:r>
            <a:r>
              <a:rPr lang="en-US" dirty="0"/>
              <a:t>/BAloiPw61DN3giY6aoKgHp2q9uwoOSzqu1JxITdAjWXq6RIRaN_sentence_015_span_34_41</a:t>
            </a:r>
          </a:p>
          <a:p>
            <a:endParaRPr lang="en-US" dirty="0"/>
          </a:p>
          <a:p>
            <a:r>
              <a:rPr lang="en-US" dirty="0"/>
              <a:t>Spatial: https://dev2.crowdaq.com/w/task/acl2021_stqe/</a:t>
            </a:r>
            <a:r>
              <a:rPr lang="en-US" dirty="0" err="1"/>
              <a:t>covid_quantity_spatial</a:t>
            </a:r>
            <a:r>
              <a:rPr lang="en-US" dirty="0"/>
              <a:t>/gWJKQxmNRgVVnkzj4E0UODENo11RurC1HZubwnjXSU6IS34UcS_sentence_016_span_88_94</a:t>
            </a:r>
          </a:p>
        </p:txBody>
      </p:sp>
      <p:sp>
        <p:nvSpPr>
          <p:cNvPr id="4" name="Slide Number Placeholder 3"/>
          <p:cNvSpPr>
            <a:spLocks noGrp="1"/>
          </p:cNvSpPr>
          <p:nvPr>
            <p:ph type="sldNum" sz="quarter" idx="5"/>
          </p:nvPr>
        </p:nvSpPr>
        <p:spPr/>
        <p:txBody>
          <a:bodyPr/>
          <a:lstStyle/>
          <a:p>
            <a:fld id="{5951176A-451F-FD40-89B3-BFB9196B68C4}" type="slidenum">
              <a:rPr lang="en-US" smtClean="0"/>
              <a:t>22</a:t>
            </a:fld>
            <a:endParaRPr lang="en-US"/>
          </a:p>
        </p:txBody>
      </p:sp>
    </p:spTree>
    <p:extLst>
      <p:ext uri="{BB962C8B-B14F-4D97-AF65-F5344CB8AC3E}">
        <p14:creationId xmlns:p14="http://schemas.microsoft.com/office/powerpoint/2010/main" val="227483300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Here we're showing that </a:t>
            </a:r>
            <a:r>
              <a:rPr lang="en-US" dirty="0" err="1"/>
              <a:t>crowdaq</a:t>
            </a:r>
            <a:r>
              <a:rPr lang="en-US" dirty="0"/>
              <a:t> enables ...</a:t>
            </a:r>
          </a:p>
        </p:txBody>
      </p:sp>
      <p:sp>
        <p:nvSpPr>
          <p:cNvPr id="4" name="Slide Number Placeholder 3"/>
          <p:cNvSpPr>
            <a:spLocks noGrp="1"/>
          </p:cNvSpPr>
          <p:nvPr>
            <p:ph type="sldNum" sz="quarter" idx="5"/>
          </p:nvPr>
        </p:nvSpPr>
        <p:spPr/>
        <p:txBody>
          <a:bodyPr/>
          <a:lstStyle/>
          <a:p>
            <a:fld id="{5951176A-451F-FD40-89B3-BFB9196B68C4}" type="slidenum">
              <a:rPr lang="en-US" smtClean="0"/>
              <a:t>23</a:t>
            </a:fld>
            <a:endParaRPr lang="en-US"/>
          </a:p>
        </p:txBody>
      </p:sp>
    </p:spTree>
    <p:extLst>
      <p:ext uri="{BB962C8B-B14F-4D97-AF65-F5344CB8AC3E}">
        <p14:creationId xmlns:p14="http://schemas.microsoft.com/office/powerpoint/2010/main" val="188757820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When COVID first appeared in the US, there were a great number of news articles covering various aspects of the pandemic. It was desired to have a dedicated tool that can extract and synthesize information from all of them, in all places, in all time points. This is important for, either better understanding the situation for policy makers, or for many applications built on top of this database.</a:t>
            </a:r>
          </a:p>
        </p:txBody>
      </p:sp>
      <p:sp>
        <p:nvSpPr>
          <p:cNvPr id="4" name="Slide Number Placeholder 3"/>
          <p:cNvSpPr>
            <a:spLocks noGrp="1"/>
          </p:cNvSpPr>
          <p:nvPr>
            <p:ph type="sldNum" sz="quarter" idx="5"/>
          </p:nvPr>
        </p:nvSpPr>
        <p:spPr/>
        <p:txBody>
          <a:bodyPr/>
          <a:lstStyle/>
          <a:p>
            <a:fld id="{5951176A-451F-FD40-89B3-BFB9196B68C4}" type="slidenum">
              <a:rPr lang="en-US" smtClean="0"/>
              <a:t>2</a:t>
            </a:fld>
            <a:endParaRPr lang="en-US"/>
          </a:p>
        </p:txBody>
      </p:sp>
    </p:spTree>
    <p:extLst>
      <p:ext uri="{BB962C8B-B14F-4D97-AF65-F5344CB8AC3E}">
        <p14:creationId xmlns:p14="http://schemas.microsoft.com/office/powerpoint/2010/main" val="75806652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dirty="0">
                <a:solidFill>
                  <a:schemeClr val="tx1"/>
                </a:solidFill>
                <a:effectLst/>
                <a:latin typeface="+mn-lt"/>
                <a:ea typeface="+mn-ea"/>
                <a:cs typeface="+mn-cs"/>
              </a:rPr>
              <a:t>We propose models that fulfill individual components as detailed in the problem formulation, which includes quantity recognition, typing, spatial grounding, and temporal grounding. Quantity recognition is done with BERT under a token classification setting. We omit its implementation detail in this talk. Typing, spatial and temporal grounding are done with T5-large using its generative sequence-to-sequence training objective. We use input documents as T5’s input and format the labels in individual tasks into a sequence of tokens as the expected generation output. For example, given the document that includes the quantity of 170 square miles, we place a marker token to the left of the quantity span to indicate which quantity the model should focus on. The typing model will be supervised to generate a sequence of the label, which in this case is physical measurements, and the spatial model will be supervised to generate US, California, Los Angeles. We replace some tokens with special T5 vocabularies to avoid confusion. </a:t>
            </a:r>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5951176A-451F-FD40-89B3-BFB9196B68C4}"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52488235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dirty="0">
                <a:solidFill>
                  <a:schemeClr val="tx1"/>
                </a:solidFill>
                <a:effectLst/>
                <a:latin typeface="+mn-lt"/>
                <a:ea typeface="+mn-ea"/>
                <a:cs typeface="+mn-cs"/>
              </a:rPr>
              <a:t>Naturally, we include three evaluation tasks. For typing, we use accuracy as the metric, for spatial, we use exact match, and evaluate on both city and state level. For time, the first metric we use is a binary accuracy metric, evaluating whether a model can successfully tell if the quantity is an overall number ending on DCT. The second metric evaluates those quantities that are not overall numbers, which are more challenging. </a:t>
            </a:r>
          </a:p>
          <a:p>
            <a:endParaRPr lang="en-US" sz="1200" b="0" i="0" u="none" strike="noStrike" kern="1200" dirty="0">
              <a:solidFill>
                <a:schemeClr val="tx1"/>
              </a:solidFill>
              <a:effectLst/>
              <a:latin typeface="+mn-lt"/>
              <a:ea typeface="+mn-ea"/>
              <a:cs typeface="+mn-cs"/>
            </a:endParaRPr>
          </a:p>
          <a:p>
            <a:r>
              <a:rPr lang="en-US" sz="1200" b="0" i="0" u="none" strike="noStrike" kern="1200" dirty="0">
                <a:solidFill>
                  <a:schemeClr val="tx1"/>
                </a:solidFill>
                <a:effectLst/>
                <a:latin typeface="+mn-lt"/>
                <a:ea typeface="+mn-ea"/>
                <a:cs typeface="+mn-cs"/>
              </a:rPr>
              <a:t>We evaluate both start and end time exact-match in that case. For each domains, we use 500 fully annotated quantities for evaluation. </a:t>
            </a:r>
          </a:p>
          <a:p>
            <a:endParaRPr lang="en-US" sz="1200" b="0" i="0" u="none" strike="noStrike" kern="1200" dirty="0">
              <a:solidFill>
                <a:schemeClr val="tx1"/>
              </a:solidFill>
              <a:effectLst/>
              <a:latin typeface="+mn-lt"/>
              <a:ea typeface="+mn-ea"/>
              <a:cs typeface="+mn-cs"/>
            </a:endParaRPr>
          </a:p>
          <a:p>
            <a:r>
              <a:rPr lang="en-US" sz="1200" b="0" i="0" u="none" strike="noStrike" kern="1200" dirty="0">
                <a:solidFill>
                  <a:schemeClr val="tx1"/>
                </a:solidFill>
                <a:effectLst/>
                <a:latin typeface="+mn-lt"/>
                <a:ea typeface="+mn-ea"/>
                <a:cs typeface="+mn-cs"/>
              </a:rPr>
              <a:t>We compare models that are trained on only in-domain supervision, and those that are trained on all domain’s supervision. We also compare with a set of naive baselines that are designed for each task. </a:t>
            </a:r>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5951176A-451F-FD40-89B3-BFB9196B68C4}"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71783350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Typing is an easy task.</a:t>
            </a:r>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5951176A-451F-FD40-89B3-BFB9196B68C4}"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1277986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5951176A-451F-FD40-89B3-BFB9196B68C4}"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70761869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5951176A-451F-FD40-89B3-BFB9196B68C4}"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41274056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5951176A-451F-FD40-89B3-BFB9196B68C4}"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881068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L" dirty="0"/>
              <a:t>37''</a:t>
            </a:r>
          </a:p>
        </p:txBody>
      </p:sp>
      <p:sp>
        <p:nvSpPr>
          <p:cNvPr id="4" name="Slide Number Placeholder 3"/>
          <p:cNvSpPr>
            <a:spLocks noGrp="1"/>
          </p:cNvSpPr>
          <p:nvPr>
            <p:ph type="sldNum" sz="quarter" idx="5"/>
          </p:nvPr>
        </p:nvSpPr>
        <p:spPr/>
        <p:txBody>
          <a:bodyPr/>
          <a:lstStyle/>
          <a:p>
            <a:fld id="{5951176A-451F-FD40-89B3-BFB9196B68C4}" type="slidenum">
              <a:rPr lang="en-US" smtClean="0"/>
              <a:t>32</a:t>
            </a:fld>
            <a:endParaRPr lang="en-US"/>
          </a:p>
        </p:txBody>
      </p:sp>
    </p:spTree>
    <p:extLst>
      <p:ext uri="{BB962C8B-B14F-4D97-AF65-F5344CB8AC3E}">
        <p14:creationId xmlns:p14="http://schemas.microsoft.com/office/powerpoint/2010/main" val="276875570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951176A-451F-FD40-89B3-BFB9196B68C4}" type="slidenum">
              <a:rPr lang="en-US" smtClean="0"/>
              <a:t>34</a:t>
            </a:fld>
            <a:endParaRPr lang="en-US"/>
          </a:p>
        </p:txBody>
      </p:sp>
    </p:spTree>
    <p:extLst>
      <p:ext uri="{BB962C8B-B14F-4D97-AF65-F5344CB8AC3E}">
        <p14:creationId xmlns:p14="http://schemas.microsoft.com/office/powerpoint/2010/main" val="324384647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951176A-451F-FD40-89B3-BFB9196B68C4}" type="slidenum">
              <a:rPr lang="en-US" smtClean="0"/>
              <a:t>35</a:t>
            </a:fld>
            <a:endParaRPr lang="en-US"/>
          </a:p>
        </p:txBody>
      </p:sp>
    </p:spTree>
    <p:extLst>
      <p:ext uri="{BB962C8B-B14F-4D97-AF65-F5344CB8AC3E}">
        <p14:creationId xmlns:p14="http://schemas.microsoft.com/office/powerpoint/2010/main" val="317262078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5951176A-451F-FD40-89B3-BFB9196B68C4}"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8803901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dirty="0"/>
              <a:t>Time is important for story understanding. For instance, let's look at two events: people were angry and police used tear gas. If this is the temporal ordering, people got angry first and followed by tear gas. It leaves us with the impression that people may have turned anger into violence. And that's why tear gas was used. </a:t>
            </a:r>
          </a:p>
          <a:p>
            <a:pPr marL="0" marR="0" lvl="0" indent="0" algn="l" defTabSz="914400" rtl="0" eaLnBrk="0" fontAlgn="base" latinLnBrk="0" hangingPunct="0">
              <a:lnSpc>
                <a:spcPct val="100000"/>
              </a:lnSpc>
              <a:spcBef>
                <a:spcPct val="30000"/>
              </a:spcBef>
              <a:spcAft>
                <a:spcPct val="0"/>
              </a:spcAft>
              <a:buClrTx/>
              <a:buSzTx/>
              <a:buFontTx/>
              <a:buNone/>
              <a:tabLst/>
              <a:defRPr/>
            </a:pPr>
            <a:r>
              <a:rPr lang="en-US" dirty="0"/>
              <a:t>(22'')</a:t>
            </a:r>
          </a:p>
        </p:txBody>
      </p:sp>
      <p:sp>
        <p:nvSpPr>
          <p:cNvPr id="4" name="Slide Number Placeholder 3"/>
          <p:cNvSpPr>
            <a:spLocks noGrp="1"/>
          </p:cNvSpPr>
          <p:nvPr>
            <p:ph type="sldNum" sz="quarter" idx="5"/>
          </p:nvPr>
        </p:nvSpPr>
        <p:spPr/>
        <p:txBody>
          <a:bodyPr/>
          <a:lstStyle/>
          <a:p>
            <a:pPr>
              <a:defRPr/>
            </a:pPr>
            <a:fld id="{4F7D9C7A-1E92-449D-A064-B8AFA531E953}" type="slidenum">
              <a:rPr lang="en-US" altLang="en-US" smtClean="0"/>
              <a:pPr>
                <a:defRPr/>
              </a:pPr>
              <a:t>4</a:t>
            </a:fld>
            <a:endParaRPr lang="en-US" altLang="en-US"/>
          </a:p>
        </p:txBody>
      </p:sp>
    </p:spTree>
    <p:extLst>
      <p:ext uri="{BB962C8B-B14F-4D97-AF65-F5344CB8AC3E}">
        <p14:creationId xmlns:p14="http://schemas.microsoft.com/office/powerpoint/2010/main" val="133354214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There’re also some interesting phenomena that we’d like to share. Not necessarily solid; after all we’re not social scientists, but just sharing what we find in our data</a:t>
            </a:r>
          </a:p>
        </p:txBody>
      </p:sp>
      <p:sp>
        <p:nvSpPr>
          <p:cNvPr id="4" name="Slide Number Placeholder 3"/>
          <p:cNvSpPr>
            <a:spLocks noGrp="1"/>
          </p:cNvSpPr>
          <p:nvPr>
            <p:ph type="sldNum" sz="quarter" idx="5"/>
          </p:nvPr>
        </p:nvSpPr>
        <p:spPr/>
        <p:txBody>
          <a:bodyPr/>
          <a:lstStyle/>
          <a:p>
            <a:fld id="{5951176A-451F-FD40-89B3-BFB9196B68C4}" type="slidenum">
              <a:rPr lang="en-US" smtClean="0"/>
              <a:t>42</a:t>
            </a:fld>
            <a:endParaRPr lang="en-US"/>
          </a:p>
        </p:txBody>
      </p:sp>
    </p:spTree>
    <p:extLst>
      <p:ext uri="{BB962C8B-B14F-4D97-AF65-F5344CB8AC3E}">
        <p14:creationId xmlns:p14="http://schemas.microsoft.com/office/powerpoint/2010/main" val="252126035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dirty="0"/>
              <a:t>However, if we reverse the temporal ordering, then we get a different story, where people were angry at the police because they had used tear gas inappropriately.</a:t>
            </a:r>
          </a:p>
          <a:p>
            <a:pPr marL="0" marR="0" lvl="0" indent="0" algn="l" defTabSz="914400" rtl="0" eaLnBrk="0" fontAlgn="base" latinLnBrk="0" hangingPunct="0">
              <a:lnSpc>
                <a:spcPct val="100000"/>
              </a:lnSpc>
              <a:spcBef>
                <a:spcPct val="30000"/>
              </a:spcBef>
              <a:spcAft>
                <a:spcPct val="0"/>
              </a:spcAft>
              <a:buClrTx/>
              <a:buSzTx/>
              <a:buFontTx/>
              <a:buNone/>
              <a:tabLst/>
              <a:defRPr/>
            </a:pPr>
            <a:r>
              <a:rPr lang="en-US" dirty="0"/>
              <a:t>(12'')</a:t>
            </a:r>
          </a:p>
        </p:txBody>
      </p:sp>
      <p:sp>
        <p:nvSpPr>
          <p:cNvPr id="4" name="Slide Number Placeholder 3"/>
          <p:cNvSpPr>
            <a:spLocks noGrp="1"/>
          </p:cNvSpPr>
          <p:nvPr>
            <p:ph type="sldNum" sz="quarter" idx="5"/>
          </p:nvPr>
        </p:nvSpPr>
        <p:spPr/>
        <p:txBody>
          <a:bodyPr/>
          <a:lstStyle/>
          <a:p>
            <a:pPr>
              <a:defRPr/>
            </a:pPr>
            <a:fld id="{4F7D9C7A-1E92-449D-A064-B8AFA531E953}" type="slidenum">
              <a:rPr lang="en-US" altLang="en-US" smtClean="0"/>
              <a:pPr>
                <a:defRPr/>
              </a:pPr>
              <a:t>5</a:t>
            </a:fld>
            <a:endParaRPr lang="en-US" altLang="en-US"/>
          </a:p>
        </p:txBody>
      </p:sp>
    </p:spTree>
    <p:extLst>
      <p:ext uri="{BB962C8B-B14F-4D97-AF65-F5344CB8AC3E}">
        <p14:creationId xmlns:p14="http://schemas.microsoft.com/office/powerpoint/2010/main" val="142605186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Typically there’s no causal relationship between these two events because they’re from different places in the world</a:t>
            </a:r>
          </a:p>
        </p:txBody>
      </p:sp>
      <p:sp>
        <p:nvSpPr>
          <p:cNvPr id="4" name="Slide Number Placeholder 3"/>
          <p:cNvSpPr>
            <a:spLocks noGrp="1"/>
          </p:cNvSpPr>
          <p:nvPr>
            <p:ph type="sldNum" sz="quarter" idx="5"/>
          </p:nvPr>
        </p:nvSpPr>
        <p:spPr/>
        <p:txBody>
          <a:bodyPr/>
          <a:lstStyle/>
          <a:p>
            <a:fld id="{5951176A-451F-FD40-89B3-BFB9196B68C4}" type="slidenum">
              <a:rPr lang="en-US" smtClean="0"/>
              <a:t>6</a:t>
            </a:fld>
            <a:endParaRPr lang="en-US"/>
          </a:p>
        </p:txBody>
      </p:sp>
    </p:spTree>
    <p:extLst>
      <p:ext uri="{BB962C8B-B14F-4D97-AF65-F5344CB8AC3E}">
        <p14:creationId xmlns:p14="http://schemas.microsoft.com/office/powerpoint/2010/main" val="77246870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951176A-451F-FD40-89B3-BFB9196B68C4}" type="slidenum">
              <a:rPr lang="en-US" smtClean="0"/>
              <a:t>7</a:t>
            </a:fld>
            <a:endParaRPr lang="en-US"/>
          </a:p>
        </p:txBody>
      </p:sp>
    </p:spTree>
    <p:extLst>
      <p:ext uri="{BB962C8B-B14F-4D97-AF65-F5344CB8AC3E}">
        <p14:creationId xmlns:p14="http://schemas.microsoft.com/office/powerpoint/2010/main" val="85792202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This is a summary of our contributions.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While each of these has analogues in the literature, our combination of them into a complete picture of quantity events is novel.</a:t>
            </a:r>
          </a:p>
          <a:p>
            <a:endParaRPr lang="en-US" dirty="0"/>
          </a:p>
        </p:txBody>
      </p:sp>
      <p:sp>
        <p:nvSpPr>
          <p:cNvPr id="4" name="Slide Number Placeholder 3"/>
          <p:cNvSpPr>
            <a:spLocks noGrp="1"/>
          </p:cNvSpPr>
          <p:nvPr>
            <p:ph type="sldNum" sz="quarter" idx="5"/>
          </p:nvPr>
        </p:nvSpPr>
        <p:spPr/>
        <p:txBody>
          <a:bodyPr/>
          <a:lstStyle/>
          <a:p>
            <a:fld id="{5951176A-451F-FD40-89B3-BFB9196B68C4}" type="slidenum">
              <a:rPr lang="en-US" smtClean="0"/>
              <a:t>8</a:t>
            </a:fld>
            <a:endParaRPr lang="en-US"/>
          </a:p>
        </p:txBody>
      </p:sp>
    </p:spTree>
    <p:extLst>
      <p:ext uri="{BB962C8B-B14F-4D97-AF65-F5344CB8AC3E}">
        <p14:creationId xmlns:p14="http://schemas.microsoft.com/office/powerpoint/2010/main" val="295382740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given an article, time, and its title, we arrange these in the following format, and the </a:t>
            </a:r>
            <a:r>
              <a:rPr lang="en-US" dirty="0" err="1"/>
              <a:t>SteQE</a:t>
            </a:r>
            <a:r>
              <a:rPr lang="en-US" dirty="0"/>
              <a:t> task is decomposed into 4 subtasks: ....</a:t>
            </a:r>
          </a:p>
        </p:txBody>
      </p:sp>
      <p:sp>
        <p:nvSpPr>
          <p:cNvPr id="4" name="Slide Number Placeholder 3"/>
          <p:cNvSpPr>
            <a:spLocks noGrp="1"/>
          </p:cNvSpPr>
          <p:nvPr>
            <p:ph type="sldNum" sz="quarter" idx="5"/>
          </p:nvPr>
        </p:nvSpPr>
        <p:spPr/>
        <p:txBody>
          <a:bodyPr/>
          <a:lstStyle/>
          <a:p>
            <a:fld id="{5951176A-451F-FD40-89B3-BFB9196B68C4}" type="slidenum">
              <a:rPr lang="en-US" smtClean="0"/>
              <a:t>10</a:t>
            </a:fld>
            <a:endParaRPr lang="en-US"/>
          </a:p>
        </p:txBody>
      </p:sp>
    </p:spTree>
    <p:extLst>
      <p:ext uri="{BB962C8B-B14F-4D97-AF65-F5344CB8AC3E}">
        <p14:creationId xmlns:p14="http://schemas.microsoft.com/office/powerpoint/2010/main" val="320490756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can consider the time span of 20% as the exact date when the infection rate became 20% or the entire span, or as the entire span when infection rate was zero all the way up to 20%. We've identified a couple of types to exclude in this work, but an obvious alternative is to make a choice and teach annotators to disambiguate in this case.</a:t>
            </a:r>
          </a:p>
        </p:txBody>
      </p:sp>
      <p:sp>
        <p:nvSpPr>
          <p:cNvPr id="4" name="Slide Number Placeholder 3"/>
          <p:cNvSpPr>
            <a:spLocks noGrp="1"/>
          </p:cNvSpPr>
          <p:nvPr>
            <p:ph type="sldNum" sz="quarter" idx="5"/>
          </p:nvPr>
        </p:nvSpPr>
        <p:spPr/>
        <p:txBody>
          <a:bodyPr/>
          <a:lstStyle/>
          <a:p>
            <a:fld id="{5951176A-451F-FD40-89B3-BFB9196B68C4}" type="slidenum">
              <a:rPr lang="en-US" smtClean="0"/>
              <a:t>12</a:t>
            </a:fld>
            <a:endParaRPr lang="en-US"/>
          </a:p>
        </p:txBody>
      </p:sp>
    </p:spTree>
    <p:extLst>
      <p:ext uri="{BB962C8B-B14F-4D97-AF65-F5344CB8AC3E}">
        <p14:creationId xmlns:p14="http://schemas.microsoft.com/office/powerpoint/2010/main" val="48854391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1C805DED-9A8A-494B-9A22-C97F7C3B15CA}" type="datetimeFigureOut">
              <a:rPr lang="en-US" smtClean="0"/>
              <a:t>4/20/22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AE3E0C5-0674-5A46-ABC9-FED530AF7CCB}" type="slidenum">
              <a:rPr lang="en-US" smtClean="0"/>
              <a:t>‹#›</a:t>
            </a:fld>
            <a:endParaRPr lang="en-US"/>
          </a:p>
        </p:txBody>
      </p:sp>
    </p:spTree>
    <p:extLst>
      <p:ext uri="{BB962C8B-B14F-4D97-AF65-F5344CB8AC3E}">
        <p14:creationId xmlns:p14="http://schemas.microsoft.com/office/powerpoint/2010/main" val="181256394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C805DED-9A8A-494B-9A22-C97F7C3B15CA}" type="datetimeFigureOut">
              <a:rPr lang="en-US" smtClean="0"/>
              <a:t>4/20/22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AE3E0C5-0674-5A46-ABC9-FED530AF7CCB}" type="slidenum">
              <a:rPr lang="en-US" smtClean="0"/>
              <a:t>‹#›</a:t>
            </a:fld>
            <a:endParaRPr lang="en-US"/>
          </a:p>
        </p:txBody>
      </p:sp>
    </p:spTree>
    <p:extLst>
      <p:ext uri="{BB962C8B-B14F-4D97-AF65-F5344CB8AC3E}">
        <p14:creationId xmlns:p14="http://schemas.microsoft.com/office/powerpoint/2010/main" val="285387036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C805DED-9A8A-494B-9A22-C97F7C3B15CA}" type="datetimeFigureOut">
              <a:rPr lang="en-US" smtClean="0"/>
              <a:t>4/20/22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AE3E0C5-0674-5A46-ABC9-FED530AF7CCB}" type="slidenum">
              <a:rPr lang="en-US" smtClean="0"/>
              <a:t>‹#›</a:t>
            </a:fld>
            <a:endParaRPr lang="en-US"/>
          </a:p>
        </p:txBody>
      </p:sp>
    </p:spTree>
    <p:extLst>
      <p:ext uri="{BB962C8B-B14F-4D97-AF65-F5344CB8AC3E}">
        <p14:creationId xmlns:p14="http://schemas.microsoft.com/office/powerpoint/2010/main" val="298616718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Upenn-1-Aust">
    <p:spTree>
      <p:nvGrpSpPr>
        <p:cNvPr id="1" name=""/>
        <p:cNvGrpSpPr/>
        <p:nvPr/>
      </p:nvGrpSpPr>
      <p:grpSpPr>
        <a:xfrm>
          <a:off x="0" y="0"/>
          <a:ext cx="0" cy="0"/>
          <a:chOff x="0" y="0"/>
          <a:chExt cx="0" cy="0"/>
        </a:xfrm>
      </p:grpSpPr>
      <p:sp>
        <p:nvSpPr>
          <p:cNvPr id="2" name="Title 1"/>
          <p:cNvSpPr>
            <a:spLocks noGrp="1"/>
          </p:cNvSpPr>
          <p:nvPr>
            <p:ph type="ctrTitle"/>
          </p:nvPr>
        </p:nvSpPr>
        <p:spPr>
          <a:xfrm>
            <a:off x="0" y="1122363"/>
            <a:ext cx="9144000" cy="2387600"/>
          </a:xfrm>
        </p:spPr>
        <p:txBody>
          <a:bodyPr anchor="b"/>
          <a:lstStyle>
            <a:lvl1pPr algn="ctr">
              <a:defRPr sz="6000">
                <a:latin typeface="Century Gothic" panose="020B0502020202020204" pitchFamily="34" charset="0"/>
              </a:defRPr>
            </a:lvl1pPr>
          </a:lstStyle>
          <a:p>
            <a:r>
              <a:rPr lang="en-US" dirty="0"/>
              <a:t>Click to edit Master title style</a:t>
            </a:r>
          </a:p>
        </p:txBody>
      </p:sp>
      <p:sp>
        <p:nvSpPr>
          <p:cNvPr id="3" name="Subtitle 2"/>
          <p:cNvSpPr>
            <a:spLocks noGrp="1"/>
          </p:cNvSpPr>
          <p:nvPr>
            <p:ph type="subTitle" idx="1"/>
          </p:nvPr>
        </p:nvSpPr>
        <p:spPr>
          <a:xfrm>
            <a:off x="0" y="3602038"/>
            <a:ext cx="9144000" cy="1655762"/>
          </a:xfrm>
        </p:spPr>
        <p:txBody>
          <a:bodyPr/>
          <a:lstStyle>
            <a:lvl1pPr marL="0" indent="0" algn="ctr">
              <a:buNone/>
              <a:defRPr sz="2400">
                <a:latin typeface="Century Gothic" panose="020B0502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11" name="Rectangle 10"/>
          <p:cNvSpPr/>
          <p:nvPr userDrawn="1"/>
        </p:nvSpPr>
        <p:spPr>
          <a:xfrm>
            <a:off x="8459643" y="6577752"/>
            <a:ext cx="457200" cy="204048"/>
          </a:xfrm>
          <a:prstGeom prst="rect">
            <a:avLst/>
          </a:prstGeom>
          <a:solidFill>
            <a:schemeClr val="tx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768106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p:txBody>
          <a:bodyPr/>
          <a:lstStyle>
            <a:lvl1pPr>
              <a:defRPr>
                <a:solidFill>
                  <a:schemeClr val="bg2"/>
                </a:solidFill>
              </a:defRPr>
            </a:lvl1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56608262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8"/>
            <a:ext cx="78867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dirty="0"/>
              <a:t>Edit Master text styles</a:t>
            </a:r>
          </a:p>
        </p:txBody>
      </p:sp>
    </p:spTree>
    <p:extLst>
      <p:ext uri="{BB962C8B-B14F-4D97-AF65-F5344CB8AC3E}">
        <p14:creationId xmlns:p14="http://schemas.microsoft.com/office/powerpoint/2010/main" val="256721157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sz="half" idx="1"/>
          </p:nvPr>
        </p:nvSpPr>
        <p:spPr>
          <a:xfrm>
            <a:off x="381000" y="1219200"/>
            <a:ext cx="4191000" cy="51816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724400" y="1219200"/>
            <a:ext cx="4191000" cy="51816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76102347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365125"/>
            <a:ext cx="7886700" cy="1325563"/>
          </a:xfrm>
        </p:spPr>
        <p:txBody>
          <a:bodyPr/>
          <a:lstStyle/>
          <a:p>
            <a:r>
              <a:rPr lang="en-US" dirty="0"/>
              <a:t>Click to edit Master title style</a:t>
            </a:r>
          </a:p>
        </p:txBody>
      </p:sp>
      <p:sp>
        <p:nvSpPr>
          <p:cNvPr id="3" name="Text Placeholder 2"/>
          <p:cNvSpPr>
            <a:spLocks noGrp="1"/>
          </p:cNvSpPr>
          <p:nvPr>
            <p:ph type="body" idx="1"/>
          </p:nvPr>
        </p:nvSpPr>
        <p:spPr>
          <a:xfrm>
            <a:off x="630238" y="1681163"/>
            <a:ext cx="3868737" cy="45243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30238" y="2133600"/>
            <a:ext cx="3868737" cy="405606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0" y="1681163"/>
            <a:ext cx="3887788" cy="45243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29150" y="2133600"/>
            <a:ext cx="3887788" cy="4056063"/>
          </a:xfrm>
        </p:spPr>
        <p:txBody>
          <a:bodyPr/>
          <a:lstStyle/>
          <a:p>
            <a:pPr lvl="0"/>
            <a:r>
              <a:rPr lang="en-US"/>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4493399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Tree>
    <p:extLst>
      <p:ext uri="{BB962C8B-B14F-4D97-AF65-F5344CB8AC3E}">
        <p14:creationId xmlns:p14="http://schemas.microsoft.com/office/powerpoint/2010/main" val="202563556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55839464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dirty="0"/>
              <a:t>Click to edit Master title style</a:t>
            </a:r>
          </a:p>
        </p:txBody>
      </p:sp>
      <p:sp>
        <p:nvSpPr>
          <p:cNvPr id="3" name="Content Placeholder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Tree>
    <p:extLst>
      <p:ext uri="{BB962C8B-B14F-4D97-AF65-F5344CB8AC3E}">
        <p14:creationId xmlns:p14="http://schemas.microsoft.com/office/powerpoint/2010/main" val="370770199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C805DED-9A8A-494B-9A22-C97F7C3B15CA}" type="datetimeFigureOut">
              <a:rPr lang="en-US" smtClean="0"/>
              <a:t>4/20/22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AE3E0C5-0674-5A46-ABC9-FED530AF7CCB}" type="slidenum">
              <a:rPr lang="en-US" smtClean="0"/>
              <a:t>‹#›</a:t>
            </a:fld>
            <a:endParaRPr lang="en-US"/>
          </a:p>
        </p:txBody>
      </p:sp>
    </p:spTree>
    <p:extLst>
      <p:ext uri="{BB962C8B-B14F-4D97-AF65-F5344CB8AC3E}">
        <p14:creationId xmlns:p14="http://schemas.microsoft.com/office/powerpoint/2010/main" val="61867903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Tree>
    <p:extLst>
      <p:ext uri="{BB962C8B-B14F-4D97-AF65-F5344CB8AC3E}">
        <p14:creationId xmlns:p14="http://schemas.microsoft.com/office/powerpoint/2010/main" val="366696220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74505660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81800" y="457200"/>
            <a:ext cx="2133600" cy="59436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381000" y="457200"/>
            <a:ext cx="6248400" cy="5943600"/>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82714694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41045A-FD6C-7B4E-8808-15B6E80C79A3}"/>
              </a:ext>
            </a:extLst>
          </p:cNvPr>
          <p:cNvSpPr>
            <a:spLocks noGrp="1"/>
          </p:cNvSpPr>
          <p:nvPr>
            <p:ph type="title"/>
          </p:nvPr>
        </p:nvSpPr>
        <p:spPr>
          <a:xfrm>
            <a:off x="0" y="3162300"/>
            <a:ext cx="9144000" cy="533400"/>
          </a:xfrm>
        </p:spPr>
        <p:txBody>
          <a:bodyPr/>
          <a:lstStyle>
            <a:lvl1pPr algn="ctr">
              <a:defRPr lang="en-US" cap="none" baseline="0" dirty="0" smtClean="0">
                <a:latin typeface="Century Gothic" panose="020B0502020202020204" pitchFamily="34" charset="0"/>
              </a:defRPr>
            </a:lvl1pPr>
          </a:lstStyle>
          <a:p>
            <a:r>
              <a:rPr lang="en-US" dirty="0"/>
              <a:t>Click to edit Master title style</a:t>
            </a:r>
          </a:p>
        </p:txBody>
      </p:sp>
    </p:spTree>
    <p:extLst>
      <p:ext uri="{BB962C8B-B14F-4D97-AF65-F5344CB8AC3E}">
        <p14:creationId xmlns:p14="http://schemas.microsoft.com/office/powerpoint/2010/main" val="384296767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41045A-FD6C-7B4E-8808-15B6E80C79A3}"/>
              </a:ext>
            </a:extLst>
          </p:cNvPr>
          <p:cNvSpPr>
            <a:spLocks noGrp="1"/>
          </p:cNvSpPr>
          <p:nvPr>
            <p:ph type="title"/>
          </p:nvPr>
        </p:nvSpPr>
        <p:spPr>
          <a:xfrm>
            <a:off x="0" y="3162300"/>
            <a:ext cx="9144000" cy="533400"/>
          </a:xfrm>
        </p:spPr>
        <p:txBody>
          <a:bodyPr/>
          <a:lstStyle>
            <a:lvl1pPr algn="ctr">
              <a:defRPr lang="en-US" cap="none" baseline="0" dirty="0" smtClean="0">
                <a:latin typeface="Century Gothic" panose="020B0502020202020204" pitchFamily="34" charset="0"/>
              </a:defRPr>
            </a:lvl1pPr>
          </a:lstStyle>
          <a:p>
            <a:r>
              <a:rPr lang="en-US" dirty="0"/>
              <a:t>Click to edit Master title style</a:t>
            </a:r>
          </a:p>
        </p:txBody>
      </p:sp>
    </p:spTree>
    <p:extLst>
      <p:ext uri="{BB962C8B-B14F-4D97-AF65-F5344CB8AC3E}">
        <p14:creationId xmlns:p14="http://schemas.microsoft.com/office/powerpoint/2010/main" val="5392513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C805DED-9A8A-494B-9A22-C97F7C3B15CA}" type="datetimeFigureOut">
              <a:rPr lang="en-US" smtClean="0"/>
              <a:t>4/20/22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AE3E0C5-0674-5A46-ABC9-FED530AF7CCB}" type="slidenum">
              <a:rPr lang="en-US" smtClean="0"/>
              <a:t>‹#›</a:t>
            </a:fld>
            <a:endParaRPr lang="en-US"/>
          </a:p>
        </p:txBody>
      </p:sp>
    </p:spTree>
    <p:extLst>
      <p:ext uri="{BB962C8B-B14F-4D97-AF65-F5344CB8AC3E}">
        <p14:creationId xmlns:p14="http://schemas.microsoft.com/office/powerpoint/2010/main" val="208461648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1C805DED-9A8A-494B-9A22-C97F7C3B15CA}" type="datetimeFigureOut">
              <a:rPr lang="en-US" smtClean="0"/>
              <a:t>4/20/22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AE3E0C5-0674-5A46-ABC9-FED530AF7CCB}" type="slidenum">
              <a:rPr lang="en-US" smtClean="0"/>
              <a:t>‹#›</a:t>
            </a:fld>
            <a:endParaRPr lang="en-US"/>
          </a:p>
        </p:txBody>
      </p:sp>
    </p:spTree>
    <p:extLst>
      <p:ext uri="{BB962C8B-B14F-4D97-AF65-F5344CB8AC3E}">
        <p14:creationId xmlns:p14="http://schemas.microsoft.com/office/powerpoint/2010/main" val="246758254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1C805DED-9A8A-494B-9A22-C97F7C3B15CA}" type="datetimeFigureOut">
              <a:rPr lang="en-US" smtClean="0"/>
              <a:t>4/20/22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AE3E0C5-0674-5A46-ABC9-FED530AF7CCB}" type="slidenum">
              <a:rPr lang="en-US" smtClean="0"/>
              <a:t>‹#›</a:t>
            </a:fld>
            <a:endParaRPr lang="en-US"/>
          </a:p>
        </p:txBody>
      </p:sp>
    </p:spTree>
    <p:extLst>
      <p:ext uri="{BB962C8B-B14F-4D97-AF65-F5344CB8AC3E}">
        <p14:creationId xmlns:p14="http://schemas.microsoft.com/office/powerpoint/2010/main" val="288119592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1C805DED-9A8A-494B-9A22-C97F7C3B15CA}" type="datetimeFigureOut">
              <a:rPr lang="en-US" smtClean="0"/>
              <a:t>4/20/22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AE3E0C5-0674-5A46-ABC9-FED530AF7CCB}" type="slidenum">
              <a:rPr lang="en-US" smtClean="0"/>
              <a:t>‹#›</a:t>
            </a:fld>
            <a:endParaRPr lang="en-US"/>
          </a:p>
        </p:txBody>
      </p:sp>
    </p:spTree>
    <p:extLst>
      <p:ext uri="{BB962C8B-B14F-4D97-AF65-F5344CB8AC3E}">
        <p14:creationId xmlns:p14="http://schemas.microsoft.com/office/powerpoint/2010/main" val="417955223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C805DED-9A8A-494B-9A22-C97F7C3B15CA}" type="datetimeFigureOut">
              <a:rPr lang="en-US" smtClean="0"/>
              <a:t>4/20/22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AE3E0C5-0674-5A46-ABC9-FED530AF7CCB}" type="slidenum">
              <a:rPr lang="en-US" smtClean="0"/>
              <a:t>‹#›</a:t>
            </a:fld>
            <a:endParaRPr lang="en-US"/>
          </a:p>
        </p:txBody>
      </p:sp>
    </p:spTree>
    <p:extLst>
      <p:ext uri="{BB962C8B-B14F-4D97-AF65-F5344CB8AC3E}">
        <p14:creationId xmlns:p14="http://schemas.microsoft.com/office/powerpoint/2010/main" val="53276712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C805DED-9A8A-494B-9A22-C97F7C3B15CA}" type="datetimeFigureOut">
              <a:rPr lang="en-US" smtClean="0"/>
              <a:t>4/20/22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AE3E0C5-0674-5A46-ABC9-FED530AF7CCB}" type="slidenum">
              <a:rPr lang="en-US" smtClean="0"/>
              <a:t>‹#›</a:t>
            </a:fld>
            <a:endParaRPr lang="en-US"/>
          </a:p>
        </p:txBody>
      </p:sp>
    </p:spTree>
    <p:extLst>
      <p:ext uri="{BB962C8B-B14F-4D97-AF65-F5344CB8AC3E}">
        <p14:creationId xmlns:p14="http://schemas.microsoft.com/office/powerpoint/2010/main" val="123929812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C805DED-9A8A-494B-9A22-C97F7C3B15CA}" type="datetimeFigureOut">
              <a:rPr lang="en-US" smtClean="0"/>
              <a:t>4/20/22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AE3E0C5-0674-5A46-ABC9-FED530AF7CCB}" type="slidenum">
              <a:rPr lang="en-US" smtClean="0"/>
              <a:t>‹#›</a:t>
            </a:fld>
            <a:endParaRPr lang="en-US"/>
          </a:p>
        </p:txBody>
      </p:sp>
    </p:spTree>
    <p:extLst>
      <p:ext uri="{BB962C8B-B14F-4D97-AF65-F5344CB8AC3E}">
        <p14:creationId xmlns:p14="http://schemas.microsoft.com/office/powerpoint/2010/main" val="249334454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C805DED-9A8A-494B-9A22-C97F7C3B15CA}" type="datetimeFigureOut">
              <a:rPr lang="en-US" smtClean="0"/>
              <a:t>4/20/22</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AE3E0C5-0674-5A46-ABC9-FED530AF7CCB}" type="slidenum">
              <a:rPr lang="en-US" smtClean="0"/>
              <a:t>‹#›</a:t>
            </a:fld>
            <a:endParaRPr lang="en-US"/>
          </a:p>
        </p:txBody>
      </p:sp>
    </p:spTree>
    <p:extLst>
      <p:ext uri="{BB962C8B-B14F-4D97-AF65-F5344CB8AC3E}">
        <p14:creationId xmlns:p14="http://schemas.microsoft.com/office/powerpoint/2010/main" val="419380678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1028" name="Rectangle 4"/>
          <p:cNvSpPr>
            <a:spLocks noGrp="1" noChangeArrowheads="1"/>
          </p:cNvSpPr>
          <p:nvPr>
            <p:ph type="body" idx="1"/>
          </p:nvPr>
        </p:nvSpPr>
        <p:spPr bwMode="auto">
          <a:xfrm>
            <a:off x="381000" y="1219200"/>
            <a:ext cx="8534400" cy="518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488" tIns="44450" rIns="90488" bIns="44450" numCol="1" anchor="t" anchorCtr="0" compatLnSpc="1">
            <a:prstTxWarp prst="textNoShape">
              <a:avLst/>
            </a:prstTxWarp>
          </a:bodyPr>
          <a:lstStyle/>
          <a:p>
            <a:pPr lvl="0"/>
            <a:r>
              <a:rPr lang="en-US" altLang="zh-CN" dirty="0"/>
              <a:t>Click to edit Master text styles</a:t>
            </a:r>
          </a:p>
          <a:p>
            <a:pPr lvl="1"/>
            <a:r>
              <a:rPr lang="en-US" altLang="zh-CN" dirty="0"/>
              <a:t>Second level</a:t>
            </a:r>
          </a:p>
          <a:p>
            <a:pPr lvl="2"/>
            <a:r>
              <a:rPr lang="en-US" altLang="zh-CN" dirty="0"/>
              <a:t>Third level</a:t>
            </a:r>
          </a:p>
          <a:p>
            <a:pPr lvl="3"/>
            <a:r>
              <a:rPr lang="en-US" altLang="zh-CN" dirty="0"/>
              <a:t>Fourth level</a:t>
            </a:r>
          </a:p>
          <a:p>
            <a:pPr lvl="4"/>
            <a:r>
              <a:rPr lang="en-US" altLang="zh-CN" dirty="0"/>
              <a:t>Fifth level</a:t>
            </a:r>
          </a:p>
        </p:txBody>
      </p:sp>
      <p:sp>
        <p:nvSpPr>
          <p:cNvPr id="1029" name="Rectangle 5"/>
          <p:cNvSpPr>
            <a:spLocks noGrp="1" noChangeArrowheads="1"/>
          </p:cNvSpPr>
          <p:nvPr>
            <p:ph type="title"/>
          </p:nvPr>
        </p:nvSpPr>
        <p:spPr bwMode="auto">
          <a:xfrm>
            <a:off x="676274" y="228600"/>
            <a:ext cx="7772400" cy="53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488" tIns="44450" rIns="90488" bIns="44450" numCol="1" anchor="ctr" anchorCtr="0" compatLnSpc="1">
            <a:prstTxWarp prst="textNoShape">
              <a:avLst/>
            </a:prstTxWarp>
          </a:bodyPr>
          <a:lstStyle/>
          <a:p>
            <a:pPr lvl="0"/>
            <a:r>
              <a:rPr lang="en-US" altLang="zh-CN" dirty="0"/>
              <a:t> Click to Edit Master Title Style</a:t>
            </a:r>
          </a:p>
        </p:txBody>
      </p:sp>
      <p:sp>
        <p:nvSpPr>
          <p:cNvPr id="1030" name="Rectangle 6"/>
          <p:cNvSpPr>
            <a:spLocks noChangeArrowheads="1"/>
          </p:cNvSpPr>
          <p:nvPr userDrawn="1"/>
        </p:nvSpPr>
        <p:spPr bwMode="auto">
          <a:xfrm>
            <a:off x="8494030" y="6491233"/>
            <a:ext cx="464872" cy="3667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750308F2-B355-B943-A2CF-451A9FDD88CE}" type="slidenum">
              <a:rPr lang="zh-CN" altLang="en-US" sz="1800" smtClean="0">
                <a:solidFill>
                  <a:srgbClr val="A7001B"/>
                </a:solidFill>
                <a:latin typeface="Century Gothic" panose="020B0502020202020204" pitchFamily="34" charset="0"/>
                <a:ea typeface="宋体" panose="02010600030101010101" pitchFamily="2" charset="-122"/>
              </a:rPr>
              <a:t>‹#›</a:t>
            </a:fld>
            <a:endParaRPr lang="en-US" altLang="zh-CN" sz="1800" dirty="0">
              <a:solidFill>
                <a:srgbClr val="A7001B"/>
              </a:solidFill>
              <a:latin typeface="Century Gothic" panose="020B0502020202020204" pitchFamily="34" charset="0"/>
              <a:ea typeface="宋体" panose="02010600030101010101" pitchFamily="2" charset="-122"/>
            </a:endParaRPr>
          </a:p>
        </p:txBody>
      </p:sp>
      <p:sp>
        <p:nvSpPr>
          <p:cNvPr id="2" name="TextBox 1">
            <a:extLst>
              <a:ext uri="{FF2B5EF4-FFF2-40B4-BE49-F238E27FC236}">
                <a16:creationId xmlns:a16="http://schemas.microsoft.com/office/drawing/2014/main" id="{83F8E3E7-8FDE-304D-82E7-9EC15C5E4745}"/>
              </a:ext>
            </a:extLst>
          </p:cNvPr>
          <p:cNvSpPr txBox="1"/>
          <p:nvPr userDrawn="1"/>
        </p:nvSpPr>
        <p:spPr>
          <a:xfrm>
            <a:off x="0" y="6586647"/>
            <a:ext cx="4366901" cy="246221"/>
          </a:xfrm>
          <a:prstGeom prst="rect">
            <a:avLst/>
          </a:prstGeom>
          <a:noFill/>
        </p:spPr>
        <p:txBody>
          <a:bodyPr wrap="none" rtlCol="0">
            <a:spAutoFit/>
          </a:bodyPr>
          <a:lstStyle/>
          <a:p>
            <a:r>
              <a:rPr lang="en-GB" sz="1000" i="1" dirty="0">
                <a:solidFill>
                  <a:schemeClr val="bg2"/>
                </a:solidFill>
                <a:latin typeface="Century Gothic" panose="020B0502020202020204" pitchFamily="34" charset="0"/>
              </a:rPr>
              <a:t>A Meta-framework for Spatiotemporal Quantity Extraction from Text</a:t>
            </a:r>
            <a:endParaRPr lang="en-AL" sz="1000" i="1" dirty="0">
              <a:solidFill>
                <a:schemeClr val="bg2"/>
              </a:solidFill>
              <a:latin typeface="Century Gothic" panose="020B0502020202020204" pitchFamily="34" charset="0"/>
            </a:endParaRPr>
          </a:p>
        </p:txBody>
      </p:sp>
    </p:spTree>
    <p:extLst>
      <p:ext uri="{BB962C8B-B14F-4D97-AF65-F5344CB8AC3E}">
        <p14:creationId xmlns:p14="http://schemas.microsoft.com/office/powerpoint/2010/main" val="366646524"/>
      </p:ext>
    </p:extLst>
  </p:cSld>
  <p:clrMap bg1="dk2" tx1="lt1" bg2="dk1" tx2="lt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 id="2147483685" r:id="rId13"/>
  </p:sldLayoutIdLst>
  <p:hf sldNum="0" hdr="0" ftr="0" dt="0"/>
  <p:txStyles>
    <p:titleStyle>
      <a:lvl1pPr algn="l" rtl="0" eaLnBrk="0" fontAlgn="base" hangingPunct="0">
        <a:spcBef>
          <a:spcPct val="0"/>
        </a:spcBef>
        <a:spcAft>
          <a:spcPct val="0"/>
        </a:spcAft>
        <a:defRPr sz="3200" b="0" kern="1200" cap="none" baseline="0">
          <a:solidFill>
            <a:schemeClr val="bg2">
              <a:lumMod val="95000"/>
              <a:lumOff val="5000"/>
            </a:schemeClr>
          </a:solidFill>
          <a:latin typeface="Century Gothic" panose="020B0502020202020204" pitchFamily="34" charset="0"/>
          <a:ea typeface="+mj-ea"/>
          <a:cs typeface="Calibri" panose="020F0502020204030204" pitchFamily="34" charset="0"/>
        </a:defRPr>
      </a:lvl1pPr>
      <a:lvl2pPr algn="ctr" rtl="0" eaLnBrk="0" fontAlgn="base" hangingPunct="0">
        <a:spcBef>
          <a:spcPct val="0"/>
        </a:spcBef>
        <a:spcAft>
          <a:spcPct val="0"/>
        </a:spcAft>
        <a:defRPr sz="2400" b="1">
          <a:solidFill>
            <a:srgbClr val="CC0000"/>
          </a:solidFill>
          <a:latin typeface="Arial Rounded MT Bold" panose="020F0704030504030204" pitchFamily="34" charset="0"/>
        </a:defRPr>
      </a:lvl2pPr>
      <a:lvl3pPr algn="ctr" rtl="0" eaLnBrk="0" fontAlgn="base" hangingPunct="0">
        <a:spcBef>
          <a:spcPct val="0"/>
        </a:spcBef>
        <a:spcAft>
          <a:spcPct val="0"/>
        </a:spcAft>
        <a:defRPr sz="2400" b="1">
          <a:solidFill>
            <a:srgbClr val="CC0000"/>
          </a:solidFill>
          <a:latin typeface="Arial Rounded MT Bold" panose="020F0704030504030204" pitchFamily="34" charset="0"/>
        </a:defRPr>
      </a:lvl3pPr>
      <a:lvl4pPr algn="ctr" rtl="0" eaLnBrk="0" fontAlgn="base" hangingPunct="0">
        <a:spcBef>
          <a:spcPct val="0"/>
        </a:spcBef>
        <a:spcAft>
          <a:spcPct val="0"/>
        </a:spcAft>
        <a:defRPr sz="2400" b="1">
          <a:solidFill>
            <a:srgbClr val="CC0000"/>
          </a:solidFill>
          <a:latin typeface="Arial Rounded MT Bold" panose="020F0704030504030204" pitchFamily="34" charset="0"/>
        </a:defRPr>
      </a:lvl4pPr>
      <a:lvl5pPr algn="ctr" rtl="0" eaLnBrk="0" fontAlgn="base" hangingPunct="0">
        <a:spcBef>
          <a:spcPct val="0"/>
        </a:spcBef>
        <a:spcAft>
          <a:spcPct val="0"/>
        </a:spcAft>
        <a:defRPr sz="2400" b="1">
          <a:solidFill>
            <a:srgbClr val="CC0000"/>
          </a:solidFill>
          <a:latin typeface="Arial Rounded MT Bold" panose="020F0704030504030204" pitchFamily="34" charset="0"/>
        </a:defRPr>
      </a:lvl5pPr>
      <a:lvl6pPr marL="457200" algn="ctr" rtl="0" fontAlgn="base">
        <a:spcBef>
          <a:spcPct val="0"/>
        </a:spcBef>
        <a:spcAft>
          <a:spcPct val="0"/>
        </a:spcAft>
        <a:defRPr sz="2400" b="1">
          <a:solidFill>
            <a:srgbClr val="CC0000"/>
          </a:solidFill>
          <a:latin typeface="Arial Rounded MT Bold" panose="020F0704030504030204" pitchFamily="34" charset="0"/>
        </a:defRPr>
      </a:lvl6pPr>
      <a:lvl7pPr marL="914400" algn="ctr" rtl="0" fontAlgn="base">
        <a:spcBef>
          <a:spcPct val="0"/>
        </a:spcBef>
        <a:spcAft>
          <a:spcPct val="0"/>
        </a:spcAft>
        <a:defRPr sz="2400" b="1">
          <a:solidFill>
            <a:srgbClr val="CC0000"/>
          </a:solidFill>
          <a:latin typeface="Arial Rounded MT Bold" panose="020F0704030504030204" pitchFamily="34" charset="0"/>
        </a:defRPr>
      </a:lvl7pPr>
      <a:lvl8pPr marL="1371600" algn="ctr" rtl="0" fontAlgn="base">
        <a:spcBef>
          <a:spcPct val="0"/>
        </a:spcBef>
        <a:spcAft>
          <a:spcPct val="0"/>
        </a:spcAft>
        <a:defRPr sz="2400" b="1">
          <a:solidFill>
            <a:srgbClr val="CC0000"/>
          </a:solidFill>
          <a:latin typeface="Arial Rounded MT Bold" panose="020F0704030504030204" pitchFamily="34" charset="0"/>
        </a:defRPr>
      </a:lvl8pPr>
      <a:lvl9pPr marL="1828800" algn="ctr" rtl="0" fontAlgn="base">
        <a:spcBef>
          <a:spcPct val="0"/>
        </a:spcBef>
        <a:spcAft>
          <a:spcPct val="0"/>
        </a:spcAft>
        <a:defRPr sz="2400" b="1">
          <a:solidFill>
            <a:srgbClr val="CC0000"/>
          </a:solidFill>
          <a:latin typeface="Arial Rounded MT Bold" panose="020F0704030504030204" pitchFamily="34" charset="0"/>
        </a:defRPr>
      </a:lvl9pPr>
    </p:titleStyle>
    <p:bodyStyle>
      <a:lvl1pPr marL="342900" indent="-342900" algn="l" rtl="0" eaLnBrk="0" fontAlgn="base" hangingPunct="0">
        <a:spcBef>
          <a:spcPct val="20000"/>
        </a:spcBef>
        <a:spcAft>
          <a:spcPct val="0"/>
        </a:spcAft>
        <a:buClr>
          <a:srgbClr val="545164"/>
        </a:buClr>
        <a:buSzPct val="65000"/>
        <a:buFont typeface="Wingdings" pitchFamily="2" charset="2"/>
        <a:buChar char="q"/>
        <a:defRPr sz="2800" kern="1200">
          <a:solidFill>
            <a:schemeClr val="bg2">
              <a:lumMod val="85000"/>
              <a:lumOff val="15000"/>
            </a:schemeClr>
          </a:solidFill>
          <a:latin typeface="Century Gothic" panose="020B0502020202020204" pitchFamily="34" charset="0"/>
          <a:ea typeface="+mn-ea"/>
          <a:cs typeface="Calibri" panose="020F0502020204030204" pitchFamily="34" charset="0"/>
        </a:defRPr>
      </a:lvl1pPr>
      <a:lvl2pPr marL="800100" indent="-342900" algn="l" rtl="0" eaLnBrk="0" fontAlgn="base" hangingPunct="0">
        <a:spcBef>
          <a:spcPct val="20000"/>
        </a:spcBef>
        <a:spcAft>
          <a:spcPct val="0"/>
        </a:spcAft>
        <a:buClr>
          <a:srgbClr val="545164"/>
        </a:buClr>
        <a:buSzPct val="65000"/>
        <a:buFont typeface="Wingdings" pitchFamily="2" charset="2"/>
        <a:buChar char="q"/>
        <a:defRPr sz="2400" kern="1200">
          <a:solidFill>
            <a:schemeClr val="bg2">
              <a:lumMod val="75000"/>
              <a:lumOff val="25000"/>
            </a:schemeClr>
          </a:solidFill>
          <a:latin typeface="Century Gothic" panose="020B0502020202020204" pitchFamily="34" charset="0"/>
          <a:ea typeface="+mn-ea"/>
          <a:cs typeface="Calibri" panose="020F0502020204030204" pitchFamily="34" charset="0"/>
        </a:defRPr>
      </a:lvl2pPr>
      <a:lvl3pPr marL="1143000" indent="-285750" algn="l" rtl="0" eaLnBrk="0" fontAlgn="base" hangingPunct="0">
        <a:spcBef>
          <a:spcPct val="20000"/>
        </a:spcBef>
        <a:spcAft>
          <a:spcPct val="0"/>
        </a:spcAft>
        <a:buClr>
          <a:srgbClr val="545164"/>
        </a:buClr>
        <a:buSzPct val="65000"/>
        <a:buFont typeface="Wingdings" pitchFamily="2" charset="2"/>
        <a:buChar char="q"/>
        <a:defRPr sz="2000" kern="1200">
          <a:solidFill>
            <a:schemeClr val="bg2">
              <a:lumMod val="75000"/>
              <a:lumOff val="25000"/>
            </a:schemeClr>
          </a:solidFill>
          <a:latin typeface="Century Gothic" panose="020B0502020202020204" pitchFamily="34" charset="0"/>
          <a:ea typeface="+mn-ea"/>
          <a:cs typeface="Calibri" panose="020F0502020204030204" pitchFamily="34" charset="0"/>
        </a:defRPr>
      </a:lvl3pPr>
      <a:lvl4pPr marL="1485900" indent="-285750" algn="l" rtl="0" eaLnBrk="0" fontAlgn="base" hangingPunct="0">
        <a:spcBef>
          <a:spcPct val="20000"/>
        </a:spcBef>
        <a:spcAft>
          <a:spcPct val="0"/>
        </a:spcAft>
        <a:buClr>
          <a:srgbClr val="545164"/>
        </a:buClr>
        <a:buSzPct val="65000"/>
        <a:buFont typeface="Wingdings" pitchFamily="2" charset="2"/>
        <a:buChar char="q"/>
        <a:defRPr sz="1800" kern="1200">
          <a:solidFill>
            <a:schemeClr val="bg2">
              <a:lumMod val="75000"/>
              <a:lumOff val="25000"/>
            </a:schemeClr>
          </a:solidFill>
          <a:latin typeface="Century Gothic" panose="020B0502020202020204" pitchFamily="34" charset="0"/>
          <a:ea typeface="+mn-ea"/>
          <a:cs typeface="Calibri" panose="020F0502020204030204" pitchFamily="34" charset="0"/>
        </a:defRPr>
      </a:lvl4pPr>
      <a:lvl5pPr marL="1828800" indent="-285750" algn="l" rtl="0" eaLnBrk="0" fontAlgn="base" hangingPunct="0">
        <a:spcBef>
          <a:spcPct val="20000"/>
        </a:spcBef>
        <a:spcAft>
          <a:spcPct val="0"/>
        </a:spcAft>
        <a:buClr>
          <a:srgbClr val="545164"/>
        </a:buClr>
        <a:buSzPct val="65000"/>
        <a:buFont typeface="Wingdings" pitchFamily="2" charset="2"/>
        <a:buChar char="q"/>
        <a:defRPr sz="1600" kern="1200">
          <a:solidFill>
            <a:schemeClr val="bg2">
              <a:lumMod val="75000"/>
              <a:lumOff val="25000"/>
            </a:schemeClr>
          </a:solidFill>
          <a:latin typeface="Century Gothic" panose="020B0502020202020204" pitchFamily="34" charset="0"/>
          <a:ea typeface="+mn-ea"/>
          <a:cs typeface="Calibri" panose="020F050202020403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jpeg"/><Relationship Id="rId7"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notesSlide" Target="../notesSlides/notesSlide13.xml"/><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4.xml"/><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5.xml"/><Relationship Id="rId1" Type="http://schemas.openxmlformats.org/officeDocument/2006/relationships/slideLayout" Target="../slideLayouts/slideLayout13.xml"/><Relationship Id="rId4" Type="http://schemas.openxmlformats.org/officeDocument/2006/relationships/image" Target="../media/image15.png"/></Relationships>
</file>

<file path=ppt/slides/_rels/slide2.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notesSlide" Target="../notesSlides/notesSlide2.xml"/><Relationship Id="rId1" Type="http://schemas.openxmlformats.org/officeDocument/2006/relationships/slideLayout" Target="../slideLayouts/slideLayout17.xml"/></Relationships>
</file>

<file path=ppt/slides/_rels/slide2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6.xml"/><Relationship Id="rId1" Type="http://schemas.openxmlformats.org/officeDocument/2006/relationships/slideLayout" Target="../slideLayouts/slideLayout13.xml"/><Relationship Id="rId4" Type="http://schemas.openxmlformats.org/officeDocument/2006/relationships/image" Target="../media/image15.png"/></Relationships>
</file>

<file path=ppt/slides/_rels/slide21.xml.rels><?xml version="1.0" encoding="UTF-8" standalone="yes"?>
<Relationships xmlns="http://schemas.openxmlformats.org/package/2006/relationships"><Relationship Id="rId3" Type="http://schemas.openxmlformats.org/officeDocument/2006/relationships/image" Target="../media/image16.emf"/><Relationship Id="rId2" Type="http://schemas.openxmlformats.org/officeDocument/2006/relationships/notesSlide" Target="../notesSlides/notesSlide17.xml"/><Relationship Id="rId1" Type="http://schemas.openxmlformats.org/officeDocument/2006/relationships/slideLayout" Target="../slideLayouts/slideLayout13.xml"/><Relationship Id="rId4" Type="http://schemas.openxmlformats.org/officeDocument/2006/relationships/hyperlink" Target="http://www.crowdaq.com/" TargetMode="External"/></Relationships>
</file>

<file path=ppt/slides/_rels/slide22.xml.rels><?xml version="1.0" encoding="UTF-8" standalone="yes"?>
<Relationships xmlns="http://schemas.openxmlformats.org/package/2006/relationships"><Relationship Id="rId8" Type="http://schemas.openxmlformats.org/officeDocument/2006/relationships/hyperlink" Target="https://dev2.crowdaq.com/w/task/acl2021_stqe/covid_quantity_temporal/BAloiPw61DN3giY6aoKgHp2q9uwoOSzqu1JxITdAjWXq6RIRaN_sentence_015_span_34_41" TargetMode="External"/><Relationship Id="rId3" Type="http://schemas.openxmlformats.org/officeDocument/2006/relationships/image" Target="../media/image17.png"/><Relationship Id="rId7" Type="http://schemas.openxmlformats.org/officeDocument/2006/relationships/hyperlink" Target="https://dev2.crowdaq.com/w/task/acl2021_stqe/covid_quantity_spatial/gWJKQxmNRgVVnkzj4E0UODENo11RurC1HZubwnjXSU6IS34UcS_sentence_016_span_88_94" TargetMode="External"/><Relationship Id="rId2" Type="http://schemas.openxmlformats.org/officeDocument/2006/relationships/notesSlide" Target="../notesSlides/notesSlide18.xml"/><Relationship Id="rId1" Type="http://schemas.openxmlformats.org/officeDocument/2006/relationships/slideLayout" Target="../slideLayouts/slideLayout13.xml"/><Relationship Id="rId6" Type="http://schemas.openxmlformats.org/officeDocument/2006/relationships/hyperlink" Target="https://dev2.crowdaq.com/w/task/acl2021_stqe/calfire_quantity_typing/ZHEl5KEee2WxEtLU2jvK7N7hCklLvu2RQpgiy02eX2CQ7bvMkz_sentence_011_span_0_4" TargetMode="External"/><Relationship Id="rId5" Type="http://schemas.openxmlformats.org/officeDocument/2006/relationships/image" Target="../media/image19.png"/><Relationship Id="rId4" Type="http://schemas.openxmlformats.org/officeDocument/2006/relationships/image" Target="../media/image18.png"/></Relationships>
</file>

<file path=ppt/slides/_rels/slide2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9.xml"/><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22.xml"/><Relationship Id="rId1" Type="http://schemas.openxmlformats.org/officeDocument/2006/relationships/slideLayout" Target="../slideLayouts/slideLayout13.xml"/></Relationships>
</file>

<file path=ppt/slides/_rels/slide29.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23.xml"/><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0.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24.xml"/><Relationship Id="rId1" Type="http://schemas.openxmlformats.org/officeDocument/2006/relationships/slideLayout" Target="../slideLayouts/slideLayout13.xml"/></Relationships>
</file>

<file path=ppt/slides/_rels/slide31.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25.xml"/><Relationship Id="rId1" Type="http://schemas.openxmlformats.org/officeDocument/2006/relationships/slideLayout" Target="../slideLayouts/slideLayout13.xml"/></Relationships>
</file>

<file path=ppt/slides/_rels/slide32.xml.rels><?xml version="1.0" encoding="UTF-8" standalone="yes"?>
<Relationships xmlns="http://schemas.openxmlformats.org/package/2006/relationships"><Relationship Id="rId3" Type="http://schemas.openxmlformats.org/officeDocument/2006/relationships/hyperlink" Target="https://github.com/steqe" TargetMode="External"/><Relationship Id="rId2" Type="http://schemas.openxmlformats.org/officeDocument/2006/relationships/notesSlide" Target="../notesSlides/notesSlide26.xml"/><Relationship Id="rId1" Type="http://schemas.openxmlformats.org/officeDocument/2006/relationships/slideLayout" Target="../slideLayouts/slideLayout13.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3.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3.xml"/></Relationships>
</file>

<file path=ppt/slides/_rels/slide36.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13.xml"/></Relationships>
</file>

<file path=ppt/slides/_rels/slide37.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29.xml"/><Relationship Id="rId1" Type="http://schemas.openxmlformats.org/officeDocument/2006/relationships/slideLayout" Target="../slideLayouts/slideLayout13.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3.xml"/><Relationship Id="rId1" Type="http://schemas.openxmlformats.org/officeDocument/2006/relationships/slideLayout" Target="../slideLayouts/slideLayout17.xml"/><Relationship Id="rId4" Type="http://schemas.openxmlformats.org/officeDocument/2006/relationships/image" Target="../media/image9.pn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2.xml.rels><?xml version="1.0" encoding="UTF-8" standalone="yes"?>
<Relationships xmlns="http://schemas.openxmlformats.org/package/2006/relationships"><Relationship Id="rId3" Type="http://schemas.openxmlformats.org/officeDocument/2006/relationships/image" Target="../media/image21.emf"/><Relationship Id="rId2" Type="http://schemas.openxmlformats.org/officeDocument/2006/relationships/notesSlide" Target="../notesSlides/notesSlide30.xml"/><Relationship Id="rId1" Type="http://schemas.openxmlformats.org/officeDocument/2006/relationships/slideLayout" Target="../slideLayouts/slideLayout18.xml"/></Relationships>
</file>

<file path=ppt/slides/_rels/slide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4.xml"/><Relationship Id="rId1" Type="http://schemas.openxmlformats.org/officeDocument/2006/relationships/slideLayout" Target="../slideLayouts/slideLayout13.xml"/><Relationship Id="rId4" Type="http://schemas.openxmlformats.org/officeDocument/2006/relationships/image" Target="../media/image9.png"/></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5.xml"/><Relationship Id="rId1" Type="http://schemas.openxmlformats.org/officeDocument/2006/relationships/slideLayout" Target="../slideLayouts/slideLayout13.xml"/><Relationship Id="rId6" Type="http://schemas.openxmlformats.org/officeDocument/2006/relationships/image" Target="../media/image11.png"/><Relationship Id="rId5" Type="http://schemas.openxmlformats.org/officeDocument/2006/relationships/image" Target="../media/image9.png"/><Relationship Id="rId4" Type="http://schemas.openxmlformats.org/officeDocument/2006/relationships/image" Target="../media/image8.jpe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50412F-D747-CF4A-9488-F7AC83188B40}"/>
              </a:ext>
            </a:extLst>
          </p:cNvPr>
          <p:cNvSpPr>
            <a:spLocks noGrp="1"/>
          </p:cNvSpPr>
          <p:nvPr>
            <p:ph type="ctrTitle"/>
          </p:nvPr>
        </p:nvSpPr>
        <p:spPr>
          <a:xfrm>
            <a:off x="0" y="1043117"/>
            <a:ext cx="9144000" cy="1182931"/>
          </a:xfrm>
        </p:spPr>
        <p:txBody>
          <a:bodyPr anchor="ctr">
            <a:normAutofit fontScale="90000"/>
          </a:bodyPr>
          <a:lstStyle/>
          <a:p>
            <a:r>
              <a:rPr lang="en-US" sz="4000" dirty="0"/>
              <a:t>A Meta-framework for Spatiotemporal Quantity Extraction from Text</a:t>
            </a:r>
          </a:p>
        </p:txBody>
      </p:sp>
      <p:sp>
        <p:nvSpPr>
          <p:cNvPr id="10" name="Title 1">
            <a:extLst>
              <a:ext uri="{FF2B5EF4-FFF2-40B4-BE49-F238E27FC236}">
                <a16:creationId xmlns:a16="http://schemas.microsoft.com/office/drawing/2014/main" id="{DF0C1424-2CA7-1B4A-9BAF-F9FA034A9A85}"/>
              </a:ext>
            </a:extLst>
          </p:cNvPr>
          <p:cNvSpPr txBox="1">
            <a:spLocks/>
          </p:cNvSpPr>
          <p:nvPr/>
        </p:nvSpPr>
        <p:spPr>
          <a:xfrm>
            <a:off x="0" y="2340104"/>
            <a:ext cx="9144000" cy="981742"/>
          </a:xfrm>
          <a:prstGeom prst="rect">
            <a:avLst/>
          </a:prstGeom>
        </p:spPr>
        <p:txBody>
          <a:bodyPr vert="horz" lIns="91440" tIns="45720" rIns="91440" bIns="45720" rtlCol="0" anchor="ctr">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1800" dirty="0" err="1"/>
              <a:t>Qiang</a:t>
            </a:r>
            <a:r>
              <a:rPr lang="en-US" sz="1800" dirty="0"/>
              <a:t> Ning*, Ben Zhou, Hao Wu</a:t>
            </a:r>
          </a:p>
          <a:p>
            <a:r>
              <a:rPr lang="en-US" sz="1800" dirty="0" err="1"/>
              <a:t>Haoruo</a:t>
            </a:r>
            <a:r>
              <a:rPr lang="en-US" sz="1800" dirty="0"/>
              <a:t> Peng, </a:t>
            </a:r>
            <a:r>
              <a:rPr lang="en-US" sz="1800" dirty="0" err="1"/>
              <a:t>Chuchu</a:t>
            </a:r>
            <a:r>
              <a:rPr lang="en-US" sz="1800" dirty="0"/>
              <a:t> Fan, Matt Gardner*</a:t>
            </a:r>
          </a:p>
        </p:txBody>
      </p:sp>
      <p:pic>
        <p:nvPicPr>
          <p:cNvPr id="11" name="Picture 10">
            <a:extLst>
              <a:ext uri="{FF2B5EF4-FFF2-40B4-BE49-F238E27FC236}">
                <a16:creationId xmlns:a16="http://schemas.microsoft.com/office/drawing/2014/main" id="{426E2448-7E43-1248-B390-AC8FCED7965A}"/>
              </a:ext>
            </a:extLst>
          </p:cNvPr>
          <p:cNvPicPr>
            <a:picLocks noChangeAspect="1"/>
          </p:cNvPicPr>
          <p:nvPr/>
        </p:nvPicPr>
        <p:blipFill>
          <a:blip r:embed="rId3"/>
          <a:stretch>
            <a:fillRect/>
          </a:stretch>
        </p:blipFill>
        <p:spPr>
          <a:xfrm>
            <a:off x="6107336" y="3774073"/>
            <a:ext cx="1439211" cy="790291"/>
          </a:xfrm>
          <a:prstGeom prst="rect">
            <a:avLst/>
          </a:prstGeom>
        </p:spPr>
      </p:pic>
      <p:pic>
        <p:nvPicPr>
          <p:cNvPr id="14" name="Google Shape;26;p6">
            <a:extLst>
              <a:ext uri="{FF2B5EF4-FFF2-40B4-BE49-F238E27FC236}">
                <a16:creationId xmlns:a16="http://schemas.microsoft.com/office/drawing/2014/main" id="{A0962110-C942-6145-A567-EE3F2B91F013}"/>
              </a:ext>
            </a:extLst>
          </p:cNvPr>
          <p:cNvPicPr preferRelativeResize="0"/>
          <p:nvPr/>
        </p:nvPicPr>
        <p:blipFill rotWithShape="1">
          <a:blip r:embed="rId4">
            <a:alphaModFix/>
          </a:blip>
          <a:srcRect/>
          <a:stretch/>
        </p:blipFill>
        <p:spPr>
          <a:xfrm>
            <a:off x="3963803" y="3969081"/>
            <a:ext cx="1442851" cy="400275"/>
          </a:xfrm>
          <a:prstGeom prst="rect">
            <a:avLst/>
          </a:prstGeom>
          <a:noFill/>
          <a:ln>
            <a:noFill/>
          </a:ln>
        </p:spPr>
      </p:pic>
      <p:pic>
        <p:nvPicPr>
          <p:cNvPr id="1026" name="Picture 2" descr="NewsBreak - Current Openings">
            <a:extLst>
              <a:ext uri="{FF2B5EF4-FFF2-40B4-BE49-F238E27FC236}">
                <a16:creationId xmlns:a16="http://schemas.microsoft.com/office/drawing/2014/main" id="{5F585A38-7885-CC42-87D7-C6F0B1ADEC19}"/>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197663" y="5111527"/>
            <a:ext cx="2560595" cy="405427"/>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a:extLst>
              <a:ext uri="{FF2B5EF4-FFF2-40B4-BE49-F238E27FC236}">
                <a16:creationId xmlns:a16="http://schemas.microsoft.com/office/drawing/2014/main" id="{1F4592A9-0B2E-624B-B485-FB987DECACA8}"/>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060495" y="4990919"/>
            <a:ext cx="1249467" cy="646643"/>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Semantic Machines - General Catalyst">
            <a:extLst>
              <a:ext uri="{FF2B5EF4-FFF2-40B4-BE49-F238E27FC236}">
                <a16:creationId xmlns:a16="http://schemas.microsoft.com/office/drawing/2014/main" id="{529A1A6A-DC4F-4A4A-B37D-E11032331CC4}"/>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128829" y="4616128"/>
            <a:ext cx="1396224" cy="1396224"/>
          </a:xfrm>
          <a:prstGeom prst="rect">
            <a:avLst/>
          </a:prstGeom>
          <a:noFill/>
          <a:extLst>
            <a:ext uri="{909E8E84-426E-40DD-AFC4-6F175D3DCCD1}">
              <a14:hiddenFill xmlns:a14="http://schemas.microsoft.com/office/drawing/2010/main">
                <a:solidFill>
                  <a:srgbClr val="FFFFFF"/>
                </a:solidFill>
              </a14:hiddenFill>
            </a:ext>
          </a:extLst>
        </p:spPr>
      </p:pic>
      <p:pic>
        <p:nvPicPr>
          <p:cNvPr id="1042" name="Picture 18" descr="amazon-alexa-logo-vector-png-alexa-skills-kit-500 (1) | Kaskade.Cloud">
            <a:extLst>
              <a:ext uri="{FF2B5EF4-FFF2-40B4-BE49-F238E27FC236}">
                <a16:creationId xmlns:a16="http://schemas.microsoft.com/office/drawing/2014/main" id="{0B45FC4D-0E81-1244-933E-CE6D43511C3D}"/>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063050" y="3603254"/>
            <a:ext cx="2829821" cy="1131929"/>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2705615F-6C89-1044-9687-19E8C91C81F8}"/>
              </a:ext>
            </a:extLst>
          </p:cNvPr>
          <p:cNvSpPr txBox="1"/>
          <p:nvPr/>
        </p:nvSpPr>
        <p:spPr>
          <a:xfrm>
            <a:off x="5309961" y="6425093"/>
            <a:ext cx="3834039" cy="307777"/>
          </a:xfrm>
          <a:prstGeom prst="rect">
            <a:avLst/>
          </a:prstGeom>
          <a:noFill/>
        </p:spPr>
        <p:txBody>
          <a:bodyPr wrap="square" rtlCol="0">
            <a:spAutoFit/>
          </a:bodyPr>
          <a:lstStyle/>
          <a:p>
            <a:r>
              <a:rPr lang="en-US" sz="1400" i="1" dirty="0"/>
              <a:t>*work started while </a:t>
            </a:r>
            <a:r>
              <a:rPr lang="en-US" sz="1400" i="1" dirty="0" err="1"/>
              <a:t>Qiang</a:t>
            </a:r>
            <a:r>
              <a:rPr lang="en-US" sz="1400" i="1" dirty="0"/>
              <a:t> and Matt were at AI2</a:t>
            </a:r>
          </a:p>
        </p:txBody>
      </p:sp>
    </p:spTree>
    <p:extLst>
      <p:ext uri="{BB962C8B-B14F-4D97-AF65-F5344CB8AC3E}">
        <p14:creationId xmlns:p14="http://schemas.microsoft.com/office/powerpoint/2010/main" val="72038477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A2ADFC-7E0A-DD41-AEA3-DF6B55ED76DD}"/>
              </a:ext>
            </a:extLst>
          </p:cNvPr>
          <p:cNvSpPr>
            <a:spLocks noGrp="1"/>
          </p:cNvSpPr>
          <p:nvPr>
            <p:ph type="title"/>
          </p:nvPr>
        </p:nvSpPr>
        <p:spPr/>
        <p:txBody>
          <a:bodyPr/>
          <a:lstStyle/>
          <a:p>
            <a:r>
              <a:rPr lang="en-US" dirty="0" err="1"/>
              <a:t>SteQE</a:t>
            </a:r>
            <a:r>
              <a:rPr lang="en-US" dirty="0"/>
              <a:t>: Task Formulation</a:t>
            </a:r>
          </a:p>
        </p:txBody>
      </p:sp>
      <p:sp>
        <p:nvSpPr>
          <p:cNvPr id="6" name="TextBox 5">
            <a:extLst>
              <a:ext uri="{FF2B5EF4-FFF2-40B4-BE49-F238E27FC236}">
                <a16:creationId xmlns:a16="http://schemas.microsoft.com/office/drawing/2014/main" id="{0AB0D8B3-C3D4-0548-9F2B-9FE2A93F1FD5}"/>
              </a:ext>
            </a:extLst>
          </p:cNvPr>
          <p:cNvSpPr txBox="1"/>
          <p:nvPr/>
        </p:nvSpPr>
        <p:spPr>
          <a:xfrm>
            <a:off x="812909" y="1802815"/>
            <a:ext cx="7850028" cy="2854940"/>
          </a:xfrm>
          <a:prstGeom prst="roundRect">
            <a:avLst>
              <a:gd name="adj" fmla="val 4235"/>
            </a:avLst>
          </a:prstGeom>
          <a:noFill/>
          <a:ln>
            <a:solidFill>
              <a:sysClr val="windowText" lastClr="000000"/>
            </a:solidFill>
          </a:ln>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600" b="1" i="0" u="none" strike="noStrike" kern="0" cap="none" spc="0" normalizeH="0" baseline="0" noProof="0" dirty="0">
                <a:ln>
                  <a:noFill/>
                </a:ln>
                <a:solidFill>
                  <a:prstClr val="black"/>
                </a:solidFill>
                <a:effectLst/>
                <a:uLnTx/>
                <a:uFillTx/>
                <a:latin typeface="Century Gothic" panose="020B0502020202020204" pitchFamily="34" charset="0"/>
              </a:rPr>
              <a:t>Monday, Sep 14 2020</a:t>
            </a:r>
          </a:p>
          <a:p>
            <a:pPr marL="0" marR="0" lvl="0" indent="0" defTabSz="914400" eaLnBrk="1" fontAlgn="auto" latinLnBrk="0" hangingPunct="1">
              <a:lnSpc>
                <a:spcPct val="100000"/>
              </a:lnSpc>
              <a:spcBef>
                <a:spcPts val="0"/>
              </a:spcBef>
              <a:spcAft>
                <a:spcPts val="0"/>
              </a:spcAft>
              <a:buClrTx/>
              <a:buSzTx/>
              <a:buFontTx/>
              <a:buNone/>
              <a:tabLst/>
              <a:defRPr/>
            </a:pPr>
            <a:r>
              <a:rPr kumimoji="0" lang="en-US" sz="1600" b="1" i="0" u="none" strike="noStrike" kern="0" cap="none" spc="0" normalizeH="0" baseline="0" noProof="0" dirty="0">
                <a:ln>
                  <a:noFill/>
                </a:ln>
                <a:solidFill>
                  <a:prstClr val="black"/>
                </a:solidFill>
                <a:effectLst/>
                <a:uLnTx/>
                <a:uFillTx/>
                <a:latin typeface="Century Gothic" panose="020B0502020202020204" pitchFamily="34" charset="0"/>
              </a:rPr>
              <a:t>Title: Change in western US weather to bring wildfire and smoke relief for some, high fire danger for others</a:t>
            </a:r>
          </a:p>
          <a:p>
            <a:pPr marL="0" marR="0" lvl="0" indent="0" defTabSz="914400" eaLnBrk="1" fontAlgn="auto" latinLnBrk="0" hangingPunct="1">
              <a:lnSpc>
                <a:spcPct val="100000"/>
              </a:lnSpc>
              <a:spcBef>
                <a:spcPts val="0"/>
              </a:spcBef>
              <a:spcAft>
                <a:spcPts val="0"/>
              </a:spcAft>
              <a:buClrTx/>
              <a:buSzTx/>
              <a:buFontTx/>
              <a:buNone/>
              <a:tabLst/>
              <a:defRPr/>
            </a:pPr>
            <a:endParaRPr kumimoji="0" lang="en-US" sz="1600" b="1" i="0" u="none" strike="noStrike" kern="0" cap="none" spc="0" normalizeH="0" baseline="0" noProof="0" dirty="0">
              <a:ln>
                <a:noFill/>
              </a:ln>
              <a:solidFill>
                <a:prstClr val="black"/>
              </a:solidFill>
              <a:effectLst/>
              <a:uLnTx/>
              <a:uFillTx/>
              <a:latin typeface="Century Gothic" panose="020B0502020202020204" pitchFamily="34" charset="0"/>
            </a:endParaRPr>
          </a:p>
          <a:p>
            <a:pPr marL="0" marR="0" lvl="0" indent="0" defTabSz="914400" eaLnBrk="1" fontAlgn="auto" latinLnBrk="0" hangingPunct="1">
              <a:lnSpc>
                <a:spcPct val="100000"/>
              </a:lnSpc>
              <a:spcBef>
                <a:spcPts val="0"/>
              </a:spcBef>
              <a:spcAft>
                <a:spcPts val="0"/>
              </a:spcAft>
              <a:buClrTx/>
              <a:buSzTx/>
              <a:buFontTx/>
              <a:buNone/>
              <a:tabLst/>
              <a:defRPr/>
            </a:pPr>
            <a:r>
              <a:rPr kumimoji="0" lang="en-US" sz="1600" b="1" i="0" u="none" strike="noStrike" kern="0" cap="none" spc="0" normalizeH="0" baseline="0" noProof="0" dirty="0">
                <a:ln>
                  <a:noFill/>
                </a:ln>
                <a:solidFill>
                  <a:prstClr val="black"/>
                </a:solidFill>
                <a:effectLst/>
                <a:uLnTx/>
                <a:uFillTx/>
                <a:latin typeface="Century Gothic" panose="020B0502020202020204" pitchFamily="34" charset="0"/>
              </a:rPr>
              <a:t>…</a:t>
            </a:r>
            <a:r>
              <a:rPr kumimoji="0" lang="en-US" sz="1600" b="0" i="0" u="none" strike="noStrike" kern="0" cap="none" spc="0" normalizeH="0" baseline="0" noProof="0" dirty="0">
                <a:ln>
                  <a:noFill/>
                </a:ln>
                <a:solidFill>
                  <a:prstClr val="black"/>
                </a:solidFill>
                <a:effectLst/>
                <a:uLnTx/>
                <a:uFillTx/>
                <a:latin typeface="Century Gothic" panose="020B0502020202020204" pitchFamily="34" charset="0"/>
              </a:rPr>
              <a:t>Over </a:t>
            </a:r>
            <a:r>
              <a:rPr kumimoji="0" lang="en-US" sz="1600" b="0" i="0" u="none" strike="noStrike" kern="0" cap="none" spc="0" normalizeH="0" baseline="0" noProof="0" dirty="0">
                <a:ln>
                  <a:noFill/>
                </a:ln>
                <a:solidFill>
                  <a:srgbClr val="C00000"/>
                </a:solidFill>
                <a:effectLst/>
                <a:uLnTx/>
                <a:uFillTx/>
                <a:latin typeface="Century Gothic" panose="020B0502020202020204" pitchFamily="34" charset="0"/>
              </a:rPr>
              <a:t>4.6 million </a:t>
            </a:r>
            <a:r>
              <a:rPr kumimoji="0" lang="en-US" sz="1600" b="0" i="0" u="none" strike="noStrike" kern="0" cap="none" spc="0" normalizeH="0" baseline="0" noProof="0" dirty="0">
                <a:ln>
                  <a:noFill/>
                </a:ln>
                <a:solidFill>
                  <a:prstClr val="black"/>
                </a:solidFill>
                <a:effectLst/>
                <a:uLnTx/>
                <a:uFillTx/>
                <a:latin typeface="Century Gothic" panose="020B0502020202020204" pitchFamily="34" charset="0"/>
              </a:rPr>
              <a:t>acres of land are actively burning across the West , with most of these blazes ongoing in California, Washington and Oregon, according to the National Interagency Fire Center. Many of these blazes exploded in size during a high wind event around the Labor Day holiday. At least </a:t>
            </a:r>
            <a:r>
              <a:rPr kumimoji="0" lang="en-US" sz="1600" b="0" i="0" u="none" strike="noStrike" kern="0" cap="none" spc="0" normalizeH="0" baseline="0" noProof="0" dirty="0">
                <a:ln>
                  <a:noFill/>
                </a:ln>
                <a:solidFill>
                  <a:srgbClr val="C00000"/>
                </a:solidFill>
                <a:effectLst/>
                <a:uLnTx/>
                <a:uFillTx/>
                <a:latin typeface="Century Gothic" panose="020B0502020202020204" pitchFamily="34" charset="0"/>
              </a:rPr>
              <a:t>35</a:t>
            </a:r>
            <a:r>
              <a:rPr kumimoji="0" lang="en-US" sz="1600" b="0" i="0" u="none" strike="noStrike" kern="0" cap="none" spc="0" normalizeH="0" baseline="0" noProof="0" dirty="0">
                <a:ln>
                  <a:noFill/>
                </a:ln>
                <a:solidFill>
                  <a:prstClr val="black"/>
                </a:solidFill>
                <a:effectLst/>
                <a:uLnTx/>
                <a:uFillTx/>
                <a:latin typeface="Century Gothic" panose="020B0502020202020204" pitchFamily="34" charset="0"/>
              </a:rPr>
              <a:t> people have been killed along the West coast as a result of the blazes, and </a:t>
            </a:r>
            <a:r>
              <a:rPr kumimoji="0" lang="en-US" sz="1600" b="0" i="0" u="none" strike="noStrike" kern="0" cap="none" spc="0" normalizeH="0" baseline="0" noProof="0" dirty="0">
                <a:ln>
                  <a:noFill/>
                </a:ln>
                <a:solidFill>
                  <a:srgbClr val="C00000"/>
                </a:solidFill>
                <a:effectLst/>
                <a:uLnTx/>
                <a:uFillTx/>
                <a:latin typeface="Century Gothic" panose="020B0502020202020204" pitchFamily="34" charset="0"/>
              </a:rPr>
              <a:t>tens of thousands </a:t>
            </a:r>
            <a:r>
              <a:rPr kumimoji="0" lang="en-US" sz="1600" b="0" i="0" u="none" strike="noStrike" kern="0" cap="none" spc="0" normalizeH="0" baseline="0" noProof="0" dirty="0">
                <a:ln>
                  <a:noFill/>
                </a:ln>
                <a:solidFill>
                  <a:prstClr val="black"/>
                </a:solidFill>
                <a:effectLst/>
                <a:uLnTx/>
                <a:uFillTx/>
                <a:latin typeface="Century Gothic" panose="020B0502020202020204" pitchFamily="34" charset="0"/>
              </a:rPr>
              <a:t>have been forced to evacuate, according to The Associated Press…</a:t>
            </a:r>
          </a:p>
        </p:txBody>
      </p:sp>
      <p:grpSp>
        <p:nvGrpSpPr>
          <p:cNvPr id="52" name="Group 51">
            <a:extLst>
              <a:ext uri="{FF2B5EF4-FFF2-40B4-BE49-F238E27FC236}">
                <a16:creationId xmlns:a16="http://schemas.microsoft.com/office/drawing/2014/main" id="{404CE8C2-A0C3-CE4C-AF5E-1B0293BBFABB}"/>
              </a:ext>
            </a:extLst>
          </p:cNvPr>
          <p:cNvGrpSpPr/>
          <p:nvPr/>
        </p:nvGrpSpPr>
        <p:grpSpPr>
          <a:xfrm>
            <a:off x="3823414" y="4891492"/>
            <a:ext cx="4749800" cy="1548354"/>
            <a:chOff x="3823414" y="4891492"/>
            <a:chExt cx="4749800" cy="1548354"/>
          </a:xfrm>
        </p:grpSpPr>
        <p:sp>
          <p:nvSpPr>
            <p:cNvPr id="29" name="Rounded Rectangle 28">
              <a:extLst>
                <a:ext uri="{FF2B5EF4-FFF2-40B4-BE49-F238E27FC236}">
                  <a16:creationId xmlns:a16="http://schemas.microsoft.com/office/drawing/2014/main" id="{3BD184A9-2274-604B-BE94-F7AA3850CF74}"/>
                </a:ext>
              </a:extLst>
            </p:cNvPr>
            <p:cNvSpPr/>
            <p:nvPr/>
          </p:nvSpPr>
          <p:spPr>
            <a:xfrm>
              <a:off x="5436314" y="4891492"/>
              <a:ext cx="1524000" cy="408623"/>
            </a:xfrm>
            <a:prstGeom prst="roundRect">
              <a:avLst/>
            </a:prstGeom>
            <a:noFill/>
            <a:ln w="12700" cap="flat" cmpd="sng" algn="ctr">
              <a:solidFill>
                <a:srgbClr val="C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C00000"/>
                </a:solidFill>
                <a:effectLst/>
                <a:uLnTx/>
                <a:uFillTx/>
                <a:latin typeface="Calibri" panose="020F0502020204030204"/>
                <a:ea typeface="+mn-ea"/>
                <a:cs typeface="+mn-cs"/>
              </a:endParaRPr>
            </a:p>
          </p:txBody>
        </p:sp>
        <p:sp>
          <p:nvSpPr>
            <p:cNvPr id="30" name="Rounded Rectangle 5">
              <a:extLst>
                <a:ext uri="{FF2B5EF4-FFF2-40B4-BE49-F238E27FC236}">
                  <a16:creationId xmlns:a16="http://schemas.microsoft.com/office/drawing/2014/main" id="{334E7F2E-1B8A-AF4F-A651-5619B3C548AB}"/>
                </a:ext>
              </a:extLst>
            </p:cNvPr>
            <p:cNvSpPr/>
            <p:nvPr/>
          </p:nvSpPr>
          <p:spPr>
            <a:xfrm>
              <a:off x="3823414" y="6031223"/>
              <a:ext cx="1524000" cy="408623"/>
            </a:xfrm>
            <a:prstGeom prst="rect">
              <a:avLst/>
            </a:prstGeom>
            <a:noFill/>
            <a:ln w="12700" cap="flat" cmpd="sng" algn="ctr">
              <a:solidFill>
                <a:srgbClr val="C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31" name="TextBox 30">
              <a:extLst>
                <a:ext uri="{FF2B5EF4-FFF2-40B4-BE49-F238E27FC236}">
                  <a16:creationId xmlns:a16="http://schemas.microsoft.com/office/drawing/2014/main" id="{8EBDE003-EC49-AF42-81C6-27C92C8B870F}"/>
                </a:ext>
              </a:extLst>
            </p:cNvPr>
            <p:cNvSpPr txBox="1"/>
            <p:nvPr/>
          </p:nvSpPr>
          <p:spPr>
            <a:xfrm>
              <a:off x="4238203" y="6031223"/>
              <a:ext cx="713657" cy="369332"/>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prstClr val="black"/>
                  </a:solidFill>
                  <a:effectLst/>
                  <a:uLnTx/>
                  <a:uFillTx/>
                  <a:latin typeface="Century Gothic" panose="020B0502020202020204" pitchFamily="34" charset="0"/>
                </a:rPr>
                <a:t>Type</a:t>
              </a:r>
            </a:p>
          </p:txBody>
        </p:sp>
        <p:sp>
          <p:nvSpPr>
            <p:cNvPr id="32" name="Rounded Rectangle 10">
              <a:extLst>
                <a:ext uri="{FF2B5EF4-FFF2-40B4-BE49-F238E27FC236}">
                  <a16:creationId xmlns:a16="http://schemas.microsoft.com/office/drawing/2014/main" id="{00CAFF99-10FB-D543-A793-A41CD24E87F4}"/>
                </a:ext>
              </a:extLst>
            </p:cNvPr>
            <p:cNvSpPr/>
            <p:nvPr/>
          </p:nvSpPr>
          <p:spPr>
            <a:xfrm>
              <a:off x="5436314" y="6031223"/>
              <a:ext cx="1524000" cy="408623"/>
            </a:xfrm>
            <a:prstGeom prst="rect">
              <a:avLst/>
            </a:prstGeom>
            <a:noFill/>
            <a:ln w="12700" cap="flat" cmpd="sng" algn="ctr">
              <a:solidFill>
                <a:srgbClr val="C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33" name="TextBox 32">
              <a:extLst>
                <a:ext uri="{FF2B5EF4-FFF2-40B4-BE49-F238E27FC236}">
                  <a16:creationId xmlns:a16="http://schemas.microsoft.com/office/drawing/2014/main" id="{CAA3F0ED-2B19-E64C-B00F-A82ED2C0C728}"/>
                </a:ext>
              </a:extLst>
            </p:cNvPr>
            <p:cNvSpPr txBox="1"/>
            <p:nvPr/>
          </p:nvSpPr>
          <p:spPr>
            <a:xfrm>
              <a:off x="5615462" y="6050868"/>
              <a:ext cx="1165704" cy="369332"/>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prstClr val="black"/>
                  </a:solidFill>
                  <a:effectLst/>
                  <a:uLnTx/>
                  <a:uFillTx/>
                  <a:latin typeface="Century Gothic" panose="020B0502020202020204" pitchFamily="34" charset="0"/>
                </a:rPr>
                <a:t>Location</a:t>
              </a:r>
            </a:p>
          </p:txBody>
        </p:sp>
        <p:sp>
          <p:nvSpPr>
            <p:cNvPr id="34" name="Rounded Rectangle 13">
              <a:extLst>
                <a:ext uri="{FF2B5EF4-FFF2-40B4-BE49-F238E27FC236}">
                  <a16:creationId xmlns:a16="http://schemas.microsoft.com/office/drawing/2014/main" id="{CA370A2A-BBA1-0E4D-8EB0-73AC42A125F5}"/>
                </a:ext>
              </a:extLst>
            </p:cNvPr>
            <p:cNvSpPr/>
            <p:nvPr/>
          </p:nvSpPr>
          <p:spPr>
            <a:xfrm>
              <a:off x="7049214" y="6031223"/>
              <a:ext cx="1524000" cy="408623"/>
            </a:xfrm>
            <a:prstGeom prst="rect">
              <a:avLst/>
            </a:prstGeom>
            <a:noFill/>
            <a:ln w="12700" cap="flat" cmpd="sng" algn="ctr">
              <a:solidFill>
                <a:srgbClr val="C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35" name="TextBox 34">
              <a:extLst>
                <a:ext uri="{FF2B5EF4-FFF2-40B4-BE49-F238E27FC236}">
                  <a16:creationId xmlns:a16="http://schemas.microsoft.com/office/drawing/2014/main" id="{0EDB3251-8EF9-5A42-BFA5-69536468CAA5}"/>
                </a:ext>
              </a:extLst>
            </p:cNvPr>
            <p:cNvSpPr txBox="1"/>
            <p:nvPr/>
          </p:nvSpPr>
          <p:spPr>
            <a:xfrm>
              <a:off x="7228362" y="6050868"/>
              <a:ext cx="1305165" cy="369332"/>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prstClr val="black"/>
                  </a:solidFill>
                  <a:effectLst/>
                  <a:uLnTx/>
                  <a:uFillTx/>
                  <a:latin typeface="Century Gothic" panose="020B0502020202020204" pitchFamily="34" charset="0"/>
                </a:rPr>
                <a:t>Time span</a:t>
              </a:r>
            </a:p>
          </p:txBody>
        </p:sp>
        <p:cxnSp>
          <p:nvCxnSpPr>
            <p:cNvPr id="36" name="Straight Arrow Connector 35">
              <a:extLst>
                <a:ext uri="{FF2B5EF4-FFF2-40B4-BE49-F238E27FC236}">
                  <a16:creationId xmlns:a16="http://schemas.microsoft.com/office/drawing/2014/main" id="{F99D0588-6D2A-144F-9EF8-2475F775060C}"/>
                </a:ext>
              </a:extLst>
            </p:cNvPr>
            <p:cNvCxnSpPr>
              <a:cxnSpLocks/>
              <a:stCxn id="29" idx="2"/>
              <a:endCxn id="33" idx="0"/>
            </p:cNvCxnSpPr>
            <p:nvPr/>
          </p:nvCxnSpPr>
          <p:spPr>
            <a:xfrm>
              <a:off x="6198314" y="5300115"/>
              <a:ext cx="0" cy="750753"/>
            </a:xfrm>
            <a:prstGeom prst="straightConnector1">
              <a:avLst/>
            </a:prstGeom>
            <a:noFill/>
            <a:ln w="6350" cap="flat" cmpd="sng" algn="ctr">
              <a:solidFill>
                <a:srgbClr val="C00000"/>
              </a:solidFill>
              <a:prstDash val="solid"/>
              <a:miter lim="800000"/>
              <a:tailEnd type="triangle"/>
            </a:ln>
            <a:effectLst/>
          </p:spPr>
        </p:cxnSp>
        <p:cxnSp>
          <p:nvCxnSpPr>
            <p:cNvPr id="37" name="Straight Connector 36">
              <a:extLst>
                <a:ext uri="{FF2B5EF4-FFF2-40B4-BE49-F238E27FC236}">
                  <a16:creationId xmlns:a16="http://schemas.microsoft.com/office/drawing/2014/main" id="{7CBB734A-BF2A-184A-81AA-F569AABD1FAB}"/>
                </a:ext>
              </a:extLst>
            </p:cNvPr>
            <p:cNvCxnSpPr/>
            <p:nvPr/>
          </p:nvCxnSpPr>
          <p:spPr>
            <a:xfrm>
              <a:off x="4433014" y="5734984"/>
              <a:ext cx="3289300" cy="0"/>
            </a:xfrm>
            <a:prstGeom prst="line">
              <a:avLst/>
            </a:prstGeom>
            <a:noFill/>
            <a:ln w="6350" cap="flat" cmpd="sng" algn="ctr">
              <a:solidFill>
                <a:srgbClr val="C00000"/>
              </a:solidFill>
              <a:prstDash val="solid"/>
              <a:miter lim="800000"/>
            </a:ln>
            <a:effectLst/>
          </p:spPr>
        </p:cxnSp>
        <p:cxnSp>
          <p:nvCxnSpPr>
            <p:cNvPr id="38" name="Straight Arrow Connector 37">
              <a:extLst>
                <a:ext uri="{FF2B5EF4-FFF2-40B4-BE49-F238E27FC236}">
                  <a16:creationId xmlns:a16="http://schemas.microsoft.com/office/drawing/2014/main" id="{2F75BB10-89EC-C84D-AD06-7730D7D57F14}"/>
                </a:ext>
              </a:extLst>
            </p:cNvPr>
            <p:cNvCxnSpPr>
              <a:cxnSpLocks/>
            </p:cNvCxnSpPr>
            <p:nvPr/>
          </p:nvCxnSpPr>
          <p:spPr>
            <a:xfrm flipV="1">
              <a:off x="4433014" y="5734984"/>
              <a:ext cx="0" cy="296239"/>
            </a:xfrm>
            <a:prstGeom prst="straightConnector1">
              <a:avLst/>
            </a:prstGeom>
            <a:noFill/>
            <a:ln w="6350" cap="flat" cmpd="sng" algn="ctr">
              <a:solidFill>
                <a:srgbClr val="C00000"/>
              </a:solidFill>
              <a:prstDash val="solid"/>
              <a:miter lim="800000"/>
              <a:headEnd type="triangle" w="med" len="med"/>
              <a:tailEnd type="none" w="med" len="med"/>
            </a:ln>
            <a:effectLst/>
          </p:spPr>
        </p:cxnSp>
        <p:cxnSp>
          <p:nvCxnSpPr>
            <p:cNvPr id="39" name="Straight Arrow Connector 38">
              <a:extLst>
                <a:ext uri="{FF2B5EF4-FFF2-40B4-BE49-F238E27FC236}">
                  <a16:creationId xmlns:a16="http://schemas.microsoft.com/office/drawing/2014/main" id="{5B766DAD-5CC2-B943-9BFC-5BB7E9781385}"/>
                </a:ext>
              </a:extLst>
            </p:cNvPr>
            <p:cNvCxnSpPr/>
            <p:nvPr/>
          </p:nvCxnSpPr>
          <p:spPr>
            <a:xfrm flipV="1">
              <a:off x="7722314" y="5734984"/>
              <a:ext cx="0" cy="296239"/>
            </a:xfrm>
            <a:prstGeom prst="straightConnector1">
              <a:avLst/>
            </a:prstGeom>
            <a:noFill/>
            <a:ln w="6350" cap="flat" cmpd="sng" algn="ctr">
              <a:solidFill>
                <a:srgbClr val="C00000"/>
              </a:solidFill>
              <a:prstDash val="solid"/>
              <a:miter lim="800000"/>
              <a:headEnd type="triangle" w="med" len="med"/>
              <a:tailEnd type="none" w="med" len="med"/>
            </a:ln>
            <a:effectLst/>
          </p:spPr>
        </p:cxnSp>
        <p:sp>
          <p:nvSpPr>
            <p:cNvPr id="40" name="TextBox 39">
              <a:extLst>
                <a:ext uri="{FF2B5EF4-FFF2-40B4-BE49-F238E27FC236}">
                  <a16:creationId xmlns:a16="http://schemas.microsoft.com/office/drawing/2014/main" id="{02B58FCA-A994-BE40-B871-92ACC6978F11}"/>
                </a:ext>
              </a:extLst>
            </p:cNvPr>
            <p:cNvSpPr txBox="1"/>
            <p:nvPr/>
          </p:nvSpPr>
          <p:spPr>
            <a:xfrm>
              <a:off x="5119300" y="5365652"/>
              <a:ext cx="973343" cy="369332"/>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prstClr val="black"/>
                  </a:solidFill>
                  <a:effectLst/>
                  <a:uLnTx/>
                  <a:uFillTx/>
                  <a:latin typeface="Century Gothic" panose="020B0502020202020204" pitchFamily="34" charset="0"/>
                </a:rPr>
                <a:t>Predict</a:t>
              </a:r>
            </a:p>
          </p:txBody>
        </p:sp>
      </p:grpSp>
      <p:grpSp>
        <p:nvGrpSpPr>
          <p:cNvPr id="51" name="Group 50">
            <a:extLst>
              <a:ext uri="{FF2B5EF4-FFF2-40B4-BE49-F238E27FC236}">
                <a16:creationId xmlns:a16="http://schemas.microsoft.com/office/drawing/2014/main" id="{5AB7C156-C8DD-1B45-82C0-E2539DC0EF82}"/>
              </a:ext>
            </a:extLst>
          </p:cNvPr>
          <p:cNvGrpSpPr/>
          <p:nvPr/>
        </p:nvGrpSpPr>
        <p:grpSpPr>
          <a:xfrm>
            <a:off x="723186" y="4837753"/>
            <a:ext cx="7109719" cy="1435425"/>
            <a:chOff x="723186" y="4837753"/>
            <a:chExt cx="7109719" cy="1435425"/>
          </a:xfrm>
        </p:grpSpPr>
        <p:sp>
          <p:nvSpPr>
            <p:cNvPr id="28" name="TextBox 27">
              <a:extLst>
                <a:ext uri="{FF2B5EF4-FFF2-40B4-BE49-F238E27FC236}">
                  <a16:creationId xmlns:a16="http://schemas.microsoft.com/office/drawing/2014/main" id="{91C3A268-7B57-5247-9F5B-5452A17EA403}"/>
                </a:ext>
              </a:extLst>
            </p:cNvPr>
            <p:cNvSpPr txBox="1"/>
            <p:nvPr/>
          </p:nvSpPr>
          <p:spPr>
            <a:xfrm>
              <a:off x="723186" y="4837753"/>
              <a:ext cx="7109719" cy="451485"/>
            </a:xfrm>
            <a:prstGeom prst="roundRect">
              <a:avLst>
                <a:gd name="adj" fmla="val 32207"/>
              </a:avLst>
            </a:prstGeom>
            <a:noFill/>
            <a:ln>
              <a:noFill/>
            </a:ln>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prstClr val="black"/>
                  </a:solidFill>
                  <a:effectLst/>
                  <a:uLnTx/>
                  <a:uFillTx/>
                  <a:latin typeface="Century Gothic" panose="020B0502020202020204" pitchFamily="34" charset="0"/>
                </a:rPr>
                <a:t>[DCT] [Title t</a:t>
              </a:r>
              <a:r>
                <a:rPr kumimoji="0" lang="en-US" sz="1800" b="0" i="0" u="none" strike="noStrike" kern="0" cap="none" spc="0" normalizeH="0" baseline="-25000" noProof="0" dirty="0">
                  <a:ln>
                    <a:noFill/>
                  </a:ln>
                  <a:solidFill>
                    <a:prstClr val="black"/>
                  </a:solidFill>
                  <a:effectLst/>
                  <a:uLnTx/>
                  <a:uFillTx/>
                  <a:latin typeface="Century Gothic" panose="020B0502020202020204" pitchFamily="34" charset="0"/>
                </a:rPr>
                <a:t>1</a:t>
              </a:r>
              <a:r>
                <a:rPr kumimoji="0" lang="en-US" sz="1800" b="0" i="0" u="none" strike="noStrike" kern="0" cap="none" spc="0" normalizeH="0" baseline="0" noProof="0" dirty="0">
                  <a:ln>
                    <a:noFill/>
                  </a:ln>
                  <a:solidFill>
                    <a:prstClr val="black"/>
                  </a:solidFill>
                  <a:effectLst/>
                  <a:uLnTx/>
                  <a:uFillTx/>
                  <a:latin typeface="Century Gothic" panose="020B0502020202020204" pitchFamily="34" charset="0"/>
                </a:rPr>
                <a:t>, t</a:t>
              </a:r>
              <a:r>
                <a:rPr kumimoji="0" lang="en-US" sz="1800" b="0" i="0" u="none" strike="noStrike" kern="0" cap="none" spc="0" normalizeH="0" baseline="-25000" noProof="0" dirty="0">
                  <a:ln>
                    <a:noFill/>
                  </a:ln>
                  <a:solidFill>
                    <a:prstClr val="black"/>
                  </a:solidFill>
                  <a:effectLst/>
                  <a:uLnTx/>
                  <a:uFillTx/>
                  <a:latin typeface="Century Gothic" panose="020B0502020202020204" pitchFamily="34" charset="0"/>
                </a:rPr>
                <a:t>2</a:t>
              </a:r>
              <a:r>
                <a:rPr kumimoji="0" lang="en-US" sz="1800" b="0" i="0" u="none" strike="noStrike" kern="0" cap="none" spc="0" normalizeH="0" baseline="0" noProof="0" dirty="0">
                  <a:ln>
                    <a:noFill/>
                  </a:ln>
                  <a:solidFill>
                    <a:prstClr val="black"/>
                  </a:solidFill>
                  <a:effectLst/>
                  <a:uLnTx/>
                  <a:uFillTx/>
                  <a:latin typeface="Century Gothic" panose="020B0502020202020204" pitchFamily="34" charset="0"/>
                </a:rPr>
                <a:t>, t</a:t>
              </a:r>
              <a:r>
                <a:rPr kumimoji="0" lang="en-US" sz="1800" b="0" i="0" u="none" strike="noStrike" kern="0" cap="none" spc="0" normalizeH="0" baseline="-25000" noProof="0" dirty="0">
                  <a:ln>
                    <a:noFill/>
                  </a:ln>
                  <a:solidFill>
                    <a:prstClr val="black"/>
                  </a:solidFill>
                  <a:effectLst/>
                  <a:uLnTx/>
                  <a:uFillTx/>
                  <a:latin typeface="Century Gothic" panose="020B0502020202020204" pitchFamily="34" charset="0"/>
                </a:rPr>
                <a:t>3</a:t>
              </a:r>
              <a:r>
                <a:rPr kumimoji="0" lang="en-US" sz="1800" b="0" i="0" u="none" strike="noStrike" kern="0" cap="none" spc="0" normalizeH="0" baseline="0" noProof="0" dirty="0">
                  <a:ln>
                    <a:noFill/>
                  </a:ln>
                  <a:solidFill>
                    <a:prstClr val="black"/>
                  </a:solidFill>
                  <a:effectLst/>
                  <a:uLnTx/>
                  <a:uFillTx/>
                  <a:latin typeface="Century Gothic" panose="020B0502020202020204" pitchFamily="34" charset="0"/>
                </a:rPr>
                <a:t>, …] [Body Text b</a:t>
              </a:r>
              <a:r>
                <a:rPr kumimoji="0" lang="en-US" sz="1800" b="0" i="0" u="none" strike="noStrike" kern="0" cap="none" spc="0" normalizeH="0" baseline="-25000" noProof="0" dirty="0">
                  <a:ln>
                    <a:noFill/>
                  </a:ln>
                  <a:solidFill>
                    <a:prstClr val="black"/>
                  </a:solidFill>
                  <a:effectLst/>
                  <a:uLnTx/>
                  <a:uFillTx/>
                  <a:latin typeface="Century Gothic" panose="020B0502020202020204" pitchFamily="34" charset="0"/>
                </a:rPr>
                <a:t>1</a:t>
              </a:r>
              <a:r>
                <a:rPr kumimoji="0" lang="en-US" sz="1800" b="0" i="0" u="none" strike="noStrike" kern="0" cap="none" spc="0" normalizeH="0" baseline="0" noProof="0" dirty="0">
                  <a:ln>
                    <a:noFill/>
                  </a:ln>
                  <a:solidFill>
                    <a:prstClr val="black"/>
                  </a:solidFill>
                  <a:effectLst/>
                  <a:uLnTx/>
                  <a:uFillTx/>
                  <a:latin typeface="Century Gothic" panose="020B0502020202020204" pitchFamily="34" charset="0"/>
                </a:rPr>
                <a:t>, b</a:t>
              </a:r>
              <a:r>
                <a:rPr kumimoji="0" lang="en-US" sz="1800" b="0" i="0" u="none" strike="noStrike" kern="0" cap="none" spc="0" normalizeH="0" baseline="-25000" noProof="0" dirty="0">
                  <a:ln>
                    <a:noFill/>
                  </a:ln>
                  <a:solidFill>
                    <a:prstClr val="black"/>
                  </a:solidFill>
                  <a:effectLst/>
                  <a:uLnTx/>
                  <a:uFillTx/>
                  <a:latin typeface="Century Gothic" panose="020B0502020202020204" pitchFamily="34" charset="0"/>
                </a:rPr>
                <a:t>2</a:t>
              </a:r>
              <a:r>
                <a:rPr kumimoji="0" lang="en-US" sz="1800" b="0" i="0" u="none" strike="noStrike" kern="0" cap="none" spc="0" normalizeH="0" baseline="0" noProof="0" dirty="0">
                  <a:ln>
                    <a:noFill/>
                  </a:ln>
                  <a:solidFill>
                    <a:prstClr val="black"/>
                  </a:solidFill>
                  <a:effectLst/>
                  <a:uLnTx/>
                  <a:uFillTx/>
                  <a:latin typeface="Century Gothic" panose="020B0502020202020204" pitchFamily="34" charset="0"/>
                </a:rPr>
                <a:t>, …,q</a:t>
              </a:r>
              <a:r>
                <a:rPr kumimoji="0" lang="en-US" sz="1800" b="0" i="0" u="none" strike="noStrike" kern="0" cap="none" spc="0" normalizeH="0" baseline="-25000" noProof="0" dirty="0">
                  <a:ln>
                    <a:noFill/>
                  </a:ln>
                  <a:solidFill>
                    <a:prstClr val="black"/>
                  </a:solidFill>
                  <a:effectLst/>
                  <a:uLnTx/>
                  <a:uFillTx/>
                  <a:latin typeface="Century Gothic" panose="020B0502020202020204" pitchFamily="34" charset="0"/>
                </a:rPr>
                <a:t>1</a:t>
              </a:r>
              <a:r>
                <a:rPr kumimoji="0" lang="en-US" sz="1800" b="0" i="0" u="none" strike="noStrike" kern="0" cap="none" spc="0" normalizeH="0" baseline="0" noProof="0" dirty="0">
                  <a:ln>
                    <a:noFill/>
                  </a:ln>
                  <a:solidFill>
                    <a:prstClr val="black"/>
                  </a:solidFill>
                  <a:effectLst/>
                  <a:uLnTx/>
                  <a:uFillTx/>
                  <a:latin typeface="Century Gothic" panose="020B0502020202020204" pitchFamily="34" charset="0"/>
                </a:rPr>
                <a:t>, q</a:t>
              </a:r>
              <a:r>
                <a:rPr kumimoji="0" lang="en-US" sz="1800" b="0" i="0" u="none" strike="noStrike" kern="0" cap="none" spc="0" normalizeH="0" baseline="-25000" noProof="0" dirty="0">
                  <a:ln>
                    <a:noFill/>
                  </a:ln>
                  <a:solidFill>
                    <a:prstClr val="black"/>
                  </a:solidFill>
                  <a:effectLst/>
                  <a:uLnTx/>
                  <a:uFillTx/>
                  <a:latin typeface="Century Gothic" panose="020B0502020202020204" pitchFamily="34" charset="0"/>
                </a:rPr>
                <a:t>2</a:t>
              </a:r>
              <a:r>
                <a:rPr kumimoji="0" lang="en-US" sz="1800" b="0" i="0" u="none" strike="noStrike" kern="0" cap="none" spc="0" normalizeH="0" baseline="0" noProof="0" dirty="0">
                  <a:ln>
                    <a:noFill/>
                  </a:ln>
                  <a:solidFill>
                    <a:prstClr val="black"/>
                  </a:solidFill>
                  <a:effectLst/>
                  <a:uLnTx/>
                  <a:uFillTx/>
                  <a:latin typeface="Century Gothic" panose="020B0502020202020204" pitchFamily="34" charset="0"/>
                </a:rPr>
                <a:t>,…, </a:t>
              </a:r>
              <a:r>
                <a:rPr kumimoji="0" lang="en-US" sz="1800" b="0" i="0" u="none" strike="noStrike" kern="0" cap="none" spc="0" normalizeH="0" baseline="0" noProof="0" dirty="0" err="1">
                  <a:ln>
                    <a:noFill/>
                  </a:ln>
                  <a:solidFill>
                    <a:prstClr val="black"/>
                  </a:solidFill>
                  <a:effectLst/>
                  <a:uLnTx/>
                  <a:uFillTx/>
                  <a:latin typeface="Century Gothic" panose="020B0502020202020204" pitchFamily="34" charset="0"/>
                </a:rPr>
                <a:t>q</a:t>
              </a:r>
              <a:r>
                <a:rPr kumimoji="0" lang="en-US" sz="1800" b="0" i="0" u="none" strike="noStrike" kern="0" cap="none" spc="0" normalizeH="0" baseline="-25000" noProof="0" dirty="0" err="1">
                  <a:ln>
                    <a:noFill/>
                  </a:ln>
                  <a:solidFill>
                    <a:prstClr val="black"/>
                  </a:solidFill>
                  <a:effectLst/>
                  <a:uLnTx/>
                  <a:uFillTx/>
                  <a:latin typeface="Century Gothic" panose="020B0502020202020204" pitchFamily="34" charset="0"/>
                </a:rPr>
                <a:t>m</a:t>
              </a:r>
              <a:r>
                <a:rPr kumimoji="0" lang="en-US" sz="1800" b="0" i="0" u="none" strike="noStrike" kern="0" cap="none" spc="0" normalizeH="0" baseline="0" noProof="0" dirty="0">
                  <a:ln>
                    <a:noFill/>
                  </a:ln>
                  <a:solidFill>
                    <a:prstClr val="black"/>
                  </a:solidFill>
                  <a:effectLst/>
                  <a:uLnTx/>
                  <a:uFillTx/>
                  <a:latin typeface="Century Gothic" panose="020B0502020202020204" pitchFamily="34" charset="0"/>
                </a:rPr>
                <a:t>, … b</a:t>
              </a:r>
              <a:r>
                <a:rPr kumimoji="0" lang="en-US" sz="1800" b="0" i="0" u="none" strike="noStrike" kern="0" cap="none" spc="0" normalizeH="0" baseline="-25000" noProof="0" dirty="0">
                  <a:ln>
                    <a:noFill/>
                  </a:ln>
                  <a:solidFill>
                    <a:prstClr val="black"/>
                  </a:solidFill>
                  <a:effectLst/>
                  <a:uLnTx/>
                  <a:uFillTx/>
                  <a:latin typeface="Century Gothic" panose="020B0502020202020204" pitchFamily="34" charset="0"/>
                </a:rPr>
                <a:t>n</a:t>
              </a:r>
              <a:r>
                <a:rPr kumimoji="0" lang="en-US" sz="1800" b="0" i="0" u="none" strike="noStrike" kern="0" cap="none" spc="0" normalizeH="0" baseline="0" noProof="0" dirty="0">
                  <a:ln>
                    <a:noFill/>
                  </a:ln>
                  <a:solidFill>
                    <a:prstClr val="black"/>
                  </a:solidFill>
                  <a:effectLst/>
                  <a:uLnTx/>
                  <a:uFillTx/>
                  <a:latin typeface="Century Gothic" panose="020B0502020202020204" pitchFamily="34" charset="0"/>
                </a:rPr>
                <a:t>]</a:t>
              </a:r>
            </a:p>
          </p:txBody>
        </p:sp>
        <p:sp>
          <p:nvSpPr>
            <p:cNvPr id="41" name="TextBox 40">
              <a:extLst>
                <a:ext uri="{FF2B5EF4-FFF2-40B4-BE49-F238E27FC236}">
                  <a16:creationId xmlns:a16="http://schemas.microsoft.com/office/drawing/2014/main" id="{E00E32E0-5B43-F647-B809-A47406920DE1}"/>
                </a:ext>
              </a:extLst>
            </p:cNvPr>
            <p:cNvSpPr txBox="1"/>
            <p:nvPr/>
          </p:nvSpPr>
          <p:spPr>
            <a:xfrm>
              <a:off x="1995853" y="5903846"/>
              <a:ext cx="910827" cy="369332"/>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prstClr val="black"/>
                  </a:solidFill>
                  <a:effectLst/>
                  <a:uLnTx/>
                  <a:uFillTx/>
                  <a:latin typeface="Century Gothic" panose="020B0502020202020204" pitchFamily="34" charset="0"/>
                </a:rPr>
                <a:t>tokens</a:t>
              </a:r>
            </a:p>
          </p:txBody>
        </p:sp>
        <p:cxnSp>
          <p:nvCxnSpPr>
            <p:cNvPr id="42" name="Straight Arrow Connector 41">
              <a:extLst>
                <a:ext uri="{FF2B5EF4-FFF2-40B4-BE49-F238E27FC236}">
                  <a16:creationId xmlns:a16="http://schemas.microsoft.com/office/drawing/2014/main" id="{572CC8DC-E603-994E-9B65-4BAC912F857D}"/>
                </a:ext>
              </a:extLst>
            </p:cNvPr>
            <p:cNvCxnSpPr>
              <a:cxnSpLocks/>
              <a:stCxn id="41" idx="0"/>
            </p:cNvCxnSpPr>
            <p:nvPr/>
          </p:nvCxnSpPr>
          <p:spPr>
            <a:xfrm flipH="1" flipV="1">
              <a:off x="2185115" y="5434930"/>
              <a:ext cx="266152" cy="468916"/>
            </a:xfrm>
            <a:prstGeom prst="straightConnector1">
              <a:avLst/>
            </a:prstGeom>
            <a:noFill/>
            <a:ln w="6350" cap="flat" cmpd="sng" algn="ctr">
              <a:solidFill>
                <a:sysClr val="windowText" lastClr="000000"/>
              </a:solidFill>
              <a:prstDash val="dash"/>
              <a:miter lim="800000"/>
              <a:tailEnd type="triangle"/>
            </a:ln>
            <a:effectLst/>
          </p:spPr>
        </p:cxnSp>
        <p:cxnSp>
          <p:nvCxnSpPr>
            <p:cNvPr id="43" name="Straight Arrow Connector 42">
              <a:extLst>
                <a:ext uri="{FF2B5EF4-FFF2-40B4-BE49-F238E27FC236}">
                  <a16:creationId xmlns:a16="http://schemas.microsoft.com/office/drawing/2014/main" id="{82A89F14-CDF9-9E48-BA98-E31696E8DF11}"/>
                </a:ext>
              </a:extLst>
            </p:cNvPr>
            <p:cNvCxnSpPr>
              <a:cxnSpLocks/>
              <a:stCxn id="41" idx="0"/>
            </p:cNvCxnSpPr>
            <p:nvPr/>
          </p:nvCxnSpPr>
          <p:spPr>
            <a:xfrm flipV="1">
              <a:off x="2451267" y="5412977"/>
              <a:ext cx="90754" cy="490869"/>
            </a:xfrm>
            <a:prstGeom prst="straightConnector1">
              <a:avLst/>
            </a:prstGeom>
            <a:noFill/>
            <a:ln w="6350" cap="flat" cmpd="sng" algn="ctr">
              <a:solidFill>
                <a:sysClr val="windowText" lastClr="000000"/>
              </a:solidFill>
              <a:prstDash val="dash"/>
              <a:miter lim="800000"/>
              <a:tailEnd type="triangle"/>
            </a:ln>
            <a:effectLst/>
          </p:spPr>
        </p:cxnSp>
        <p:cxnSp>
          <p:nvCxnSpPr>
            <p:cNvPr id="44" name="Straight Arrow Connector 43">
              <a:extLst>
                <a:ext uri="{FF2B5EF4-FFF2-40B4-BE49-F238E27FC236}">
                  <a16:creationId xmlns:a16="http://schemas.microsoft.com/office/drawing/2014/main" id="{DB19774D-702F-7448-89CC-1AC8EED19738}"/>
                </a:ext>
              </a:extLst>
            </p:cNvPr>
            <p:cNvCxnSpPr>
              <a:cxnSpLocks/>
              <a:stCxn id="41" idx="0"/>
            </p:cNvCxnSpPr>
            <p:nvPr/>
          </p:nvCxnSpPr>
          <p:spPr>
            <a:xfrm flipV="1">
              <a:off x="2451267" y="5474008"/>
              <a:ext cx="455413" cy="429838"/>
            </a:xfrm>
            <a:prstGeom prst="straightConnector1">
              <a:avLst/>
            </a:prstGeom>
            <a:noFill/>
            <a:ln w="6350" cap="flat" cmpd="sng" algn="ctr">
              <a:solidFill>
                <a:sysClr val="windowText" lastClr="000000"/>
              </a:solidFill>
              <a:prstDash val="dash"/>
              <a:miter lim="800000"/>
              <a:tailEnd type="triangle"/>
            </a:ln>
            <a:effectLst/>
          </p:spPr>
        </p:cxnSp>
        <p:cxnSp>
          <p:nvCxnSpPr>
            <p:cNvPr id="45" name="Straight Arrow Connector 44">
              <a:extLst>
                <a:ext uri="{FF2B5EF4-FFF2-40B4-BE49-F238E27FC236}">
                  <a16:creationId xmlns:a16="http://schemas.microsoft.com/office/drawing/2014/main" id="{FCF2FE27-961A-CD49-B860-3569D7EF73D2}"/>
                </a:ext>
              </a:extLst>
            </p:cNvPr>
            <p:cNvCxnSpPr>
              <a:cxnSpLocks/>
              <a:stCxn id="41" idx="0"/>
            </p:cNvCxnSpPr>
            <p:nvPr/>
          </p:nvCxnSpPr>
          <p:spPr>
            <a:xfrm flipV="1">
              <a:off x="2451267" y="5242192"/>
              <a:ext cx="2120942" cy="661654"/>
            </a:xfrm>
            <a:prstGeom prst="straightConnector1">
              <a:avLst/>
            </a:prstGeom>
            <a:noFill/>
            <a:ln w="6350" cap="flat" cmpd="sng" algn="ctr">
              <a:solidFill>
                <a:sysClr val="windowText" lastClr="000000"/>
              </a:solidFill>
              <a:prstDash val="dash"/>
              <a:miter lim="800000"/>
              <a:tailEnd type="triangle"/>
            </a:ln>
            <a:effectLst/>
          </p:spPr>
        </p:cxnSp>
        <p:cxnSp>
          <p:nvCxnSpPr>
            <p:cNvPr id="47" name="Straight Arrow Connector 46">
              <a:extLst>
                <a:ext uri="{FF2B5EF4-FFF2-40B4-BE49-F238E27FC236}">
                  <a16:creationId xmlns:a16="http://schemas.microsoft.com/office/drawing/2014/main" id="{95563ABE-3294-CF42-AEBF-CD510BC41ACB}"/>
                </a:ext>
              </a:extLst>
            </p:cNvPr>
            <p:cNvCxnSpPr>
              <a:cxnSpLocks/>
              <a:stCxn id="41" idx="0"/>
            </p:cNvCxnSpPr>
            <p:nvPr/>
          </p:nvCxnSpPr>
          <p:spPr>
            <a:xfrm flipV="1">
              <a:off x="2451267" y="5242191"/>
              <a:ext cx="2580906" cy="661655"/>
            </a:xfrm>
            <a:prstGeom prst="straightConnector1">
              <a:avLst/>
            </a:prstGeom>
            <a:noFill/>
            <a:ln w="6350" cap="flat" cmpd="sng" algn="ctr">
              <a:solidFill>
                <a:sysClr val="windowText" lastClr="000000"/>
              </a:solidFill>
              <a:prstDash val="dash"/>
              <a:miter lim="800000"/>
              <a:tailEnd type="triangle"/>
            </a:ln>
            <a:effectLst/>
          </p:spPr>
        </p:cxnSp>
      </p:grpSp>
      <p:sp>
        <p:nvSpPr>
          <p:cNvPr id="4" name="Freeform 3">
            <a:extLst>
              <a:ext uri="{FF2B5EF4-FFF2-40B4-BE49-F238E27FC236}">
                <a16:creationId xmlns:a16="http://schemas.microsoft.com/office/drawing/2014/main" id="{90D5357C-5D1D-7041-87E2-17B27871D80A}"/>
              </a:ext>
            </a:extLst>
          </p:cNvPr>
          <p:cNvSpPr/>
          <p:nvPr/>
        </p:nvSpPr>
        <p:spPr>
          <a:xfrm>
            <a:off x="125618" y="1996966"/>
            <a:ext cx="788782" cy="2974427"/>
          </a:xfrm>
          <a:custGeom>
            <a:avLst/>
            <a:gdLst>
              <a:gd name="connsiteX0" fmla="*/ 788782 w 788782"/>
              <a:gd name="connsiteY0" fmla="*/ 0 h 2974427"/>
              <a:gd name="connsiteX1" fmla="*/ 506 w 788782"/>
              <a:gd name="connsiteY1" fmla="*/ 1671144 h 2974427"/>
              <a:gd name="connsiteX2" fmla="*/ 694189 w 788782"/>
              <a:gd name="connsiteY2" fmla="*/ 2974427 h 2974427"/>
            </a:gdLst>
            <a:ahLst/>
            <a:cxnLst>
              <a:cxn ang="0">
                <a:pos x="connsiteX0" y="connsiteY0"/>
              </a:cxn>
              <a:cxn ang="0">
                <a:pos x="connsiteX1" y="connsiteY1"/>
              </a:cxn>
              <a:cxn ang="0">
                <a:pos x="connsiteX2" y="connsiteY2"/>
              </a:cxn>
            </a:cxnLst>
            <a:rect l="l" t="t" r="r" b="b"/>
            <a:pathLst>
              <a:path w="788782" h="2974427">
                <a:moveTo>
                  <a:pt x="788782" y="0"/>
                </a:moveTo>
                <a:cubicBezTo>
                  <a:pt x="402526" y="587703"/>
                  <a:pt x="16271" y="1175406"/>
                  <a:pt x="506" y="1671144"/>
                </a:cubicBezTo>
                <a:cubicBezTo>
                  <a:pt x="-15259" y="2166882"/>
                  <a:pt x="339465" y="2570654"/>
                  <a:pt x="694189" y="2974427"/>
                </a:cubicBezTo>
              </a:path>
            </a:pathLst>
          </a:custGeom>
          <a:ln w="12700">
            <a:prstDash val="lgDashDotDot"/>
            <a:headEnd type="none" w="med" len="med"/>
            <a:tailEnd type="arrow" w="med" len="med"/>
            <a:extLst>
              <a:ext uri="{C807C97D-BFC1-408E-A445-0C87EB9F89A2}">
                <ask:lineSketchStyleProps xmlns:ask="http://schemas.microsoft.com/office/drawing/2018/sketchyshapes">
                  <ask:type>
                    <ask:lineSketchCurved/>
                  </ask:type>
                </ask:lineSketchStyleProps>
              </a:ext>
            </a:extLst>
          </a:ln>
        </p:spPr>
        <p:style>
          <a:lnRef idx="1">
            <a:schemeClr val="dk1"/>
          </a:lnRef>
          <a:fillRef idx="0">
            <a:schemeClr val="dk1"/>
          </a:fillRef>
          <a:effectRef idx="0">
            <a:schemeClr val="dk1"/>
          </a:effectRef>
          <a:fontRef idx="minor">
            <a:schemeClr val="tx1"/>
          </a:fontRef>
        </p:style>
        <p:txBody>
          <a:bodyPr rtlCol="0" anchor="ctr"/>
          <a:lstStyle/>
          <a:p>
            <a:pPr algn="ctr"/>
            <a:endParaRPr lang="en-US"/>
          </a:p>
        </p:txBody>
      </p:sp>
      <p:sp>
        <p:nvSpPr>
          <p:cNvPr id="49" name="Freeform 48">
            <a:extLst>
              <a:ext uri="{FF2B5EF4-FFF2-40B4-BE49-F238E27FC236}">
                <a16:creationId xmlns:a16="http://schemas.microsoft.com/office/drawing/2014/main" id="{0092B94E-747D-BB46-A975-AF20F94CBD2C}"/>
              </a:ext>
            </a:extLst>
          </p:cNvPr>
          <p:cNvSpPr/>
          <p:nvPr/>
        </p:nvSpPr>
        <p:spPr>
          <a:xfrm>
            <a:off x="479713" y="2564524"/>
            <a:ext cx="1201942" cy="2406869"/>
          </a:xfrm>
          <a:custGeom>
            <a:avLst/>
            <a:gdLst>
              <a:gd name="connsiteX0" fmla="*/ 897142 w 1201942"/>
              <a:gd name="connsiteY0" fmla="*/ 0 h 2406869"/>
              <a:gd name="connsiteX1" fmla="*/ 3763 w 1201942"/>
              <a:gd name="connsiteY1" fmla="*/ 1261242 h 2406869"/>
              <a:gd name="connsiteX2" fmla="*/ 1201942 w 1201942"/>
              <a:gd name="connsiteY2" fmla="*/ 2406869 h 2406869"/>
            </a:gdLst>
            <a:ahLst/>
            <a:cxnLst>
              <a:cxn ang="0">
                <a:pos x="connsiteX0" y="connsiteY0"/>
              </a:cxn>
              <a:cxn ang="0">
                <a:pos x="connsiteX1" y="connsiteY1"/>
              </a:cxn>
              <a:cxn ang="0">
                <a:pos x="connsiteX2" y="connsiteY2"/>
              </a:cxn>
            </a:cxnLst>
            <a:rect l="l" t="t" r="r" b="b"/>
            <a:pathLst>
              <a:path w="1201942" h="2406869">
                <a:moveTo>
                  <a:pt x="897142" y="0"/>
                </a:moveTo>
                <a:cubicBezTo>
                  <a:pt x="425052" y="430048"/>
                  <a:pt x="-47037" y="860097"/>
                  <a:pt x="3763" y="1261242"/>
                </a:cubicBezTo>
                <a:cubicBezTo>
                  <a:pt x="54563" y="1662387"/>
                  <a:pt x="970715" y="2187904"/>
                  <a:pt x="1201942" y="2406869"/>
                </a:cubicBezTo>
              </a:path>
            </a:pathLst>
          </a:custGeom>
          <a:noFill/>
          <a:ln w="12700">
            <a:prstDash val="lgDashDotDot"/>
            <a:headEnd type="none" w="med" len="med"/>
            <a:tailEnd type="arrow" w="med" len="med"/>
            <a:extLst>
              <a:ext uri="{C807C97D-BFC1-408E-A445-0C87EB9F89A2}">
                <ask:lineSketchStyleProps xmlns:ask="http://schemas.microsoft.com/office/drawing/2018/sketchyshapes">
                  <ask:type>
                    <ask:lineSketchCurved/>
                  </ask:type>
                </ask:lineSketchStyleProps>
              </a:ext>
            </a:extLst>
          </a:ln>
        </p:spPr>
        <p:style>
          <a:lnRef idx="1">
            <a:schemeClr val="dk1"/>
          </a:lnRef>
          <a:fillRef idx="0">
            <a:schemeClr val="dk1"/>
          </a:fillRef>
          <a:effectRef idx="0">
            <a:schemeClr val="dk1"/>
          </a:effectRef>
          <a:fontRef idx="minor">
            <a:schemeClr val="tx1"/>
          </a:fontRef>
        </p:style>
        <p:txBody>
          <a:bodyPr rtlCol="0" anchor="ctr"/>
          <a:lstStyle/>
          <a:p>
            <a:pPr algn="ctr"/>
            <a:endParaRPr lang="en-US"/>
          </a:p>
        </p:txBody>
      </p:sp>
      <p:sp>
        <p:nvSpPr>
          <p:cNvPr id="50" name="Freeform 49">
            <a:extLst>
              <a:ext uri="{FF2B5EF4-FFF2-40B4-BE49-F238E27FC236}">
                <a16:creationId xmlns:a16="http://schemas.microsoft.com/office/drawing/2014/main" id="{4E128EA0-0081-FD44-BDA2-30CE02DA53F2}"/>
              </a:ext>
            </a:extLst>
          </p:cNvPr>
          <p:cNvSpPr/>
          <p:nvPr/>
        </p:nvSpPr>
        <p:spPr>
          <a:xfrm>
            <a:off x="3510455" y="4361793"/>
            <a:ext cx="63062" cy="588579"/>
          </a:xfrm>
          <a:custGeom>
            <a:avLst/>
            <a:gdLst>
              <a:gd name="connsiteX0" fmla="*/ 0 w 63062"/>
              <a:gd name="connsiteY0" fmla="*/ 0 h 588579"/>
              <a:gd name="connsiteX1" fmla="*/ 63062 w 63062"/>
              <a:gd name="connsiteY1" fmla="*/ 588579 h 588579"/>
            </a:gdLst>
            <a:ahLst/>
            <a:cxnLst>
              <a:cxn ang="0">
                <a:pos x="connsiteX0" y="connsiteY0"/>
              </a:cxn>
              <a:cxn ang="0">
                <a:pos x="connsiteX1" y="connsiteY1"/>
              </a:cxn>
            </a:cxnLst>
            <a:rect l="l" t="t" r="r" b="b"/>
            <a:pathLst>
              <a:path w="63062" h="588579">
                <a:moveTo>
                  <a:pt x="0" y="0"/>
                </a:moveTo>
                <a:lnTo>
                  <a:pt x="63062" y="588579"/>
                </a:lnTo>
              </a:path>
            </a:pathLst>
          </a:custGeom>
          <a:noFill/>
          <a:ln w="12700">
            <a:prstDash val="lgDashDotDot"/>
            <a:headEnd type="none" w="med" len="med"/>
            <a:tailEnd type="arrow" w="med" len="med"/>
            <a:extLst>
              <a:ext uri="{C807C97D-BFC1-408E-A445-0C87EB9F89A2}">
                <ask:lineSketchStyleProps xmlns:ask="http://schemas.microsoft.com/office/drawing/2018/sketchyshapes">
                  <ask:type>
                    <ask:lineSketchCurved/>
                  </ask:type>
                </ask:lineSketchStyleProps>
              </a:ext>
            </a:extLst>
          </a:ln>
        </p:spPr>
        <p:style>
          <a:lnRef idx="1">
            <a:schemeClr val="dk1"/>
          </a:lnRef>
          <a:fillRef idx="0">
            <a:schemeClr val="dk1"/>
          </a:fillRef>
          <a:effectRef idx="0">
            <a:schemeClr val="dk1"/>
          </a:effectRef>
          <a:fontRef idx="minor">
            <a:schemeClr val="tx1"/>
          </a:fontRef>
        </p:style>
        <p:txBody>
          <a:bodyPr rtlCol="0" anchor="ctr"/>
          <a:lstStyle/>
          <a:p>
            <a:pPr algn="ctr"/>
            <a:endParaRPr lang="en-US"/>
          </a:p>
        </p:txBody>
      </p:sp>
    </p:spTree>
    <p:extLst>
      <p:ext uri="{BB962C8B-B14F-4D97-AF65-F5344CB8AC3E}">
        <p14:creationId xmlns:p14="http://schemas.microsoft.com/office/powerpoint/2010/main" val="3259871983"/>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dissolv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51"/>
                                        </p:tgtEl>
                                        <p:attrNameLst>
                                          <p:attrName>style.visibility</p:attrName>
                                        </p:attrNameLst>
                                      </p:cBhvr>
                                      <p:to>
                                        <p:strVal val="visible"/>
                                      </p:to>
                                    </p:set>
                                    <p:animEffect transition="in" filter="dissolve">
                                      <p:cBhvr>
                                        <p:cTn id="12" dur="500"/>
                                        <p:tgtEl>
                                          <p:spTgt spid="51"/>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dissolve">
                                      <p:cBhvr>
                                        <p:cTn id="17" dur="500"/>
                                        <p:tgtEl>
                                          <p:spTgt spid="4"/>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49"/>
                                        </p:tgtEl>
                                        <p:attrNameLst>
                                          <p:attrName>style.visibility</p:attrName>
                                        </p:attrNameLst>
                                      </p:cBhvr>
                                      <p:to>
                                        <p:strVal val="visible"/>
                                      </p:to>
                                    </p:set>
                                    <p:animEffect transition="in" filter="dissolve">
                                      <p:cBhvr>
                                        <p:cTn id="22" dur="500"/>
                                        <p:tgtEl>
                                          <p:spTgt spid="49"/>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50"/>
                                        </p:tgtEl>
                                        <p:attrNameLst>
                                          <p:attrName>style.visibility</p:attrName>
                                        </p:attrNameLst>
                                      </p:cBhvr>
                                      <p:to>
                                        <p:strVal val="visible"/>
                                      </p:to>
                                    </p:set>
                                    <p:animEffect transition="in" filter="dissolve">
                                      <p:cBhvr>
                                        <p:cTn id="27" dur="500"/>
                                        <p:tgtEl>
                                          <p:spTgt spid="50"/>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1" fill="hold" nodeType="clickEffect">
                                  <p:stCondLst>
                                    <p:cond delay="0"/>
                                  </p:stCondLst>
                                  <p:childTnLst>
                                    <p:set>
                                      <p:cBhvr>
                                        <p:cTn id="31" dur="1" fill="hold">
                                          <p:stCondLst>
                                            <p:cond delay="0"/>
                                          </p:stCondLst>
                                        </p:cTn>
                                        <p:tgtEl>
                                          <p:spTgt spid="52"/>
                                        </p:tgtEl>
                                        <p:attrNameLst>
                                          <p:attrName>style.visibility</p:attrName>
                                        </p:attrNameLst>
                                      </p:cBhvr>
                                      <p:to>
                                        <p:strVal val="visible"/>
                                      </p:to>
                                    </p:set>
                                    <p:animEffect transition="in" filter="wipe(up)">
                                      <p:cBhvr>
                                        <p:cTn id="32" dur="500"/>
                                        <p:tgtEl>
                                          <p:spTgt spid="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4" grpId="0" animBg="1"/>
      <p:bldP spid="49" grpId="0" animBg="1"/>
      <p:bldP spid="50"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0D5E74-1AD9-6C49-8E1D-7E000458DF14}"/>
              </a:ext>
            </a:extLst>
          </p:cNvPr>
          <p:cNvSpPr>
            <a:spLocks noGrp="1"/>
          </p:cNvSpPr>
          <p:nvPr>
            <p:ph type="title"/>
          </p:nvPr>
        </p:nvSpPr>
        <p:spPr/>
        <p:txBody>
          <a:bodyPr/>
          <a:lstStyle/>
          <a:p>
            <a:r>
              <a:rPr lang="en-US" dirty="0" err="1"/>
              <a:t>SteQE</a:t>
            </a:r>
            <a:r>
              <a:rPr lang="en-US" dirty="0"/>
              <a:t>: Task Formulation</a:t>
            </a:r>
          </a:p>
        </p:txBody>
      </p:sp>
      <p:sp>
        <p:nvSpPr>
          <p:cNvPr id="3" name="Content Placeholder 2">
            <a:extLst>
              <a:ext uri="{FF2B5EF4-FFF2-40B4-BE49-F238E27FC236}">
                <a16:creationId xmlns:a16="http://schemas.microsoft.com/office/drawing/2014/main" id="{6DCEB3DE-7EA4-F544-ABE4-25CD080D0D70}"/>
              </a:ext>
            </a:extLst>
          </p:cNvPr>
          <p:cNvSpPr>
            <a:spLocks noGrp="1"/>
          </p:cNvSpPr>
          <p:nvPr>
            <p:ph idx="1"/>
          </p:nvPr>
        </p:nvSpPr>
        <p:spPr/>
        <p:txBody>
          <a:bodyPr/>
          <a:lstStyle/>
          <a:p>
            <a:pPr marL="0" indent="0">
              <a:buNone/>
            </a:pPr>
            <a:r>
              <a:rPr lang="en-US" dirty="0"/>
              <a:t>1. Quantity Recognition</a:t>
            </a:r>
          </a:p>
          <a:p>
            <a:pPr lvl="1"/>
            <a:r>
              <a:rPr lang="en-US" dirty="0"/>
              <a:t>Similar to named entity recognition (NER), quantity recognition is defined as a text span detection problem.</a:t>
            </a:r>
          </a:p>
          <a:p>
            <a:pPr lvl="2"/>
            <a:r>
              <a:rPr lang="en-US" dirty="0"/>
              <a:t>Compare the “a” in: “</a:t>
            </a:r>
            <a:r>
              <a:rPr lang="en-US" u="sng" dirty="0"/>
              <a:t>a</a:t>
            </a:r>
            <a:r>
              <a:rPr lang="en-US" dirty="0"/>
              <a:t> patient” vs “</a:t>
            </a:r>
            <a:r>
              <a:rPr lang="en-US" u="sng" dirty="0"/>
              <a:t>a</a:t>
            </a:r>
            <a:r>
              <a:rPr lang="en-US" dirty="0"/>
              <a:t> group of patients”</a:t>
            </a:r>
          </a:p>
          <a:p>
            <a:pPr lvl="2"/>
            <a:r>
              <a:rPr lang="en-US" dirty="0"/>
              <a:t>Compare “</a:t>
            </a:r>
            <a:r>
              <a:rPr lang="en-US" u="sng" dirty="0"/>
              <a:t>five</a:t>
            </a:r>
            <a:r>
              <a:rPr lang="en-US" dirty="0"/>
              <a:t> cases” vs “the </a:t>
            </a:r>
            <a:r>
              <a:rPr lang="en-US" u="sng" dirty="0"/>
              <a:t>fifth</a:t>
            </a:r>
            <a:r>
              <a:rPr lang="en-US" dirty="0"/>
              <a:t> case”</a:t>
            </a:r>
          </a:p>
          <a:p>
            <a:pPr lvl="2"/>
            <a:r>
              <a:rPr lang="en-US" i="1" dirty="0"/>
              <a:t>Check our paper for discussion over these situations</a:t>
            </a:r>
          </a:p>
        </p:txBody>
      </p:sp>
      <p:grpSp>
        <p:nvGrpSpPr>
          <p:cNvPr id="4" name="Group 3">
            <a:extLst>
              <a:ext uri="{FF2B5EF4-FFF2-40B4-BE49-F238E27FC236}">
                <a16:creationId xmlns:a16="http://schemas.microsoft.com/office/drawing/2014/main" id="{0B0BD9C5-7627-794F-8F99-61284744DB51}"/>
              </a:ext>
            </a:extLst>
          </p:cNvPr>
          <p:cNvGrpSpPr/>
          <p:nvPr/>
        </p:nvGrpSpPr>
        <p:grpSpPr>
          <a:xfrm>
            <a:off x="3823414" y="4891492"/>
            <a:ext cx="4749800" cy="1548354"/>
            <a:chOff x="3823414" y="4891492"/>
            <a:chExt cx="4749800" cy="1548354"/>
          </a:xfrm>
        </p:grpSpPr>
        <p:sp>
          <p:nvSpPr>
            <p:cNvPr id="5" name="Rounded Rectangle 4">
              <a:extLst>
                <a:ext uri="{FF2B5EF4-FFF2-40B4-BE49-F238E27FC236}">
                  <a16:creationId xmlns:a16="http://schemas.microsoft.com/office/drawing/2014/main" id="{F94C598B-1619-3549-BFC5-0EBB94CF09A1}"/>
                </a:ext>
              </a:extLst>
            </p:cNvPr>
            <p:cNvSpPr/>
            <p:nvPr/>
          </p:nvSpPr>
          <p:spPr>
            <a:xfrm>
              <a:off x="5436314" y="4891492"/>
              <a:ext cx="1524000" cy="408623"/>
            </a:xfrm>
            <a:prstGeom prst="roundRect">
              <a:avLst/>
            </a:prstGeom>
            <a:noFill/>
            <a:ln w="12700" cap="flat" cmpd="sng" algn="ctr">
              <a:solidFill>
                <a:srgbClr val="C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C00000"/>
                </a:solidFill>
                <a:effectLst/>
                <a:uLnTx/>
                <a:uFillTx/>
                <a:latin typeface="Calibri" panose="020F0502020204030204"/>
                <a:ea typeface="+mn-ea"/>
                <a:cs typeface="+mn-cs"/>
              </a:endParaRPr>
            </a:p>
          </p:txBody>
        </p:sp>
        <p:sp>
          <p:nvSpPr>
            <p:cNvPr id="6" name="Rounded Rectangle 5">
              <a:extLst>
                <a:ext uri="{FF2B5EF4-FFF2-40B4-BE49-F238E27FC236}">
                  <a16:creationId xmlns:a16="http://schemas.microsoft.com/office/drawing/2014/main" id="{F1C1A0B8-EE49-374F-A8C1-2B52B4C93E4A}"/>
                </a:ext>
              </a:extLst>
            </p:cNvPr>
            <p:cNvSpPr/>
            <p:nvPr/>
          </p:nvSpPr>
          <p:spPr>
            <a:xfrm>
              <a:off x="3823414" y="6031223"/>
              <a:ext cx="1524000" cy="408623"/>
            </a:xfrm>
            <a:prstGeom prst="rect">
              <a:avLst/>
            </a:prstGeom>
            <a:noFill/>
            <a:ln w="12700" cap="flat" cmpd="sng" algn="ctr">
              <a:solidFill>
                <a:schemeClr val="tx1">
                  <a:lumMod val="50000"/>
                </a:scheme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7" name="TextBox 6">
              <a:extLst>
                <a:ext uri="{FF2B5EF4-FFF2-40B4-BE49-F238E27FC236}">
                  <a16:creationId xmlns:a16="http://schemas.microsoft.com/office/drawing/2014/main" id="{D38F600F-46BB-0442-8EEE-CF483B045AD0}"/>
                </a:ext>
              </a:extLst>
            </p:cNvPr>
            <p:cNvSpPr txBox="1"/>
            <p:nvPr/>
          </p:nvSpPr>
          <p:spPr>
            <a:xfrm>
              <a:off x="4238203" y="6031223"/>
              <a:ext cx="713657" cy="369332"/>
            </a:xfrm>
            <a:prstGeom prst="rect">
              <a:avLst/>
            </a:prstGeom>
            <a:noFill/>
            <a:ln>
              <a:noFill/>
            </a:ln>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prstClr val="black"/>
                  </a:solidFill>
                  <a:effectLst/>
                  <a:uLnTx/>
                  <a:uFillTx/>
                  <a:latin typeface="Century Gothic" panose="020B0502020202020204" pitchFamily="34" charset="0"/>
                </a:rPr>
                <a:t>Type</a:t>
              </a:r>
            </a:p>
          </p:txBody>
        </p:sp>
        <p:sp>
          <p:nvSpPr>
            <p:cNvPr id="8" name="Rounded Rectangle 10">
              <a:extLst>
                <a:ext uri="{FF2B5EF4-FFF2-40B4-BE49-F238E27FC236}">
                  <a16:creationId xmlns:a16="http://schemas.microsoft.com/office/drawing/2014/main" id="{AF9C0403-9F76-A04E-AB67-9051FFFAE4BA}"/>
                </a:ext>
              </a:extLst>
            </p:cNvPr>
            <p:cNvSpPr/>
            <p:nvPr/>
          </p:nvSpPr>
          <p:spPr>
            <a:xfrm>
              <a:off x="5436314" y="6031223"/>
              <a:ext cx="1524000" cy="408623"/>
            </a:xfrm>
            <a:prstGeom prst="rect">
              <a:avLst/>
            </a:prstGeom>
            <a:noFill/>
            <a:ln w="12700" cap="flat" cmpd="sng" algn="ctr">
              <a:solidFill>
                <a:schemeClr val="tx1">
                  <a:lumMod val="50000"/>
                </a:scheme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9" name="TextBox 8">
              <a:extLst>
                <a:ext uri="{FF2B5EF4-FFF2-40B4-BE49-F238E27FC236}">
                  <a16:creationId xmlns:a16="http://schemas.microsoft.com/office/drawing/2014/main" id="{AD1F063F-644A-2C49-B0B6-C06E83DEBD53}"/>
                </a:ext>
              </a:extLst>
            </p:cNvPr>
            <p:cNvSpPr txBox="1"/>
            <p:nvPr/>
          </p:nvSpPr>
          <p:spPr>
            <a:xfrm>
              <a:off x="5615462" y="6050868"/>
              <a:ext cx="1165704" cy="369332"/>
            </a:xfrm>
            <a:prstGeom prst="rect">
              <a:avLst/>
            </a:prstGeom>
            <a:noFill/>
            <a:ln>
              <a:noFill/>
            </a:ln>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prstClr val="black"/>
                  </a:solidFill>
                  <a:effectLst/>
                  <a:uLnTx/>
                  <a:uFillTx/>
                  <a:latin typeface="Century Gothic" panose="020B0502020202020204" pitchFamily="34" charset="0"/>
                </a:rPr>
                <a:t>Location</a:t>
              </a:r>
            </a:p>
          </p:txBody>
        </p:sp>
        <p:sp>
          <p:nvSpPr>
            <p:cNvPr id="10" name="Rounded Rectangle 13">
              <a:extLst>
                <a:ext uri="{FF2B5EF4-FFF2-40B4-BE49-F238E27FC236}">
                  <a16:creationId xmlns:a16="http://schemas.microsoft.com/office/drawing/2014/main" id="{C9418167-C1A8-8240-98D2-7F5124431BE5}"/>
                </a:ext>
              </a:extLst>
            </p:cNvPr>
            <p:cNvSpPr/>
            <p:nvPr/>
          </p:nvSpPr>
          <p:spPr>
            <a:xfrm>
              <a:off x="7049214" y="6031223"/>
              <a:ext cx="1524000" cy="408623"/>
            </a:xfrm>
            <a:prstGeom prst="rect">
              <a:avLst/>
            </a:prstGeom>
            <a:noFill/>
            <a:ln w="12700" cap="flat" cmpd="sng" algn="ctr">
              <a:solidFill>
                <a:schemeClr val="tx1">
                  <a:lumMod val="50000"/>
                </a:scheme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11" name="TextBox 10">
              <a:extLst>
                <a:ext uri="{FF2B5EF4-FFF2-40B4-BE49-F238E27FC236}">
                  <a16:creationId xmlns:a16="http://schemas.microsoft.com/office/drawing/2014/main" id="{4F32FAE5-7677-9145-8570-5CF8F5AA60A9}"/>
                </a:ext>
              </a:extLst>
            </p:cNvPr>
            <p:cNvSpPr txBox="1"/>
            <p:nvPr/>
          </p:nvSpPr>
          <p:spPr>
            <a:xfrm>
              <a:off x="7228362" y="6050868"/>
              <a:ext cx="1305165" cy="369332"/>
            </a:xfrm>
            <a:prstGeom prst="rect">
              <a:avLst/>
            </a:prstGeom>
            <a:noFill/>
            <a:ln>
              <a:noFill/>
            </a:ln>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prstClr val="black"/>
                  </a:solidFill>
                  <a:effectLst/>
                  <a:uLnTx/>
                  <a:uFillTx/>
                  <a:latin typeface="Century Gothic" panose="020B0502020202020204" pitchFamily="34" charset="0"/>
                </a:rPr>
                <a:t>Time span</a:t>
              </a:r>
            </a:p>
          </p:txBody>
        </p:sp>
        <p:cxnSp>
          <p:nvCxnSpPr>
            <p:cNvPr id="12" name="Straight Arrow Connector 11">
              <a:extLst>
                <a:ext uri="{FF2B5EF4-FFF2-40B4-BE49-F238E27FC236}">
                  <a16:creationId xmlns:a16="http://schemas.microsoft.com/office/drawing/2014/main" id="{EAE7F571-FDA2-9B48-BC24-EDEF64370ABA}"/>
                </a:ext>
              </a:extLst>
            </p:cNvPr>
            <p:cNvCxnSpPr>
              <a:cxnSpLocks/>
              <a:stCxn id="5" idx="2"/>
              <a:endCxn id="9" idx="0"/>
            </p:cNvCxnSpPr>
            <p:nvPr/>
          </p:nvCxnSpPr>
          <p:spPr>
            <a:xfrm>
              <a:off x="6198314" y="5300115"/>
              <a:ext cx="0" cy="750753"/>
            </a:xfrm>
            <a:prstGeom prst="straightConnector1">
              <a:avLst/>
            </a:prstGeom>
            <a:noFill/>
            <a:ln w="6350" cap="flat" cmpd="sng" algn="ctr">
              <a:solidFill>
                <a:schemeClr val="tx1">
                  <a:lumMod val="50000"/>
                </a:schemeClr>
              </a:solidFill>
              <a:prstDash val="solid"/>
              <a:miter lim="800000"/>
              <a:tailEnd type="triangle"/>
            </a:ln>
            <a:effectLst/>
          </p:spPr>
        </p:cxnSp>
        <p:cxnSp>
          <p:nvCxnSpPr>
            <p:cNvPr id="13" name="Straight Connector 12">
              <a:extLst>
                <a:ext uri="{FF2B5EF4-FFF2-40B4-BE49-F238E27FC236}">
                  <a16:creationId xmlns:a16="http://schemas.microsoft.com/office/drawing/2014/main" id="{18E74199-A0D7-A34F-B413-EA4EF7A3D4F9}"/>
                </a:ext>
              </a:extLst>
            </p:cNvPr>
            <p:cNvCxnSpPr/>
            <p:nvPr/>
          </p:nvCxnSpPr>
          <p:spPr>
            <a:xfrm>
              <a:off x="4433014" y="5734984"/>
              <a:ext cx="3289300" cy="0"/>
            </a:xfrm>
            <a:prstGeom prst="line">
              <a:avLst/>
            </a:prstGeom>
            <a:noFill/>
            <a:ln w="6350" cap="flat" cmpd="sng" algn="ctr">
              <a:solidFill>
                <a:schemeClr val="tx1">
                  <a:lumMod val="50000"/>
                </a:schemeClr>
              </a:solidFill>
              <a:prstDash val="solid"/>
              <a:miter lim="800000"/>
            </a:ln>
            <a:effectLst/>
          </p:spPr>
        </p:cxnSp>
        <p:cxnSp>
          <p:nvCxnSpPr>
            <p:cNvPr id="14" name="Straight Arrow Connector 13">
              <a:extLst>
                <a:ext uri="{FF2B5EF4-FFF2-40B4-BE49-F238E27FC236}">
                  <a16:creationId xmlns:a16="http://schemas.microsoft.com/office/drawing/2014/main" id="{D06EE7BA-937E-D942-A22A-B5BA6CB1B37C}"/>
                </a:ext>
              </a:extLst>
            </p:cNvPr>
            <p:cNvCxnSpPr>
              <a:cxnSpLocks/>
            </p:cNvCxnSpPr>
            <p:nvPr/>
          </p:nvCxnSpPr>
          <p:spPr>
            <a:xfrm flipV="1">
              <a:off x="4433014" y="5734984"/>
              <a:ext cx="0" cy="296239"/>
            </a:xfrm>
            <a:prstGeom prst="straightConnector1">
              <a:avLst/>
            </a:prstGeom>
            <a:noFill/>
            <a:ln w="6350" cap="flat" cmpd="sng" algn="ctr">
              <a:solidFill>
                <a:schemeClr val="tx1">
                  <a:lumMod val="50000"/>
                </a:schemeClr>
              </a:solidFill>
              <a:prstDash val="solid"/>
              <a:miter lim="800000"/>
              <a:headEnd type="triangle" w="med" len="med"/>
              <a:tailEnd type="none" w="med" len="med"/>
            </a:ln>
            <a:effectLst/>
          </p:spPr>
        </p:cxnSp>
        <p:cxnSp>
          <p:nvCxnSpPr>
            <p:cNvPr id="15" name="Straight Arrow Connector 14">
              <a:extLst>
                <a:ext uri="{FF2B5EF4-FFF2-40B4-BE49-F238E27FC236}">
                  <a16:creationId xmlns:a16="http://schemas.microsoft.com/office/drawing/2014/main" id="{D3F68781-0FFB-9048-8949-DC0FD20C2749}"/>
                </a:ext>
              </a:extLst>
            </p:cNvPr>
            <p:cNvCxnSpPr/>
            <p:nvPr/>
          </p:nvCxnSpPr>
          <p:spPr>
            <a:xfrm flipV="1">
              <a:off x="7722314" y="5734984"/>
              <a:ext cx="0" cy="296239"/>
            </a:xfrm>
            <a:prstGeom prst="straightConnector1">
              <a:avLst/>
            </a:prstGeom>
            <a:noFill/>
            <a:ln w="6350" cap="flat" cmpd="sng" algn="ctr">
              <a:solidFill>
                <a:schemeClr val="tx1">
                  <a:lumMod val="50000"/>
                </a:schemeClr>
              </a:solidFill>
              <a:prstDash val="solid"/>
              <a:miter lim="800000"/>
              <a:headEnd type="triangle" w="med" len="med"/>
              <a:tailEnd type="none" w="med" len="med"/>
            </a:ln>
            <a:effectLst/>
          </p:spPr>
        </p:cxnSp>
        <p:sp>
          <p:nvSpPr>
            <p:cNvPr id="16" name="TextBox 15">
              <a:extLst>
                <a:ext uri="{FF2B5EF4-FFF2-40B4-BE49-F238E27FC236}">
                  <a16:creationId xmlns:a16="http://schemas.microsoft.com/office/drawing/2014/main" id="{2E00F696-3681-804B-BCE9-B05309E95984}"/>
                </a:ext>
              </a:extLst>
            </p:cNvPr>
            <p:cNvSpPr txBox="1"/>
            <p:nvPr/>
          </p:nvSpPr>
          <p:spPr>
            <a:xfrm>
              <a:off x="5119300" y="5365652"/>
              <a:ext cx="973343" cy="369332"/>
            </a:xfrm>
            <a:prstGeom prst="rect">
              <a:avLst/>
            </a:prstGeom>
            <a:noFill/>
            <a:ln>
              <a:noFill/>
            </a:ln>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prstClr val="black"/>
                  </a:solidFill>
                  <a:effectLst/>
                  <a:uLnTx/>
                  <a:uFillTx/>
                  <a:latin typeface="Century Gothic" panose="020B0502020202020204" pitchFamily="34" charset="0"/>
                </a:rPr>
                <a:t>Predict</a:t>
              </a:r>
            </a:p>
          </p:txBody>
        </p:sp>
      </p:grpSp>
      <p:grpSp>
        <p:nvGrpSpPr>
          <p:cNvPr id="17" name="Group 16">
            <a:extLst>
              <a:ext uri="{FF2B5EF4-FFF2-40B4-BE49-F238E27FC236}">
                <a16:creationId xmlns:a16="http://schemas.microsoft.com/office/drawing/2014/main" id="{AC3D3E6E-EB66-0C4A-89F1-E43F50403EFF}"/>
              </a:ext>
            </a:extLst>
          </p:cNvPr>
          <p:cNvGrpSpPr/>
          <p:nvPr/>
        </p:nvGrpSpPr>
        <p:grpSpPr>
          <a:xfrm>
            <a:off x="723186" y="4837753"/>
            <a:ext cx="7109719" cy="1435425"/>
            <a:chOff x="723186" y="4837753"/>
            <a:chExt cx="7109719" cy="1435425"/>
          </a:xfrm>
        </p:grpSpPr>
        <p:sp>
          <p:nvSpPr>
            <p:cNvPr id="18" name="TextBox 17">
              <a:extLst>
                <a:ext uri="{FF2B5EF4-FFF2-40B4-BE49-F238E27FC236}">
                  <a16:creationId xmlns:a16="http://schemas.microsoft.com/office/drawing/2014/main" id="{9FB9D079-0502-4443-B9D9-145A289A9B33}"/>
                </a:ext>
              </a:extLst>
            </p:cNvPr>
            <p:cNvSpPr txBox="1"/>
            <p:nvPr/>
          </p:nvSpPr>
          <p:spPr>
            <a:xfrm>
              <a:off x="723186" y="4837753"/>
              <a:ext cx="7109719" cy="451485"/>
            </a:xfrm>
            <a:prstGeom prst="roundRect">
              <a:avLst>
                <a:gd name="adj" fmla="val 32207"/>
              </a:avLst>
            </a:prstGeom>
            <a:noFill/>
            <a:ln>
              <a:noFill/>
            </a:ln>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prstClr val="black"/>
                  </a:solidFill>
                  <a:effectLst/>
                  <a:uLnTx/>
                  <a:uFillTx/>
                  <a:latin typeface="Century Gothic" panose="020B0502020202020204" pitchFamily="34" charset="0"/>
                </a:rPr>
                <a:t>[DCT] [Title t</a:t>
              </a:r>
              <a:r>
                <a:rPr kumimoji="0" lang="en-US" sz="1800" b="0" i="0" u="none" strike="noStrike" kern="0" cap="none" spc="0" normalizeH="0" baseline="-25000" noProof="0" dirty="0">
                  <a:ln>
                    <a:noFill/>
                  </a:ln>
                  <a:solidFill>
                    <a:prstClr val="black"/>
                  </a:solidFill>
                  <a:effectLst/>
                  <a:uLnTx/>
                  <a:uFillTx/>
                  <a:latin typeface="Century Gothic" panose="020B0502020202020204" pitchFamily="34" charset="0"/>
                </a:rPr>
                <a:t>1</a:t>
              </a:r>
              <a:r>
                <a:rPr kumimoji="0" lang="en-US" sz="1800" b="0" i="0" u="none" strike="noStrike" kern="0" cap="none" spc="0" normalizeH="0" baseline="0" noProof="0" dirty="0">
                  <a:ln>
                    <a:noFill/>
                  </a:ln>
                  <a:solidFill>
                    <a:prstClr val="black"/>
                  </a:solidFill>
                  <a:effectLst/>
                  <a:uLnTx/>
                  <a:uFillTx/>
                  <a:latin typeface="Century Gothic" panose="020B0502020202020204" pitchFamily="34" charset="0"/>
                </a:rPr>
                <a:t>, t</a:t>
              </a:r>
              <a:r>
                <a:rPr kumimoji="0" lang="en-US" sz="1800" b="0" i="0" u="none" strike="noStrike" kern="0" cap="none" spc="0" normalizeH="0" baseline="-25000" noProof="0" dirty="0">
                  <a:ln>
                    <a:noFill/>
                  </a:ln>
                  <a:solidFill>
                    <a:prstClr val="black"/>
                  </a:solidFill>
                  <a:effectLst/>
                  <a:uLnTx/>
                  <a:uFillTx/>
                  <a:latin typeface="Century Gothic" panose="020B0502020202020204" pitchFamily="34" charset="0"/>
                </a:rPr>
                <a:t>2</a:t>
              </a:r>
              <a:r>
                <a:rPr kumimoji="0" lang="en-US" sz="1800" b="0" i="0" u="none" strike="noStrike" kern="0" cap="none" spc="0" normalizeH="0" baseline="0" noProof="0" dirty="0">
                  <a:ln>
                    <a:noFill/>
                  </a:ln>
                  <a:solidFill>
                    <a:prstClr val="black"/>
                  </a:solidFill>
                  <a:effectLst/>
                  <a:uLnTx/>
                  <a:uFillTx/>
                  <a:latin typeface="Century Gothic" panose="020B0502020202020204" pitchFamily="34" charset="0"/>
                </a:rPr>
                <a:t>, t</a:t>
              </a:r>
              <a:r>
                <a:rPr kumimoji="0" lang="en-US" sz="1800" b="0" i="0" u="none" strike="noStrike" kern="0" cap="none" spc="0" normalizeH="0" baseline="-25000" noProof="0" dirty="0">
                  <a:ln>
                    <a:noFill/>
                  </a:ln>
                  <a:solidFill>
                    <a:prstClr val="black"/>
                  </a:solidFill>
                  <a:effectLst/>
                  <a:uLnTx/>
                  <a:uFillTx/>
                  <a:latin typeface="Century Gothic" panose="020B0502020202020204" pitchFamily="34" charset="0"/>
                </a:rPr>
                <a:t>3</a:t>
              </a:r>
              <a:r>
                <a:rPr kumimoji="0" lang="en-US" sz="1800" b="0" i="0" u="none" strike="noStrike" kern="0" cap="none" spc="0" normalizeH="0" baseline="0" noProof="0" dirty="0">
                  <a:ln>
                    <a:noFill/>
                  </a:ln>
                  <a:solidFill>
                    <a:prstClr val="black"/>
                  </a:solidFill>
                  <a:effectLst/>
                  <a:uLnTx/>
                  <a:uFillTx/>
                  <a:latin typeface="Century Gothic" panose="020B0502020202020204" pitchFamily="34" charset="0"/>
                </a:rPr>
                <a:t>, …] [Body Text b</a:t>
              </a:r>
              <a:r>
                <a:rPr kumimoji="0" lang="en-US" sz="1800" b="0" i="0" u="none" strike="noStrike" kern="0" cap="none" spc="0" normalizeH="0" baseline="-25000" noProof="0" dirty="0">
                  <a:ln>
                    <a:noFill/>
                  </a:ln>
                  <a:solidFill>
                    <a:prstClr val="black"/>
                  </a:solidFill>
                  <a:effectLst/>
                  <a:uLnTx/>
                  <a:uFillTx/>
                  <a:latin typeface="Century Gothic" panose="020B0502020202020204" pitchFamily="34" charset="0"/>
                </a:rPr>
                <a:t>1</a:t>
              </a:r>
              <a:r>
                <a:rPr kumimoji="0" lang="en-US" sz="1800" b="0" i="0" u="none" strike="noStrike" kern="0" cap="none" spc="0" normalizeH="0" baseline="0" noProof="0" dirty="0">
                  <a:ln>
                    <a:noFill/>
                  </a:ln>
                  <a:solidFill>
                    <a:prstClr val="black"/>
                  </a:solidFill>
                  <a:effectLst/>
                  <a:uLnTx/>
                  <a:uFillTx/>
                  <a:latin typeface="Century Gothic" panose="020B0502020202020204" pitchFamily="34" charset="0"/>
                </a:rPr>
                <a:t>, b</a:t>
              </a:r>
              <a:r>
                <a:rPr kumimoji="0" lang="en-US" sz="1800" b="0" i="0" u="none" strike="noStrike" kern="0" cap="none" spc="0" normalizeH="0" baseline="-25000" noProof="0" dirty="0">
                  <a:ln>
                    <a:noFill/>
                  </a:ln>
                  <a:solidFill>
                    <a:prstClr val="black"/>
                  </a:solidFill>
                  <a:effectLst/>
                  <a:uLnTx/>
                  <a:uFillTx/>
                  <a:latin typeface="Century Gothic" panose="020B0502020202020204" pitchFamily="34" charset="0"/>
                </a:rPr>
                <a:t>2</a:t>
              </a:r>
              <a:r>
                <a:rPr kumimoji="0" lang="en-US" sz="1800" b="0" i="0" u="none" strike="noStrike" kern="0" cap="none" spc="0" normalizeH="0" baseline="0" noProof="0" dirty="0">
                  <a:ln>
                    <a:noFill/>
                  </a:ln>
                  <a:solidFill>
                    <a:prstClr val="black"/>
                  </a:solidFill>
                  <a:effectLst/>
                  <a:uLnTx/>
                  <a:uFillTx/>
                  <a:latin typeface="Century Gothic" panose="020B0502020202020204" pitchFamily="34" charset="0"/>
                </a:rPr>
                <a:t>, …,q</a:t>
              </a:r>
              <a:r>
                <a:rPr kumimoji="0" lang="en-US" sz="1800" b="0" i="0" u="none" strike="noStrike" kern="0" cap="none" spc="0" normalizeH="0" baseline="-25000" noProof="0" dirty="0">
                  <a:ln>
                    <a:noFill/>
                  </a:ln>
                  <a:solidFill>
                    <a:prstClr val="black"/>
                  </a:solidFill>
                  <a:effectLst/>
                  <a:uLnTx/>
                  <a:uFillTx/>
                  <a:latin typeface="Century Gothic" panose="020B0502020202020204" pitchFamily="34" charset="0"/>
                </a:rPr>
                <a:t>1</a:t>
              </a:r>
              <a:r>
                <a:rPr kumimoji="0" lang="en-US" sz="1800" b="0" i="0" u="none" strike="noStrike" kern="0" cap="none" spc="0" normalizeH="0" baseline="0" noProof="0" dirty="0">
                  <a:ln>
                    <a:noFill/>
                  </a:ln>
                  <a:solidFill>
                    <a:prstClr val="black"/>
                  </a:solidFill>
                  <a:effectLst/>
                  <a:uLnTx/>
                  <a:uFillTx/>
                  <a:latin typeface="Century Gothic" panose="020B0502020202020204" pitchFamily="34" charset="0"/>
                </a:rPr>
                <a:t>, q</a:t>
              </a:r>
              <a:r>
                <a:rPr kumimoji="0" lang="en-US" sz="1800" b="0" i="0" u="none" strike="noStrike" kern="0" cap="none" spc="0" normalizeH="0" baseline="-25000" noProof="0" dirty="0">
                  <a:ln>
                    <a:noFill/>
                  </a:ln>
                  <a:solidFill>
                    <a:prstClr val="black"/>
                  </a:solidFill>
                  <a:effectLst/>
                  <a:uLnTx/>
                  <a:uFillTx/>
                  <a:latin typeface="Century Gothic" panose="020B0502020202020204" pitchFamily="34" charset="0"/>
                </a:rPr>
                <a:t>2</a:t>
              </a:r>
              <a:r>
                <a:rPr kumimoji="0" lang="en-US" sz="1800" b="0" i="0" u="none" strike="noStrike" kern="0" cap="none" spc="0" normalizeH="0" baseline="0" noProof="0" dirty="0">
                  <a:ln>
                    <a:noFill/>
                  </a:ln>
                  <a:solidFill>
                    <a:prstClr val="black"/>
                  </a:solidFill>
                  <a:effectLst/>
                  <a:uLnTx/>
                  <a:uFillTx/>
                  <a:latin typeface="Century Gothic" panose="020B0502020202020204" pitchFamily="34" charset="0"/>
                </a:rPr>
                <a:t>,…, </a:t>
              </a:r>
              <a:r>
                <a:rPr kumimoji="0" lang="en-US" sz="1800" b="0" i="0" u="none" strike="noStrike" kern="0" cap="none" spc="0" normalizeH="0" baseline="0" noProof="0" dirty="0" err="1">
                  <a:ln>
                    <a:noFill/>
                  </a:ln>
                  <a:solidFill>
                    <a:prstClr val="black"/>
                  </a:solidFill>
                  <a:effectLst/>
                  <a:uLnTx/>
                  <a:uFillTx/>
                  <a:latin typeface="Century Gothic" panose="020B0502020202020204" pitchFamily="34" charset="0"/>
                </a:rPr>
                <a:t>q</a:t>
              </a:r>
              <a:r>
                <a:rPr kumimoji="0" lang="en-US" sz="1800" b="0" i="0" u="none" strike="noStrike" kern="0" cap="none" spc="0" normalizeH="0" baseline="-25000" noProof="0" dirty="0" err="1">
                  <a:ln>
                    <a:noFill/>
                  </a:ln>
                  <a:solidFill>
                    <a:prstClr val="black"/>
                  </a:solidFill>
                  <a:effectLst/>
                  <a:uLnTx/>
                  <a:uFillTx/>
                  <a:latin typeface="Century Gothic" panose="020B0502020202020204" pitchFamily="34" charset="0"/>
                </a:rPr>
                <a:t>m</a:t>
              </a:r>
              <a:r>
                <a:rPr kumimoji="0" lang="en-US" sz="1800" b="0" i="0" u="none" strike="noStrike" kern="0" cap="none" spc="0" normalizeH="0" baseline="0" noProof="0" dirty="0">
                  <a:ln>
                    <a:noFill/>
                  </a:ln>
                  <a:solidFill>
                    <a:prstClr val="black"/>
                  </a:solidFill>
                  <a:effectLst/>
                  <a:uLnTx/>
                  <a:uFillTx/>
                  <a:latin typeface="Century Gothic" panose="020B0502020202020204" pitchFamily="34" charset="0"/>
                </a:rPr>
                <a:t>, … b</a:t>
              </a:r>
              <a:r>
                <a:rPr kumimoji="0" lang="en-US" sz="1800" b="0" i="0" u="none" strike="noStrike" kern="0" cap="none" spc="0" normalizeH="0" baseline="-25000" noProof="0" dirty="0">
                  <a:ln>
                    <a:noFill/>
                  </a:ln>
                  <a:solidFill>
                    <a:prstClr val="black"/>
                  </a:solidFill>
                  <a:effectLst/>
                  <a:uLnTx/>
                  <a:uFillTx/>
                  <a:latin typeface="Century Gothic" panose="020B0502020202020204" pitchFamily="34" charset="0"/>
                </a:rPr>
                <a:t>n</a:t>
              </a:r>
              <a:r>
                <a:rPr kumimoji="0" lang="en-US" sz="1800" b="0" i="0" u="none" strike="noStrike" kern="0" cap="none" spc="0" normalizeH="0" baseline="0" noProof="0" dirty="0">
                  <a:ln>
                    <a:noFill/>
                  </a:ln>
                  <a:solidFill>
                    <a:prstClr val="black"/>
                  </a:solidFill>
                  <a:effectLst/>
                  <a:uLnTx/>
                  <a:uFillTx/>
                  <a:latin typeface="Century Gothic" panose="020B0502020202020204" pitchFamily="34" charset="0"/>
                </a:rPr>
                <a:t>]</a:t>
              </a:r>
            </a:p>
          </p:txBody>
        </p:sp>
        <p:sp>
          <p:nvSpPr>
            <p:cNvPr id="19" name="TextBox 18">
              <a:extLst>
                <a:ext uri="{FF2B5EF4-FFF2-40B4-BE49-F238E27FC236}">
                  <a16:creationId xmlns:a16="http://schemas.microsoft.com/office/drawing/2014/main" id="{6257DA9E-4364-5C4D-80D7-574997061E0A}"/>
                </a:ext>
              </a:extLst>
            </p:cNvPr>
            <p:cNvSpPr txBox="1"/>
            <p:nvPr/>
          </p:nvSpPr>
          <p:spPr>
            <a:xfrm>
              <a:off x="1995853" y="5903846"/>
              <a:ext cx="910827" cy="369332"/>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prstClr val="black"/>
                  </a:solidFill>
                  <a:effectLst/>
                  <a:uLnTx/>
                  <a:uFillTx/>
                  <a:latin typeface="Century Gothic" panose="020B0502020202020204" pitchFamily="34" charset="0"/>
                </a:rPr>
                <a:t>tokens</a:t>
              </a:r>
            </a:p>
          </p:txBody>
        </p:sp>
        <p:cxnSp>
          <p:nvCxnSpPr>
            <p:cNvPr id="20" name="Straight Arrow Connector 19">
              <a:extLst>
                <a:ext uri="{FF2B5EF4-FFF2-40B4-BE49-F238E27FC236}">
                  <a16:creationId xmlns:a16="http://schemas.microsoft.com/office/drawing/2014/main" id="{157FCEA3-3C30-EF48-8196-E2D93D3B05D5}"/>
                </a:ext>
              </a:extLst>
            </p:cNvPr>
            <p:cNvCxnSpPr>
              <a:cxnSpLocks/>
              <a:stCxn id="19" idx="0"/>
            </p:cNvCxnSpPr>
            <p:nvPr/>
          </p:nvCxnSpPr>
          <p:spPr>
            <a:xfrm flipH="1" flipV="1">
              <a:off x="2185115" y="5434930"/>
              <a:ext cx="266152" cy="468916"/>
            </a:xfrm>
            <a:prstGeom prst="straightConnector1">
              <a:avLst/>
            </a:prstGeom>
            <a:noFill/>
            <a:ln w="6350" cap="flat" cmpd="sng" algn="ctr">
              <a:solidFill>
                <a:sysClr val="windowText" lastClr="000000"/>
              </a:solidFill>
              <a:prstDash val="dash"/>
              <a:miter lim="800000"/>
              <a:tailEnd type="triangle"/>
            </a:ln>
            <a:effectLst/>
          </p:spPr>
        </p:cxnSp>
        <p:cxnSp>
          <p:nvCxnSpPr>
            <p:cNvPr id="21" name="Straight Arrow Connector 20">
              <a:extLst>
                <a:ext uri="{FF2B5EF4-FFF2-40B4-BE49-F238E27FC236}">
                  <a16:creationId xmlns:a16="http://schemas.microsoft.com/office/drawing/2014/main" id="{3E72B4CB-1263-AC4F-ABB3-219296709F7D}"/>
                </a:ext>
              </a:extLst>
            </p:cNvPr>
            <p:cNvCxnSpPr>
              <a:cxnSpLocks/>
              <a:stCxn id="19" idx="0"/>
            </p:cNvCxnSpPr>
            <p:nvPr/>
          </p:nvCxnSpPr>
          <p:spPr>
            <a:xfrm flipV="1">
              <a:off x="2451267" y="5412977"/>
              <a:ext cx="90754" cy="490869"/>
            </a:xfrm>
            <a:prstGeom prst="straightConnector1">
              <a:avLst/>
            </a:prstGeom>
            <a:noFill/>
            <a:ln w="6350" cap="flat" cmpd="sng" algn="ctr">
              <a:solidFill>
                <a:sysClr val="windowText" lastClr="000000"/>
              </a:solidFill>
              <a:prstDash val="dash"/>
              <a:miter lim="800000"/>
              <a:tailEnd type="triangle"/>
            </a:ln>
            <a:effectLst/>
          </p:spPr>
        </p:cxnSp>
        <p:cxnSp>
          <p:nvCxnSpPr>
            <p:cNvPr id="22" name="Straight Arrow Connector 21">
              <a:extLst>
                <a:ext uri="{FF2B5EF4-FFF2-40B4-BE49-F238E27FC236}">
                  <a16:creationId xmlns:a16="http://schemas.microsoft.com/office/drawing/2014/main" id="{FDF42BE3-04B2-214D-9EDF-D43D669D426D}"/>
                </a:ext>
              </a:extLst>
            </p:cNvPr>
            <p:cNvCxnSpPr>
              <a:cxnSpLocks/>
              <a:stCxn id="19" idx="0"/>
            </p:cNvCxnSpPr>
            <p:nvPr/>
          </p:nvCxnSpPr>
          <p:spPr>
            <a:xfrm flipV="1">
              <a:off x="2451267" y="5474008"/>
              <a:ext cx="455413" cy="429838"/>
            </a:xfrm>
            <a:prstGeom prst="straightConnector1">
              <a:avLst/>
            </a:prstGeom>
            <a:noFill/>
            <a:ln w="6350" cap="flat" cmpd="sng" algn="ctr">
              <a:solidFill>
                <a:sysClr val="windowText" lastClr="000000"/>
              </a:solidFill>
              <a:prstDash val="dash"/>
              <a:miter lim="800000"/>
              <a:tailEnd type="triangle"/>
            </a:ln>
            <a:effectLst/>
          </p:spPr>
        </p:cxnSp>
        <p:cxnSp>
          <p:nvCxnSpPr>
            <p:cNvPr id="23" name="Straight Arrow Connector 22">
              <a:extLst>
                <a:ext uri="{FF2B5EF4-FFF2-40B4-BE49-F238E27FC236}">
                  <a16:creationId xmlns:a16="http://schemas.microsoft.com/office/drawing/2014/main" id="{10CD44C2-8B7B-4D48-8B1D-BA4104D689DE}"/>
                </a:ext>
              </a:extLst>
            </p:cNvPr>
            <p:cNvCxnSpPr>
              <a:cxnSpLocks/>
              <a:stCxn id="19" idx="0"/>
            </p:cNvCxnSpPr>
            <p:nvPr/>
          </p:nvCxnSpPr>
          <p:spPr>
            <a:xfrm flipV="1">
              <a:off x="2451267" y="5242192"/>
              <a:ext cx="2120942" cy="661654"/>
            </a:xfrm>
            <a:prstGeom prst="straightConnector1">
              <a:avLst/>
            </a:prstGeom>
            <a:noFill/>
            <a:ln w="6350" cap="flat" cmpd="sng" algn="ctr">
              <a:solidFill>
                <a:sysClr val="windowText" lastClr="000000"/>
              </a:solidFill>
              <a:prstDash val="dash"/>
              <a:miter lim="800000"/>
              <a:tailEnd type="triangle"/>
            </a:ln>
            <a:effectLst/>
          </p:spPr>
        </p:cxnSp>
        <p:cxnSp>
          <p:nvCxnSpPr>
            <p:cNvPr id="24" name="Straight Arrow Connector 23">
              <a:extLst>
                <a:ext uri="{FF2B5EF4-FFF2-40B4-BE49-F238E27FC236}">
                  <a16:creationId xmlns:a16="http://schemas.microsoft.com/office/drawing/2014/main" id="{ACABDE64-0CEB-5C46-BBF4-1C0999DA29EB}"/>
                </a:ext>
              </a:extLst>
            </p:cNvPr>
            <p:cNvCxnSpPr>
              <a:cxnSpLocks/>
              <a:stCxn id="19" idx="0"/>
            </p:cNvCxnSpPr>
            <p:nvPr/>
          </p:nvCxnSpPr>
          <p:spPr>
            <a:xfrm flipV="1">
              <a:off x="2451267" y="5242191"/>
              <a:ext cx="2580906" cy="661655"/>
            </a:xfrm>
            <a:prstGeom prst="straightConnector1">
              <a:avLst/>
            </a:prstGeom>
            <a:noFill/>
            <a:ln w="6350" cap="flat" cmpd="sng" algn="ctr">
              <a:solidFill>
                <a:sysClr val="windowText" lastClr="000000"/>
              </a:solidFill>
              <a:prstDash val="dash"/>
              <a:miter lim="800000"/>
              <a:tailEnd type="triangle"/>
            </a:ln>
            <a:effectLst/>
          </p:spPr>
        </p:cxnSp>
      </p:grpSp>
    </p:spTree>
    <p:extLst>
      <p:ext uri="{BB962C8B-B14F-4D97-AF65-F5344CB8AC3E}">
        <p14:creationId xmlns:p14="http://schemas.microsoft.com/office/powerpoint/2010/main" val="29199315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dissolv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dissolv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dissolve">
                                      <p:cBhvr>
                                        <p:cTn id="17" dur="5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dissolve">
                                      <p:cBhvr>
                                        <p:cTn id="22"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bldLvl="3"/>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0D5E74-1AD9-6C49-8E1D-7E000458DF14}"/>
              </a:ext>
            </a:extLst>
          </p:cNvPr>
          <p:cNvSpPr>
            <a:spLocks noGrp="1"/>
          </p:cNvSpPr>
          <p:nvPr>
            <p:ph type="title"/>
          </p:nvPr>
        </p:nvSpPr>
        <p:spPr/>
        <p:txBody>
          <a:bodyPr/>
          <a:lstStyle/>
          <a:p>
            <a:r>
              <a:rPr lang="en-US" dirty="0" err="1"/>
              <a:t>SteQE</a:t>
            </a:r>
            <a:r>
              <a:rPr lang="en-US" dirty="0"/>
              <a:t>: Task Formulation</a:t>
            </a:r>
          </a:p>
        </p:txBody>
      </p:sp>
      <p:sp>
        <p:nvSpPr>
          <p:cNvPr id="3" name="Content Placeholder 2">
            <a:extLst>
              <a:ext uri="{FF2B5EF4-FFF2-40B4-BE49-F238E27FC236}">
                <a16:creationId xmlns:a16="http://schemas.microsoft.com/office/drawing/2014/main" id="{6DCEB3DE-7EA4-F544-ABE4-25CD080D0D70}"/>
              </a:ext>
            </a:extLst>
          </p:cNvPr>
          <p:cNvSpPr>
            <a:spLocks noGrp="1"/>
          </p:cNvSpPr>
          <p:nvPr>
            <p:ph idx="1"/>
          </p:nvPr>
        </p:nvSpPr>
        <p:spPr/>
        <p:txBody>
          <a:bodyPr/>
          <a:lstStyle/>
          <a:p>
            <a:pPr marL="0" indent="0">
              <a:buNone/>
            </a:pPr>
            <a:r>
              <a:rPr lang="en-US" dirty="0"/>
              <a:t>2. Quantity Typing</a:t>
            </a:r>
          </a:p>
          <a:p>
            <a:pPr lvl="1"/>
            <a:r>
              <a:rPr lang="en-US" dirty="0"/>
              <a:t>Predefined label set</a:t>
            </a:r>
          </a:p>
          <a:p>
            <a:pPr lvl="1"/>
            <a:r>
              <a:rPr lang="en-US" dirty="0"/>
              <a:t>A clear event type is important for subsequent spatiotemporal grounding, but some quantities have multiple types, and some have multiple interpretations. This work thus makes two design choices to mitigate these issues.</a:t>
            </a:r>
          </a:p>
          <a:p>
            <a:pPr lvl="2"/>
            <a:r>
              <a:rPr lang="en-US" sz="1800" dirty="0"/>
              <a:t>Single-typing: </a:t>
            </a:r>
            <a:r>
              <a:rPr lang="en-US" sz="1800" i="1" dirty="0"/>
              <a:t>“[three] men were hospitalized 5 days after being tested positive”</a:t>
            </a:r>
          </a:p>
          <a:p>
            <a:pPr lvl="3"/>
            <a:r>
              <a:rPr lang="en-US" sz="1400" dirty="0"/>
              <a:t>We enforce single-typing by providing an </a:t>
            </a:r>
            <a:r>
              <a:rPr lang="en-US" sz="1400" u="sng" dirty="0"/>
              <a:t>order of importance</a:t>
            </a:r>
            <a:r>
              <a:rPr lang="en-US" sz="1400" dirty="0"/>
              <a:t>. For instance, hospitalization is more important than tested positive, so the spatiotemporal extent of “three” will be that of hospitalizations.</a:t>
            </a:r>
            <a:endParaRPr lang="en-US" sz="2000" dirty="0"/>
          </a:p>
          <a:p>
            <a:pPr lvl="2"/>
            <a:r>
              <a:rPr lang="en-US" sz="1800" dirty="0"/>
              <a:t>Handling multiple interpretations: </a:t>
            </a:r>
            <a:r>
              <a:rPr lang="en-US" sz="1800" i="1" dirty="0"/>
              <a:t>“[20%] of the tenants were infected”</a:t>
            </a:r>
          </a:p>
          <a:p>
            <a:pPr lvl="3"/>
            <a:r>
              <a:rPr lang="en-US" sz="1600" dirty="0"/>
              <a:t>Excluding quantities with multiple interpretations </a:t>
            </a:r>
            <a:r>
              <a:rPr lang="en-US" sz="1600" u="sng" dirty="0"/>
              <a:t>[used in this work]</a:t>
            </a:r>
          </a:p>
          <a:p>
            <a:pPr lvl="3"/>
            <a:r>
              <a:rPr lang="en-US" sz="1600" dirty="0"/>
              <a:t>Providing special instructions to choose from interpretations</a:t>
            </a:r>
          </a:p>
        </p:txBody>
      </p:sp>
    </p:spTree>
    <p:extLst>
      <p:ext uri="{BB962C8B-B14F-4D97-AF65-F5344CB8AC3E}">
        <p14:creationId xmlns:p14="http://schemas.microsoft.com/office/powerpoint/2010/main" val="18882360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dissolv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dissolv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dissolve">
                                      <p:cBhvr>
                                        <p:cTn id="17" dur="5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dissolve">
                                      <p:cBhvr>
                                        <p:cTn id="22" dur="500"/>
                                        <p:tgtEl>
                                          <p:spTgt spid="3">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Effect transition="in" filter="dissolve">
                                      <p:cBhvr>
                                        <p:cTn id="27" dur="500"/>
                                        <p:tgtEl>
                                          <p:spTgt spid="3">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9" presetClass="entr" presetSubtype="0" fill="hold" grpId="0" nodeType="clickEffect">
                                  <p:stCondLst>
                                    <p:cond delay="0"/>
                                  </p:stCondLst>
                                  <p:childTnLst>
                                    <p:set>
                                      <p:cBhvr>
                                        <p:cTn id="31" dur="1" fill="hold">
                                          <p:stCondLst>
                                            <p:cond delay="0"/>
                                          </p:stCondLst>
                                        </p:cTn>
                                        <p:tgtEl>
                                          <p:spTgt spid="3">
                                            <p:txEl>
                                              <p:pRg st="6" end="6"/>
                                            </p:txEl>
                                          </p:spTgt>
                                        </p:tgtEl>
                                        <p:attrNameLst>
                                          <p:attrName>style.visibility</p:attrName>
                                        </p:attrNameLst>
                                      </p:cBhvr>
                                      <p:to>
                                        <p:strVal val="visible"/>
                                      </p:to>
                                    </p:set>
                                    <p:animEffect transition="in" filter="dissolve">
                                      <p:cBhvr>
                                        <p:cTn id="32" dur="500"/>
                                        <p:tgtEl>
                                          <p:spTgt spid="3">
                                            <p:txEl>
                                              <p:pRg st="6" end="6"/>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9" presetClass="entr" presetSubtype="0" fill="hold" grpId="0" nodeType="clickEffect">
                                  <p:stCondLst>
                                    <p:cond delay="0"/>
                                  </p:stCondLst>
                                  <p:childTnLst>
                                    <p:set>
                                      <p:cBhvr>
                                        <p:cTn id="36" dur="1" fill="hold">
                                          <p:stCondLst>
                                            <p:cond delay="0"/>
                                          </p:stCondLst>
                                        </p:cTn>
                                        <p:tgtEl>
                                          <p:spTgt spid="3">
                                            <p:txEl>
                                              <p:pRg st="7" end="7"/>
                                            </p:txEl>
                                          </p:spTgt>
                                        </p:tgtEl>
                                        <p:attrNameLst>
                                          <p:attrName>style.visibility</p:attrName>
                                        </p:attrNameLst>
                                      </p:cBhvr>
                                      <p:to>
                                        <p:strVal val="visible"/>
                                      </p:to>
                                    </p:set>
                                    <p:animEffect transition="in" filter="dissolve">
                                      <p:cBhvr>
                                        <p:cTn id="37"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bldLvl="4"/>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0D5E74-1AD9-6C49-8E1D-7E000458DF14}"/>
              </a:ext>
            </a:extLst>
          </p:cNvPr>
          <p:cNvSpPr>
            <a:spLocks noGrp="1"/>
          </p:cNvSpPr>
          <p:nvPr>
            <p:ph type="title"/>
          </p:nvPr>
        </p:nvSpPr>
        <p:spPr/>
        <p:txBody>
          <a:bodyPr/>
          <a:lstStyle/>
          <a:p>
            <a:r>
              <a:rPr lang="en-US" dirty="0" err="1"/>
              <a:t>SteQE</a:t>
            </a:r>
            <a:r>
              <a:rPr lang="en-US" dirty="0"/>
              <a:t>: Task Formulation</a:t>
            </a:r>
          </a:p>
        </p:txBody>
      </p:sp>
      <p:sp>
        <p:nvSpPr>
          <p:cNvPr id="3" name="Content Placeholder 2">
            <a:extLst>
              <a:ext uri="{FF2B5EF4-FFF2-40B4-BE49-F238E27FC236}">
                <a16:creationId xmlns:a16="http://schemas.microsoft.com/office/drawing/2014/main" id="{6DCEB3DE-7EA4-F544-ABE4-25CD080D0D70}"/>
              </a:ext>
            </a:extLst>
          </p:cNvPr>
          <p:cNvSpPr>
            <a:spLocks noGrp="1"/>
          </p:cNvSpPr>
          <p:nvPr>
            <p:ph idx="1"/>
          </p:nvPr>
        </p:nvSpPr>
        <p:spPr/>
        <p:txBody>
          <a:bodyPr/>
          <a:lstStyle/>
          <a:p>
            <a:pPr marL="0" indent="0">
              <a:buNone/>
            </a:pPr>
            <a:r>
              <a:rPr lang="en-US" dirty="0"/>
              <a:t>3. Spatial Grounding</a:t>
            </a:r>
          </a:p>
          <a:p>
            <a:pPr lvl="1"/>
            <a:r>
              <a:rPr lang="en-US" dirty="0"/>
              <a:t>To ground real-world events to a real-world locale</a:t>
            </a:r>
          </a:p>
          <a:p>
            <a:pPr lvl="1"/>
            <a:r>
              <a:rPr lang="en-US" dirty="0"/>
              <a:t>Format</a:t>
            </a:r>
          </a:p>
          <a:p>
            <a:pPr lvl="2"/>
            <a:r>
              <a:rPr lang="en-US" b="1" dirty="0"/>
              <a:t>choose</a:t>
            </a:r>
            <a:r>
              <a:rPr lang="en-US" dirty="0"/>
              <a:t> from a predefined set of questions to determine the country (U.S. vs non-U.S.) and state, </a:t>
            </a:r>
          </a:p>
          <a:p>
            <a:pPr lvl="2"/>
            <a:r>
              <a:rPr lang="en-US" dirty="0"/>
              <a:t>use </a:t>
            </a:r>
            <a:r>
              <a:rPr lang="en-US" b="1" dirty="0"/>
              <a:t>free text </a:t>
            </a:r>
            <a:r>
              <a:rPr lang="en-US" dirty="0"/>
              <a:t>for the name of the city</a:t>
            </a:r>
          </a:p>
          <a:p>
            <a:pPr lvl="2"/>
            <a:r>
              <a:rPr lang="en-US" dirty="0"/>
              <a:t>use </a:t>
            </a:r>
            <a:r>
              <a:rPr lang="en-US" b="1" dirty="0"/>
              <a:t>span selection </a:t>
            </a:r>
            <a:r>
              <a:rPr lang="en-US" dirty="0"/>
              <a:t>for more granular locale information (e.g., a pork plant)</a:t>
            </a:r>
          </a:p>
          <a:p>
            <a:pPr lvl="1"/>
            <a:r>
              <a:rPr lang="en-US" dirty="0"/>
              <a:t>Granularity</a:t>
            </a:r>
          </a:p>
          <a:p>
            <a:pPr lvl="2"/>
            <a:r>
              <a:rPr lang="en-US" dirty="0"/>
              <a:t>the </a:t>
            </a:r>
            <a:r>
              <a:rPr lang="en-US" b="1" dirty="0"/>
              <a:t>most specific </a:t>
            </a:r>
            <a:r>
              <a:rPr lang="en-US" dirty="0"/>
              <a:t>location mentioned in the text that </a:t>
            </a:r>
            <a:r>
              <a:rPr lang="en-US" b="1" dirty="0"/>
              <a:t>contains all </a:t>
            </a:r>
            <a:r>
              <a:rPr lang="en-US" dirty="0"/>
              <a:t>individual cases of a quantity event</a:t>
            </a:r>
          </a:p>
        </p:txBody>
      </p:sp>
    </p:spTree>
    <p:extLst>
      <p:ext uri="{BB962C8B-B14F-4D97-AF65-F5344CB8AC3E}">
        <p14:creationId xmlns:p14="http://schemas.microsoft.com/office/powerpoint/2010/main" val="21290820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dissolve">
                                      <p:cBhvr>
                                        <p:cTn id="7" dur="500"/>
                                        <p:tgtEl>
                                          <p:spTgt spid="3">
                                            <p:txEl>
                                              <p:pRg st="2" end="2"/>
                                            </p:txEl>
                                          </p:spTgt>
                                        </p:tgtEl>
                                      </p:cBhvr>
                                    </p:animEffect>
                                  </p:childTnLst>
                                </p:cTn>
                              </p:par>
                              <p:par>
                                <p:cTn id="8" presetID="9" presetClass="entr" presetSubtype="0" fill="hold" grpId="0" nodeType="withEffect">
                                  <p:stCondLst>
                                    <p:cond delay="0"/>
                                  </p:stCondLst>
                                  <p:childTnLst>
                                    <p:set>
                                      <p:cBhvr>
                                        <p:cTn id="9" dur="1" fill="hold">
                                          <p:stCondLst>
                                            <p:cond delay="0"/>
                                          </p:stCondLst>
                                        </p:cTn>
                                        <p:tgtEl>
                                          <p:spTgt spid="3">
                                            <p:txEl>
                                              <p:pRg st="6" end="6"/>
                                            </p:txEl>
                                          </p:spTgt>
                                        </p:tgtEl>
                                        <p:attrNameLst>
                                          <p:attrName>style.visibility</p:attrName>
                                        </p:attrNameLst>
                                      </p:cBhvr>
                                      <p:to>
                                        <p:strVal val="visible"/>
                                      </p:to>
                                    </p:set>
                                    <p:animEffect transition="in" filter="dissolve">
                                      <p:cBhvr>
                                        <p:cTn id="10" dur="500"/>
                                        <p:tgtEl>
                                          <p:spTgt spid="3">
                                            <p:txEl>
                                              <p:pRg st="6" end="6"/>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9" presetClass="entr" presetSubtype="0" fill="hold" grpId="0"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animEffect transition="in" filter="dissolve">
                                      <p:cBhvr>
                                        <p:cTn id="15" dur="500"/>
                                        <p:tgtEl>
                                          <p:spTgt spid="3">
                                            <p:txEl>
                                              <p:pRg st="3" end="3"/>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9" presetClass="entr" presetSubtype="0" fill="hold" grpId="0" nodeType="clickEffect">
                                  <p:stCondLst>
                                    <p:cond delay="0"/>
                                  </p:stCondLst>
                                  <p:childTnLst>
                                    <p:set>
                                      <p:cBhvr>
                                        <p:cTn id="19" dur="1" fill="hold">
                                          <p:stCondLst>
                                            <p:cond delay="0"/>
                                          </p:stCondLst>
                                        </p:cTn>
                                        <p:tgtEl>
                                          <p:spTgt spid="3">
                                            <p:txEl>
                                              <p:pRg st="4" end="4"/>
                                            </p:txEl>
                                          </p:spTgt>
                                        </p:tgtEl>
                                        <p:attrNameLst>
                                          <p:attrName>style.visibility</p:attrName>
                                        </p:attrNameLst>
                                      </p:cBhvr>
                                      <p:to>
                                        <p:strVal val="visible"/>
                                      </p:to>
                                    </p:set>
                                    <p:animEffect transition="in" filter="dissolve">
                                      <p:cBhvr>
                                        <p:cTn id="20" dur="500"/>
                                        <p:tgtEl>
                                          <p:spTgt spid="3">
                                            <p:txEl>
                                              <p:pRg st="4" end="4"/>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9" presetClass="entr" presetSubtype="0" fill="hold" grpId="0" nodeType="clickEffect">
                                  <p:stCondLst>
                                    <p:cond delay="0"/>
                                  </p:stCondLst>
                                  <p:childTnLst>
                                    <p:set>
                                      <p:cBhvr>
                                        <p:cTn id="24" dur="1" fill="hold">
                                          <p:stCondLst>
                                            <p:cond delay="0"/>
                                          </p:stCondLst>
                                        </p:cTn>
                                        <p:tgtEl>
                                          <p:spTgt spid="3">
                                            <p:txEl>
                                              <p:pRg st="5" end="5"/>
                                            </p:txEl>
                                          </p:spTgt>
                                        </p:tgtEl>
                                        <p:attrNameLst>
                                          <p:attrName>style.visibility</p:attrName>
                                        </p:attrNameLst>
                                      </p:cBhvr>
                                      <p:to>
                                        <p:strVal val="visible"/>
                                      </p:to>
                                    </p:set>
                                    <p:animEffect transition="in" filter="dissolve">
                                      <p:cBhvr>
                                        <p:cTn id="25" dur="500"/>
                                        <p:tgtEl>
                                          <p:spTgt spid="3">
                                            <p:txEl>
                                              <p:pRg st="5" end="5"/>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9" presetClass="entr" presetSubtype="0" fill="hold" grpId="0" nodeType="clickEffect">
                                  <p:stCondLst>
                                    <p:cond delay="0"/>
                                  </p:stCondLst>
                                  <p:childTnLst>
                                    <p:set>
                                      <p:cBhvr>
                                        <p:cTn id="29" dur="1" fill="hold">
                                          <p:stCondLst>
                                            <p:cond delay="0"/>
                                          </p:stCondLst>
                                        </p:cTn>
                                        <p:tgtEl>
                                          <p:spTgt spid="3">
                                            <p:txEl>
                                              <p:pRg st="7" end="7"/>
                                            </p:txEl>
                                          </p:spTgt>
                                        </p:tgtEl>
                                        <p:attrNameLst>
                                          <p:attrName>style.visibility</p:attrName>
                                        </p:attrNameLst>
                                      </p:cBhvr>
                                      <p:to>
                                        <p:strVal val="visible"/>
                                      </p:to>
                                    </p:set>
                                    <p:animEffect transition="in" filter="dissolve">
                                      <p:cBhvr>
                                        <p:cTn id="30"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bldLvl="3"/>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0D5E74-1AD9-6C49-8E1D-7E000458DF14}"/>
              </a:ext>
            </a:extLst>
          </p:cNvPr>
          <p:cNvSpPr>
            <a:spLocks noGrp="1"/>
          </p:cNvSpPr>
          <p:nvPr>
            <p:ph type="title"/>
          </p:nvPr>
        </p:nvSpPr>
        <p:spPr/>
        <p:txBody>
          <a:bodyPr/>
          <a:lstStyle/>
          <a:p>
            <a:r>
              <a:rPr lang="en-US" dirty="0" err="1"/>
              <a:t>SteQE</a:t>
            </a:r>
            <a:r>
              <a:rPr lang="en-US" dirty="0"/>
              <a:t>: Task Formulation</a:t>
            </a:r>
          </a:p>
        </p:txBody>
      </p:sp>
      <p:sp>
        <p:nvSpPr>
          <p:cNvPr id="3" name="Content Placeholder 2">
            <a:extLst>
              <a:ext uri="{FF2B5EF4-FFF2-40B4-BE49-F238E27FC236}">
                <a16:creationId xmlns:a16="http://schemas.microsoft.com/office/drawing/2014/main" id="{6DCEB3DE-7EA4-F544-ABE4-25CD080D0D70}"/>
              </a:ext>
            </a:extLst>
          </p:cNvPr>
          <p:cNvSpPr>
            <a:spLocks noGrp="1"/>
          </p:cNvSpPr>
          <p:nvPr>
            <p:ph idx="1"/>
          </p:nvPr>
        </p:nvSpPr>
        <p:spPr/>
        <p:txBody>
          <a:bodyPr/>
          <a:lstStyle/>
          <a:p>
            <a:pPr marL="0" indent="0">
              <a:buNone/>
            </a:pPr>
            <a:r>
              <a:rPr lang="en-US" dirty="0"/>
              <a:t>4. Temporal Grounding</a:t>
            </a:r>
          </a:p>
          <a:p>
            <a:pPr lvl="1"/>
            <a:r>
              <a:rPr lang="en-US" dirty="0"/>
              <a:t>To ground each real-world quantity event to a </a:t>
            </a:r>
            <a:r>
              <a:rPr lang="en-US" u="sng" dirty="0"/>
              <a:t>single time span</a:t>
            </a:r>
          </a:p>
          <a:p>
            <a:pPr lvl="1"/>
            <a:r>
              <a:rPr lang="en-US" dirty="0"/>
              <a:t>Format</a:t>
            </a:r>
          </a:p>
          <a:p>
            <a:pPr lvl="2"/>
            <a:r>
              <a:rPr lang="en-US" dirty="0"/>
              <a:t>A time span consists of </a:t>
            </a:r>
            <a:r>
              <a:rPr lang="en-US" b="1" dirty="0"/>
              <a:t>two time points</a:t>
            </a:r>
            <a:r>
              <a:rPr lang="en-US" dirty="0"/>
              <a:t>, and the key is the format for time points.</a:t>
            </a:r>
          </a:p>
          <a:p>
            <a:pPr lvl="2"/>
            <a:r>
              <a:rPr lang="en-US" dirty="0"/>
              <a:t>Select </a:t>
            </a:r>
            <a:r>
              <a:rPr lang="en-US" b="1" dirty="0"/>
              <a:t>calendar dates </a:t>
            </a:r>
            <a:r>
              <a:rPr lang="en-US" dirty="0"/>
              <a:t>from our UI (e.g., Feb 1st, 2021)</a:t>
            </a:r>
          </a:p>
          <a:p>
            <a:pPr lvl="2"/>
            <a:r>
              <a:rPr lang="en-US" dirty="0"/>
              <a:t>When a time point is unclear based on the text, we allow annotators to simply select “</a:t>
            </a:r>
            <a:r>
              <a:rPr lang="en-US" b="1" dirty="0"/>
              <a:t>Unknown</a:t>
            </a:r>
            <a:r>
              <a:rPr lang="en-US" dirty="0"/>
              <a:t>”</a:t>
            </a:r>
          </a:p>
          <a:p>
            <a:pPr lvl="1"/>
            <a:r>
              <a:rPr lang="en-US" dirty="0"/>
              <a:t>Granularity</a:t>
            </a:r>
          </a:p>
          <a:p>
            <a:pPr lvl="2"/>
            <a:r>
              <a:rPr lang="en-US" dirty="0"/>
              <a:t>Given the nature of news events, it is often enough to be specific up to “</a:t>
            </a:r>
            <a:r>
              <a:rPr lang="en-US" b="1" dirty="0"/>
              <a:t>day</a:t>
            </a:r>
            <a:r>
              <a:rPr lang="en-US" dirty="0"/>
              <a:t>”</a:t>
            </a:r>
          </a:p>
          <a:p>
            <a:pPr lvl="2"/>
            <a:r>
              <a:rPr lang="en-US" dirty="0"/>
              <a:t>The best </a:t>
            </a:r>
            <a:r>
              <a:rPr lang="en-US" b="1" dirty="0"/>
              <a:t>over-estimate</a:t>
            </a:r>
            <a:r>
              <a:rPr lang="en-US" dirty="0"/>
              <a:t> of the </a:t>
            </a:r>
            <a:r>
              <a:rPr lang="en-US" b="1" dirty="0"/>
              <a:t>gold </a:t>
            </a:r>
            <a:r>
              <a:rPr lang="en-US" dirty="0"/>
              <a:t>time span based on text</a:t>
            </a:r>
          </a:p>
        </p:txBody>
      </p:sp>
    </p:spTree>
    <p:extLst>
      <p:ext uri="{BB962C8B-B14F-4D97-AF65-F5344CB8AC3E}">
        <p14:creationId xmlns:p14="http://schemas.microsoft.com/office/powerpoint/2010/main" val="23982831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dissolve">
                                      <p:cBhvr>
                                        <p:cTn id="7" dur="500"/>
                                        <p:tgtEl>
                                          <p:spTgt spid="3">
                                            <p:txEl>
                                              <p:pRg st="2" end="2"/>
                                            </p:txEl>
                                          </p:spTgt>
                                        </p:tgtEl>
                                      </p:cBhvr>
                                    </p:animEffect>
                                  </p:childTnLst>
                                </p:cTn>
                              </p:par>
                              <p:par>
                                <p:cTn id="8" presetID="9" presetClass="entr" presetSubtype="0" fill="hold" grpId="0" nodeType="withEffect">
                                  <p:stCondLst>
                                    <p:cond delay="0"/>
                                  </p:stCondLst>
                                  <p:childTnLst>
                                    <p:set>
                                      <p:cBhvr>
                                        <p:cTn id="9" dur="1" fill="hold">
                                          <p:stCondLst>
                                            <p:cond delay="0"/>
                                          </p:stCondLst>
                                        </p:cTn>
                                        <p:tgtEl>
                                          <p:spTgt spid="3">
                                            <p:txEl>
                                              <p:pRg st="6" end="6"/>
                                            </p:txEl>
                                          </p:spTgt>
                                        </p:tgtEl>
                                        <p:attrNameLst>
                                          <p:attrName>style.visibility</p:attrName>
                                        </p:attrNameLst>
                                      </p:cBhvr>
                                      <p:to>
                                        <p:strVal val="visible"/>
                                      </p:to>
                                    </p:set>
                                    <p:animEffect transition="in" filter="dissolve">
                                      <p:cBhvr>
                                        <p:cTn id="10" dur="500"/>
                                        <p:tgtEl>
                                          <p:spTgt spid="3">
                                            <p:txEl>
                                              <p:pRg st="6" end="6"/>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9" presetClass="entr" presetSubtype="0" fill="hold" grpId="0"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animEffect transition="in" filter="dissolve">
                                      <p:cBhvr>
                                        <p:cTn id="15" dur="500"/>
                                        <p:tgtEl>
                                          <p:spTgt spid="3">
                                            <p:txEl>
                                              <p:pRg st="3" end="3"/>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9" presetClass="entr" presetSubtype="0" fill="hold" grpId="0" nodeType="clickEffect">
                                  <p:stCondLst>
                                    <p:cond delay="0"/>
                                  </p:stCondLst>
                                  <p:childTnLst>
                                    <p:set>
                                      <p:cBhvr>
                                        <p:cTn id="19" dur="1" fill="hold">
                                          <p:stCondLst>
                                            <p:cond delay="0"/>
                                          </p:stCondLst>
                                        </p:cTn>
                                        <p:tgtEl>
                                          <p:spTgt spid="3">
                                            <p:txEl>
                                              <p:pRg st="4" end="4"/>
                                            </p:txEl>
                                          </p:spTgt>
                                        </p:tgtEl>
                                        <p:attrNameLst>
                                          <p:attrName>style.visibility</p:attrName>
                                        </p:attrNameLst>
                                      </p:cBhvr>
                                      <p:to>
                                        <p:strVal val="visible"/>
                                      </p:to>
                                    </p:set>
                                    <p:animEffect transition="in" filter="dissolve">
                                      <p:cBhvr>
                                        <p:cTn id="20" dur="500"/>
                                        <p:tgtEl>
                                          <p:spTgt spid="3">
                                            <p:txEl>
                                              <p:pRg st="4" end="4"/>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9" presetClass="entr" presetSubtype="0" fill="hold" grpId="0" nodeType="clickEffect">
                                  <p:stCondLst>
                                    <p:cond delay="0"/>
                                  </p:stCondLst>
                                  <p:childTnLst>
                                    <p:set>
                                      <p:cBhvr>
                                        <p:cTn id="24" dur="1" fill="hold">
                                          <p:stCondLst>
                                            <p:cond delay="0"/>
                                          </p:stCondLst>
                                        </p:cTn>
                                        <p:tgtEl>
                                          <p:spTgt spid="3">
                                            <p:txEl>
                                              <p:pRg st="5" end="5"/>
                                            </p:txEl>
                                          </p:spTgt>
                                        </p:tgtEl>
                                        <p:attrNameLst>
                                          <p:attrName>style.visibility</p:attrName>
                                        </p:attrNameLst>
                                      </p:cBhvr>
                                      <p:to>
                                        <p:strVal val="visible"/>
                                      </p:to>
                                    </p:set>
                                    <p:animEffect transition="in" filter="dissolve">
                                      <p:cBhvr>
                                        <p:cTn id="25" dur="500"/>
                                        <p:tgtEl>
                                          <p:spTgt spid="3">
                                            <p:txEl>
                                              <p:pRg st="5" end="5"/>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9" presetClass="entr" presetSubtype="0" fill="hold" grpId="0" nodeType="clickEffect">
                                  <p:stCondLst>
                                    <p:cond delay="0"/>
                                  </p:stCondLst>
                                  <p:childTnLst>
                                    <p:set>
                                      <p:cBhvr>
                                        <p:cTn id="29" dur="1" fill="hold">
                                          <p:stCondLst>
                                            <p:cond delay="0"/>
                                          </p:stCondLst>
                                        </p:cTn>
                                        <p:tgtEl>
                                          <p:spTgt spid="3">
                                            <p:txEl>
                                              <p:pRg st="7" end="7"/>
                                            </p:txEl>
                                          </p:spTgt>
                                        </p:tgtEl>
                                        <p:attrNameLst>
                                          <p:attrName>style.visibility</p:attrName>
                                        </p:attrNameLst>
                                      </p:cBhvr>
                                      <p:to>
                                        <p:strVal val="visible"/>
                                      </p:to>
                                    </p:set>
                                    <p:animEffect transition="in" filter="dissolve">
                                      <p:cBhvr>
                                        <p:cTn id="30" dur="500"/>
                                        <p:tgtEl>
                                          <p:spTgt spid="3">
                                            <p:txEl>
                                              <p:pRg st="7" end="7"/>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9" presetClass="entr" presetSubtype="0" fill="hold" grpId="0" nodeType="clickEffect">
                                  <p:stCondLst>
                                    <p:cond delay="0"/>
                                  </p:stCondLst>
                                  <p:childTnLst>
                                    <p:set>
                                      <p:cBhvr>
                                        <p:cTn id="34" dur="1" fill="hold">
                                          <p:stCondLst>
                                            <p:cond delay="0"/>
                                          </p:stCondLst>
                                        </p:cTn>
                                        <p:tgtEl>
                                          <p:spTgt spid="3">
                                            <p:txEl>
                                              <p:pRg st="8" end="8"/>
                                            </p:txEl>
                                          </p:spTgt>
                                        </p:tgtEl>
                                        <p:attrNameLst>
                                          <p:attrName>style.visibility</p:attrName>
                                        </p:attrNameLst>
                                      </p:cBhvr>
                                      <p:to>
                                        <p:strVal val="visible"/>
                                      </p:to>
                                    </p:set>
                                    <p:animEffect transition="in" filter="dissolve">
                                      <p:cBhvr>
                                        <p:cTn id="35" dur="5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bldLvl="3"/>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0D5E74-1AD9-6C49-8E1D-7E000458DF14}"/>
              </a:ext>
            </a:extLst>
          </p:cNvPr>
          <p:cNvSpPr>
            <a:spLocks noGrp="1"/>
          </p:cNvSpPr>
          <p:nvPr>
            <p:ph type="title"/>
          </p:nvPr>
        </p:nvSpPr>
        <p:spPr/>
        <p:txBody>
          <a:bodyPr/>
          <a:lstStyle/>
          <a:p>
            <a:r>
              <a:rPr lang="en-US" dirty="0" err="1"/>
              <a:t>SteQE</a:t>
            </a:r>
            <a:r>
              <a:rPr lang="en-US" dirty="0"/>
              <a:t>: Task Formulation</a:t>
            </a:r>
          </a:p>
        </p:txBody>
      </p:sp>
      <p:sp>
        <p:nvSpPr>
          <p:cNvPr id="3" name="Content Placeholder 2">
            <a:extLst>
              <a:ext uri="{FF2B5EF4-FFF2-40B4-BE49-F238E27FC236}">
                <a16:creationId xmlns:a16="http://schemas.microsoft.com/office/drawing/2014/main" id="{6DCEB3DE-7EA4-F544-ABE4-25CD080D0D70}"/>
              </a:ext>
            </a:extLst>
          </p:cNvPr>
          <p:cNvSpPr>
            <a:spLocks noGrp="1"/>
          </p:cNvSpPr>
          <p:nvPr>
            <p:ph idx="1"/>
          </p:nvPr>
        </p:nvSpPr>
        <p:spPr/>
        <p:txBody>
          <a:bodyPr/>
          <a:lstStyle/>
          <a:p>
            <a:pPr marL="0" indent="0">
              <a:buNone/>
            </a:pPr>
            <a:r>
              <a:rPr lang="en-US" dirty="0"/>
              <a:t>4. Temporal Grounding</a:t>
            </a:r>
          </a:p>
          <a:p>
            <a:pPr lvl="1"/>
            <a:r>
              <a:rPr lang="en-US" u="sng" dirty="0"/>
              <a:t>Overall quantity</a:t>
            </a:r>
            <a:r>
              <a:rPr lang="en-US" dirty="0"/>
              <a:t>: We identified a special type of quantity – overall quantity – that needs special attention in practice</a:t>
            </a:r>
          </a:p>
          <a:p>
            <a:pPr lvl="1"/>
            <a:r>
              <a:rPr lang="en-US" dirty="0"/>
              <a:t>“There have been [3 million] COVID-19 positive cases so far”. The start time is the beginning of the pandemic, but people do not always agree on when that was. The disagreement comes from </a:t>
            </a:r>
          </a:p>
          <a:p>
            <a:pPr lvl="2"/>
            <a:r>
              <a:rPr lang="en-US" dirty="0"/>
              <a:t>the pandemic started at different times in different regions</a:t>
            </a:r>
          </a:p>
          <a:p>
            <a:pPr lvl="2"/>
            <a:r>
              <a:rPr lang="en-US" dirty="0"/>
              <a:t>one may argue that the pandemic started either since the first confirmed case, or since the lockdown. </a:t>
            </a:r>
          </a:p>
          <a:p>
            <a:pPr lvl="1"/>
            <a:r>
              <a:rPr lang="en-US" dirty="0"/>
              <a:t>We allow “overall” as a label for the start time of a quantity.</a:t>
            </a:r>
          </a:p>
        </p:txBody>
      </p:sp>
    </p:spTree>
    <p:extLst>
      <p:ext uri="{BB962C8B-B14F-4D97-AF65-F5344CB8AC3E}">
        <p14:creationId xmlns:p14="http://schemas.microsoft.com/office/powerpoint/2010/main" val="29963431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dissolv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dissolv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dissolve">
                                      <p:cBhvr>
                                        <p:cTn id="17" dur="5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dissolve">
                                      <p:cBhvr>
                                        <p:cTn id="22" dur="500"/>
                                        <p:tgtEl>
                                          <p:spTgt spid="3">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Effect transition="in" filter="dissolve">
                                      <p:cBhvr>
                                        <p:cTn id="27"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bldLvl="4"/>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0D5E74-1AD9-6C49-8E1D-7E000458DF14}"/>
              </a:ext>
            </a:extLst>
          </p:cNvPr>
          <p:cNvSpPr>
            <a:spLocks noGrp="1"/>
          </p:cNvSpPr>
          <p:nvPr>
            <p:ph type="title"/>
          </p:nvPr>
        </p:nvSpPr>
        <p:spPr/>
        <p:txBody>
          <a:bodyPr/>
          <a:lstStyle/>
          <a:p>
            <a:r>
              <a:rPr lang="en-US" dirty="0" err="1"/>
              <a:t>SteQE</a:t>
            </a:r>
            <a:r>
              <a:rPr lang="en-US" dirty="0"/>
              <a:t>: Task Formulation (Recap)</a:t>
            </a:r>
          </a:p>
        </p:txBody>
      </p:sp>
      <p:sp>
        <p:nvSpPr>
          <p:cNvPr id="3" name="Content Placeholder 2">
            <a:extLst>
              <a:ext uri="{FF2B5EF4-FFF2-40B4-BE49-F238E27FC236}">
                <a16:creationId xmlns:a16="http://schemas.microsoft.com/office/drawing/2014/main" id="{6DCEB3DE-7EA4-F544-ABE4-25CD080D0D70}"/>
              </a:ext>
            </a:extLst>
          </p:cNvPr>
          <p:cNvSpPr>
            <a:spLocks noGrp="1"/>
          </p:cNvSpPr>
          <p:nvPr>
            <p:ph idx="1"/>
          </p:nvPr>
        </p:nvSpPr>
        <p:spPr/>
        <p:txBody>
          <a:bodyPr/>
          <a:lstStyle/>
          <a:p>
            <a:pPr marL="514350" indent="-514350">
              <a:buAutoNum type="arabicPeriod"/>
            </a:pPr>
            <a:r>
              <a:rPr lang="en-US" dirty="0"/>
              <a:t>Quantity Recognition</a:t>
            </a:r>
          </a:p>
          <a:p>
            <a:pPr marL="514350" indent="-514350">
              <a:buAutoNum type="arabicPeriod"/>
            </a:pPr>
            <a:r>
              <a:rPr lang="en-US" dirty="0"/>
              <a:t>Quantity Typing</a:t>
            </a:r>
          </a:p>
          <a:p>
            <a:pPr marL="514350" indent="-514350">
              <a:buAutoNum type="arabicPeriod"/>
            </a:pPr>
            <a:r>
              <a:rPr lang="en-US" dirty="0"/>
              <a:t>Spatial Grounding</a:t>
            </a:r>
          </a:p>
          <a:p>
            <a:pPr marL="514350" indent="-514350">
              <a:buAutoNum type="arabicPeriod"/>
            </a:pPr>
            <a:r>
              <a:rPr lang="en-US" dirty="0"/>
              <a:t>Temporal Grounding</a:t>
            </a:r>
          </a:p>
          <a:p>
            <a:pPr marL="514350" indent="-514350">
              <a:buAutoNum type="arabicPeriod"/>
            </a:pPr>
            <a:endParaRPr lang="en-US" dirty="0"/>
          </a:p>
          <a:p>
            <a:pPr marL="0" indent="0">
              <a:buNone/>
            </a:pPr>
            <a:r>
              <a:rPr lang="en-US" dirty="0"/>
              <a:t>We were only able to describe our design choices from a high level in this talk. </a:t>
            </a:r>
          </a:p>
          <a:p>
            <a:pPr marL="0" indent="0">
              <a:buNone/>
            </a:pPr>
            <a:r>
              <a:rPr lang="en-US" dirty="0"/>
              <a:t>We recommend the readers to check the paper for </a:t>
            </a:r>
            <a:r>
              <a:rPr lang="en-US" u="sng" dirty="0"/>
              <a:t>reasons behind those design choices</a:t>
            </a:r>
            <a:r>
              <a:rPr lang="en-US" dirty="0"/>
              <a:t>.</a:t>
            </a:r>
          </a:p>
        </p:txBody>
      </p:sp>
      <p:pic>
        <p:nvPicPr>
          <p:cNvPr id="46" name="Picture 45">
            <a:extLst>
              <a:ext uri="{FF2B5EF4-FFF2-40B4-BE49-F238E27FC236}">
                <a16:creationId xmlns:a16="http://schemas.microsoft.com/office/drawing/2014/main" id="{8A877038-919D-9241-A0C1-3DECFB17A074}"/>
              </a:ext>
            </a:extLst>
          </p:cNvPr>
          <p:cNvPicPr>
            <a:picLocks noChangeAspect="1"/>
          </p:cNvPicPr>
          <p:nvPr/>
        </p:nvPicPr>
        <p:blipFill>
          <a:blip r:embed="rId3"/>
          <a:stretch>
            <a:fillRect/>
          </a:stretch>
        </p:blipFill>
        <p:spPr>
          <a:xfrm>
            <a:off x="4094480" y="1747205"/>
            <a:ext cx="4889500" cy="1048876"/>
          </a:xfrm>
          <a:prstGeom prst="rect">
            <a:avLst/>
          </a:prstGeom>
        </p:spPr>
      </p:pic>
    </p:spTree>
    <p:extLst>
      <p:ext uri="{BB962C8B-B14F-4D97-AF65-F5344CB8AC3E}">
        <p14:creationId xmlns:p14="http://schemas.microsoft.com/office/powerpoint/2010/main" val="110253559"/>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dissolv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dissolv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dissolv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dissolv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Effect transition="in" filter="dissolve">
                                      <p:cBhvr>
                                        <p:cTn id="27" dur="500"/>
                                        <p:tgtEl>
                                          <p:spTgt spid="3">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9" presetClass="entr" presetSubtype="0" fill="hold" grpId="0" nodeType="clickEffect">
                                  <p:stCondLst>
                                    <p:cond delay="0"/>
                                  </p:stCondLst>
                                  <p:childTnLst>
                                    <p:set>
                                      <p:cBhvr>
                                        <p:cTn id="31" dur="1" fill="hold">
                                          <p:stCondLst>
                                            <p:cond delay="0"/>
                                          </p:stCondLst>
                                        </p:cTn>
                                        <p:tgtEl>
                                          <p:spTgt spid="3">
                                            <p:txEl>
                                              <p:pRg st="6" end="6"/>
                                            </p:txEl>
                                          </p:spTgt>
                                        </p:tgtEl>
                                        <p:attrNameLst>
                                          <p:attrName>style.visibility</p:attrName>
                                        </p:attrNameLst>
                                      </p:cBhvr>
                                      <p:to>
                                        <p:strVal val="visible"/>
                                      </p:to>
                                    </p:set>
                                    <p:animEffect transition="in" filter="dissolve">
                                      <p:cBhvr>
                                        <p:cTn id="32"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1BEE177B-E40B-AA4D-9380-3E95E2DA67E6}"/>
              </a:ext>
            </a:extLst>
          </p:cNvPr>
          <p:cNvSpPr>
            <a:spLocks noGrp="1"/>
          </p:cNvSpPr>
          <p:nvPr>
            <p:ph type="title"/>
          </p:nvPr>
        </p:nvSpPr>
        <p:spPr/>
        <p:txBody>
          <a:bodyPr/>
          <a:lstStyle/>
          <a:p>
            <a:r>
              <a:rPr lang="en-US" dirty="0"/>
              <a:t>Annotation Collection</a:t>
            </a:r>
          </a:p>
        </p:txBody>
      </p:sp>
    </p:spTree>
    <p:extLst>
      <p:ext uri="{BB962C8B-B14F-4D97-AF65-F5344CB8AC3E}">
        <p14:creationId xmlns:p14="http://schemas.microsoft.com/office/powerpoint/2010/main" val="191169088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5885FF-50C4-1944-859E-0F02C39B5B40}"/>
              </a:ext>
            </a:extLst>
          </p:cNvPr>
          <p:cNvSpPr>
            <a:spLocks noGrp="1"/>
          </p:cNvSpPr>
          <p:nvPr>
            <p:ph type="title"/>
          </p:nvPr>
        </p:nvSpPr>
        <p:spPr/>
        <p:txBody>
          <a:bodyPr/>
          <a:lstStyle/>
          <a:p>
            <a:r>
              <a:rPr lang="en-US" dirty="0"/>
              <a:t>Data Preview</a:t>
            </a:r>
          </a:p>
        </p:txBody>
      </p:sp>
      <p:pic>
        <p:nvPicPr>
          <p:cNvPr id="87" name="Picture 86">
            <a:extLst>
              <a:ext uri="{FF2B5EF4-FFF2-40B4-BE49-F238E27FC236}">
                <a16:creationId xmlns:a16="http://schemas.microsoft.com/office/drawing/2014/main" id="{7F1E012E-2864-2246-ABFD-604601DC9AE8}"/>
              </a:ext>
            </a:extLst>
          </p:cNvPr>
          <p:cNvPicPr>
            <a:picLocks noChangeAspect="1"/>
          </p:cNvPicPr>
          <p:nvPr/>
        </p:nvPicPr>
        <p:blipFill>
          <a:blip r:embed="rId3"/>
          <a:stretch>
            <a:fillRect/>
          </a:stretch>
        </p:blipFill>
        <p:spPr>
          <a:xfrm>
            <a:off x="0" y="1016265"/>
            <a:ext cx="9144000" cy="4825469"/>
          </a:xfrm>
          <a:prstGeom prst="rect">
            <a:avLst/>
          </a:prstGeom>
        </p:spPr>
      </p:pic>
    </p:spTree>
    <p:extLst>
      <p:ext uri="{BB962C8B-B14F-4D97-AF65-F5344CB8AC3E}">
        <p14:creationId xmlns:p14="http://schemas.microsoft.com/office/powerpoint/2010/main" val="39969325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53CAE2-B23B-A24E-BF76-6BDC2DC8D2B0}"/>
              </a:ext>
            </a:extLst>
          </p:cNvPr>
          <p:cNvSpPr>
            <a:spLocks noGrp="1"/>
          </p:cNvSpPr>
          <p:nvPr>
            <p:ph type="title"/>
          </p:nvPr>
        </p:nvSpPr>
        <p:spPr/>
        <p:txBody>
          <a:bodyPr/>
          <a:lstStyle/>
          <a:p>
            <a:r>
              <a:rPr lang="en-US" dirty="0"/>
              <a:t>Data Statistics</a:t>
            </a:r>
          </a:p>
        </p:txBody>
      </p:sp>
      <p:grpSp>
        <p:nvGrpSpPr>
          <p:cNvPr id="14" name="Group 13">
            <a:extLst>
              <a:ext uri="{FF2B5EF4-FFF2-40B4-BE49-F238E27FC236}">
                <a16:creationId xmlns:a16="http://schemas.microsoft.com/office/drawing/2014/main" id="{99E60BCA-A139-9347-AB10-FAE58B114133}"/>
              </a:ext>
            </a:extLst>
          </p:cNvPr>
          <p:cNvGrpSpPr/>
          <p:nvPr/>
        </p:nvGrpSpPr>
        <p:grpSpPr>
          <a:xfrm>
            <a:off x="1148207" y="1700211"/>
            <a:ext cx="6940834" cy="3657600"/>
            <a:chOff x="1605411" y="1814513"/>
            <a:chExt cx="6940834" cy="3657600"/>
          </a:xfrm>
        </p:grpSpPr>
        <p:pic>
          <p:nvPicPr>
            <p:cNvPr id="11" name="Picture 10" descr="Text&#10;&#10;Description automatically generated">
              <a:extLst>
                <a:ext uri="{FF2B5EF4-FFF2-40B4-BE49-F238E27FC236}">
                  <a16:creationId xmlns:a16="http://schemas.microsoft.com/office/drawing/2014/main" id="{D50236A5-6BF8-A448-BC78-34EC0FF765EE}"/>
                </a:ext>
              </a:extLst>
            </p:cNvPr>
            <p:cNvPicPr>
              <a:picLocks noChangeAspect="1"/>
            </p:cNvPicPr>
            <p:nvPr/>
          </p:nvPicPr>
          <p:blipFill>
            <a:blip r:embed="rId3"/>
            <a:stretch>
              <a:fillRect/>
            </a:stretch>
          </p:blipFill>
          <p:spPr>
            <a:xfrm>
              <a:off x="1605411" y="1814513"/>
              <a:ext cx="1747042" cy="3657600"/>
            </a:xfrm>
            <a:prstGeom prst="rect">
              <a:avLst/>
            </a:prstGeom>
          </p:spPr>
        </p:pic>
        <p:pic>
          <p:nvPicPr>
            <p:cNvPr id="13" name="Picture 12" descr="Table&#10;&#10;Description automatically generated">
              <a:extLst>
                <a:ext uri="{FF2B5EF4-FFF2-40B4-BE49-F238E27FC236}">
                  <a16:creationId xmlns:a16="http://schemas.microsoft.com/office/drawing/2014/main" id="{261608DE-0F70-CF4A-AD49-04A1AADCA397}"/>
                </a:ext>
              </a:extLst>
            </p:cNvPr>
            <p:cNvPicPr>
              <a:picLocks noChangeAspect="1"/>
            </p:cNvPicPr>
            <p:nvPr/>
          </p:nvPicPr>
          <p:blipFill>
            <a:blip r:embed="rId4"/>
            <a:stretch>
              <a:fillRect/>
            </a:stretch>
          </p:blipFill>
          <p:spPr>
            <a:xfrm>
              <a:off x="3352453" y="1814513"/>
              <a:ext cx="5193792" cy="3657600"/>
            </a:xfrm>
            <a:prstGeom prst="rect">
              <a:avLst/>
            </a:prstGeom>
          </p:spPr>
        </p:pic>
      </p:grpSp>
      <p:sp>
        <p:nvSpPr>
          <p:cNvPr id="6" name="TextBox 5">
            <a:extLst>
              <a:ext uri="{FF2B5EF4-FFF2-40B4-BE49-F238E27FC236}">
                <a16:creationId xmlns:a16="http://schemas.microsoft.com/office/drawing/2014/main" id="{1BCB1283-AC91-1241-AD20-71313F2C97E8}"/>
              </a:ext>
            </a:extLst>
          </p:cNvPr>
          <p:cNvSpPr txBox="1"/>
          <p:nvPr/>
        </p:nvSpPr>
        <p:spPr>
          <a:xfrm>
            <a:off x="4472940" y="5931497"/>
            <a:ext cx="4671060" cy="523220"/>
          </a:xfrm>
          <a:prstGeom prst="rect">
            <a:avLst/>
          </a:prstGeom>
          <a:noFill/>
        </p:spPr>
        <p:txBody>
          <a:bodyPr wrap="square" rtlCol="0">
            <a:spAutoFit/>
          </a:bodyPr>
          <a:lstStyle/>
          <a:p>
            <a:r>
              <a:rPr lang="en-US" sz="1400" i="1" dirty="0">
                <a:solidFill>
                  <a:schemeClr val="bg2"/>
                </a:solidFill>
                <a:latin typeface="Century Gothic" panose="020B0502020202020204" pitchFamily="34" charset="0"/>
              </a:rPr>
              <a:t>* ”Quantity Recognition” achieved near-perfect performance in practice so we skipped in this talk</a:t>
            </a:r>
          </a:p>
        </p:txBody>
      </p:sp>
      <p:sp>
        <p:nvSpPr>
          <p:cNvPr id="3" name="Rectangle 2">
            <a:extLst>
              <a:ext uri="{FF2B5EF4-FFF2-40B4-BE49-F238E27FC236}">
                <a16:creationId xmlns:a16="http://schemas.microsoft.com/office/drawing/2014/main" id="{755E2B14-70E8-5D4D-8C65-355C5A868358}"/>
              </a:ext>
            </a:extLst>
          </p:cNvPr>
          <p:cNvSpPr/>
          <p:nvPr/>
        </p:nvSpPr>
        <p:spPr>
          <a:xfrm>
            <a:off x="2895249" y="1539240"/>
            <a:ext cx="3124551" cy="3962400"/>
          </a:xfrm>
          <a:prstGeom prst="rect">
            <a:avLst/>
          </a:prstGeom>
          <a:ln w="12700">
            <a:solidFill>
              <a:srgbClr val="FF0000"/>
            </a:solidFill>
            <a:prstDash val="lgDashDotDot"/>
            <a:headEnd type="none" w="med" len="med"/>
            <a:tailEnd type="arrow" w="med" len="med"/>
            <a:extLst>
              <a:ext uri="{C807C97D-BFC1-408E-A445-0C87EB9F89A2}">
                <ask:lineSketchStyleProps xmlns:ask="http://schemas.microsoft.com/office/drawing/2018/sketchyshapes">
                  <ask:type>
                    <ask:lineSketchCurved/>
                  </ask:type>
                </ask:lineSketchStyleProps>
              </a:ext>
            </a:extLst>
          </a:ln>
        </p:spPr>
        <p:style>
          <a:lnRef idx="1">
            <a:schemeClr val="dk1"/>
          </a:lnRef>
          <a:fillRef idx="0">
            <a:schemeClr val="dk1"/>
          </a:fillRef>
          <a:effectRef idx="0">
            <a:schemeClr val="dk1"/>
          </a:effectRef>
          <a:fontRef idx="minor">
            <a:schemeClr val="tx1"/>
          </a:fontRef>
        </p:style>
        <p:txBody>
          <a:bodyPr rtlCol="0" anchor="ctr"/>
          <a:lstStyle/>
          <a:p>
            <a:pPr algn="ctr"/>
            <a:endParaRPr lang="en-US"/>
          </a:p>
        </p:txBody>
      </p:sp>
    </p:spTree>
    <p:extLst>
      <p:ext uri="{BB962C8B-B14F-4D97-AF65-F5344CB8AC3E}">
        <p14:creationId xmlns:p14="http://schemas.microsoft.com/office/powerpoint/2010/main" val="1427220554"/>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dissolv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0F9102C-99F1-0441-8567-8E4944FFCF34}"/>
              </a:ext>
            </a:extLst>
          </p:cNvPr>
          <p:cNvSpPr>
            <a:spLocks noGrp="1"/>
          </p:cNvSpPr>
          <p:nvPr>
            <p:ph type="title"/>
          </p:nvPr>
        </p:nvSpPr>
        <p:spPr/>
        <p:txBody>
          <a:bodyPr/>
          <a:lstStyle/>
          <a:p>
            <a:r>
              <a:rPr lang="en-US" dirty="0"/>
              <a:t>When COVID appeared in 2020…</a:t>
            </a:r>
          </a:p>
        </p:txBody>
      </p:sp>
      <p:pic>
        <p:nvPicPr>
          <p:cNvPr id="5" name="Picture 4">
            <a:extLst>
              <a:ext uri="{FF2B5EF4-FFF2-40B4-BE49-F238E27FC236}">
                <a16:creationId xmlns:a16="http://schemas.microsoft.com/office/drawing/2014/main" id="{72C62A78-4E8A-A44D-88C3-9E11626F6F6C}"/>
              </a:ext>
            </a:extLst>
          </p:cNvPr>
          <p:cNvPicPr>
            <a:picLocks noChangeAspect="1"/>
          </p:cNvPicPr>
          <p:nvPr/>
        </p:nvPicPr>
        <p:blipFill rotWithShape="1">
          <a:blip r:embed="rId3"/>
          <a:srcRect b="67613"/>
          <a:stretch/>
        </p:blipFill>
        <p:spPr>
          <a:xfrm>
            <a:off x="-9526" y="976043"/>
            <a:ext cx="9144000" cy="1608977"/>
          </a:xfrm>
          <a:prstGeom prst="rect">
            <a:avLst/>
          </a:prstGeom>
        </p:spPr>
      </p:pic>
      <p:pic>
        <p:nvPicPr>
          <p:cNvPr id="8" name="Picture 7">
            <a:extLst>
              <a:ext uri="{FF2B5EF4-FFF2-40B4-BE49-F238E27FC236}">
                <a16:creationId xmlns:a16="http://schemas.microsoft.com/office/drawing/2014/main" id="{62E6050B-BE03-6148-865C-C0A25FFF3BF7}"/>
              </a:ext>
            </a:extLst>
          </p:cNvPr>
          <p:cNvPicPr>
            <a:picLocks noChangeAspect="1"/>
          </p:cNvPicPr>
          <p:nvPr/>
        </p:nvPicPr>
        <p:blipFill rotWithShape="1">
          <a:blip r:embed="rId3"/>
          <a:srcRect t="32571" b="38857"/>
          <a:stretch/>
        </p:blipFill>
        <p:spPr>
          <a:xfrm>
            <a:off x="0" y="2606040"/>
            <a:ext cx="9144000" cy="1419423"/>
          </a:xfrm>
          <a:prstGeom prst="rect">
            <a:avLst/>
          </a:prstGeom>
        </p:spPr>
      </p:pic>
      <p:pic>
        <p:nvPicPr>
          <p:cNvPr id="9" name="Picture 8">
            <a:extLst>
              <a:ext uri="{FF2B5EF4-FFF2-40B4-BE49-F238E27FC236}">
                <a16:creationId xmlns:a16="http://schemas.microsoft.com/office/drawing/2014/main" id="{C321EA61-C270-4D4D-85F8-BB0DDDF1EB2D}"/>
              </a:ext>
            </a:extLst>
          </p:cNvPr>
          <p:cNvPicPr>
            <a:picLocks noChangeAspect="1"/>
          </p:cNvPicPr>
          <p:nvPr/>
        </p:nvPicPr>
        <p:blipFill rotWithShape="1">
          <a:blip r:embed="rId3"/>
          <a:srcRect t="60031"/>
          <a:stretch/>
        </p:blipFill>
        <p:spPr>
          <a:xfrm>
            <a:off x="-9526" y="3969387"/>
            <a:ext cx="9144000" cy="1985616"/>
          </a:xfrm>
          <a:prstGeom prst="rect">
            <a:avLst/>
          </a:prstGeom>
        </p:spPr>
      </p:pic>
    </p:spTree>
    <p:extLst>
      <p:ext uri="{BB962C8B-B14F-4D97-AF65-F5344CB8AC3E}">
        <p14:creationId xmlns:p14="http://schemas.microsoft.com/office/powerpoint/2010/main" val="17583507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dissolv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dissolve">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dissolve">
                                      <p:cBhvr>
                                        <p:cTn id="1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53CAE2-B23B-A24E-BF76-6BDC2DC8D2B0}"/>
              </a:ext>
            </a:extLst>
          </p:cNvPr>
          <p:cNvSpPr>
            <a:spLocks noGrp="1"/>
          </p:cNvSpPr>
          <p:nvPr>
            <p:ph type="title"/>
          </p:nvPr>
        </p:nvSpPr>
        <p:spPr/>
        <p:txBody>
          <a:bodyPr/>
          <a:lstStyle/>
          <a:p>
            <a:r>
              <a:rPr lang="en-US" dirty="0"/>
              <a:t>Data Statistics</a:t>
            </a:r>
          </a:p>
        </p:txBody>
      </p:sp>
      <p:grpSp>
        <p:nvGrpSpPr>
          <p:cNvPr id="14" name="Group 13">
            <a:extLst>
              <a:ext uri="{FF2B5EF4-FFF2-40B4-BE49-F238E27FC236}">
                <a16:creationId xmlns:a16="http://schemas.microsoft.com/office/drawing/2014/main" id="{99E60BCA-A139-9347-AB10-FAE58B114133}"/>
              </a:ext>
            </a:extLst>
          </p:cNvPr>
          <p:cNvGrpSpPr/>
          <p:nvPr/>
        </p:nvGrpSpPr>
        <p:grpSpPr>
          <a:xfrm>
            <a:off x="1148207" y="1700211"/>
            <a:ext cx="6940834" cy="3657600"/>
            <a:chOff x="1605411" y="1814513"/>
            <a:chExt cx="6940834" cy="3657600"/>
          </a:xfrm>
        </p:grpSpPr>
        <p:pic>
          <p:nvPicPr>
            <p:cNvPr id="11" name="Picture 10" descr="Text&#10;&#10;Description automatically generated">
              <a:extLst>
                <a:ext uri="{FF2B5EF4-FFF2-40B4-BE49-F238E27FC236}">
                  <a16:creationId xmlns:a16="http://schemas.microsoft.com/office/drawing/2014/main" id="{D50236A5-6BF8-A448-BC78-34EC0FF765EE}"/>
                </a:ext>
              </a:extLst>
            </p:cNvPr>
            <p:cNvPicPr>
              <a:picLocks noChangeAspect="1"/>
            </p:cNvPicPr>
            <p:nvPr/>
          </p:nvPicPr>
          <p:blipFill>
            <a:blip r:embed="rId3"/>
            <a:stretch>
              <a:fillRect/>
            </a:stretch>
          </p:blipFill>
          <p:spPr>
            <a:xfrm>
              <a:off x="1605411" y="1814513"/>
              <a:ext cx="1747042" cy="3657600"/>
            </a:xfrm>
            <a:prstGeom prst="rect">
              <a:avLst/>
            </a:prstGeom>
          </p:spPr>
        </p:pic>
        <p:pic>
          <p:nvPicPr>
            <p:cNvPr id="13" name="Picture 12" descr="Table&#10;&#10;Description automatically generated">
              <a:extLst>
                <a:ext uri="{FF2B5EF4-FFF2-40B4-BE49-F238E27FC236}">
                  <a16:creationId xmlns:a16="http://schemas.microsoft.com/office/drawing/2014/main" id="{261608DE-0F70-CF4A-AD49-04A1AADCA397}"/>
                </a:ext>
              </a:extLst>
            </p:cNvPr>
            <p:cNvPicPr>
              <a:picLocks noChangeAspect="1"/>
            </p:cNvPicPr>
            <p:nvPr/>
          </p:nvPicPr>
          <p:blipFill>
            <a:blip r:embed="rId4"/>
            <a:stretch>
              <a:fillRect/>
            </a:stretch>
          </p:blipFill>
          <p:spPr>
            <a:xfrm>
              <a:off x="3352453" y="1814513"/>
              <a:ext cx="5193792" cy="3657600"/>
            </a:xfrm>
            <a:prstGeom prst="rect">
              <a:avLst/>
            </a:prstGeom>
          </p:spPr>
        </p:pic>
      </p:grpSp>
      <p:sp>
        <p:nvSpPr>
          <p:cNvPr id="6" name="TextBox 5">
            <a:extLst>
              <a:ext uri="{FF2B5EF4-FFF2-40B4-BE49-F238E27FC236}">
                <a16:creationId xmlns:a16="http://schemas.microsoft.com/office/drawing/2014/main" id="{1BCB1283-AC91-1241-AD20-71313F2C97E8}"/>
              </a:ext>
            </a:extLst>
          </p:cNvPr>
          <p:cNvSpPr txBox="1"/>
          <p:nvPr/>
        </p:nvSpPr>
        <p:spPr>
          <a:xfrm>
            <a:off x="4472940" y="5931497"/>
            <a:ext cx="4671060" cy="523220"/>
          </a:xfrm>
          <a:prstGeom prst="rect">
            <a:avLst/>
          </a:prstGeom>
          <a:noFill/>
        </p:spPr>
        <p:txBody>
          <a:bodyPr wrap="square" rtlCol="0">
            <a:spAutoFit/>
          </a:bodyPr>
          <a:lstStyle/>
          <a:p>
            <a:r>
              <a:rPr lang="en-US" sz="1400" i="1" dirty="0">
                <a:solidFill>
                  <a:schemeClr val="bg2"/>
                </a:solidFill>
                <a:latin typeface="Century Gothic" panose="020B0502020202020204" pitchFamily="34" charset="0"/>
              </a:rPr>
              <a:t>* ”Quantity Recognition” achieved near-perfect performance in practice so we skipped in this talk</a:t>
            </a:r>
          </a:p>
        </p:txBody>
      </p:sp>
      <p:sp>
        <p:nvSpPr>
          <p:cNvPr id="7" name="Rectangle 6">
            <a:extLst>
              <a:ext uri="{FF2B5EF4-FFF2-40B4-BE49-F238E27FC236}">
                <a16:creationId xmlns:a16="http://schemas.microsoft.com/office/drawing/2014/main" id="{792ABC02-21EE-B243-AAB0-05AD09E13BE1}"/>
              </a:ext>
            </a:extLst>
          </p:cNvPr>
          <p:cNvSpPr/>
          <p:nvPr/>
        </p:nvSpPr>
        <p:spPr>
          <a:xfrm>
            <a:off x="5912770" y="1500189"/>
            <a:ext cx="2176272" cy="3962400"/>
          </a:xfrm>
          <a:prstGeom prst="rect">
            <a:avLst/>
          </a:prstGeom>
          <a:ln w="12700">
            <a:solidFill>
              <a:srgbClr val="FF0000"/>
            </a:solidFill>
            <a:prstDash val="lgDashDotDot"/>
            <a:headEnd type="none" w="med" len="med"/>
            <a:tailEnd type="arrow" w="med" len="med"/>
            <a:extLst>
              <a:ext uri="{C807C97D-BFC1-408E-A445-0C87EB9F89A2}">
                <ask:lineSketchStyleProps xmlns:ask="http://schemas.microsoft.com/office/drawing/2018/sketchyshapes" sd="4138900056">
                  <a:custGeom>
                    <a:avLst/>
                    <a:gdLst>
                      <a:gd name="connsiteX0" fmla="*/ 0 w 2176272"/>
                      <a:gd name="connsiteY0" fmla="*/ 0 h 3962400"/>
                      <a:gd name="connsiteX1" fmla="*/ 2176272 w 2176272"/>
                      <a:gd name="connsiteY1" fmla="*/ 0 h 3962400"/>
                      <a:gd name="connsiteX2" fmla="*/ 2176272 w 2176272"/>
                      <a:gd name="connsiteY2" fmla="*/ 3962400 h 3962400"/>
                      <a:gd name="connsiteX3" fmla="*/ 0 w 2176272"/>
                      <a:gd name="connsiteY3" fmla="*/ 3962400 h 3962400"/>
                      <a:gd name="connsiteX4" fmla="*/ 0 w 2176272"/>
                      <a:gd name="connsiteY4" fmla="*/ 0 h 3962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76272" h="3962400" extrusionOk="0">
                        <a:moveTo>
                          <a:pt x="0" y="0"/>
                        </a:moveTo>
                        <a:cubicBezTo>
                          <a:pt x="899043" y="85907"/>
                          <a:pt x="1088181" y="-138608"/>
                          <a:pt x="2176272" y="0"/>
                        </a:cubicBezTo>
                        <a:cubicBezTo>
                          <a:pt x="2319578" y="1778181"/>
                          <a:pt x="2046302" y="2308652"/>
                          <a:pt x="2176272" y="3962400"/>
                        </a:cubicBezTo>
                        <a:cubicBezTo>
                          <a:pt x="1220584" y="3849665"/>
                          <a:pt x="1056834" y="3801960"/>
                          <a:pt x="0" y="3962400"/>
                        </a:cubicBezTo>
                        <a:cubicBezTo>
                          <a:pt x="91656" y="3198783"/>
                          <a:pt x="-79022" y="669105"/>
                          <a:pt x="0" y="0"/>
                        </a:cubicBezTo>
                        <a:close/>
                      </a:path>
                    </a:pathLst>
                  </a:custGeom>
                  <ask:type>
                    <ask:lineSketchCurved/>
                  </ask:type>
                </ask:lineSketchStyleProps>
              </a:ext>
            </a:extLst>
          </a:ln>
        </p:spPr>
        <p:style>
          <a:lnRef idx="1">
            <a:schemeClr val="dk1"/>
          </a:lnRef>
          <a:fillRef idx="0">
            <a:schemeClr val="dk1"/>
          </a:fillRef>
          <a:effectRef idx="0">
            <a:schemeClr val="dk1"/>
          </a:effectRef>
          <a:fontRef idx="minor">
            <a:schemeClr val="tx1"/>
          </a:fontRef>
        </p:style>
        <p:txBody>
          <a:bodyPr rtlCol="0" anchor="ctr"/>
          <a:lstStyle/>
          <a:p>
            <a:pPr algn="ctr"/>
            <a:endParaRPr lang="en-US"/>
          </a:p>
        </p:txBody>
      </p:sp>
    </p:spTree>
    <p:extLst>
      <p:ext uri="{BB962C8B-B14F-4D97-AF65-F5344CB8AC3E}">
        <p14:creationId xmlns:p14="http://schemas.microsoft.com/office/powerpoint/2010/main" val="792610289"/>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D3A9F3-2714-6F4E-9A71-AF4B3E3ED7FE}"/>
              </a:ext>
            </a:extLst>
          </p:cNvPr>
          <p:cNvSpPr>
            <a:spLocks noGrp="1"/>
          </p:cNvSpPr>
          <p:nvPr>
            <p:ph type="title"/>
          </p:nvPr>
        </p:nvSpPr>
        <p:spPr/>
        <p:txBody>
          <a:bodyPr/>
          <a:lstStyle/>
          <a:p>
            <a:r>
              <a:rPr lang="en-US" sz="2800" dirty="0" err="1"/>
              <a:t>Crowdaq</a:t>
            </a:r>
            <a:r>
              <a:rPr lang="en-US" sz="2800" dirty="0"/>
              <a:t>: A platform for data annotations</a:t>
            </a:r>
          </a:p>
        </p:txBody>
      </p:sp>
      <p:pic>
        <p:nvPicPr>
          <p:cNvPr id="76" name="Picture 75">
            <a:extLst>
              <a:ext uri="{FF2B5EF4-FFF2-40B4-BE49-F238E27FC236}">
                <a16:creationId xmlns:a16="http://schemas.microsoft.com/office/drawing/2014/main" id="{2B61140E-FAD7-8A41-B30B-C182A2FB1F74}"/>
              </a:ext>
            </a:extLst>
          </p:cNvPr>
          <p:cNvPicPr>
            <a:picLocks noChangeAspect="1"/>
          </p:cNvPicPr>
          <p:nvPr/>
        </p:nvPicPr>
        <p:blipFill>
          <a:blip r:embed="rId3"/>
          <a:stretch>
            <a:fillRect/>
          </a:stretch>
        </p:blipFill>
        <p:spPr>
          <a:xfrm>
            <a:off x="0" y="1066568"/>
            <a:ext cx="9144000" cy="4724863"/>
          </a:xfrm>
          <a:prstGeom prst="rect">
            <a:avLst/>
          </a:prstGeom>
        </p:spPr>
      </p:pic>
      <p:sp>
        <p:nvSpPr>
          <p:cNvPr id="3" name="TextBox 2">
            <a:extLst>
              <a:ext uri="{FF2B5EF4-FFF2-40B4-BE49-F238E27FC236}">
                <a16:creationId xmlns:a16="http://schemas.microsoft.com/office/drawing/2014/main" id="{B3B69017-205B-0945-AF25-AAE5E78C22B7}"/>
              </a:ext>
            </a:extLst>
          </p:cNvPr>
          <p:cNvSpPr txBox="1"/>
          <p:nvPr/>
        </p:nvSpPr>
        <p:spPr>
          <a:xfrm>
            <a:off x="244308" y="5834389"/>
            <a:ext cx="8655383" cy="523220"/>
          </a:xfrm>
          <a:prstGeom prst="rect">
            <a:avLst/>
          </a:prstGeom>
          <a:noFill/>
        </p:spPr>
        <p:txBody>
          <a:bodyPr wrap="none" rtlCol="0">
            <a:spAutoFit/>
          </a:bodyPr>
          <a:lstStyle/>
          <a:p>
            <a:pPr algn="ctr"/>
            <a:r>
              <a:rPr lang="en-US" sz="1400" i="1" dirty="0">
                <a:solidFill>
                  <a:schemeClr val="bg2"/>
                </a:solidFill>
              </a:rPr>
              <a:t>“Easy, Reproducible and Quality-Controlled Data Collection with CROWDAQ.” Ning et al., EMNLP, 2020 (demo paper).</a:t>
            </a:r>
          </a:p>
          <a:p>
            <a:pPr algn="ctr"/>
            <a:r>
              <a:rPr lang="en-US" sz="1400" i="1" dirty="0">
                <a:solidFill>
                  <a:schemeClr val="bg2"/>
                </a:solidFill>
                <a:hlinkClick r:id="rId4"/>
              </a:rPr>
              <a:t>http://www.crowdaq.com/</a:t>
            </a:r>
            <a:r>
              <a:rPr lang="en-US" sz="1400" i="1" dirty="0">
                <a:solidFill>
                  <a:schemeClr val="bg2"/>
                </a:solidFill>
              </a:rPr>
              <a:t> </a:t>
            </a:r>
          </a:p>
        </p:txBody>
      </p:sp>
      <p:sp>
        <p:nvSpPr>
          <p:cNvPr id="4" name="Rectangle 3">
            <a:extLst>
              <a:ext uri="{FF2B5EF4-FFF2-40B4-BE49-F238E27FC236}">
                <a16:creationId xmlns:a16="http://schemas.microsoft.com/office/drawing/2014/main" id="{8307724B-A85F-134F-B053-5832E70870F1}"/>
              </a:ext>
            </a:extLst>
          </p:cNvPr>
          <p:cNvSpPr/>
          <p:nvPr/>
        </p:nvSpPr>
        <p:spPr>
          <a:xfrm>
            <a:off x="7514897" y="2596055"/>
            <a:ext cx="1513489" cy="2659117"/>
          </a:xfrm>
          <a:prstGeom prst="rect">
            <a:avLst/>
          </a:prstGeom>
          <a:ln w="38100">
            <a:solidFill>
              <a:srgbClr val="C00000"/>
            </a:solidFill>
            <a:prstDash val="lgDashDotDot"/>
            <a:headEnd type="none" w="med" len="med"/>
            <a:tailEnd type="arrow" w="med" len="med"/>
            <a:extLst>
              <a:ext uri="{C807C97D-BFC1-408E-A445-0C87EB9F89A2}">
                <ask:lineSketchStyleProps xmlns:ask="http://schemas.microsoft.com/office/drawing/2018/sketchyshapes">
                  <ask:type>
                    <ask:lineSketchCurved/>
                  </ask:type>
                </ask:lineSketchStyleProps>
              </a:ext>
            </a:extLst>
          </a:ln>
        </p:spPr>
        <p:style>
          <a:lnRef idx="1">
            <a:schemeClr val="dk1"/>
          </a:lnRef>
          <a:fillRef idx="0">
            <a:schemeClr val="dk1"/>
          </a:fillRef>
          <a:effectRef idx="0">
            <a:schemeClr val="dk1"/>
          </a:effectRef>
          <a:fontRef idx="minor">
            <a:schemeClr val="tx1"/>
          </a:fontRef>
        </p:style>
        <p:txBody>
          <a:bodyPr rtlCol="0" anchor="ctr"/>
          <a:lstStyle/>
          <a:p>
            <a:pPr algn="ctr"/>
            <a:endParaRPr lang="en-US"/>
          </a:p>
        </p:txBody>
      </p:sp>
    </p:spTree>
    <p:extLst>
      <p:ext uri="{BB962C8B-B14F-4D97-AF65-F5344CB8AC3E}">
        <p14:creationId xmlns:p14="http://schemas.microsoft.com/office/powerpoint/2010/main" val="26018482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dissolv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8847F992-93C9-AC49-A74C-344A9C63F5C8}"/>
              </a:ext>
            </a:extLst>
          </p:cNvPr>
          <p:cNvPicPr>
            <a:picLocks noChangeAspect="1"/>
          </p:cNvPicPr>
          <p:nvPr/>
        </p:nvPicPr>
        <p:blipFill>
          <a:blip r:embed="rId3"/>
          <a:stretch>
            <a:fillRect/>
          </a:stretch>
        </p:blipFill>
        <p:spPr>
          <a:xfrm>
            <a:off x="1211580" y="929849"/>
            <a:ext cx="7139940" cy="4591764"/>
          </a:xfrm>
          <a:prstGeom prst="rect">
            <a:avLst/>
          </a:prstGeom>
          <a:ln>
            <a:solidFill>
              <a:schemeClr val="bg2"/>
            </a:solidFill>
          </a:ln>
        </p:spPr>
      </p:pic>
      <p:sp>
        <p:nvSpPr>
          <p:cNvPr id="2" name="Title 1">
            <a:extLst>
              <a:ext uri="{FF2B5EF4-FFF2-40B4-BE49-F238E27FC236}">
                <a16:creationId xmlns:a16="http://schemas.microsoft.com/office/drawing/2014/main" id="{8D7879D2-E623-BD49-93D2-78538574BB7E}"/>
              </a:ext>
            </a:extLst>
          </p:cNvPr>
          <p:cNvSpPr>
            <a:spLocks noGrp="1"/>
          </p:cNvSpPr>
          <p:nvPr>
            <p:ph type="title"/>
          </p:nvPr>
        </p:nvSpPr>
        <p:spPr/>
        <p:txBody>
          <a:bodyPr/>
          <a:lstStyle/>
          <a:p>
            <a:r>
              <a:rPr lang="en-US" dirty="0"/>
              <a:t>Annotation UI on </a:t>
            </a:r>
            <a:r>
              <a:rPr lang="en-US" dirty="0" err="1"/>
              <a:t>Crowdaq</a:t>
            </a:r>
            <a:endParaRPr lang="en-US" dirty="0"/>
          </a:p>
        </p:txBody>
      </p:sp>
      <p:pic>
        <p:nvPicPr>
          <p:cNvPr id="4" name="Content Placeholder 3">
            <a:extLst>
              <a:ext uri="{FF2B5EF4-FFF2-40B4-BE49-F238E27FC236}">
                <a16:creationId xmlns:a16="http://schemas.microsoft.com/office/drawing/2014/main" id="{FB4C72D4-F0AF-504C-A85C-65CCAD61A46C}"/>
              </a:ext>
            </a:extLst>
          </p:cNvPr>
          <p:cNvPicPr>
            <a:picLocks noGrp="1" noChangeAspect="1"/>
          </p:cNvPicPr>
          <p:nvPr>
            <p:ph idx="1"/>
          </p:nvPr>
        </p:nvPicPr>
        <p:blipFill>
          <a:blip r:embed="rId4"/>
          <a:stretch>
            <a:fillRect/>
          </a:stretch>
        </p:blipFill>
        <p:spPr>
          <a:xfrm>
            <a:off x="1211580" y="873413"/>
            <a:ext cx="7237094" cy="4660122"/>
          </a:xfrm>
          <a:prstGeom prst="rect">
            <a:avLst/>
          </a:prstGeom>
          <a:ln>
            <a:solidFill>
              <a:schemeClr val="bg2"/>
            </a:solidFill>
          </a:ln>
        </p:spPr>
      </p:pic>
      <p:pic>
        <p:nvPicPr>
          <p:cNvPr id="6" name="Picture 5">
            <a:extLst>
              <a:ext uri="{FF2B5EF4-FFF2-40B4-BE49-F238E27FC236}">
                <a16:creationId xmlns:a16="http://schemas.microsoft.com/office/drawing/2014/main" id="{1AECDB2D-AF46-6849-BB46-EEDB9FD14200}"/>
              </a:ext>
            </a:extLst>
          </p:cNvPr>
          <p:cNvPicPr>
            <a:picLocks noChangeAspect="1"/>
          </p:cNvPicPr>
          <p:nvPr/>
        </p:nvPicPr>
        <p:blipFill>
          <a:blip r:embed="rId5"/>
          <a:stretch>
            <a:fillRect/>
          </a:stretch>
        </p:blipFill>
        <p:spPr>
          <a:xfrm>
            <a:off x="-9526" y="813734"/>
            <a:ext cx="9144000" cy="5013750"/>
          </a:xfrm>
          <a:prstGeom prst="rect">
            <a:avLst/>
          </a:prstGeom>
        </p:spPr>
      </p:pic>
      <p:sp>
        <p:nvSpPr>
          <p:cNvPr id="3" name="TextBox 2">
            <a:extLst>
              <a:ext uri="{FF2B5EF4-FFF2-40B4-BE49-F238E27FC236}">
                <a16:creationId xmlns:a16="http://schemas.microsoft.com/office/drawing/2014/main" id="{03D4B51D-DC59-E34B-90F4-1B47482F8C30}"/>
              </a:ext>
            </a:extLst>
          </p:cNvPr>
          <p:cNvSpPr txBox="1"/>
          <p:nvPr/>
        </p:nvSpPr>
        <p:spPr>
          <a:xfrm>
            <a:off x="3165943" y="5227320"/>
            <a:ext cx="3073277" cy="1200329"/>
          </a:xfrm>
          <a:prstGeom prst="rect">
            <a:avLst/>
          </a:prstGeom>
          <a:noFill/>
        </p:spPr>
        <p:txBody>
          <a:bodyPr wrap="none" rtlCol="0">
            <a:spAutoFit/>
          </a:bodyPr>
          <a:lstStyle/>
          <a:p>
            <a:r>
              <a:rPr lang="en-US" dirty="0">
                <a:solidFill>
                  <a:schemeClr val="bg2"/>
                </a:solidFill>
                <a:latin typeface="Century Gothic" panose="020B0502020202020204" pitchFamily="34" charset="0"/>
              </a:rPr>
              <a:t>Check these links:</a:t>
            </a:r>
          </a:p>
          <a:p>
            <a:pPr marL="285750" indent="-285750">
              <a:buFontTx/>
              <a:buChar char="-"/>
            </a:pPr>
            <a:r>
              <a:rPr lang="en-US" dirty="0">
                <a:solidFill>
                  <a:schemeClr val="bg2"/>
                </a:solidFill>
                <a:latin typeface="Century Gothic" panose="020B0502020202020204" pitchFamily="34" charset="0"/>
              </a:rPr>
              <a:t>Quantity typing: </a:t>
            </a:r>
            <a:r>
              <a:rPr lang="en-US" dirty="0">
                <a:solidFill>
                  <a:schemeClr val="bg2"/>
                </a:solidFill>
                <a:latin typeface="Century Gothic" panose="020B0502020202020204" pitchFamily="34" charset="0"/>
                <a:hlinkClick r:id="rId6"/>
              </a:rPr>
              <a:t>UI</a:t>
            </a:r>
            <a:endParaRPr lang="en-US" dirty="0">
              <a:solidFill>
                <a:schemeClr val="bg2"/>
              </a:solidFill>
              <a:latin typeface="Century Gothic" panose="020B0502020202020204" pitchFamily="34" charset="0"/>
            </a:endParaRPr>
          </a:p>
          <a:p>
            <a:pPr marL="285750" indent="-285750">
              <a:buFontTx/>
              <a:buChar char="-"/>
            </a:pPr>
            <a:r>
              <a:rPr lang="en-US" dirty="0">
                <a:solidFill>
                  <a:schemeClr val="bg2"/>
                </a:solidFill>
                <a:latin typeface="Century Gothic" panose="020B0502020202020204" pitchFamily="34" charset="0"/>
              </a:rPr>
              <a:t>Spatial grounding: </a:t>
            </a:r>
            <a:r>
              <a:rPr lang="en-US" dirty="0">
                <a:solidFill>
                  <a:schemeClr val="bg2"/>
                </a:solidFill>
                <a:latin typeface="Century Gothic" panose="020B0502020202020204" pitchFamily="34" charset="0"/>
                <a:hlinkClick r:id="rId7"/>
              </a:rPr>
              <a:t>UI</a:t>
            </a:r>
            <a:endParaRPr lang="en-US" dirty="0">
              <a:solidFill>
                <a:schemeClr val="bg2"/>
              </a:solidFill>
              <a:latin typeface="Century Gothic" panose="020B0502020202020204" pitchFamily="34" charset="0"/>
            </a:endParaRPr>
          </a:p>
          <a:p>
            <a:pPr marL="285750" indent="-285750">
              <a:buFontTx/>
              <a:buChar char="-"/>
            </a:pPr>
            <a:r>
              <a:rPr lang="en-US" dirty="0">
                <a:solidFill>
                  <a:schemeClr val="bg2"/>
                </a:solidFill>
                <a:latin typeface="Century Gothic" panose="020B0502020202020204" pitchFamily="34" charset="0"/>
              </a:rPr>
              <a:t>Temporal grounding: </a:t>
            </a:r>
            <a:r>
              <a:rPr lang="en-US" dirty="0">
                <a:solidFill>
                  <a:schemeClr val="bg2"/>
                </a:solidFill>
                <a:latin typeface="Century Gothic" panose="020B0502020202020204" pitchFamily="34" charset="0"/>
                <a:hlinkClick r:id="rId8"/>
              </a:rPr>
              <a:t>UI</a:t>
            </a:r>
            <a:endParaRPr lang="en-US" dirty="0">
              <a:solidFill>
                <a:schemeClr val="bg2"/>
              </a:solidFill>
              <a:latin typeface="Century Gothic" panose="020B0502020202020204" pitchFamily="34" charset="0"/>
            </a:endParaRPr>
          </a:p>
        </p:txBody>
      </p:sp>
    </p:spTree>
    <p:extLst>
      <p:ext uri="{BB962C8B-B14F-4D97-AF65-F5344CB8AC3E}">
        <p14:creationId xmlns:p14="http://schemas.microsoft.com/office/powerpoint/2010/main" val="33104068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dissolv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dissolve">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dissolve">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3"/>
                                        </p:tgtEl>
                                        <p:attrNameLst>
                                          <p:attrName>style.visibility</p:attrName>
                                        </p:attrNameLst>
                                      </p:cBhvr>
                                      <p:to>
                                        <p:strVal val="visible"/>
                                      </p:to>
                                    </p:set>
                                    <p:animEffect transition="in" filter="dissolve">
                                      <p:cBhvr>
                                        <p:cTn id="2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53CAE2-B23B-A24E-BF76-6BDC2DC8D2B0}"/>
              </a:ext>
            </a:extLst>
          </p:cNvPr>
          <p:cNvSpPr>
            <a:spLocks noGrp="1"/>
          </p:cNvSpPr>
          <p:nvPr>
            <p:ph type="title"/>
          </p:nvPr>
        </p:nvSpPr>
        <p:spPr/>
        <p:txBody>
          <a:bodyPr/>
          <a:lstStyle/>
          <a:p>
            <a:r>
              <a:rPr lang="en-US" dirty="0"/>
              <a:t>Worker Statistics</a:t>
            </a:r>
          </a:p>
        </p:txBody>
      </p:sp>
      <p:pic>
        <p:nvPicPr>
          <p:cNvPr id="6" name="Content Placeholder 5" descr="Table&#10;&#10;Description automatically generated">
            <a:extLst>
              <a:ext uri="{FF2B5EF4-FFF2-40B4-BE49-F238E27FC236}">
                <a16:creationId xmlns:a16="http://schemas.microsoft.com/office/drawing/2014/main" id="{2575EA33-690F-A04B-822B-E084DD27B8DE}"/>
              </a:ext>
            </a:extLst>
          </p:cNvPr>
          <p:cNvPicPr>
            <a:picLocks noGrp="1" noChangeAspect="1"/>
          </p:cNvPicPr>
          <p:nvPr>
            <p:ph idx="1"/>
          </p:nvPr>
        </p:nvPicPr>
        <p:blipFill>
          <a:blip r:embed="rId3"/>
          <a:stretch>
            <a:fillRect/>
          </a:stretch>
        </p:blipFill>
        <p:spPr>
          <a:xfrm>
            <a:off x="1024712" y="1587499"/>
            <a:ext cx="6676071" cy="3429001"/>
          </a:xfrm>
        </p:spPr>
      </p:pic>
      <p:sp>
        <p:nvSpPr>
          <p:cNvPr id="4" name="TextBox 3">
            <a:extLst>
              <a:ext uri="{FF2B5EF4-FFF2-40B4-BE49-F238E27FC236}">
                <a16:creationId xmlns:a16="http://schemas.microsoft.com/office/drawing/2014/main" id="{6ADCE412-DF31-6842-9C39-5236CC273B81}"/>
              </a:ext>
            </a:extLst>
          </p:cNvPr>
          <p:cNvSpPr txBox="1"/>
          <p:nvPr/>
        </p:nvSpPr>
        <p:spPr>
          <a:xfrm>
            <a:off x="1024712" y="5638819"/>
            <a:ext cx="7345680" cy="584775"/>
          </a:xfrm>
          <a:prstGeom prst="rect">
            <a:avLst/>
          </a:prstGeom>
          <a:noFill/>
        </p:spPr>
        <p:txBody>
          <a:bodyPr wrap="square" rtlCol="0">
            <a:spAutoFit/>
          </a:bodyPr>
          <a:lstStyle/>
          <a:p>
            <a:r>
              <a:rPr lang="en-US" sz="1600" i="1" dirty="0" err="1">
                <a:solidFill>
                  <a:schemeClr val="bg2"/>
                </a:solidFill>
                <a:latin typeface="Century Gothic" panose="020B0502020202020204" pitchFamily="34" charset="0"/>
              </a:rPr>
              <a:t>Crowdaq</a:t>
            </a:r>
            <a:r>
              <a:rPr lang="en-US" sz="1600" i="1" dirty="0">
                <a:solidFill>
                  <a:schemeClr val="bg2"/>
                </a:solidFill>
                <a:latin typeface="Century Gothic" panose="020B0502020202020204" pitchFamily="34" charset="0"/>
              </a:rPr>
              <a:t> enables easy organization of hundreds of workers &amp; their qualifications</a:t>
            </a:r>
          </a:p>
        </p:txBody>
      </p:sp>
      <p:sp>
        <p:nvSpPr>
          <p:cNvPr id="3" name="Rectangle 2">
            <a:extLst>
              <a:ext uri="{FF2B5EF4-FFF2-40B4-BE49-F238E27FC236}">
                <a16:creationId xmlns:a16="http://schemas.microsoft.com/office/drawing/2014/main" id="{627E0B17-8518-6A4E-9EA7-9245623C3424}"/>
              </a:ext>
            </a:extLst>
          </p:cNvPr>
          <p:cNvSpPr/>
          <p:nvPr/>
        </p:nvSpPr>
        <p:spPr>
          <a:xfrm>
            <a:off x="4572000" y="1287780"/>
            <a:ext cx="2415540" cy="3947160"/>
          </a:xfrm>
          <a:prstGeom prst="rect">
            <a:avLst/>
          </a:prstGeom>
          <a:ln w="12700">
            <a:solidFill>
              <a:srgbClr val="FF0000"/>
            </a:solidFill>
            <a:prstDash val="lgDashDotDot"/>
            <a:headEnd type="none" w="med" len="med"/>
            <a:tailEnd type="arrow" w="med" len="med"/>
            <a:extLst>
              <a:ext uri="{C807C97D-BFC1-408E-A445-0C87EB9F89A2}">
                <ask:lineSketchStyleProps xmlns:ask="http://schemas.microsoft.com/office/drawing/2018/sketchyshapes" sd="4138900056">
                  <a:custGeom>
                    <a:avLst/>
                    <a:gdLst>
                      <a:gd name="connsiteX0" fmla="*/ 0 w 2415540"/>
                      <a:gd name="connsiteY0" fmla="*/ 0 h 3947160"/>
                      <a:gd name="connsiteX1" fmla="*/ 2415540 w 2415540"/>
                      <a:gd name="connsiteY1" fmla="*/ 0 h 3947160"/>
                      <a:gd name="connsiteX2" fmla="*/ 2415540 w 2415540"/>
                      <a:gd name="connsiteY2" fmla="*/ 3947160 h 3947160"/>
                      <a:gd name="connsiteX3" fmla="*/ 0 w 2415540"/>
                      <a:gd name="connsiteY3" fmla="*/ 3947160 h 3947160"/>
                      <a:gd name="connsiteX4" fmla="*/ 0 w 2415540"/>
                      <a:gd name="connsiteY4" fmla="*/ 0 h 39471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15540" h="3947160" extrusionOk="0">
                        <a:moveTo>
                          <a:pt x="0" y="0"/>
                        </a:moveTo>
                        <a:cubicBezTo>
                          <a:pt x="343996" y="85907"/>
                          <a:pt x="2129409" y="-138608"/>
                          <a:pt x="2415540" y="0"/>
                        </a:cubicBezTo>
                        <a:cubicBezTo>
                          <a:pt x="2558846" y="1666926"/>
                          <a:pt x="2285570" y="2922821"/>
                          <a:pt x="2415540" y="3947160"/>
                        </a:cubicBezTo>
                        <a:cubicBezTo>
                          <a:pt x="1838622" y="3834425"/>
                          <a:pt x="644483" y="3786720"/>
                          <a:pt x="0" y="3947160"/>
                        </a:cubicBezTo>
                        <a:cubicBezTo>
                          <a:pt x="91656" y="2197521"/>
                          <a:pt x="-79022" y="1210135"/>
                          <a:pt x="0" y="0"/>
                        </a:cubicBezTo>
                        <a:close/>
                      </a:path>
                    </a:pathLst>
                  </a:custGeom>
                  <ask:type>
                    <ask:lineSketchCurved/>
                  </ask:type>
                </ask:lineSketchStyleProps>
              </a:ext>
            </a:extLst>
          </a:ln>
        </p:spPr>
        <p:style>
          <a:lnRef idx="1">
            <a:schemeClr val="dk1"/>
          </a:lnRef>
          <a:fillRef idx="0">
            <a:schemeClr val="dk1"/>
          </a:fillRef>
          <a:effectRef idx="0">
            <a:schemeClr val="dk1"/>
          </a:effectRef>
          <a:fontRef idx="minor">
            <a:schemeClr val="tx1"/>
          </a:fontRef>
        </p:style>
        <p:txBody>
          <a:bodyPr rtlCol="0" anchor="ctr"/>
          <a:lstStyle/>
          <a:p>
            <a:pPr algn="ctr"/>
            <a:endParaRPr lang="en-US"/>
          </a:p>
        </p:txBody>
      </p:sp>
    </p:spTree>
    <p:extLst>
      <p:ext uri="{BB962C8B-B14F-4D97-AF65-F5344CB8AC3E}">
        <p14:creationId xmlns:p14="http://schemas.microsoft.com/office/powerpoint/2010/main" val="34500055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dissolv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53CAE2-B23B-A24E-BF76-6BDC2DC8D2B0}"/>
              </a:ext>
            </a:extLst>
          </p:cNvPr>
          <p:cNvSpPr>
            <a:spLocks noGrp="1"/>
          </p:cNvSpPr>
          <p:nvPr>
            <p:ph type="title"/>
          </p:nvPr>
        </p:nvSpPr>
        <p:spPr/>
        <p:txBody>
          <a:bodyPr/>
          <a:lstStyle/>
          <a:p>
            <a:r>
              <a:rPr lang="en-US" dirty="0"/>
              <a:t>Worker Statistics</a:t>
            </a:r>
          </a:p>
        </p:txBody>
      </p:sp>
      <p:pic>
        <p:nvPicPr>
          <p:cNvPr id="6" name="Content Placeholder 5" descr="Table&#10;&#10;Description automatically generated">
            <a:extLst>
              <a:ext uri="{FF2B5EF4-FFF2-40B4-BE49-F238E27FC236}">
                <a16:creationId xmlns:a16="http://schemas.microsoft.com/office/drawing/2014/main" id="{2575EA33-690F-A04B-822B-E084DD27B8DE}"/>
              </a:ext>
            </a:extLst>
          </p:cNvPr>
          <p:cNvPicPr>
            <a:picLocks noGrp="1" noChangeAspect="1"/>
          </p:cNvPicPr>
          <p:nvPr>
            <p:ph idx="1"/>
          </p:nvPr>
        </p:nvPicPr>
        <p:blipFill>
          <a:blip r:embed="rId2"/>
          <a:stretch>
            <a:fillRect/>
          </a:stretch>
        </p:blipFill>
        <p:spPr>
          <a:xfrm>
            <a:off x="1024712" y="1587499"/>
            <a:ext cx="6676071" cy="3429001"/>
          </a:xfrm>
        </p:spPr>
      </p:pic>
      <p:sp>
        <p:nvSpPr>
          <p:cNvPr id="4" name="TextBox 3">
            <a:extLst>
              <a:ext uri="{FF2B5EF4-FFF2-40B4-BE49-F238E27FC236}">
                <a16:creationId xmlns:a16="http://schemas.microsoft.com/office/drawing/2014/main" id="{6ADCE412-DF31-6842-9C39-5236CC273B81}"/>
              </a:ext>
            </a:extLst>
          </p:cNvPr>
          <p:cNvSpPr txBox="1"/>
          <p:nvPr/>
        </p:nvSpPr>
        <p:spPr>
          <a:xfrm>
            <a:off x="1024712" y="5638819"/>
            <a:ext cx="7345680" cy="584775"/>
          </a:xfrm>
          <a:prstGeom prst="rect">
            <a:avLst/>
          </a:prstGeom>
          <a:noFill/>
        </p:spPr>
        <p:txBody>
          <a:bodyPr wrap="square" rtlCol="0">
            <a:spAutoFit/>
          </a:bodyPr>
          <a:lstStyle/>
          <a:p>
            <a:r>
              <a:rPr lang="en-US" sz="1600" i="1" dirty="0" err="1">
                <a:solidFill>
                  <a:schemeClr val="bg2"/>
                </a:solidFill>
                <a:latin typeface="Century Gothic" panose="020B0502020202020204" pitchFamily="34" charset="0"/>
              </a:rPr>
              <a:t>Crowdaq</a:t>
            </a:r>
            <a:r>
              <a:rPr lang="en-US" sz="1600" i="1" dirty="0">
                <a:solidFill>
                  <a:schemeClr val="bg2"/>
                </a:solidFill>
                <a:latin typeface="Century Gothic" panose="020B0502020202020204" pitchFamily="34" charset="0"/>
              </a:rPr>
              <a:t> enables easy organization of hundreds of workers &amp; their qualifications</a:t>
            </a:r>
          </a:p>
        </p:txBody>
      </p:sp>
      <p:sp>
        <p:nvSpPr>
          <p:cNvPr id="5" name="Rectangle 4">
            <a:extLst>
              <a:ext uri="{FF2B5EF4-FFF2-40B4-BE49-F238E27FC236}">
                <a16:creationId xmlns:a16="http://schemas.microsoft.com/office/drawing/2014/main" id="{747E50DC-B08A-5444-BF14-B7C89BF13EF1}"/>
              </a:ext>
            </a:extLst>
          </p:cNvPr>
          <p:cNvSpPr/>
          <p:nvPr/>
        </p:nvSpPr>
        <p:spPr>
          <a:xfrm>
            <a:off x="2781300" y="1323341"/>
            <a:ext cx="1790700" cy="3947160"/>
          </a:xfrm>
          <a:prstGeom prst="rect">
            <a:avLst/>
          </a:prstGeom>
          <a:ln w="12700">
            <a:solidFill>
              <a:srgbClr val="FF0000"/>
            </a:solidFill>
            <a:prstDash val="lgDashDotDot"/>
            <a:headEnd type="none" w="med" len="med"/>
            <a:tailEnd type="arrow" w="med" len="med"/>
            <a:extLst>
              <a:ext uri="{C807C97D-BFC1-408E-A445-0C87EB9F89A2}">
                <ask:lineSketchStyleProps xmlns:ask="http://schemas.microsoft.com/office/drawing/2018/sketchyshapes" sd="4138900056">
                  <a:custGeom>
                    <a:avLst/>
                    <a:gdLst>
                      <a:gd name="connsiteX0" fmla="*/ 0 w 1790700"/>
                      <a:gd name="connsiteY0" fmla="*/ 0 h 3947160"/>
                      <a:gd name="connsiteX1" fmla="*/ 1790700 w 1790700"/>
                      <a:gd name="connsiteY1" fmla="*/ 0 h 3947160"/>
                      <a:gd name="connsiteX2" fmla="*/ 1790700 w 1790700"/>
                      <a:gd name="connsiteY2" fmla="*/ 3947160 h 3947160"/>
                      <a:gd name="connsiteX3" fmla="*/ 0 w 1790700"/>
                      <a:gd name="connsiteY3" fmla="*/ 3947160 h 3947160"/>
                      <a:gd name="connsiteX4" fmla="*/ 0 w 1790700"/>
                      <a:gd name="connsiteY4" fmla="*/ 0 h 39471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90700" h="3947160" extrusionOk="0">
                        <a:moveTo>
                          <a:pt x="0" y="0"/>
                        </a:moveTo>
                        <a:cubicBezTo>
                          <a:pt x="625471" y="-150660"/>
                          <a:pt x="1413107" y="-81951"/>
                          <a:pt x="1790700" y="0"/>
                        </a:cubicBezTo>
                        <a:cubicBezTo>
                          <a:pt x="1934006" y="1666926"/>
                          <a:pt x="1660730" y="2922821"/>
                          <a:pt x="1790700" y="3947160"/>
                        </a:cubicBezTo>
                        <a:cubicBezTo>
                          <a:pt x="1466034" y="3971570"/>
                          <a:pt x="333375" y="3795973"/>
                          <a:pt x="0" y="3947160"/>
                        </a:cubicBezTo>
                        <a:cubicBezTo>
                          <a:pt x="91656" y="2197521"/>
                          <a:pt x="-79022" y="1210135"/>
                          <a:pt x="0" y="0"/>
                        </a:cubicBezTo>
                        <a:close/>
                      </a:path>
                    </a:pathLst>
                  </a:custGeom>
                  <ask:type>
                    <ask:lineSketchCurved/>
                  </ask:type>
                </ask:lineSketchStyleProps>
              </a:ext>
            </a:extLst>
          </a:ln>
        </p:spPr>
        <p:style>
          <a:lnRef idx="1">
            <a:schemeClr val="dk1"/>
          </a:lnRef>
          <a:fillRef idx="0">
            <a:schemeClr val="dk1"/>
          </a:fillRef>
          <a:effectRef idx="0">
            <a:schemeClr val="dk1"/>
          </a:effectRef>
          <a:fontRef idx="minor">
            <a:schemeClr val="tx1"/>
          </a:fontRef>
        </p:style>
        <p:txBody>
          <a:bodyPr rtlCol="0" anchor="ctr"/>
          <a:lstStyle/>
          <a:p>
            <a:pPr algn="ctr"/>
            <a:endParaRPr lang="en-US"/>
          </a:p>
        </p:txBody>
      </p:sp>
    </p:spTree>
    <p:extLst>
      <p:ext uri="{BB962C8B-B14F-4D97-AF65-F5344CB8AC3E}">
        <p14:creationId xmlns:p14="http://schemas.microsoft.com/office/powerpoint/2010/main" val="502322629"/>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1BEE177B-E40B-AA4D-9380-3E95E2DA67E6}"/>
              </a:ext>
            </a:extLst>
          </p:cNvPr>
          <p:cNvSpPr>
            <a:spLocks noGrp="1"/>
          </p:cNvSpPr>
          <p:nvPr>
            <p:ph type="title"/>
          </p:nvPr>
        </p:nvSpPr>
        <p:spPr/>
        <p:txBody>
          <a:bodyPr/>
          <a:lstStyle/>
          <a:p>
            <a:r>
              <a:rPr lang="en-US" dirty="0"/>
              <a:t>Modeling</a:t>
            </a:r>
          </a:p>
        </p:txBody>
      </p:sp>
    </p:spTree>
    <p:extLst>
      <p:ext uri="{BB962C8B-B14F-4D97-AF65-F5344CB8AC3E}">
        <p14:creationId xmlns:p14="http://schemas.microsoft.com/office/powerpoint/2010/main" val="243216186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DB06AE-44C1-224E-9BEB-AF9093BDD59A}"/>
              </a:ext>
            </a:extLst>
          </p:cNvPr>
          <p:cNvSpPr>
            <a:spLocks noGrp="1"/>
          </p:cNvSpPr>
          <p:nvPr>
            <p:ph type="title"/>
          </p:nvPr>
        </p:nvSpPr>
        <p:spPr/>
        <p:txBody>
          <a:bodyPr/>
          <a:lstStyle/>
          <a:p>
            <a:r>
              <a:rPr lang="en-US" dirty="0"/>
              <a:t>Modeling</a:t>
            </a:r>
          </a:p>
        </p:txBody>
      </p:sp>
      <p:sp>
        <p:nvSpPr>
          <p:cNvPr id="3" name="Content Placeholder 2">
            <a:extLst>
              <a:ext uri="{FF2B5EF4-FFF2-40B4-BE49-F238E27FC236}">
                <a16:creationId xmlns:a16="http://schemas.microsoft.com/office/drawing/2014/main" id="{D6B5B47B-702D-994B-9EBF-BC7D75A0ABF9}"/>
              </a:ext>
            </a:extLst>
          </p:cNvPr>
          <p:cNvSpPr>
            <a:spLocks noGrp="1"/>
          </p:cNvSpPr>
          <p:nvPr>
            <p:ph idx="1"/>
          </p:nvPr>
        </p:nvSpPr>
        <p:spPr/>
        <p:txBody>
          <a:bodyPr/>
          <a:lstStyle/>
          <a:p>
            <a:r>
              <a:rPr lang="en-US" dirty="0"/>
              <a:t>Quantity Recognition</a:t>
            </a:r>
          </a:p>
          <a:p>
            <a:pPr lvl="1"/>
            <a:r>
              <a:rPr lang="en-US" dirty="0"/>
              <a:t>Token classification with BERT (ignored in this talk)</a:t>
            </a:r>
          </a:p>
          <a:p>
            <a:r>
              <a:rPr lang="en-US" dirty="0"/>
              <a:t>Typing and Spatiotemporal Grounding</a:t>
            </a:r>
          </a:p>
          <a:p>
            <a:pPr lvl="1"/>
            <a:r>
              <a:rPr lang="en-US" dirty="0"/>
              <a:t>Format labels as token sequences</a:t>
            </a:r>
          </a:p>
          <a:p>
            <a:pPr lvl="1"/>
            <a:r>
              <a:rPr lang="en-US" dirty="0"/>
              <a:t>Learnt with T5-large</a:t>
            </a:r>
          </a:p>
        </p:txBody>
      </p:sp>
      <p:grpSp>
        <p:nvGrpSpPr>
          <p:cNvPr id="11" name="Group 10">
            <a:extLst>
              <a:ext uri="{FF2B5EF4-FFF2-40B4-BE49-F238E27FC236}">
                <a16:creationId xmlns:a16="http://schemas.microsoft.com/office/drawing/2014/main" id="{782DEB69-FEB0-804E-AE16-A61D179F8A0A}"/>
              </a:ext>
            </a:extLst>
          </p:cNvPr>
          <p:cNvGrpSpPr/>
          <p:nvPr/>
        </p:nvGrpSpPr>
        <p:grpSpPr>
          <a:xfrm>
            <a:off x="8803" y="3547756"/>
            <a:ext cx="8183728" cy="3290455"/>
            <a:chOff x="8803" y="3547756"/>
            <a:chExt cx="8183728" cy="3290455"/>
          </a:xfrm>
        </p:grpSpPr>
        <p:sp>
          <p:nvSpPr>
            <p:cNvPr id="4" name="Rectangle 3">
              <a:extLst>
                <a:ext uri="{FF2B5EF4-FFF2-40B4-BE49-F238E27FC236}">
                  <a16:creationId xmlns:a16="http://schemas.microsoft.com/office/drawing/2014/main" id="{39409740-731B-9C41-84B0-73900B2887EA}"/>
                </a:ext>
              </a:extLst>
            </p:cNvPr>
            <p:cNvSpPr/>
            <p:nvPr/>
          </p:nvSpPr>
          <p:spPr>
            <a:xfrm>
              <a:off x="1729530" y="3917088"/>
              <a:ext cx="3920439" cy="605481"/>
            </a:xfrm>
            <a:prstGeom prst="rect">
              <a:avLst/>
            </a:prstGeom>
            <a:solidFill>
              <a:schemeClr val="bg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ysClr val="windowText" lastClr="000000"/>
                  </a:solidFill>
                  <a:effectLst/>
                  <a:uLnTx/>
                  <a:uFillTx/>
                  <a:latin typeface="Calibri"/>
                  <a:ea typeface="+mn-ea"/>
                  <a:cs typeface="+mn-cs"/>
                </a:rPr>
                <a:t>… over the past week to &lt;MARKER&gt; 170 square miles …</a:t>
              </a:r>
            </a:p>
          </p:txBody>
        </p:sp>
        <p:sp>
          <p:nvSpPr>
            <p:cNvPr id="5" name="TextBox 4">
              <a:extLst>
                <a:ext uri="{FF2B5EF4-FFF2-40B4-BE49-F238E27FC236}">
                  <a16:creationId xmlns:a16="http://schemas.microsoft.com/office/drawing/2014/main" id="{15CBEB50-8634-6547-8E3D-954D5AB5F7EE}"/>
                </a:ext>
              </a:extLst>
            </p:cNvPr>
            <p:cNvSpPr txBox="1"/>
            <p:nvPr/>
          </p:nvSpPr>
          <p:spPr>
            <a:xfrm>
              <a:off x="3208687" y="3547756"/>
              <a:ext cx="962123" cy="369332"/>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Calibri"/>
                  <a:ea typeface="+mn-ea"/>
                  <a:cs typeface="+mn-cs"/>
                </a:rPr>
                <a:t>T5 input</a:t>
              </a:r>
            </a:p>
          </p:txBody>
        </p:sp>
        <p:sp>
          <p:nvSpPr>
            <p:cNvPr id="6" name="TextBox 5">
              <a:extLst>
                <a:ext uri="{FF2B5EF4-FFF2-40B4-BE49-F238E27FC236}">
                  <a16:creationId xmlns:a16="http://schemas.microsoft.com/office/drawing/2014/main" id="{2AE3B406-4D4C-1342-AB55-BF90B1637AF8}"/>
                </a:ext>
              </a:extLst>
            </p:cNvPr>
            <p:cNvSpPr txBox="1"/>
            <p:nvPr/>
          </p:nvSpPr>
          <p:spPr>
            <a:xfrm>
              <a:off x="6330122" y="3547756"/>
              <a:ext cx="1680268" cy="369332"/>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Calibri"/>
                  <a:ea typeface="+mn-ea"/>
                  <a:cs typeface="+mn-cs"/>
                </a:rPr>
                <a:t>T5 gold output*</a:t>
              </a:r>
            </a:p>
          </p:txBody>
        </p:sp>
        <p:sp>
          <p:nvSpPr>
            <p:cNvPr id="7" name="Rectangle 6">
              <a:extLst>
                <a:ext uri="{FF2B5EF4-FFF2-40B4-BE49-F238E27FC236}">
                  <a16:creationId xmlns:a16="http://schemas.microsoft.com/office/drawing/2014/main" id="{8AEFBDF8-CC75-074A-B5EB-010C3E1259BF}"/>
                </a:ext>
              </a:extLst>
            </p:cNvPr>
            <p:cNvSpPr/>
            <p:nvPr/>
          </p:nvSpPr>
          <p:spPr>
            <a:xfrm>
              <a:off x="6227804" y="3917087"/>
              <a:ext cx="1754661" cy="605481"/>
            </a:xfrm>
            <a:prstGeom prst="rect">
              <a:avLst/>
            </a:prstGeom>
            <a:solidFill>
              <a:schemeClr val="accent6">
                <a:lumMod val="20000"/>
                <a:lumOff val="80000"/>
              </a:schemeClr>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Calibri"/>
                  <a:ea typeface="+mn-ea"/>
                  <a:cs typeface="+mn-cs"/>
                </a:rPr>
                <a:t>Physical measurements</a:t>
              </a:r>
            </a:p>
          </p:txBody>
        </p:sp>
        <p:sp>
          <p:nvSpPr>
            <p:cNvPr id="8" name="Rectangle 7">
              <a:extLst>
                <a:ext uri="{FF2B5EF4-FFF2-40B4-BE49-F238E27FC236}">
                  <a16:creationId xmlns:a16="http://schemas.microsoft.com/office/drawing/2014/main" id="{B2727F34-9EA8-FF43-A702-EBF14B965AD7}"/>
                </a:ext>
              </a:extLst>
            </p:cNvPr>
            <p:cNvSpPr/>
            <p:nvPr/>
          </p:nvSpPr>
          <p:spPr>
            <a:xfrm>
              <a:off x="1729530" y="4757347"/>
              <a:ext cx="3920439" cy="605481"/>
            </a:xfrm>
            <a:prstGeom prst="rect">
              <a:avLst/>
            </a:prstGeom>
            <a:solidFill>
              <a:schemeClr val="bg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defRPr/>
              </a:pPr>
              <a:r>
                <a:rPr lang="en-US" dirty="0">
                  <a:solidFill>
                    <a:sysClr val="windowText" lastClr="000000"/>
                  </a:solidFill>
                </a:rPr>
                <a:t>… over the past week to &lt;MARKER&gt; 170 square miles …</a:t>
              </a:r>
            </a:p>
          </p:txBody>
        </p:sp>
        <p:sp>
          <p:nvSpPr>
            <p:cNvPr id="9" name="Rectangle 8">
              <a:extLst>
                <a:ext uri="{FF2B5EF4-FFF2-40B4-BE49-F238E27FC236}">
                  <a16:creationId xmlns:a16="http://schemas.microsoft.com/office/drawing/2014/main" id="{004A2A95-F1CF-0F49-8D57-DDD88A336EDF}"/>
                </a:ext>
              </a:extLst>
            </p:cNvPr>
            <p:cNvSpPr/>
            <p:nvPr/>
          </p:nvSpPr>
          <p:spPr>
            <a:xfrm>
              <a:off x="6227803" y="4757346"/>
              <a:ext cx="1754661" cy="605481"/>
            </a:xfrm>
            <a:prstGeom prst="rect">
              <a:avLst/>
            </a:prstGeom>
            <a:solidFill>
              <a:schemeClr val="accent6">
                <a:lumMod val="20000"/>
                <a:lumOff val="80000"/>
              </a:schemeClr>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Calibri"/>
                  <a:ea typeface="+mn-ea"/>
                  <a:cs typeface="+mn-cs"/>
                </a:rPr>
                <a:t>US, California, Log Angeles</a:t>
              </a:r>
            </a:p>
          </p:txBody>
        </p:sp>
        <p:sp>
          <p:nvSpPr>
            <p:cNvPr id="10" name="Rectangle 9">
              <a:extLst>
                <a:ext uri="{FF2B5EF4-FFF2-40B4-BE49-F238E27FC236}">
                  <a16:creationId xmlns:a16="http://schemas.microsoft.com/office/drawing/2014/main" id="{19862F92-BF4C-8442-8F35-22F205875462}"/>
                </a:ext>
              </a:extLst>
            </p:cNvPr>
            <p:cNvSpPr/>
            <p:nvPr/>
          </p:nvSpPr>
          <p:spPr>
            <a:xfrm>
              <a:off x="1729530" y="5597606"/>
              <a:ext cx="3920439" cy="605481"/>
            </a:xfrm>
            <a:prstGeom prst="rect">
              <a:avLst/>
            </a:prstGeom>
            <a:solidFill>
              <a:schemeClr val="bg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defRPr/>
              </a:pPr>
              <a:r>
                <a:rPr lang="en-US" dirty="0">
                  <a:solidFill>
                    <a:sysClr val="windowText" lastClr="000000"/>
                  </a:solidFill>
                </a:rPr>
                <a:t>… over the past week to &lt;MARKER&gt; 170 square miles …</a:t>
              </a:r>
            </a:p>
          </p:txBody>
        </p:sp>
        <p:sp>
          <p:nvSpPr>
            <p:cNvPr id="12" name="Rectangle 11">
              <a:extLst>
                <a:ext uri="{FF2B5EF4-FFF2-40B4-BE49-F238E27FC236}">
                  <a16:creationId xmlns:a16="http://schemas.microsoft.com/office/drawing/2014/main" id="{6D504963-FBE9-D14A-9A13-437C7064B86E}"/>
                </a:ext>
              </a:extLst>
            </p:cNvPr>
            <p:cNvSpPr/>
            <p:nvPr/>
          </p:nvSpPr>
          <p:spPr>
            <a:xfrm>
              <a:off x="6235217" y="5597606"/>
              <a:ext cx="1754661" cy="605481"/>
            </a:xfrm>
            <a:prstGeom prst="rect">
              <a:avLst/>
            </a:prstGeom>
            <a:solidFill>
              <a:schemeClr val="accent6">
                <a:lumMod val="20000"/>
                <a:lumOff val="80000"/>
              </a:schemeClr>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Calibri"/>
                  <a:ea typeface="+mn-ea"/>
                  <a:cs typeface="+mn-cs"/>
                </a:rPr>
                <a:t>2020-09-15</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Calibri"/>
                  <a:ea typeface="+mn-ea"/>
                  <a:cs typeface="+mn-cs"/>
                </a:rPr>
                <a:t>2020-09-22</a:t>
              </a:r>
            </a:p>
          </p:txBody>
        </p:sp>
        <p:sp>
          <p:nvSpPr>
            <p:cNvPr id="16" name="TextBox 15">
              <a:extLst>
                <a:ext uri="{FF2B5EF4-FFF2-40B4-BE49-F238E27FC236}">
                  <a16:creationId xmlns:a16="http://schemas.microsoft.com/office/drawing/2014/main" id="{B31DE435-7FE7-974A-B6D5-0E24CBFF6EDF}"/>
                </a:ext>
              </a:extLst>
            </p:cNvPr>
            <p:cNvSpPr txBox="1"/>
            <p:nvPr/>
          </p:nvSpPr>
          <p:spPr>
            <a:xfrm>
              <a:off x="228600" y="4035161"/>
              <a:ext cx="1458220" cy="369332"/>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Calibri"/>
                  <a:ea typeface="+mn-ea"/>
                  <a:cs typeface="+mn-cs"/>
                </a:rPr>
                <a:t>Typing Model</a:t>
              </a:r>
            </a:p>
          </p:txBody>
        </p:sp>
        <p:sp>
          <p:nvSpPr>
            <p:cNvPr id="17" name="TextBox 16">
              <a:extLst>
                <a:ext uri="{FF2B5EF4-FFF2-40B4-BE49-F238E27FC236}">
                  <a16:creationId xmlns:a16="http://schemas.microsoft.com/office/drawing/2014/main" id="{D26C08E5-E178-8942-97ED-62662F8A2A3B}"/>
                </a:ext>
              </a:extLst>
            </p:cNvPr>
            <p:cNvSpPr txBox="1"/>
            <p:nvPr/>
          </p:nvSpPr>
          <p:spPr>
            <a:xfrm>
              <a:off x="228600" y="4875420"/>
              <a:ext cx="1476173" cy="369332"/>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Calibri"/>
                  <a:ea typeface="+mn-ea"/>
                  <a:cs typeface="+mn-cs"/>
                </a:rPr>
                <a:t>Spatial Model</a:t>
              </a:r>
            </a:p>
          </p:txBody>
        </p:sp>
        <p:sp>
          <p:nvSpPr>
            <p:cNvPr id="18" name="TextBox 17">
              <a:extLst>
                <a:ext uri="{FF2B5EF4-FFF2-40B4-BE49-F238E27FC236}">
                  <a16:creationId xmlns:a16="http://schemas.microsoft.com/office/drawing/2014/main" id="{48776FB4-3895-E64A-AC7D-EDA409442FCB}"/>
                </a:ext>
              </a:extLst>
            </p:cNvPr>
            <p:cNvSpPr txBox="1"/>
            <p:nvPr/>
          </p:nvSpPr>
          <p:spPr>
            <a:xfrm>
              <a:off x="8803" y="5747946"/>
              <a:ext cx="1720727" cy="369332"/>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Calibri"/>
                  <a:ea typeface="+mn-ea"/>
                  <a:cs typeface="+mn-cs"/>
                </a:rPr>
                <a:t>Temporal Model</a:t>
              </a:r>
            </a:p>
          </p:txBody>
        </p:sp>
        <p:sp>
          <p:nvSpPr>
            <p:cNvPr id="19" name="TextBox 18">
              <a:extLst>
                <a:ext uri="{FF2B5EF4-FFF2-40B4-BE49-F238E27FC236}">
                  <a16:creationId xmlns:a16="http://schemas.microsoft.com/office/drawing/2014/main" id="{2ADFE244-2917-414E-BEE6-7DF1BCAC55FE}"/>
                </a:ext>
              </a:extLst>
            </p:cNvPr>
            <p:cNvSpPr txBox="1"/>
            <p:nvPr/>
          </p:nvSpPr>
          <p:spPr>
            <a:xfrm>
              <a:off x="5827615" y="6314991"/>
              <a:ext cx="2364916" cy="523220"/>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Calibri"/>
                  <a:ea typeface="+mn-ea"/>
                  <a:cs typeface="+mn-cs"/>
                </a:rPr>
                <a:t>*Note: some keywords are replaced with special tokens</a:t>
              </a:r>
            </a:p>
          </p:txBody>
        </p:sp>
      </p:grpSp>
    </p:spTree>
    <p:extLst>
      <p:ext uri="{BB962C8B-B14F-4D97-AF65-F5344CB8AC3E}">
        <p14:creationId xmlns:p14="http://schemas.microsoft.com/office/powerpoint/2010/main" val="23986339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dissolve">
                                      <p:cBhvr>
                                        <p:cTn id="7" dur="500"/>
                                        <p:tgtEl>
                                          <p:spTgt spid="3">
                                            <p:txEl>
                                              <p:pRg st="0" end="0"/>
                                            </p:txEl>
                                          </p:spTgt>
                                        </p:tgtEl>
                                      </p:cBhvr>
                                    </p:animEffect>
                                  </p:childTnLst>
                                </p:cTn>
                              </p:par>
                              <p:par>
                                <p:cTn id="8" presetID="9" presetClass="entr" presetSubtype="0" fill="hold" grpId="0"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dissolve">
                                      <p:cBhvr>
                                        <p:cTn id="10" dur="500"/>
                                        <p:tgtEl>
                                          <p:spTgt spid="3">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9"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dissolve">
                                      <p:cBhvr>
                                        <p:cTn id="15" dur="500"/>
                                        <p:tgtEl>
                                          <p:spTgt spid="3">
                                            <p:txEl>
                                              <p:pRg st="2" end="2"/>
                                            </p:txEl>
                                          </p:spTgt>
                                        </p:tgtEl>
                                      </p:cBhvr>
                                    </p:animEffect>
                                  </p:childTnLst>
                                </p:cTn>
                              </p:par>
                              <p:par>
                                <p:cTn id="16" presetID="9" presetClass="entr" presetSubtype="0" fill="hold" grpId="0" nodeType="withEffect">
                                  <p:stCondLst>
                                    <p:cond delay="0"/>
                                  </p:stCondLst>
                                  <p:childTnLst>
                                    <p:set>
                                      <p:cBhvr>
                                        <p:cTn id="17" dur="1" fill="hold">
                                          <p:stCondLst>
                                            <p:cond delay="0"/>
                                          </p:stCondLst>
                                        </p:cTn>
                                        <p:tgtEl>
                                          <p:spTgt spid="3">
                                            <p:txEl>
                                              <p:pRg st="3" end="3"/>
                                            </p:txEl>
                                          </p:spTgt>
                                        </p:tgtEl>
                                        <p:attrNameLst>
                                          <p:attrName>style.visibility</p:attrName>
                                        </p:attrNameLst>
                                      </p:cBhvr>
                                      <p:to>
                                        <p:strVal val="visible"/>
                                      </p:to>
                                    </p:set>
                                    <p:animEffect transition="in" filter="dissolve">
                                      <p:cBhvr>
                                        <p:cTn id="18" dur="500"/>
                                        <p:tgtEl>
                                          <p:spTgt spid="3">
                                            <p:txEl>
                                              <p:pRg st="3" end="3"/>
                                            </p:txEl>
                                          </p:spTgt>
                                        </p:tgtEl>
                                      </p:cBhvr>
                                    </p:animEffect>
                                  </p:childTnLst>
                                </p:cTn>
                              </p:par>
                              <p:par>
                                <p:cTn id="19" presetID="9" presetClass="entr" presetSubtype="0" fill="hold" grpId="0" nodeType="with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animEffect transition="in" filter="dissolve">
                                      <p:cBhvr>
                                        <p:cTn id="21" dur="500"/>
                                        <p:tgtEl>
                                          <p:spTgt spid="3">
                                            <p:txEl>
                                              <p:pRg st="4" end="4"/>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9" presetClass="entr" presetSubtype="0" fill="hold" nodeType="clickEffect">
                                  <p:stCondLst>
                                    <p:cond delay="0"/>
                                  </p:stCondLst>
                                  <p:childTnLst>
                                    <p:set>
                                      <p:cBhvr>
                                        <p:cTn id="25" dur="1" fill="hold">
                                          <p:stCondLst>
                                            <p:cond delay="0"/>
                                          </p:stCondLst>
                                        </p:cTn>
                                        <p:tgtEl>
                                          <p:spTgt spid="11"/>
                                        </p:tgtEl>
                                        <p:attrNameLst>
                                          <p:attrName>style.visibility</p:attrName>
                                        </p:attrNameLst>
                                      </p:cBhvr>
                                      <p:to>
                                        <p:strVal val="visible"/>
                                      </p:to>
                                    </p:set>
                                    <p:animEffect transition="in" filter="dissolve">
                                      <p:cBhvr>
                                        <p:cTn id="26"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363559-5284-874C-8BC6-927806DFF215}"/>
              </a:ext>
            </a:extLst>
          </p:cNvPr>
          <p:cNvSpPr>
            <a:spLocks noGrp="1"/>
          </p:cNvSpPr>
          <p:nvPr>
            <p:ph type="title"/>
          </p:nvPr>
        </p:nvSpPr>
        <p:spPr/>
        <p:txBody>
          <a:bodyPr/>
          <a:lstStyle/>
          <a:p>
            <a:r>
              <a:rPr lang="en-US" dirty="0"/>
              <a:t>Experiments</a:t>
            </a:r>
          </a:p>
        </p:txBody>
      </p:sp>
      <p:sp>
        <p:nvSpPr>
          <p:cNvPr id="3" name="Content Placeholder 2">
            <a:extLst>
              <a:ext uri="{FF2B5EF4-FFF2-40B4-BE49-F238E27FC236}">
                <a16:creationId xmlns:a16="http://schemas.microsoft.com/office/drawing/2014/main" id="{8A6F9DC2-FBA3-3849-BFD6-6ACF1EC783CA}"/>
              </a:ext>
            </a:extLst>
          </p:cNvPr>
          <p:cNvSpPr>
            <a:spLocks noGrp="1"/>
          </p:cNvSpPr>
          <p:nvPr>
            <p:ph idx="1"/>
          </p:nvPr>
        </p:nvSpPr>
        <p:spPr>
          <a:xfrm>
            <a:off x="381000" y="1219200"/>
            <a:ext cx="8763000" cy="5181600"/>
          </a:xfrm>
        </p:spPr>
        <p:txBody>
          <a:bodyPr/>
          <a:lstStyle/>
          <a:p>
            <a:r>
              <a:rPr lang="en-US" dirty="0"/>
              <a:t>Metrics:</a:t>
            </a:r>
          </a:p>
          <a:p>
            <a:pPr lvl="1"/>
            <a:r>
              <a:rPr lang="en-US" dirty="0"/>
              <a:t>Typing: </a:t>
            </a:r>
            <a:r>
              <a:rPr lang="en-US" b="1" dirty="0"/>
              <a:t>Accuracy</a:t>
            </a:r>
          </a:p>
          <a:p>
            <a:pPr lvl="1"/>
            <a:r>
              <a:rPr lang="en-US" dirty="0"/>
              <a:t>Spatial: Exact Match (</a:t>
            </a:r>
            <a:r>
              <a:rPr lang="en-US" b="1" dirty="0"/>
              <a:t>city</a:t>
            </a:r>
            <a:r>
              <a:rPr lang="en-US" dirty="0"/>
              <a:t>/state level)</a:t>
            </a:r>
          </a:p>
          <a:p>
            <a:pPr lvl="1"/>
            <a:r>
              <a:rPr lang="en-US" dirty="0"/>
              <a:t>Temporal: Overall (binary), </a:t>
            </a:r>
            <a:r>
              <a:rPr lang="en-US" b="1" dirty="0"/>
              <a:t>Non-Overall (start/end)</a:t>
            </a:r>
            <a:r>
              <a:rPr lang="en-US" dirty="0"/>
              <a:t> </a:t>
            </a:r>
          </a:p>
          <a:p>
            <a:r>
              <a:rPr lang="en-US" dirty="0"/>
              <a:t>Datasets</a:t>
            </a:r>
            <a:r>
              <a:rPr lang="en-AL"/>
              <a:t>:</a:t>
            </a:r>
            <a:r>
              <a:rPr lang="en-US" dirty="0"/>
              <a:t> COVID-19, BLM, CalFire</a:t>
            </a:r>
          </a:p>
          <a:p>
            <a:pPr lvl="1"/>
            <a:r>
              <a:rPr lang="en-US" dirty="0"/>
              <a:t>Test set: Each domain has 500 fully annotated test quantities</a:t>
            </a:r>
          </a:p>
          <a:p>
            <a:r>
              <a:rPr lang="en-US" dirty="0"/>
              <a:t>Settings &amp; Baselines:</a:t>
            </a:r>
          </a:p>
          <a:p>
            <a:pPr lvl="1"/>
            <a:r>
              <a:rPr lang="en-US" dirty="0"/>
              <a:t>In-domain vs all-domain</a:t>
            </a:r>
          </a:p>
          <a:p>
            <a:pPr lvl="1"/>
            <a:r>
              <a:rPr lang="en-US" dirty="0"/>
              <a:t>Naïve baselines (case by case for each task)</a:t>
            </a:r>
            <a:endParaRPr lang="en-AL"/>
          </a:p>
        </p:txBody>
      </p:sp>
    </p:spTree>
    <p:extLst>
      <p:ext uri="{BB962C8B-B14F-4D97-AF65-F5344CB8AC3E}">
        <p14:creationId xmlns:p14="http://schemas.microsoft.com/office/powerpoint/2010/main" val="39041608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dissolve">
                                      <p:cBhvr>
                                        <p:cTn id="7" dur="500"/>
                                        <p:tgtEl>
                                          <p:spTgt spid="3">
                                            <p:txEl>
                                              <p:pRg st="0" end="0"/>
                                            </p:txEl>
                                          </p:spTgt>
                                        </p:tgtEl>
                                      </p:cBhvr>
                                    </p:animEffect>
                                  </p:childTnLst>
                                </p:cTn>
                              </p:par>
                              <p:par>
                                <p:cTn id="8" presetID="9" presetClass="entr" presetSubtype="0" fill="hold" grpId="0"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dissolve">
                                      <p:cBhvr>
                                        <p:cTn id="10" dur="500"/>
                                        <p:tgtEl>
                                          <p:spTgt spid="3">
                                            <p:txEl>
                                              <p:pRg st="1" end="1"/>
                                            </p:txEl>
                                          </p:spTgt>
                                        </p:tgtEl>
                                      </p:cBhvr>
                                    </p:animEffect>
                                  </p:childTnLst>
                                </p:cTn>
                              </p:par>
                              <p:par>
                                <p:cTn id="11" presetID="9" presetClass="entr" presetSubtype="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dissolve">
                                      <p:cBhvr>
                                        <p:cTn id="13" dur="500"/>
                                        <p:tgtEl>
                                          <p:spTgt spid="3">
                                            <p:txEl>
                                              <p:pRg st="2" end="2"/>
                                            </p:txEl>
                                          </p:spTgt>
                                        </p:tgtEl>
                                      </p:cBhvr>
                                    </p:animEffect>
                                  </p:childTnLst>
                                </p:cTn>
                              </p:par>
                              <p:par>
                                <p:cTn id="14" presetID="9" presetClass="entr" presetSubtype="0" fill="hold" grpId="0" nodeType="withEffect">
                                  <p:stCondLst>
                                    <p:cond delay="0"/>
                                  </p:stCondLst>
                                  <p:childTnLst>
                                    <p:set>
                                      <p:cBhvr>
                                        <p:cTn id="15" dur="1" fill="hold">
                                          <p:stCondLst>
                                            <p:cond delay="0"/>
                                          </p:stCondLst>
                                        </p:cTn>
                                        <p:tgtEl>
                                          <p:spTgt spid="3">
                                            <p:txEl>
                                              <p:pRg st="3" end="3"/>
                                            </p:txEl>
                                          </p:spTgt>
                                        </p:tgtEl>
                                        <p:attrNameLst>
                                          <p:attrName>style.visibility</p:attrName>
                                        </p:attrNameLst>
                                      </p:cBhvr>
                                      <p:to>
                                        <p:strVal val="visible"/>
                                      </p:to>
                                    </p:set>
                                    <p:animEffect transition="in" filter="dissolve">
                                      <p:cBhvr>
                                        <p:cTn id="16" dur="500"/>
                                        <p:tgtEl>
                                          <p:spTgt spid="3">
                                            <p:txEl>
                                              <p:pRg st="3" end="3"/>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9" presetClass="entr" presetSubtype="0" fill="hold" grpId="0" nodeType="click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animEffect transition="in" filter="dissolve">
                                      <p:cBhvr>
                                        <p:cTn id="21" dur="500"/>
                                        <p:tgtEl>
                                          <p:spTgt spid="3">
                                            <p:txEl>
                                              <p:pRg st="4" end="4"/>
                                            </p:txEl>
                                          </p:spTgt>
                                        </p:tgtEl>
                                      </p:cBhvr>
                                    </p:animEffect>
                                  </p:childTnLst>
                                </p:cTn>
                              </p:par>
                              <p:par>
                                <p:cTn id="22" presetID="9" presetClass="entr" presetSubtype="0" fill="hold" grpId="0" nodeType="withEffect">
                                  <p:stCondLst>
                                    <p:cond delay="0"/>
                                  </p:stCondLst>
                                  <p:childTnLst>
                                    <p:set>
                                      <p:cBhvr>
                                        <p:cTn id="23" dur="1" fill="hold">
                                          <p:stCondLst>
                                            <p:cond delay="0"/>
                                          </p:stCondLst>
                                        </p:cTn>
                                        <p:tgtEl>
                                          <p:spTgt spid="3">
                                            <p:txEl>
                                              <p:pRg st="5" end="5"/>
                                            </p:txEl>
                                          </p:spTgt>
                                        </p:tgtEl>
                                        <p:attrNameLst>
                                          <p:attrName>style.visibility</p:attrName>
                                        </p:attrNameLst>
                                      </p:cBhvr>
                                      <p:to>
                                        <p:strVal val="visible"/>
                                      </p:to>
                                    </p:set>
                                    <p:animEffect transition="in" filter="dissolve">
                                      <p:cBhvr>
                                        <p:cTn id="24" dur="500"/>
                                        <p:tgtEl>
                                          <p:spTgt spid="3">
                                            <p:txEl>
                                              <p:pRg st="5" end="5"/>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9" presetClass="entr" presetSubtype="0" fill="hold" grpId="0" nodeType="clickEffect">
                                  <p:stCondLst>
                                    <p:cond delay="0"/>
                                  </p:stCondLst>
                                  <p:childTnLst>
                                    <p:set>
                                      <p:cBhvr>
                                        <p:cTn id="28" dur="1" fill="hold">
                                          <p:stCondLst>
                                            <p:cond delay="0"/>
                                          </p:stCondLst>
                                        </p:cTn>
                                        <p:tgtEl>
                                          <p:spTgt spid="3">
                                            <p:txEl>
                                              <p:pRg st="6" end="6"/>
                                            </p:txEl>
                                          </p:spTgt>
                                        </p:tgtEl>
                                        <p:attrNameLst>
                                          <p:attrName>style.visibility</p:attrName>
                                        </p:attrNameLst>
                                      </p:cBhvr>
                                      <p:to>
                                        <p:strVal val="visible"/>
                                      </p:to>
                                    </p:set>
                                    <p:animEffect transition="in" filter="dissolve">
                                      <p:cBhvr>
                                        <p:cTn id="29" dur="500"/>
                                        <p:tgtEl>
                                          <p:spTgt spid="3">
                                            <p:txEl>
                                              <p:pRg st="6" end="6"/>
                                            </p:txEl>
                                          </p:spTgt>
                                        </p:tgtEl>
                                      </p:cBhvr>
                                    </p:animEffect>
                                  </p:childTnLst>
                                </p:cTn>
                              </p:par>
                              <p:par>
                                <p:cTn id="30" presetID="9" presetClass="entr" presetSubtype="0" fill="hold" grpId="0" nodeType="withEffect">
                                  <p:stCondLst>
                                    <p:cond delay="0"/>
                                  </p:stCondLst>
                                  <p:childTnLst>
                                    <p:set>
                                      <p:cBhvr>
                                        <p:cTn id="31" dur="1" fill="hold">
                                          <p:stCondLst>
                                            <p:cond delay="0"/>
                                          </p:stCondLst>
                                        </p:cTn>
                                        <p:tgtEl>
                                          <p:spTgt spid="3">
                                            <p:txEl>
                                              <p:pRg st="7" end="7"/>
                                            </p:txEl>
                                          </p:spTgt>
                                        </p:tgtEl>
                                        <p:attrNameLst>
                                          <p:attrName>style.visibility</p:attrName>
                                        </p:attrNameLst>
                                      </p:cBhvr>
                                      <p:to>
                                        <p:strVal val="visible"/>
                                      </p:to>
                                    </p:set>
                                    <p:animEffect transition="in" filter="dissolve">
                                      <p:cBhvr>
                                        <p:cTn id="32" dur="500"/>
                                        <p:tgtEl>
                                          <p:spTgt spid="3">
                                            <p:txEl>
                                              <p:pRg st="7" end="7"/>
                                            </p:txEl>
                                          </p:spTgt>
                                        </p:tgtEl>
                                      </p:cBhvr>
                                    </p:animEffect>
                                  </p:childTnLst>
                                </p:cTn>
                              </p:par>
                              <p:par>
                                <p:cTn id="33" presetID="9" presetClass="entr" presetSubtype="0" fill="hold" grpId="0" nodeType="withEffect">
                                  <p:stCondLst>
                                    <p:cond delay="0"/>
                                  </p:stCondLst>
                                  <p:childTnLst>
                                    <p:set>
                                      <p:cBhvr>
                                        <p:cTn id="34" dur="1" fill="hold">
                                          <p:stCondLst>
                                            <p:cond delay="0"/>
                                          </p:stCondLst>
                                        </p:cTn>
                                        <p:tgtEl>
                                          <p:spTgt spid="3">
                                            <p:txEl>
                                              <p:pRg st="8" end="8"/>
                                            </p:txEl>
                                          </p:spTgt>
                                        </p:tgtEl>
                                        <p:attrNameLst>
                                          <p:attrName>style.visibility</p:attrName>
                                        </p:attrNameLst>
                                      </p:cBhvr>
                                      <p:to>
                                        <p:strVal val="visible"/>
                                      </p:to>
                                    </p:set>
                                    <p:animEffect transition="in" filter="dissolve">
                                      <p:cBhvr>
                                        <p:cTn id="35" dur="5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99C7C7-EB3F-704E-862C-E082C8CC54EF}"/>
              </a:ext>
            </a:extLst>
          </p:cNvPr>
          <p:cNvSpPr>
            <a:spLocks noGrp="1"/>
          </p:cNvSpPr>
          <p:nvPr>
            <p:ph type="title"/>
          </p:nvPr>
        </p:nvSpPr>
        <p:spPr/>
        <p:txBody>
          <a:bodyPr/>
          <a:lstStyle/>
          <a:p>
            <a:r>
              <a:rPr lang="en-US" dirty="0"/>
              <a:t>Results - Typing</a:t>
            </a:r>
          </a:p>
        </p:txBody>
      </p:sp>
      <p:graphicFrame>
        <p:nvGraphicFramePr>
          <p:cNvPr id="4" name="Content Placeholder 3">
            <a:extLst>
              <a:ext uri="{FF2B5EF4-FFF2-40B4-BE49-F238E27FC236}">
                <a16:creationId xmlns:a16="http://schemas.microsoft.com/office/drawing/2014/main" id="{6E8831A1-959C-4647-971D-3B47B20A48AA}"/>
              </a:ext>
            </a:extLst>
          </p:cNvPr>
          <p:cNvGraphicFramePr>
            <a:graphicFrameLocks noGrp="1"/>
          </p:cNvGraphicFramePr>
          <p:nvPr>
            <p:ph idx="1"/>
            <p:extLst>
              <p:ext uri="{D42A27DB-BD31-4B8C-83A1-F6EECF244321}">
                <p14:modId xmlns:p14="http://schemas.microsoft.com/office/powerpoint/2010/main" val="3458842066"/>
              </p:ext>
            </p:extLst>
          </p:nvPr>
        </p:nvGraphicFramePr>
        <p:xfrm>
          <a:off x="381000" y="1219200"/>
          <a:ext cx="8534400" cy="5181600"/>
        </p:xfrm>
        <a:graphic>
          <a:graphicData uri="http://schemas.openxmlformats.org/drawingml/2006/chart">
            <c:chart xmlns:c="http://schemas.openxmlformats.org/drawingml/2006/chart" xmlns:r="http://schemas.openxmlformats.org/officeDocument/2006/relationships" r:id="rId3"/>
          </a:graphicData>
        </a:graphic>
      </p:graphicFrame>
      <p:sp>
        <p:nvSpPr>
          <p:cNvPr id="5" name="TextBox 4">
            <a:extLst>
              <a:ext uri="{FF2B5EF4-FFF2-40B4-BE49-F238E27FC236}">
                <a16:creationId xmlns:a16="http://schemas.microsoft.com/office/drawing/2014/main" id="{2613554F-5EA5-5C4A-8903-88B4F6FD3641}"/>
              </a:ext>
            </a:extLst>
          </p:cNvPr>
          <p:cNvSpPr txBox="1"/>
          <p:nvPr/>
        </p:nvSpPr>
        <p:spPr>
          <a:xfrm>
            <a:off x="676274" y="1219200"/>
            <a:ext cx="6491781" cy="369332"/>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Century Gothic" panose="020B0502020202020204" pitchFamily="34" charset="0"/>
              </a:rPr>
              <a:t>Naïve: predict the most popular type in each domain</a:t>
            </a:r>
          </a:p>
        </p:txBody>
      </p:sp>
    </p:spTree>
    <p:extLst>
      <p:ext uri="{BB962C8B-B14F-4D97-AF65-F5344CB8AC3E}">
        <p14:creationId xmlns:p14="http://schemas.microsoft.com/office/powerpoint/2010/main" val="218975150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99C7C7-EB3F-704E-862C-E082C8CC54EF}"/>
              </a:ext>
            </a:extLst>
          </p:cNvPr>
          <p:cNvSpPr>
            <a:spLocks noGrp="1"/>
          </p:cNvSpPr>
          <p:nvPr>
            <p:ph type="title"/>
          </p:nvPr>
        </p:nvSpPr>
        <p:spPr/>
        <p:txBody>
          <a:bodyPr/>
          <a:lstStyle/>
          <a:p>
            <a:r>
              <a:rPr lang="en-US" dirty="0"/>
              <a:t>Results – Spatial EM (City)</a:t>
            </a:r>
          </a:p>
        </p:txBody>
      </p:sp>
      <p:graphicFrame>
        <p:nvGraphicFramePr>
          <p:cNvPr id="4" name="Content Placeholder 3">
            <a:extLst>
              <a:ext uri="{FF2B5EF4-FFF2-40B4-BE49-F238E27FC236}">
                <a16:creationId xmlns:a16="http://schemas.microsoft.com/office/drawing/2014/main" id="{6E8831A1-959C-4647-971D-3B47B20A48AA}"/>
              </a:ext>
            </a:extLst>
          </p:cNvPr>
          <p:cNvGraphicFramePr>
            <a:graphicFrameLocks noGrp="1"/>
          </p:cNvGraphicFramePr>
          <p:nvPr>
            <p:ph idx="1"/>
            <p:extLst>
              <p:ext uri="{D42A27DB-BD31-4B8C-83A1-F6EECF244321}">
                <p14:modId xmlns:p14="http://schemas.microsoft.com/office/powerpoint/2010/main" val="337405977"/>
              </p:ext>
            </p:extLst>
          </p:nvPr>
        </p:nvGraphicFramePr>
        <p:xfrm>
          <a:off x="381000" y="1219200"/>
          <a:ext cx="8534400" cy="5181600"/>
        </p:xfrm>
        <a:graphic>
          <a:graphicData uri="http://schemas.openxmlformats.org/drawingml/2006/chart">
            <c:chart xmlns:c="http://schemas.openxmlformats.org/drawingml/2006/chart" xmlns:r="http://schemas.openxmlformats.org/officeDocument/2006/relationships" r:id="rId3"/>
          </a:graphicData>
        </a:graphic>
      </p:graphicFrame>
      <p:sp>
        <p:nvSpPr>
          <p:cNvPr id="5" name="TextBox 4">
            <a:extLst>
              <a:ext uri="{FF2B5EF4-FFF2-40B4-BE49-F238E27FC236}">
                <a16:creationId xmlns:a16="http://schemas.microsoft.com/office/drawing/2014/main" id="{2613554F-5EA5-5C4A-8903-88B4F6FD3641}"/>
              </a:ext>
            </a:extLst>
          </p:cNvPr>
          <p:cNvSpPr txBox="1"/>
          <p:nvPr/>
        </p:nvSpPr>
        <p:spPr>
          <a:xfrm>
            <a:off x="676274" y="1219200"/>
            <a:ext cx="7259036" cy="369332"/>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Century Gothic" panose="020B0502020202020204" pitchFamily="34" charset="0"/>
              </a:rPr>
              <a:t>Naïve: predict the nearest city mention of the quantity span</a:t>
            </a:r>
          </a:p>
        </p:txBody>
      </p:sp>
    </p:spTree>
    <p:extLst>
      <p:ext uri="{BB962C8B-B14F-4D97-AF65-F5344CB8AC3E}">
        <p14:creationId xmlns:p14="http://schemas.microsoft.com/office/powerpoint/2010/main" val="96482799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D2DDED-E6DE-5448-A826-A479610975E7}"/>
              </a:ext>
            </a:extLst>
          </p:cNvPr>
          <p:cNvSpPr>
            <a:spLocks noGrp="1"/>
          </p:cNvSpPr>
          <p:nvPr>
            <p:ph type="title"/>
          </p:nvPr>
        </p:nvSpPr>
        <p:spPr/>
        <p:txBody>
          <a:bodyPr/>
          <a:lstStyle/>
          <a:p>
            <a:r>
              <a:rPr lang="en-US" dirty="0"/>
              <a:t>Event-centric NLP</a:t>
            </a:r>
          </a:p>
        </p:txBody>
      </p:sp>
      <p:sp>
        <p:nvSpPr>
          <p:cNvPr id="4" name="Content Placeholder 3">
            <a:extLst>
              <a:ext uri="{FF2B5EF4-FFF2-40B4-BE49-F238E27FC236}">
                <a16:creationId xmlns:a16="http://schemas.microsoft.com/office/drawing/2014/main" id="{960BFA32-14FB-884D-BBBA-940F0B2622B2}"/>
              </a:ext>
            </a:extLst>
          </p:cNvPr>
          <p:cNvSpPr>
            <a:spLocks noGrp="1"/>
          </p:cNvSpPr>
          <p:nvPr>
            <p:ph idx="1"/>
          </p:nvPr>
        </p:nvSpPr>
        <p:spPr/>
        <p:txBody>
          <a:bodyPr/>
          <a:lstStyle/>
          <a:p>
            <a:r>
              <a:rPr lang="en-US" dirty="0"/>
              <a:t>These interesting statistics are actually so-called “events”</a:t>
            </a:r>
          </a:p>
          <a:p>
            <a:r>
              <a:rPr lang="en-US" dirty="0"/>
              <a:t>Beyond “local” text understanding, event-centric NLP requires integrating information about events from various facets</a:t>
            </a:r>
          </a:p>
          <a:p>
            <a:pPr lvl="1"/>
            <a:r>
              <a:rPr lang="en-US" dirty="0"/>
              <a:t>participants, types, relationships, commonsense, causality, etc.</a:t>
            </a:r>
          </a:p>
          <a:p>
            <a:r>
              <a:rPr lang="en-US" u="sng" dirty="0"/>
              <a:t>Among these, time &amp; location of events are the focus of this work</a:t>
            </a:r>
          </a:p>
        </p:txBody>
      </p:sp>
    </p:spTree>
    <p:extLst>
      <p:ext uri="{BB962C8B-B14F-4D97-AF65-F5344CB8AC3E}">
        <p14:creationId xmlns:p14="http://schemas.microsoft.com/office/powerpoint/2010/main" val="2086980156"/>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dissolve">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dissolve">
                                      <p:cBhvr>
                                        <p:cTn id="12" dur="500"/>
                                        <p:tgtEl>
                                          <p:spTgt spid="4">
                                            <p:txEl>
                                              <p:pRg st="1" end="1"/>
                                            </p:txEl>
                                          </p:spTgt>
                                        </p:tgtEl>
                                      </p:cBhvr>
                                    </p:animEffect>
                                  </p:childTnLst>
                                </p:cTn>
                              </p:par>
                              <p:par>
                                <p:cTn id="13" presetID="9" presetClass="entr" presetSubtype="0" fill="hold" grpId="0" nodeType="with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animEffect transition="in" filter="dissolve">
                                      <p:cBhvr>
                                        <p:cTn id="15" dur="500"/>
                                        <p:tgtEl>
                                          <p:spTgt spid="4">
                                            <p:txEl>
                                              <p:pRg st="2" end="2"/>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9" presetClass="entr" presetSubtype="0" fill="hold" grpId="0" nodeType="clickEffect">
                                  <p:stCondLst>
                                    <p:cond delay="0"/>
                                  </p:stCondLst>
                                  <p:childTnLst>
                                    <p:set>
                                      <p:cBhvr>
                                        <p:cTn id="19" dur="1" fill="hold">
                                          <p:stCondLst>
                                            <p:cond delay="0"/>
                                          </p:stCondLst>
                                        </p:cTn>
                                        <p:tgtEl>
                                          <p:spTgt spid="4">
                                            <p:txEl>
                                              <p:pRg st="3" end="3"/>
                                            </p:txEl>
                                          </p:spTgt>
                                        </p:tgtEl>
                                        <p:attrNameLst>
                                          <p:attrName>style.visibility</p:attrName>
                                        </p:attrNameLst>
                                      </p:cBhvr>
                                      <p:to>
                                        <p:strVal val="visible"/>
                                      </p:to>
                                    </p:set>
                                    <p:animEffect transition="in" filter="dissolve">
                                      <p:cBhvr>
                                        <p:cTn id="20" dur="500"/>
                                        <p:tgtEl>
                                          <p:spTgt spid="4">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99C7C7-EB3F-704E-862C-E082C8CC54EF}"/>
              </a:ext>
            </a:extLst>
          </p:cNvPr>
          <p:cNvSpPr>
            <a:spLocks noGrp="1"/>
          </p:cNvSpPr>
          <p:nvPr>
            <p:ph type="title"/>
          </p:nvPr>
        </p:nvSpPr>
        <p:spPr>
          <a:xfrm>
            <a:off x="676274" y="228600"/>
            <a:ext cx="8239126" cy="533400"/>
          </a:xfrm>
        </p:spPr>
        <p:txBody>
          <a:bodyPr/>
          <a:lstStyle/>
          <a:p>
            <a:r>
              <a:rPr lang="en-US" dirty="0"/>
              <a:t>Results – Temporal Overall (binary)</a:t>
            </a:r>
          </a:p>
        </p:txBody>
      </p:sp>
      <p:graphicFrame>
        <p:nvGraphicFramePr>
          <p:cNvPr id="4" name="Content Placeholder 3">
            <a:extLst>
              <a:ext uri="{FF2B5EF4-FFF2-40B4-BE49-F238E27FC236}">
                <a16:creationId xmlns:a16="http://schemas.microsoft.com/office/drawing/2014/main" id="{6E8831A1-959C-4647-971D-3B47B20A48AA}"/>
              </a:ext>
            </a:extLst>
          </p:cNvPr>
          <p:cNvGraphicFramePr>
            <a:graphicFrameLocks noGrp="1"/>
          </p:cNvGraphicFramePr>
          <p:nvPr>
            <p:ph idx="1"/>
            <p:extLst>
              <p:ext uri="{D42A27DB-BD31-4B8C-83A1-F6EECF244321}">
                <p14:modId xmlns:p14="http://schemas.microsoft.com/office/powerpoint/2010/main" val="1435824957"/>
              </p:ext>
            </p:extLst>
          </p:nvPr>
        </p:nvGraphicFramePr>
        <p:xfrm>
          <a:off x="381000" y="1219200"/>
          <a:ext cx="8534400" cy="5181600"/>
        </p:xfrm>
        <a:graphic>
          <a:graphicData uri="http://schemas.openxmlformats.org/drawingml/2006/chart">
            <c:chart xmlns:c="http://schemas.openxmlformats.org/drawingml/2006/chart" xmlns:r="http://schemas.openxmlformats.org/officeDocument/2006/relationships" r:id="rId3"/>
          </a:graphicData>
        </a:graphic>
      </p:graphicFrame>
      <p:sp>
        <p:nvSpPr>
          <p:cNvPr id="5" name="TextBox 4">
            <a:extLst>
              <a:ext uri="{FF2B5EF4-FFF2-40B4-BE49-F238E27FC236}">
                <a16:creationId xmlns:a16="http://schemas.microsoft.com/office/drawing/2014/main" id="{2613554F-5EA5-5C4A-8903-88B4F6FD3641}"/>
              </a:ext>
            </a:extLst>
          </p:cNvPr>
          <p:cNvSpPr txBox="1"/>
          <p:nvPr/>
        </p:nvSpPr>
        <p:spPr>
          <a:xfrm>
            <a:off x="676274" y="1219200"/>
            <a:ext cx="7206485" cy="369332"/>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Century Gothic" panose="020B0502020202020204" pitchFamily="34" charset="0"/>
              </a:rPr>
              <a:t>Naïve: always predict “overall number ending on DCT”</a:t>
            </a:r>
          </a:p>
        </p:txBody>
      </p:sp>
    </p:spTree>
    <p:extLst>
      <p:ext uri="{BB962C8B-B14F-4D97-AF65-F5344CB8AC3E}">
        <p14:creationId xmlns:p14="http://schemas.microsoft.com/office/powerpoint/2010/main" val="183308979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99C7C7-EB3F-704E-862C-E082C8CC54EF}"/>
              </a:ext>
            </a:extLst>
          </p:cNvPr>
          <p:cNvSpPr>
            <a:spLocks noGrp="1"/>
          </p:cNvSpPr>
          <p:nvPr>
            <p:ph type="title"/>
          </p:nvPr>
        </p:nvSpPr>
        <p:spPr>
          <a:xfrm>
            <a:off x="676274" y="228600"/>
            <a:ext cx="8239126" cy="533400"/>
          </a:xfrm>
        </p:spPr>
        <p:txBody>
          <a:bodyPr/>
          <a:lstStyle/>
          <a:p>
            <a:r>
              <a:rPr lang="en-US" dirty="0"/>
              <a:t>Results – Temporal Non-overall End time</a:t>
            </a:r>
          </a:p>
        </p:txBody>
      </p:sp>
      <p:graphicFrame>
        <p:nvGraphicFramePr>
          <p:cNvPr id="4" name="Content Placeholder 3">
            <a:extLst>
              <a:ext uri="{FF2B5EF4-FFF2-40B4-BE49-F238E27FC236}">
                <a16:creationId xmlns:a16="http://schemas.microsoft.com/office/drawing/2014/main" id="{6E8831A1-959C-4647-971D-3B47B20A48AA}"/>
              </a:ext>
            </a:extLst>
          </p:cNvPr>
          <p:cNvGraphicFramePr>
            <a:graphicFrameLocks noGrp="1"/>
          </p:cNvGraphicFramePr>
          <p:nvPr>
            <p:ph idx="1"/>
            <p:extLst>
              <p:ext uri="{D42A27DB-BD31-4B8C-83A1-F6EECF244321}">
                <p14:modId xmlns:p14="http://schemas.microsoft.com/office/powerpoint/2010/main" val="1001938096"/>
              </p:ext>
            </p:extLst>
          </p:nvPr>
        </p:nvGraphicFramePr>
        <p:xfrm>
          <a:off x="381000" y="1219200"/>
          <a:ext cx="8534400" cy="5181600"/>
        </p:xfrm>
        <a:graphic>
          <a:graphicData uri="http://schemas.openxmlformats.org/drawingml/2006/chart">
            <c:chart xmlns:c="http://schemas.openxmlformats.org/drawingml/2006/chart" xmlns:r="http://schemas.openxmlformats.org/officeDocument/2006/relationships" r:id="rId3"/>
          </a:graphicData>
        </a:graphic>
      </p:graphicFrame>
      <p:sp>
        <p:nvSpPr>
          <p:cNvPr id="5" name="TextBox 4">
            <a:extLst>
              <a:ext uri="{FF2B5EF4-FFF2-40B4-BE49-F238E27FC236}">
                <a16:creationId xmlns:a16="http://schemas.microsoft.com/office/drawing/2014/main" id="{2613554F-5EA5-5C4A-8903-88B4F6FD3641}"/>
              </a:ext>
            </a:extLst>
          </p:cNvPr>
          <p:cNvSpPr txBox="1"/>
          <p:nvPr/>
        </p:nvSpPr>
        <p:spPr>
          <a:xfrm>
            <a:off x="676274" y="1219200"/>
            <a:ext cx="5996375" cy="369332"/>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Century Gothic" panose="020B0502020202020204" pitchFamily="34" charset="0"/>
              </a:rPr>
              <a:t>Naïve: always predict the document creation time</a:t>
            </a:r>
          </a:p>
        </p:txBody>
      </p:sp>
    </p:spTree>
    <p:extLst>
      <p:ext uri="{BB962C8B-B14F-4D97-AF65-F5344CB8AC3E}">
        <p14:creationId xmlns:p14="http://schemas.microsoft.com/office/powerpoint/2010/main" val="89766623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AD1233-A887-9F42-901A-DF58DEDBF1ED}"/>
              </a:ext>
            </a:extLst>
          </p:cNvPr>
          <p:cNvSpPr>
            <a:spLocks noGrp="1"/>
          </p:cNvSpPr>
          <p:nvPr>
            <p:ph type="title"/>
          </p:nvPr>
        </p:nvSpPr>
        <p:spPr/>
        <p:txBody>
          <a:bodyPr/>
          <a:lstStyle/>
          <a:p>
            <a:r>
              <a:rPr lang="en-AL" dirty="0"/>
              <a:t>Summary</a:t>
            </a:r>
          </a:p>
        </p:txBody>
      </p:sp>
      <p:sp>
        <p:nvSpPr>
          <p:cNvPr id="3" name="Content Placeholder 2">
            <a:extLst>
              <a:ext uri="{FF2B5EF4-FFF2-40B4-BE49-F238E27FC236}">
                <a16:creationId xmlns:a16="http://schemas.microsoft.com/office/drawing/2014/main" id="{CB96EA00-F1B9-DA4F-8F51-68546536BFD6}"/>
              </a:ext>
            </a:extLst>
          </p:cNvPr>
          <p:cNvSpPr>
            <a:spLocks noGrp="1"/>
          </p:cNvSpPr>
          <p:nvPr>
            <p:ph idx="1"/>
          </p:nvPr>
        </p:nvSpPr>
        <p:spPr/>
        <p:txBody>
          <a:bodyPr/>
          <a:lstStyle/>
          <a:p>
            <a:r>
              <a:rPr lang="en-US" dirty="0"/>
              <a:t>Spatiotemporal semantics are important for quantity events in practice</a:t>
            </a:r>
          </a:p>
          <a:p>
            <a:r>
              <a:rPr lang="en-US" dirty="0" err="1"/>
              <a:t>SteQE</a:t>
            </a:r>
            <a:r>
              <a:rPr lang="en-US" dirty="0"/>
              <a:t> </a:t>
            </a:r>
            <a:r>
              <a:rPr lang="en-AL"/>
              <a:t>is </a:t>
            </a:r>
            <a:r>
              <a:rPr lang="en-AL" dirty="0"/>
              <a:t>a </a:t>
            </a:r>
            <a:r>
              <a:rPr lang="en-AL"/>
              <a:t>new </a:t>
            </a:r>
            <a:r>
              <a:rPr lang="en-US" dirty="0"/>
              <a:t>meta-framework for studying these semantics</a:t>
            </a:r>
            <a:endParaRPr lang="en-AL" dirty="0"/>
          </a:p>
          <a:p>
            <a:pPr lvl="1"/>
            <a:r>
              <a:rPr lang="en-US" dirty="0"/>
              <a:t>This problem formulated for the first time</a:t>
            </a:r>
          </a:p>
          <a:p>
            <a:pPr lvl="1"/>
            <a:r>
              <a:rPr lang="en-US" dirty="0"/>
              <a:t>Annotation pipeline via </a:t>
            </a:r>
            <a:r>
              <a:rPr lang="en-US" dirty="0" err="1"/>
              <a:t>Crowdaq</a:t>
            </a:r>
            <a:r>
              <a:rPr lang="en-US" dirty="0"/>
              <a:t> released</a:t>
            </a:r>
          </a:p>
          <a:p>
            <a:pPr lvl="1"/>
            <a:r>
              <a:rPr lang="en-US" dirty="0"/>
              <a:t>T5 and transfer learning opportunities</a:t>
            </a:r>
          </a:p>
          <a:p>
            <a:r>
              <a:rPr lang="en-US" dirty="0" err="1"/>
              <a:t>SteQE</a:t>
            </a:r>
            <a:r>
              <a:rPr lang="en-US" dirty="0"/>
              <a:t> is extensible to different domains and we tested it on COVID, BLM, and Wildfires</a:t>
            </a:r>
            <a:endParaRPr lang="en-AL" dirty="0"/>
          </a:p>
          <a:p>
            <a:r>
              <a:rPr lang="en-US" dirty="0"/>
              <a:t>V</a:t>
            </a:r>
            <a:r>
              <a:rPr lang="en-AL"/>
              <a:t>isit</a:t>
            </a:r>
            <a:r>
              <a:rPr lang="en-US" dirty="0"/>
              <a:t> </a:t>
            </a:r>
            <a:r>
              <a:rPr lang="en-US" dirty="0">
                <a:hlinkClick r:id="rId3"/>
              </a:rPr>
              <a:t>https://github.com/steqe</a:t>
            </a:r>
            <a:r>
              <a:rPr lang="en-US" dirty="0"/>
              <a:t> for more details</a:t>
            </a:r>
            <a:endParaRPr lang="en-AL" dirty="0"/>
          </a:p>
        </p:txBody>
      </p:sp>
    </p:spTree>
    <p:extLst>
      <p:ext uri="{BB962C8B-B14F-4D97-AF65-F5344CB8AC3E}">
        <p14:creationId xmlns:p14="http://schemas.microsoft.com/office/powerpoint/2010/main" val="18623759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dissolv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dissolv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dissolv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dissolv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dissolve">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9" presetClass="entr" presetSubtype="0"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dissolve">
                                      <p:cBhvr>
                                        <p:cTn id="32" dur="5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9" presetClass="entr" presetSubtype="0" fill="hold" grpId="0"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dissolve">
                                      <p:cBhvr>
                                        <p:cTn id="37"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bldLvl="2"/>
    </p:bldLst>
  </p:timing>
</p:sld>
</file>

<file path=ppt/slides/slide3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D2DDED-E6DE-5448-A826-A479610975E7}"/>
              </a:ext>
            </a:extLst>
          </p:cNvPr>
          <p:cNvSpPr>
            <a:spLocks noGrp="1"/>
          </p:cNvSpPr>
          <p:nvPr>
            <p:ph type="title"/>
          </p:nvPr>
        </p:nvSpPr>
        <p:spPr/>
        <p:txBody>
          <a:bodyPr/>
          <a:lstStyle/>
          <a:p>
            <a:r>
              <a:rPr lang="en-US" dirty="0"/>
              <a:t>Event-centric NLP</a:t>
            </a:r>
          </a:p>
        </p:txBody>
      </p:sp>
      <p:sp>
        <p:nvSpPr>
          <p:cNvPr id="4" name="Content Placeholder 3">
            <a:extLst>
              <a:ext uri="{FF2B5EF4-FFF2-40B4-BE49-F238E27FC236}">
                <a16:creationId xmlns:a16="http://schemas.microsoft.com/office/drawing/2014/main" id="{960BFA32-14FB-884D-BBBA-940F0B2622B2}"/>
              </a:ext>
            </a:extLst>
          </p:cNvPr>
          <p:cNvSpPr>
            <a:spLocks noGrp="1"/>
          </p:cNvSpPr>
          <p:nvPr>
            <p:ph idx="1"/>
          </p:nvPr>
        </p:nvSpPr>
        <p:spPr/>
        <p:txBody>
          <a:bodyPr/>
          <a:lstStyle/>
          <a:p>
            <a:r>
              <a:rPr lang="en-US" dirty="0"/>
              <a:t>These interesting statistics are actually so-called “events”</a:t>
            </a:r>
          </a:p>
          <a:p>
            <a:r>
              <a:rPr lang="en-US" dirty="0"/>
              <a:t>What’s event-centric NLP?</a:t>
            </a:r>
          </a:p>
          <a:p>
            <a:pPr lvl="1"/>
            <a:r>
              <a:rPr lang="en-US" dirty="0"/>
              <a:t>switching research focus from “what the text says” to “what’s happening”</a:t>
            </a:r>
          </a:p>
          <a:p>
            <a:r>
              <a:rPr lang="en-US" dirty="0"/>
              <a:t>What’re the requirements?</a:t>
            </a:r>
          </a:p>
          <a:p>
            <a:pPr lvl="1"/>
            <a:r>
              <a:rPr lang="en-US" dirty="0"/>
              <a:t>Beyond “local” text understanding, event-centric NLP requires integrating information about events from various facets: participants, types, relationships, commonsense, causality, etc.</a:t>
            </a:r>
          </a:p>
          <a:p>
            <a:r>
              <a:rPr lang="en-US" u="sng" dirty="0"/>
              <a:t>Among these, time &amp; location of events are the focus of this work</a:t>
            </a:r>
          </a:p>
        </p:txBody>
      </p:sp>
    </p:spTree>
    <p:extLst>
      <p:ext uri="{BB962C8B-B14F-4D97-AF65-F5344CB8AC3E}">
        <p14:creationId xmlns:p14="http://schemas.microsoft.com/office/powerpoint/2010/main" val="1469132084"/>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dissolve">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dissolve">
                                      <p:cBhvr>
                                        <p:cTn id="12" dur="500"/>
                                        <p:tgtEl>
                                          <p:spTgt spid="4">
                                            <p:txEl>
                                              <p:pRg st="1" end="1"/>
                                            </p:txEl>
                                          </p:spTgt>
                                        </p:tgtEl>
                                      </p:cBhvr>
                                    </p:animEffect>
                                  </p:childTnLst>
                                </p:cTn>
                              </p:par>
                              <p:par>
                                <p:cTn id="13" presetID="9" presetClass="entr" presetSubtype="0" fill="hold" grpId="0" nodeType="with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animEffect transition="in" filter="dissolve">
                                      <p:cBhvr>
                                        <p:cTn id="15" dur="500"/>
                                        <p:tgtEl>
                                          <p:spTgt spid="4">
                                            <p:txEl>
                                              <p:pRg st="2" end="2"/>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9" presetClass="entr" presetSubtype="0" fill="hold" grpId="0" nodeType="clickEffect">
                                  <p:stCondLst>
                                    <p:cond delay="0"/>
                                  </p:stCondLst>
                                  <p:childTnLst>
                                    <p:set>
                                      <p:cBhvr>
                                        <p:cTn id="19" dur="1" fill="hold">
                                          <p:stCondLst>
                                            <p:cond delay="0"/>
                                          </p:stCondLst>
                                        </p:cTn>
                                        <p:tgtEl>
                                          <p:spTgt spid="4">
                                            <p:txEl>
                                              <p:pRg st="3" end="3"/>
                                            </p:txEl>
                                          </p:spTgt>
                                        </p:tgtEl>
                                        <p:attrNameLst>
                                          <p:attrName>style.visibility</p:attrName>
                                        </p:attrNameLst>
                                      </p:cBhvr>
                                      <p:to>
                                        <p:strVal val="visible"/>
                                      </p:to>
                                    </p:set>
                                    <p:animEffect transition="in" filter="dissolve">
                                      <p:cBhvr>
                                        <p:cTn id="20" dur="500"/>
                                        <p:tgtEl>
                                          <p:spTgt spid="4">
                                            <p:txEl>
                                              <p:pRg st="3" end="3"/>
                                            </p:txEl>
                                          </p:spTgt>
                                        </p:tgtEl>
                                      </p:cBhvr>
                                    </p:animEffect>
                                  </p:childTnLst>
                                </p:cTn>
                              </p:par>
                              <p:par>
                                <p:cTn id="21" presetID="9" presetClass="entr" presetSubtype="0" fill="hold" grpId="0" nodeType="withEffect">
                                  <p:stCondLst>
                                    <p:cond delay="0"/>
                                  </p:stCondLst>
                                  <p:childTnLst>
                                    <p:set>
                                      <p:cBhvr>
                                        <p:cTn id="22" dur="1" fill="hold">
                                          <p:stCondLst>
                                            <p:cond delay="0"/>
                                          </p:stCondLst>
                                        </p:cTn>
                                        <p:tgtEl>
                                          <p:spTgt spid="4">
                                            <p:txEl>
                                              <p:pRg st="4" end="4"/>
                                            </p:txEl>
                                          </p:spTgt>
                                        </p:tgtEl>
                                        <p:attrNameLst>
                                          <p:attrName>style.visibility</p:attrName>
                                        </p:attrNameLst>
                                      </p:cBhvr>
                                      <p:to>
                                        <p:strVal val="visible"/>
                                      </p:to>
                                    </p:set>
                                    <p:animEffect transition="in" filter="dissolve">
                                      <p:cBhvr>
                                        <p:cTn id="23" dur="500"/>
                                        <p:tgtEl>
                                          <p:spTgt spid="4">
                                            <p:txEl>
                                              <p:pRg st="4" end="4"/>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9" presetClass="entr" presetSubtype="0" fill="hold" grpId="0" nodeType="clickEffect">
                                  <p:stCondLst>
                                    <p:cond delay="0"/>
                                  </p:stCondLst>
                                  <p:childTnLst>
                                    <p:set>
                                      <p:cBhvr>
                                        <p:cTn id="27" dur="1" fill="hold">
                                          <p:stCondLst>
                                            <p:cond delay="0"/>
                                          </p:stCondLst>
                                        </p:cTn>
                                        <p:tgtEl>
                                          <p:spTgt spid="4">
                                            <p:txEl>
                                              <p:pRg st="5" end="5"/>
                                            </p:txEl>
                                          </p:spTgt>
                                        </p:tgtEl>
                                        <p:attrNameLst>
                                          <p:attrName>style.visibility</p:attrName>
                                        </p:attrNameLst>
                                      </p:cBhvr>
                                      <p:to>
                                        <p:strVal val="visible"/>
                                      </p:to>
                                    </p:set>
                                    <p:animEffect transition="in" filter="dissolve">
                                      <p:cBhvr>
                                        <p:cTn id="28" dur="500"/>
                                        <p:tgtEl>
                                          <p:spTgt spid="4">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3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0D5E74-1AD9-6C49-8E1D-7E000458DF14}"/>
              </a:ext>
            </a:extLst>
          </p:cNvPr>
          <p:cNvSpPr>
            <a:spLocks noGrp="1"/>
          </p:cNvSpPr>
          <p:nvPr>
            <p:ph type="title"/>
          </p:nvPr>
        </p:nvSpPr>
        <p:spPr/>
        <p:txBody>
          <a:bodyPr/>
          <a:lstStyle/>
          <a:p>
            <a:r>
              <a:rPr lang="en-US" dirty="0" err="1"/>
              <a:t>SteQE</a:t>
            </a:r>
            <a:r>
              <a:rPr lang="en-US" dirty="0"/>
              <a:t>: Task Formulation</a:t>
            </a:r>
          </a:p>
        </p:txBody>
      </p:sp>
      <p:sp>
        <p:nvSpPr>
          <p:cNvPr id="3" name="Content Placeholder 2">
            <a:extLst>
              <a:ext uri="{FF2B5EF4-FFF2-40B4-BE49-F238E27FC236}">
                <a16:creationId xmlns:a16="http://schemas.microsoft.com/office/drawing/2014/main" id="{6DCEB3DE-7EA4-F544-ABE4-25CD080D0D70}"/>
              </a:ext>
            </a:extLst>
          </p:cNvPr>
          <p:cNvSpPr>
            <a:spLocks noGrp="1"/>
          </p:cNvSpPr>
          <p:nvPr>
            <p:ph idx="1"/>
          </p:nvPr>
        </p:nvSpPr>
        <p:spPr/>
        <p:txBody>
          <a:bodyPr/>
          <a:lstStyle/>
          <a:p>
            <a:pPr marL="0" indent="0">
              <a:buNone/>
            </a:pPr>
            <a:r>
              <a:rPr lang="en-US" dirty="0"/>
              <a:t>3. Spatial Grounding</a:t>
            </a:r>
          </a:p>
          <a:p>
            <a:pPr lvl="1"/>
            <a:r>
              <a:rPr lang="en-US" dirty="0"/>
              <a:t>Granularity</a:t>
            </a:r>
          </a:p>
          <a:p>
            <a:pPr lvl="2"/>
            <a:r>
              <a:rPr lang="en-US" dirty="0"/>
              <a:t>the </a:t>
            </a:r>
            <a:r>
              <a:rPr lang="en-US" b="1" dirty="0"/>
              <a:t>most specific </a:t>
            </a:r>
            <a:r>
              <a:rPr lang="en-US" dirty="0"/>
              <a:t>location mentioned in the text that </a:t>
            </a:r>
            <a:r>
              <a:rPr lang="en-US" b="1" dirty="0"/>
              <a:t>contains all </a:t>
            </a:r>
            <a:r>
              <a:rPr lang="en-US" dirty="0"/>
              <a:t>individual cases of a quantity event</a:t>
            </a:r>
          </a:p>
          <a:p>
            <a:pPr marL="0" indent="0">
              <a:buNone/>
            </a:pPr>
            <a:endParaRPr lang="en-US" dirty="0"/>
          </a:p>
        </p:txBody>
      </p:sp>
      <p:sp>
        <p:nvSpPr>
          <p:cNvPr id="5" name="TextBox 4">
            <a:extLst>
              <a:ext uri="{FF2B5EF4-FFF2-40B4-BE49-F238E27FC236}">
                <a16:creationId xmlns:a16="http://schemas.microsoft.com/office/drawing/2014/main" id="{CEAB4B5C-7AA5-924B-B139-8818D9464001}"/>
              </a:ext>
            </a:extLst>
          </p:cNvPr>
          <p:cNvSpPr txBox="1"/>
          <p:nvPr/>
        </p:nvSpPr>
        <p:spPr>
          <a:xfrm>
            <a:off x="339031" y="3115529"/>
            <a:ext cx="4380186" cy="3200043"/>
          </a:xfrm>
          <a:prstGeom prst="roundRect">
            <a:avLst>
              <a:gd name="adj" fmla="val 4235"/>
            </a:avLst>
          </a:prstGeom>
          <a:noFill/>
          <a:ln>
            <a:solidFill>
              <a:sysClr val="windowText" lastClr="000000"/>
            </a:solidFill>
          </a:ln>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b="1" i="0" u="none" strike="noStrike" kern="0" cap="none" spc="0" normalizeH="0" baseline="0" noProof="0" dirty="0">
                <a:ln>
                  <a:noFill/>
                </a:ln>
                <a:solidFill>
                  <a:prstClr val="black"/>
                </a:solidFill>
                <a:effectLst/>
                <a:uLnTx/>
                <a:uFillTx/>
                <a:latin typeface="Century Gothic" panose="020B0502020202020204" pitchFamily="34" charset="0"/>
              </a:rPr>
              <a:t>Title</a:t>
            </a:r>
            <a:r>
              <a:rPr kumimoji="0" lang="en-US" b="0" i="0" u="none" strike="noStrike" kern="0" cap="none" spc="0" normalizeH="0" baseline="0" noProof="0" dirty="0">
                <a:ln>
                  <a:noFill/>
                </a:ln>
                <a:solidFill>
                  <a:prstClr val="black"/>
                </a:solidFill>
                <a:effectLst/>
                <a:uLnTx/>
                <a:uFillTx/>
                <a:latin typeface="Century Gothic" panose="020B0502020202020204" pitchFamily="34" charset="0"/>
              </a:rPr>
              <a:t>: [Six] COVID-19 cases emerge in </a:t>
            </a:r>
            <a:r>
              <a:rPr kumimoji="0" lang="en-US" b="0" i="0" u="sng" strike="noStrike" kern="0" cap="none" spc="0" normalizeH="0" baseline="0" noProof="0" dirty="0">
                <a:ln>
                  <a:noFill/>
                </a:ln>
                <a:solidFill>
                  <a:srgbClr val="C00000"/>
                </a:solidFill>
                <a:effectLst/>
                <a:uLnTx/>
                <a:uFillTx/>
                <a:latin typeface="Century Gothic" panose="020B0502020202020204" pitchFamily="34" charset="0"/>
              </a:rPr>
              <a:t>South Portland</a:t>
            </a:r>
          </a:p>
          <a:p>
            <a:pPr marL="0" marR="0" lvl="0" indent="0" defTabSz="914400" eaLnBrk="1" fontAlgn="auto" latinLnBrk="0" hangingPunct="1">
              <a:lnSpc>
                <a:spcPct val="100000"/>
              </a:lnSpc>
              <a:spcBef>
                <a:spcPts val="0"/>
              </a:spcBef>
              <a:spcAft>
                <a:spcPts val="0"/>
              </a:spcAft>
              <a:buClrTx/>
              <a:buSzTx/>
              <a:buFontTx/>
              <a:buNone/>
              <a:tabLst/>
              <a:defRPr/>
            </a:pPr>
            <a:endParaRPr kumimoji="0" lang="en-US" b="0" i="0" u="none" strike="noStrike" kern="0" cap="none" spc="0" normalizeH="0" baseline="0" noProof="0" dirty="0">
              <a:ln>
                <a:noFill/>
              </a:ln>
              <a:solidFill>
                <a:prstClr val="black"/>
              </a:solidFill>
              <a:effectLst/>
              <a:uLnTx/>
              <a:uFillTx/>
              <a:latin typeface="Century Gothic" panose="020B0502020202020204" pitchFamily="34" charset="0"/>
            </a:endParaRPr>
          </a:p>
          <a:p>
            <a:pPr marL="0" marR="0" lvl="0" indent="0" defTabSz="914400" eaLnBrk="1" fontAlgn="auto" latinLnBrk="0" hangingPunct="1">
              <a:lnSpc>
                <a:spcPct val="100000"/>
              </a:lnSpc>
              <a:spcBef>
                <a:spcPts val="0"/>
              </a:spcBef>
              <a:spcAft>
                <a:spcPts val="0"/>
              </a:spcAft>
              <a:buClrTx/>
              <a:buSzTx/>
              <a:buFontTx/>
              <a:buNone/>
              <a:tabLst/>
              <a:defRPr/>
            </a:pPr>
            <a:r>
              <a:rPr kumimoji="0" lang="en-US" b="1" i="0" u="none" strike="noStrike" kern="0" cap="none" spc="0" normalizeH="0" baseline="0" noProof="0" dirty="0">
                <a:ln>
                  <a:noFill/>
                </a:ln>
                <a:solidFill>
                  <a:prstClr val="black"/>
                </a:solidFill>
                <a:effectLst/>
                <a:uLnTx/>
                <a:uFillTx/>
                <a:latin typeface="Century Gothic" panose="020B0502020202020204" pitchFamily="34" charset="0"/>
              </a:rPr>
              <a:t>Text</a:t>
            </a:r>
            <a:r>
              <a:rPr kumimoji="0" lang="en-US" b="0" i="0" u="none" strike="noStrike" kern="0" cap="none" spc="0" normalizeH="0" baseline="0" noProof="0" dirty="0">
                <a:ln>
                  <a:noFill/>
                </a:ln>
                <a:solidFill>
                  <a:prstClr val="black"/>
                </a:solidFill>
                <a:effectLst/>
                <a:uLnTx/>
                <a:uFillTx/>
                <a:latin typeface="Century Gothic" panose="020B0502020202020204" pitchFamily="34" charset="0"/>
              </a:rPr>
              <a:t>: </a:t>
            </a:r>
            <a:r>
              <a:rPr kumimoji="0" lang="en-US" b="0" i="0" u="none" strike="noStrike" kern="0" cap="none" spc="0" normalizeH="0" baseline="0" noProof="0" dirty="0">
                <a:ln>
                  <a:noFill/>
                </a:ln>
                <a:solidFill>
                  <a:srgbClr val="C00000"/>
                </a:solidFill>
                <a:effectLst/>
                <a:uLnTx/>
                <a:uFillTx/>
                <a:latin typeface="Century Gothic" panose="020B0502020202020204" pitchFamily="34" charset="0"/>
              </a:rPr>
              <a:t>SOUTH PORTLAND</a:t>
            </a:r>
            <a:r>
              <a:rPr kumimoji="0" lang="en-US" b="0" i="0" u="none" strike="noStrike" kern="0" cap="none" spc="0" normalizeH="0" baseline="0" noProof="0" dirty="0">
                <a:ln>
                  <a:noFill/>
                </a:ln>
                <a:solidFill>
                  <a:prstClr val="black"/>
                </a:solidFill>
                <a:effectLst/>
                <a:uLnTx/>
                <a:uFillTx/>
                <a:latin typeface="Century Gothic" panose="020B0502020202020204" pitchFamily="34" charset="0"/>
              </a:rPr>
              <a:t>, </a:t>
            </a:r>
            <a:r>
              <a:rPr kumimoji="0" lang="en-US" b="0" i="0" u="none" strike="noStrike" kern="0" cap="none" spc="0" normalizeH="0" baseline="0" noProof="0" dirty="0">
                <a:ln>
                  <a:noFill/>
                </a:ln>
                <a:solidFill>
                  <a:srgbClr val="00B050"/>
                </a:solidFill>
                <a:effectLst/>
                <a:uLnTx/>
                <a:uFillTx/>
                <a:latin typeface="Century Gothic" panose="020B0502020202020204" pitchFamily="34" charset="0"/>
              </a:rPr>
              <a:t>Maine</a:t>
            </a:r>
            <a:r>
              <a:rPr kumimoji="0" lang="en-US" b="0" i="0" u="none" strike="noStrike" kern="0" cap="none" spc="0" normalizeH="0" baseline="0" noProof="0" dirty="0">
                <a:ln>
                  <a:noFill/>
                </a:ln>
                <a:solidFill>
                  <a:prstClr val="black"/>
                </a:solidFill>
                <a:effectLst/>
                <a:uLnTx/>
                <a:uFillTx/>
                <a:latin typeface="Century Gothic" panose="020B0502020202020204" pitchFamily="34" charset="0"/>
              </a:rPr>
              <a:t> -- </a:t>
            </a:r>
            <a:r>
              <a:rPr kumimoji="0" lang="en-US" b="0" i="0" u="none" strike="noStrike" kern="0" cap="none" spc="0" normalizeH="0" baseline="0" noProof="0" dirty="0">
                <a:ln>
                  <a:noFill/>
                </a:ln>
                <a:solidFill>
                  <a:srgbClr val="0070C0"/>
                </a:solidFill>
                <a:effectLst/>
                <a:uLnTx/>
                <a:uFillTx/>
                <a:latin typeface="Century Gothic" panose="020B0502020202020204" pitchFamily="34" charset="0"/>
              </a:rPr>
              <a:t>A facility for people with cognitive disabilities </a:t>
            </a:r>
            <a:r>
              <a:rPr kumimoji="0" lang="en-US" b="0" i="0" u="none" strike="noStrike" kern="0" cap="none" spc="0" normalizeH="0" baseline="0" noProof="0" dirty="0">
                <a:ln>
                  <a:noFill/>
                </a:ln>
                <a:solidFill>
                  <a:prstClr val="black"/>
                </a:solidFill>
                <a:effectLst/>
                <a:uLnTx/>
                <a:uFillTx/>
                <a:latin typeface="Century Gothic" panose="020B0502020202020204" pitchFamily="34" charset="0"/>
              </a:rPr>
              <a:t>reports having [six] COVID-19 cases…</a:t>
            </a:r>
          </a:p>
          <a:p>
            <a:pPr marL="0" marR="0" lvl="0" indent="0" defTabSz="914400" eaLnBrk="1" fontAlgn="auto" latinLnBrk="0" hangingPunct="1">
              <a:lnSpc>
                <a:spcPct val="100000"/>
              </a:lnSpc>
              <a:spcBef>
                <a:spcPts val="0"/>
              </a:spcBef>
              <a:spcAft>
                <a:spcPts val="0"/>
              </a:spcAft>
              <a:buClrTx/>
              <a:buSzTx/>
              <a:buFontTx/>
              <a:buNone/>
              <a:tabLst/>
              <a:defRPr/>
            </a:pPr>
            <a:endParaRPr kumimoji="0" lang="en-US" b="0" i="0" u="none" strike="noStrike" kern="0" cap="none" spc="0" normalizeH="0" baseline="0" noProof="0" dirty="0">
              <a:ln>
                <a:noFill/>
              </a:ln>
              <a:solidFill>
                <a:srgbClr val="7030A0"/>
              </a:solidFill>
              <a:effectLst/>
              <a:uLnTx/>
              <a:uFillTx/>
              <a:latin typeface="Century Gothic" panose="020B0502020202020204" pitchFamily="34" charset="0"/>
            </a:endParaRPr>
          </a:p>
          <a:p>
            <a:pPr marL="0" marR="0" lvl="0" indent="0" defTabSz="914400" eaLnBrk="1" fontAlgn="auto" latinLnBrk="0" hangingPunct="1">
              <a:lnSpc>
                <a:spcPct val="100000"/>
              </a:lnSpc>
              <a:spcBef>
                <a:spcPts val="0"/>
              </a:spcBef>
              <a:spcAft>
                <a:spcPts val="0"/>
              </a:spcAft>
              <a:buClrTx/>
              <a:buSzTx/>
              <a:buFontTx/>
              <a:buNone/>
              <a:tabLst/>
              <a:defRPr/>
            </a:pPr>
            <a:r>
              <a:rPr kumimoji="0" lang="en-US" b="0" i="0" u="none" strike="noStrike" kern="0" cap="none" spc="0" normalizeH="0" baseline="0" noProof="0" dirty="0">
                <a:ln>
                  <a:noFill/>
                </a:ln>
                <a:solidFill>
                  <a:prstClr val="black"/>
                </a:solidFill>
                <a:effectLst/>
                <a:uLnTx/>
                <a:uFillTx/>
                <a:latin typeface="Century Gothic" panose="020B0502020202020204" pitchFamily="34" charset="0"/>
              </a:rPr>
              <a:t>Spatial grounding for [six]: US </a:t>
            </a:r>
            <a:r>
              <a:rPr kumimoji="0" lang="en-US" b="0" i="0" u="none" strike="noStrike" kern="0" cap="none" spc="0" normalizeH="0" baseline="0" noProof="0" dirty="0">
                <a:ln>
                  <a:noFill/>
                </a:ln>
                <a:solidFill>
                  <a:prstClr val="black"/>
                </a:solidFill>
                <a:effectLst/>
                <a:uLnTx/>
                <a:uFillTx/>
                <a:latin typeface="Century Gothic" panose="020B0502020202020204" pitchFamily="34" charset="0"/>
                <a:sym typeface="Wingdings" pitchFamily="2" charset="2"/>
              </a:rPr>
              <a:t> </a:t>
            </a:r>
            <a:r>
              <a:rPr kumimoji="0" lang="en-US" b="0" i="0" u="none" strike="noStrike" kern="0" cap="none" spc="0" normalizeH="0" baseline="0" noProof="0" dirty="0">
                <a:ln>
                  <a:noFill/>
                </a:ln>
                <a:solidFill>
                  <a:srgbClr val="00B050"/>
                </a:solidFill>
                <a:effectLst/>
                <a:uLnTx/>
                <a:uFillTx/>
                <a:latin typeface="Century Gothic" panose="020B0502020202020204" pitchFamily="34" charset="0"/>
                <a:sym typeface="Wingdings" pitchFamily="2" charset="2"/>
              </a:rPr>
              <a:t>Maine</a:t>
            </a:r>
            <a:r>
              <a:rPr kumimoji="0" lang="en-US" b="0" i="0" u="none" strike="noStrike" kern="0" cap="none" spc="0" normalizeH="0" baseline="0" noProof="0" dirty="0">
                <a:ln>
                  <a:noFill/>
                </a:ln>
                <a:solidFill>
                  <a:prstClr val="black"/>
                </a:solidFill>
                <a:effectLst/>
                <a:uLnTx/>
                <a:uFillTx/>
                <a:latin typeface="Century Gothic" panose="020B0502020202020204" pitchFamily="34" charset="0"/>
                <a:sym typeface="Wingdings" pitchFamily="2" charset="2"/>
              </a:rPr>
              <a:t>  </a:t>
            </a:r>
            <a:r>
              <a:rPr kumimoji="0" lang="en-US" b="0" i="0" u="none" strike="noStrike" kern="0" cap="none" spc="0" normalizeH="0" baseline="0" noProof="0" dirty="0">
                <a:ln>
                  <a:noFill/>
                </a:ln>
                <a:solidFill>
                  <a:srgbClr val="C00000"/>
                </a:solidFill>
                <a:effectLst/>
                <a:uLnTx/>
                <a:uFillTx/>
                <a:latin typeface="Century Gothic" panose="020B0502020202020204" pitchFamily="34" charset="0"/>
                <a:sym typeface="Wingdings" pitchFamily="2" charset="2"/>
              </a:rPr>
              <a:t>South Portland </a:t>
            </a:r>
            <a:r>
              <a:rPr kumimoji="0" lang="en-US" b="0" i="0" u="none" strike="noStrike" kern="0" cap="none" spc="0" normalizeH="0" baseline="0" noProof="0" dirty="0">
                <a:ln>
                  <a:noFill/>
                </a:ln>
                <a:solidFill>
                  <a:prstClr val="black"/>
                </a:solidFill>
                <a:effectLst/>
                <a:uLnTx/>
                <a:uFillTx/>
                <a:latin typeface="Century Gothic" panose="020B0502020202020204" pitchFamily="34" charset="0"/>
                <a:sym typeface="Wingdings" pitchFamily="2" charset="2"/>
              </a:rPr>
              <a:t> A facility for people with cognitive disabilities </a:t>
            </a:r>
          </a:p>
        </p:txBody>
      </p:sp>
      <p:grpSp>
        <p:nvGrpSpPr>
          <p:cNvPr id="8" name="Group 7">
            <a:extLst>
              <a:ext uri="{FF2B5EF4-FFF2-40B4-BE49-F238E27FC236}">
                <a16:creationId xmlns:a16="http://schemas.microsoft.com/office/drawing/2014/main" id="{EC20AF40-413B-F243-AFFA-0DC9B14F0801}"/>
              </a:ext>
            </a:extLst>
          </p:cNvPr>
          <p:cNvGrpSpPr/>
          <p:nvPr/>
        </p:nvGrpSpPr>
        <p:grpSpPr>
          <a:xfrm>
            <a:off x="4761186" y="3614375"/>
            <a:ext cx="3950841" cy="2291884"/>
            <a:chOff x="4761186" y="3614375"/>
            <a:chExt cx="3950841" cy="2291884"/>
          </a:xfrm>
        </p:grpSpPr>
        <p:sp>
          <p:nvSpPr>
            <p:cNvPr id="35" name="Oval 34">
              <a:extLst>
                <a:ext uri="{FF2B5EF4-FFF2-40B4-BE49-F238E27FC236}">
                  <a16:creationId xmlns:a16="http://schemas.microsoft.com/office/drawing/2014/main" id="{3C3FEB8F-1785-7042-8852-74F7291A62C5}"/>
                </a:ext>
              </a:extLst>
            </p:cNvPr>
            <p:cNvSpPr/>
            <p:nvPr/>
          </p:nvSpPr>
          <p:spPr>
            <a:xfrm>
              <a:off x="4903448" y="3614375"/>
              <a:ext cx="3808579" cy="2291884"/>
            </a:xfrm>
            <a:prstGeom prst="ellipse">
              <a:avLst/>
            </a:prstGeom>
            <a:noFill/>
            <a:ln w="12700" cap="flat" cmpd="sng" algn="ctr">
              <a:solidFill>
                <a:srgbClr val="00B050"/>
              </a:solidFill>
              <a:prstDash val="solid"/>
              <a:miter lim="800000"/>
              <a:extLst>
                <a:ext uri="{C807C97D-BFC1-408E-A445-0C87EB9F89A2}">
                  <ask:lineSketchStyleProps xmlns:ask="http://schemas.microsoft.com/office/drawing/2018/sketchyshapes" sd="608385902">
                    <a:custGeom>
                      <a:avLst/>
                      <a:gdLst>
                        <a:gd name="connsiteX0" fmla="*/ 0 w 3808579"/>
                        <a:gd name="connsiteY0" fmla="*/ 1145942 h 2291884"/>
                        <a:gd name="connsiteX1" fmla="*/ 1904290 w 3808579"/>
                        <a:gd name="connsiteY1" fmla="*/ 0 h 2291884"/>
                        <a:gd name="connsiteX2" fmla="*/ 3808580 w 3808579"/>
                        <a:gd name="connsiteY2" fmla="*/ 1145942 h 2291884"/>
                        <a:gd name="connsiteX3" fmla="*/ 1904290 w 3808579"/>
                        <a:gd name="connsiteY3" fmla="*/ 2291884 h 2291884"/>
                        <a:gd name="connsiteX4" fmla="*/ 0 w 3808579"/>
                        <a:gd name="connsiteY4" fmla="*/ 1145942 h 22918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08579" h="2291884" extrusionOk="0">
                          <a:moveTo>
                            <a:pt x="0" y="1145942"/>
                          </a:moveTo>
                          <a:cubicBezTo>
                            <a:pt x="56187" y="448235"/>
                            <a:pt x="846208" y="-123272"/>
                            <a:pt x="1904290" y="0"/>
                          </a:cubicBezTo>
                          <a:cubicBezTo>
                            <a:pt x="2968079" y="126672"/>
                            <a:pt x="3732223" y="663991"/>
                            <a:pt x="3808580" y="1145942"/>
                          </a:cubicBezTo>
                          <a:cubicBezTo>
                            <a:pt x="3626766" y="1945886"/>
                            <a:pt x="2969243" y="2484562"/>
                            <a:pt x="1904290" y="2291884"/>
                          </a:cubicBezTo>
                          <a:cubicBezTo>
                            <a:pt x="691879" y="2231343"/>
                            <a:pt x="-98289" y="1806245"/>
                            <a:pt x="0" y="1145942"/>
                          </a:cubicBezTo>
                          <a:close/>
                        </a:path>
                      </a:pathLst>
                    </a:custGeom>
                    <ask:type>
                      <ask:lineSketchScribble/>
                    </ask:type>
                  </ask:lineSketchStyleProps>
                </a:ext>
              </a:extLst>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37" name="TextBox 36">
              <a:extLst>
                <a:ext uri="{FF2B5EF4-FFF2-40B4-BE49-F238E27FC236}">
                  <a16:creationId xmlns:a16="http://schemas.microsoft.com/office/drawing/2014/main" id="{2CB83013-CB47-0D4C-A54A-C4DAFB455A7E}"/>
                </a:ext>
              </a:extLst>
            </p:cNvPr>
            <p:cNvSpPr txBox="1"/>
            <p:nvPr/>
          </p:nvSpPr>
          <p:spPr>
            <a:xfrm>
              <a:off x="4761186" y="3735757"/>
              <a:ext cx="891591" cy="369332"/>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b="0" i="0" u="none" strike="noStrike" kern="0" cap="none" spc="0" normalizeH="0" baseline="0" noProof="0" dirty="0">
                  <a:ln>
                    <a:noFill/>
                  </a:ln>
                  <a:solidFill>
                    <a:srgbClr val="00B050"/>
                  </a:solidFill>
                  <a:effectLst/>
                  <a:uLnTx/>
                  <a:uFillTx/>
                  <a:latin typeface="Century Gothic" panose="020B0502020202020204" pitchFamily="34" charset="0"/>
                </a:rPr>
                <a:t>Maine</a:t>
              </a:r>
            </a:p>
          </p:txBody>
        </p:sp>
      </p:grpSp>
      <p:grpSp>
        <p:nvGrpSpPr>
          <p:cNvPr id="7" name="Group 6">
            <a:extLst>
              <a:ext uri="{FF2B5EF4-FFF2-40B4-BE49-F238E27FC236}">
                <a16:creationId xmlns:a16="http://schemas.microsoft.com/office/drawing/2014/main" id="{0B7E9C99-E703-AA45-BCA8-2282FE9306A5}"/>
              </a:ext>
            </a:extLst>
          </p:cNvPr>
          <p:cNvGrpSpPr/>
          <p:nvPr/>
        </p:nvGrpSpPr>
        <p:grpSpPr>
          <a:xfrm>
            <a:off x="5474734" y="3614483"/>
            <a:ext cx="2550093" cy="2119331"/>
            <a:chOff x="5474734" y="3614483"/>
            <a:chExt cx="2550093" cy="2119331"/>
          </a:xfrm>
        </p:grpSpPr>
        <p:grpSp>
          <p:nvGrpSpPr>
            <p:cNvPr id="4" name="Group 3">
              <a:extLst>
                <a:ext uri="{FF2B5EF4-FFF2-40B4-BE49-F238E27FC236}">
                  <a16:creationId xmlns:a16="http://schemas.microsoft.com/office/drawing/2014/main" id="{775CA36D-E50A-EA4D-86C7-213183B9B276}"/>
                </a:ext>
              </a:extLst>
            </p:cNvPr>
            <p:cNvGrpSpPr/>
            <p:nvPr/>
          </p:nvGrpSpPr>
          <p:grpSpPr>
            <a:xfrm>
              <a:off x="6219891" y="4309855"/>
              <a:ext cx="1026661" cy="833462"/>
              <a:chOff x="6219891" y="4309855"/>
              <a:chExt cx="1026661" cy="833462"/>
            </a:xfrm>
          </p:grpSpPr>
          <p:sp>
            <p:nvSpPr>
              <p:cNvPr id="28" name="Triangle 27">
                <a:extLst>
                  <a:ext uri="{FF2B5EF4-FFF2-40B4-BE49-F238E27FC236}">
                    <a16:creationId xmlns:a16="http://schemas.microsoft.com/office/drawing/2014/main" id="{989BDBEA-0931-264A-9161-D2D748C6ECF4}"/>
                  </a:ext>
                </a:extLst>
              </p:cNvPr>
              <p:cNvSpPr/>
              <p:nvPr/>
            </p:nvSpPr>
            <p:spPr>
              <a:xfrm rot="20827500">
                <a:off x="6219891" y="4583079"/>
                <a:ext cx="264945" cy="264945"/>
              </a:xfrm>
              <a:prstGeom prst="triangle">
                <a:avLst/>
              </a:prstGeom>
              <a:solidFill>
                <a:srgbClr val="4472C4"/>
              </a:solidFill>
              <a:ln w="12700" cap="flat" cmpd="sng" algn="ctr">
                <a:solidFill>
                  <a:srgbClr val="4472C4">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29" name="Triangle 28">
                <a:extLst>
                  <a:ext uri="{FF2B5EF4-FFF2-40B4-BE49-F238E27FC236}">
                    <a16:creationId xmlns:a16="http://schemas.microsoft.com/office/drawing/2014/main" id="{D262BEA8-29F5-D74C-B70E-967EFB719F9C}"/>
                  </a:ext>
                </a:extLst>
              </p:cNvPr>
              <p:cNvSpPr/>
              <p:nvPr/>
            </p:nvSpPr>
            <p:spPr>
              <a:xfrm rot="741808">
                <a:off x="6675265" y="4707272"/>
                <a:ext cx="264945" cy="264945"/>
              </a:xfrm>
              <a:prstGeom prst="triangle">
                <a:avLst/>
              </a:prstGeom>
              <a:solidFill>
                <a:srgbClr val="4472C4"/>
              </a:solidFill>
              <a:ln w="12700" cap="flat" cmpd="sng" algn="ctr">
                <a:solidFill>
                  <a:srgbClr val="4472C4">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30" name="Triangle 29">
                <a:extLst>
                  <a:ext uri="{FF2B5EF4-FFF2-40B4-BE49-F238E27FC236}">
                    <a16:creationId xmlns:a16="http://schemas.microsoft.com/office/drawing/2014/main" id="{C3047076-49A8-AC43-BA1E-DBEBA590E52B}"/>
                  </a:ext>
                </a:extLst>
              </p:cNvPr>
              <p:cNvSpPr/>
              <p:nvPr/>
            </p:nvSpPr>
            <p:spPr>
              <a:xfrm rot="6359098">
                <a:off x="6459996" y="4878371"/>
                <a:ext cx="264946" cy="264945"/>
              </a:xfrm>
              <a:prstGeom prst="triangle">
                <a:avLst/>
              </a:prstGeom>
              <a:solidFill>
                <a:srgbClr val="4472C4"/>
              </a:solidFill>
              <a:ln w="12700" cap="flat" cmpd="sng" algn="ctr">
                <a:solidFill>
                  <a:srgbClr val="4472C4">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31" name="Triangle 30">
                <a:extLst>
                  <a:ext uri="{FF2B5EF4-FFF2-40B4-BE49-F238E27FC236}">
                    <a16:creationId xmlns:a16="http://schemas.microsoft.com/office/drawing/2014/main" id="{0962BBBE-5829-F345-9EF5-24D3CD9871BB}"/>
                  </a:ext>
                </a:extLst>
              </p:cNvPr>
              <p:cNvSpPr/>
              <p:nvPr/>
            </p:nvSpPr>
            <p:spPr>
              <a:xfrm rot="183336">
                <a:off x="6973327" y="4831465"/>
                <a:ext cx="264945" cy="264945"/>
              </a:xfrm>
              <a:prstGeom prst="triangle">
                <a:avLst/>
              </a:prstGeom>
              <a:solidFill>
                <a:srgbClr val="4472C4"/>
              </a:solidFill>
              <a:ln w="12700" cap="flat" cmpd="sng" algn="ctr">
                <a:solidFill>
                  <a:srgbClr val="4472C4">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32" name="Triangle 31">
                <a:extLst>
                  <a:ext uri="{FF2B5EF4-FFF2-40B4-BE49-F238E27FC236}">
                    <a16:creationId xmlns:a16="http://schemas.microsoft.com/office/drawing/2014/main" id="{37ED5893-40FE-7449-A137-200F6E6C7260}"/>
                  </a:ext>
                </a:extLst>
              </p:cNvPr>
              <p:cNvSpPr/>
              <p:nvPr/>
            </p:nvSpPr>
            <p:spPr>
              <a:xfrm rot="1487748">
                <a:off x="6981607" y="4417489"/>
                <a:ext cx="264945" cy="264945"/>
              </a:xfrm>
              <a:prstGeom prst="triangle">
                <a:avLst/>
              </a:prstGeom>
              <a:solidFill>
                <a:srgbClr val="4472C4"/>
              </a:solidFill>
              <a:ln w="12700" cap="flat" cmpd="sng" algn="ctr">
                <a:solidFill>
                  <a:srgbClr val="4472C4">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33" name="Triangle 32">
                <a:extLst>
                  <a:ext uri="{FF2B5EF4-FFF2-40B4-BE49-F238E27FC236}">
                    <a16:creationId xmlns:a16="http://schemas.microsoft.com/office/drawing/2014/main" id="{9CCBD2FD-4EC1-204A-A9B5-6A1F0D070ACA}"/>
                  </a:ext>
                </a:extLst>
              </p:cNvPr>
              <p:cNvSpPr/>
              <p:nvPr/>
            </p:nvSpPr>
            <p:spPr>
              <a:xfrm>
                <a:off x="6526233" y="4309855"/>
                <a:ext cx="264945" cy="264945"/>
              </a:xfrm>
              <a:prstGeom prst="triangle">
                <a:avLst/>
              </a:prstGeom>
              <a:solidFill>
                <a:srgbClr val="4472C4"/>
              </a:solidFill>
              <a:ln w="12700" cap="flat" cmpd="sng" algn="ctr">
                <a:solidFill>
                  <a:srgbClr val="4472C4">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grpSp>
        <p:grpSp>
          <p:nvGrpSpPr>
            <p:cNvPr id="6" name="Group 5">
              <a:extLst>
                <a:ext uri="{FF2B5EF4-FFF2-40B4-BE49-F238E27FC236}">
                  <a16:creationId xmlns:a16="http://schemas.microsoft.com/office/drawing/2014/main" id="{432F7EC4-C8D5-C749-BEB6-318F3D514D40}"/>
                </a:ext>
              </a:extLst>
            </p:cNvPr>
            <p:cNvGrpSpPr/>
            <p:nvPr/>
          </p:nvGrpSpPr>
          <p:grpSpPr>
            <a:xfrm>
              <a:off x="5474734" y="3614483"/>
              <a:ext cx="2550093" cy="2119331"/>
              <a:chOff x="5474734" y="3614483"/>
              <a:chExt cx="2550093" cy="2119331"/>
            </a:xfrm>
          </p:grpSpPr>
          <p:sp>
            <p:nvSpPr>
              <p:cNvPr id="36" name="Oval 35">
                <a:extLst>
                  <a:ext uri="{FF2B5EF4-FFF2-40B4-BE49-F238E27FC236}">
                    <a16:creationId xmlns:a16="http://schemas.microsoft.com/office/drawing/2014/main" id="{B2B88099-DB80-2441-B8F5-B508245D8CCC}"/>
                  </a:ext>
                </a:extLst>
              </p:cNvPr>
              <p:cNvSpPr/>
              <p:nvPr/>
            </p:nvSpPr>
            <p:spPr>
              <a:xfrm>
                <a:off x="5474734" y="3895879"/>
                <a:ext cx="2550093" cy="1837935"/>
              </a:xfrm>
              <a:prstGeom prst="ellipse">
                <a:avLst/>
              </a:prstGeom>
              <a:noFill/>
              <a:ln w="12700" cap="flat" cmpd="sng" algn="ctr">
                <a:solidFill>
                  <a:srgbClr val="C00000"/>
                </a:solidFill>
                <a:prstDash val="solid"/>
                <a:miter lim="800000"/>
                <a:extLst>
                  <a:ext uri="{C807C97D-BFC1-408E-A445-0C87EB9F89A2}">
                    <ask:lineSketchStyleProps xmlns:ask="http://schemas.microsoft.com/office/drawing/2018/sketchyshapes" sd="4138900056">
                      <a:custGeom>
                        <a:avLst/>
                        <a:gdLst>
                          <a:gd name="connsiteX0" fmla="*/ 0 w 2550093"/>
                          <a:gd name="connsiteY0" fmla="*/ 918968 h 1837935"/>
                          <a:gd name="connsiteX1" fmla="*/ 1275047 w 2550093"/>
                          <a:gd name="connsiteY1" fmla="*/ 0 h 1837935"/>
                          <a:gd name="connsiteX2" fmla="*/ 2550094 w 2550093"/>
                          <a:gd name="connsiteY2" fmla="*/ 918968 h 1837935"/>
                          <a:gd name="connsiteX3" fmla="*/ 1275047 w 2550093"/>
                          <a:gd name="connsiteY3" fmla="*/ 1837936 h 1837935"/>
                          <a:gd name="connsiteX4" fmla="*/ 0 w 2550093"/>
                          <a:gd name="connsiteY4" fmla="*/ 918968 h 18379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50093" h="1837935" extrusionOk="0">
                            <a:moveTo>
                              <a:pt x="0" y="918968"/>
                            </a:moveTo>
                            <a:cubicBezTo>
                              <a:pt x="-68208" y="256898"/>
                              <a:pt x="773214" y="-17542"/>
                              <a:pt x="1275047" y="0"/>
                            </a:cubicBezTo>
                            <a:cubicBezTo>
                              <a:pt x="1958870" y="45602"/>
                              <a:pt x="2468598" y="539299"/>
                              <a:pt x="2550094" y="918968"/>
                            </a:cubicBezTo>
                            <a:cubicBezTo>
                              <a:pt x="2447701" y="1354719"/>
                              <a:pt x="1888573" y="1950108"/>
                              <a:pt x="1275047" y="1837936"/>
                            </a:cubicBezTo>
                            <a:cubicBezTo>
                              <a:pt x="520052" y="1716738"/>
                              <a:pt x="-23550" y="1294941"/>
                              <a:pt x="0" y="918968"/>
                            </a:cubicBezTo>
                            <a:close/>
                          </a:path>
                        </a:pathLst>
                      </a:custGeom>
                      <ask:type>
                        <ask:lineSketchScribble/>
                      </ask:type>
                    </ask:lineSketchStyleProps>
                  </a:ext>
                </a:extLst>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38" name="TextBox 37">
                <a:extLst>
                  <a:ext uri="{FF2B5EF4-FFF2-40B4-BE49-F238E27FC236}">
                    <a16:creationId xmlns:a16="http://schemas.microsoft.com/office/drawing/2014/main" id="{52B7673B-ABF1-1746-AB82-C09D23ADED4E}"/>
                  </a:ext>
                </a:extLst>
              </p:cNvPr>
              <p:cNvSpPr txBox="1"/>
              <p:nvPr/>
            </p:nvSpPr>
            <p:spPr>
              <a:xfrm>
                <a:off x="6079139" y="3614483"/>
                <a:ext cx="1899981" cy="369332"/>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b="0" i="0" u="none" strike="noStrike" kern="0" cap="none" spc="0" normalizeH="0" baseline="0" noProof="0" dirty="0">
                    <a:ln>
                      <a:noFill/>
                    </a:ln>
                    <a:solidFill>
                      <a:srgbClr val="C00000"/>
                    </a:solidFill>
                    <a:effectLst/>
                    <a:uLnTx/>
                    <a:uFillTx/>
                    <a:latin typeface="Century Gothic" panose="020B0502020202020204" pitchFamily="34" charset="0"/>
                  </a:rPr>
                  <a:t>S. Portland</a:t>
                </a:r>
              </a:p>
            </p:txBody>
          </p:sp>
        </p:grpSp>
      </p:grpSp>
      <p:grpSp>
        <p:nvGrpSpPr>
          <p:cNvPr id="11" name="Group 10">
            <a:extLst>
              <a:ext uri="{FF2B5EF4-FFF2-40B4-BE49-F238E27FC236}">
                <a16:creationId xmlns:a16="http://schemas.microsoft.com/office/drawing/2014/main" id="{AD4BE3AA-FC11-6B4A-869E-2D7740F2FAE2}"/>
              </a:ext>
            </a:extLst>
          </p:cNvPr>
          <p:cNvGrpSpPr/>
          <p:nvPr/>
        </p:nvGrpSpPr>
        <p:grpSpPr>
          <a:xfrm>
            <a:off x="5660559" y="4185662"/>
            <a:ext cx="2674130" cy="1258488"/>
            <a:chOff x="5660559" y="4185662"/>
            <a:chExt cx="2674130" cy="1258488"/>
          </a:xfrm>
        </p:grpSpPr>
        <p:sp>
          <p:nvSpPr>
            <p:cNvPr id="34" name="Oval 33">
              <a:extLst>
                <a:ext uri="{FF2B5EF4-FFF2-40B4-BE49-F238E27FC236}">
                  <a16:creationId xmlns:a16="http://schemas.microsoft.com/office/drawing/2014/main" id="{9990130C-1CF9-A349-9B8D-930B57EDF554}"/>
                </a:ext>
              </a:extLst>
            </p:cNvPr>
            <p:cNvSpPr/>
            <p:nvPr/>
          </p:nvSpPr>
          <p:spPr>
            <a:xfrm>
              <a:off x="6079139" y="4185662"/>
              <a:ext cx="1341282" cy="1258488"/>
            </a:xfrm>
            <a:prstGeom prst="ellipse">
              <a:avLst/>
            </a:prstGeom>
            <a:noFill/>
            <a:ln w="12700" cap="flat" cmpd="sng" algn="ctr">
              <a:solidFill>
                <a:srgbClr val="4472C4"/>
              </a:solidFill>
              <a:prstDash val="solid"/>
              <a:miter lim="800000"/>
              <a:extLst>
                <a:ext uri="{C807C97D-BFC1-408E-A445-0C87EB9F89A2}">
                  <ask:lineSketchStyleProps xmlns:ask="http://schemas.microsoft.com/office/drawing/2018/sketchyshapes" sd="4138900056">
                    <a:custGeom>
                      <a:avLst/>
                      <a:gdLst>
                        <a:gd name="connsiteX0" fmla="*/ 0 w 1341282"/>
                        <a:gd name="connsiteY0" fmla="*/ 629244 h 1258488"/>
                        <a:gd name="connsiteX1" fmla="*/ 670641 w 1341282"/>
                        <a:gd name="connsiteY1" fmla="*/ 0 h 1258488"/>
                        <a:gd name="connsiteX2" fmla="*/ 1341282 w 1341282"/>
                        <a:gd name="connsiteY2" fmla="*/ 629244 h 1258488"/>
                        <a:gd name="connsiteX3" fmla="*/ 670641 w 1341282"/>
                        <a:gd name="connsiteY3" fmla="*/ 1258488 h 1258488"/>
                        <a:gd name="connsiteX4" fmla="*/ 0 w 1341282"/>
                        <a:gd name="connsiteY4" fmla="*/ 629244 h 12584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41282" h="1258488" extrusionOk="0">
                          <a:moveTo>
                            <a:pt x="0" y="629244"/>
                          </a:moveTo>
                          <a:cubicBezTo>
                            <a:pt x="-42204" y="186101"/>
                            <a:pt x="330403" y="-2613"/>
                            <a:pt x="670641" y="0"/>
                          </a:cubicBezTo>
                          <a:cubicBezTo>
                            <a:pt x="1024778" y="36381"/>
                            <a:pt x="1334533" y="292312"/>
                            <a:pt x="1341282" y="629244"/>
                          </a:cubicBezTo>
                          <a:cubicBezTo>
                            <a:pt x="1295009" y="944327"/>
                            <a:pt x="998636" y="1310936"/>
                            <a:pt x="670641" y="1258488"/>
                          </a:cubicBezTo>
                          <a:cubicBezTo>
                            <a:pt x="275502" y="1199436"/>
                            <a:pt x="-2600" y="962244"/>
                            <a:pt x="0" y="629244"/>
                          </a:cubicBezTo>
                          <a:close/>
                        </a:path>
                      </a:pathLst>
                    </a:custGeom>
                    <ask:type>
                      <ask:lineSketchScribble/>
                    </ask:type>
                  </ask:lineSketchStyleProps>
                </a:ext>
              </a:extLst>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39" name="TextBox 38">
              <a:extLst>
                <a:ext uri="{FF2B5EF4-FFF2-40B4-BE49-F238E27FC236}">
                  <a16:creationId xmlns:a16="http://schemas.microsoft.com/office/drawing/2014/main" id="{3EA06EB4-AE44-B549-9EE3-5D5300896EC0}"/>
                </a:ext>
              </a:extLst>
            </p:cNvPr>
            <p:cNvSpPr txBox="1"/>
            <p:nvPr/>
          </p:nvSpPr>
          <p:spPr>
            <a:xfrm>
              <a:off x="5660559" y="5051822"/>
              <a:ext cx="2674130" cy="369332"/>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b="0" i="0" u="none" strike="noStrike" kern="0" cap="none" spc="0" normalizeH="0" baseline="0" noProof="0" dirty="0">
                  <a:ln>
                    <a:noFill/>
                  </a:ln>
                  <a:solidFill>
                    <a:srgbClr val="0070C0"/>
                  </a:solidFill>
                  <a:effectLst/>
                  <a:uLnTx/>
                  <a:uFillTx/>
                  <a:latin typeface="Century Gothic" panose="020B0502020202020204" pitchFamily="34" charset="0"/>
                </a:rPr>
                <a:t>A facility for disabilities</a:t>
              </a:r>
            </a:p>
          </p:txBody>
        </p:sp>
      </p:grpSp>
      <p:grpSp>
        <p:nvGrpSpPr>
          <p:cNvPr id="10" name="Group 9">
            <a:extLst>
              <a:ext uri="{FF2B5EF4-FFF2-40B4-BE49-F238E27FC236}">
                <a16:creationId xmlns:a16="http://schemas.microsoft.com/office/drawing/2014/main" id="{42816FEB-D4B9-334F-A676-33C564F0D66D}"/>
              </a:ext>
            </a:extLst>
          </p:cNvPr>
          <p:cNvGrpSpPr/>
          <p:nvPr/>
        </p:nvGrpSpPr>
        <p:grpSpPr>
          <a:xfrm>
            <a:off x="5225564" y="3999695"/>
            <a:ext cx="3250923" cy="1485575"/>
            <a:chOff x="5225564" y="3999695"/>
            <a:chExt cx="3250923" cy="1485575"/>
          </a:xfrm>
        </p:grpSpPr>
        <p:sp>
          <p:nvSpPr>
            <p:cNvPr id="41" name="Triangle 40">
              <a:extLst>
                <a:ext uri="{FF2B5EF4-FFF2-40B4-BE49-F238E27FC236}">
                  <a16:creationId xmlns:a16="http://schemas.microsoft.com/office/drawing/2014/main" id="{C4BFCEA1-E9C5-F347-A972-7BC7AE6E69EB}"/>
                </a:ext>
              </a:extLst>
            </p:cNvPr>
            <p:cNvSpPr/>
            <p:nvPr/>
          </p:nvSpPr>
          <p:spPr>
            <a:xfrm rot="692866">
              <a:off x="7776877" y="3999695"/>
              <a:ext cx="264945" cy="264946"/>
            </a:xfrm>
            <a:prstGeom prst="triangle">
              <a:avLst/>
            </a:prstGeom>
            <a:solidFill>
              <a:srgbClr val="4472C4"/>
            </a:solidFill>
            <a:ln w="12700" cap="flat" cmpd="sng" algn="ctr">
              <a:solidFill>
                <a:srgbClr val="4472C4">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42" name="Triangle 41">
              <a:extLst>
                <a:ext uri="{FF2B5EF4-FFF2-40B4-BE49-F238E27FC236}">
                  <a16:creationId xmlns:a16="http://schemas.microsoft.com/office/drawing/2014/main" id="{3FB1A12D-D930-1549-8681-FD096ECACFDB}"/>
                </a:ext>
              </a:extLst>
            </p:cNvPr>
            <p:cNvSpPr/>
            <p:nvPr/>
          </p:nvSpPr>
          <p:spPr>
            <a:xfrm rot="21215502">
              <a:off x="8211542" y="4560841"/>
              <a:ext cx="264945" cy="264946"/>
            </a:xfrm>
            <a:prstGeom prst="triangle">
              <a:avLst/>
            </a:prstGeom>
            <a:solidFill>
              <a:srgbClr val="4472C4"/>
            </a:solidFill>
            <a:ln w="12700" cap="flat" cmpd="sng" algn="ctr">
              <a:solidFill>
                <a:srgbClr val="4472C4">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43" name="Triangle 42">
              <a:extLst>
                <a:ext uri="{FF2B5EF4-FFF2-40B4-BE49-F238E27FC236}">
                  <a16:creationId xmlns:a16="http://schemas.microsoft.com/office/drawing/2014/main" id="{0E0A770A-139D-3743-A84A-86C89206A30A}"/>
                </a:ext>
              </a:extLst>
            </p:cNvPr>
            <p:cNvSpPr/>
            <p:nvPr/>
          </p:nvSpPr>
          <p:spPr>
            <a:xfrm rot="20658319">
              <a:off x="5225564" y="5220324"/>
              <a:ext cx="264945" cy="264946"/>
            </a:xfrm>
            <a:prstGeom prst="triangle">
              <a:avLst/>
            </a:prstGeom>
            <a:solidFill>
              <a:srgbClr val="4472C4"/>
            </a:solidFill>
            <a:ln w="12700" cap="flat" cmpd="sng" algn="ctr">
              <a:solidFill>
                <a:srgbClr val="4472C4">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grpSp>
      <p:grpSp>
        <p:nvGrpSpPr>
          <p:cNvPr id="9" name="Group 8">
            <a:extLst>
              <a:ext uri="{FF2B5EF4-FFF2-40B4-BE49-F238E27FC236}">
                <a16:creationId xmlns:a16="http://schemas.microsoft.com/office/drawing/2014/main" id="{661A9914-9586-F14A-A1CD-A4132DF63502}"/>
              </a:ext>
            </a:extLst>
          </p:cNvPr>
          <p:cNvGrpSpPr/>
          <p:nvPr/>
        </p:nvGrpSpPr>
        <p:grpSpPr>
          <a:xfrm>
            <a:off x="8014561" y="3556894"/>
            <a:ext cx="1127588" cy="369332"/>
            <a:chOff x="8014561" y="3556894"/>
            <a:chExt cx="1127588" cy="369332"/>
          </a:xfrm>
        </p:grpSpPr>
        <p:sp>
          <p:nvSpPr>
            <p:cNvPr id="40" name="Triangle 39">
              <a:extLst>
                <a:ext uri="{FF2B5EF4-FFF2-40B4-BE49-F238E27FC236}">
                  <a16:creationId xmlns:a16="http://schemas.microsoft.com/office/drawing/2014/main" id="{30033224-563A-7D4D-B5E2-BA435558CBE3}"/>
                </a:ext>
              </a:extLst>
            </p:cNvPr>
            <p:cNvSpPr/>
            <p:nvPr/>
          </p:nvSpPr>
          <p:spPr>
            <a:xfrm>
              <a:off x="8014561" y="3639114"/>
              <a:ext cx="136535" cy="136535"/>
            </a:xfrm>
            <a:prstGeom prst="triangle">
              <a:avLst/>
            </a:prstGeom>
            <a:solidFill>
              <a:srgbClr val="4472C4"/>
            </a:solidFill>
            <a:ln w="12700" cap="flat" cmpd="sng" algn="ctr">
              <a:solidFill>
                <a:srgbClr val="4472C4">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27" name="TextBox 26">
              <a:extLst>
                <a:ext uri="{FF2B5EF4-FFF2-40B4-BE49-F238E27FC236}">
                  <a16:creationId xmlns:a16="http://schemas.microsoft.com/office/drawing/2014/main" id="{02922B1A-B21F-9444-BF64-0E81DC244260}"/>
                </a:ext>
              </a:extLst>
            </p:cNvPr>
            <p:cNvSpPr txBox="1"/>
            <p:nvPr/>
          </p:nvSpPr>
          <p:spPr>
            <a:xfrm>
              <a:off x="8180026" y="3556894"/>
              <a:ext cx="962123" cy="369332"/>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b="0" i="0" u="none" strike="noStrike" kern="0" cap="none" spc="0" normalizeH="0" baseline="0" noProof="0" dirty="0">
                  <a:ln>
                    <a:noFill/>
                  </a:ln>
                  <a:solidFill>
                    <a:prstClr val="black"/>
                  </a:solidFill>
                  <a:effectLst/>
                  <a:uLnTx/>
                  <a:uFillTx/>
                  <a:latin typeface="Century Gothic" panose="020B0502020202020204" pitchFamily="34" charset="0"/>
                </a:rPr>
                <a:t>- cases</a:t>
              </a:r>
            </a:p>
          </p:txBody>
        </p:sp>
      </p:grpSp>
    </p:spTree>
    <p:extLst>
      <p:ext uri="{BB962C8B-B14F-4D97-AF65-F5344CB8AC3E}">
        <p14:creationId xmlns:p14="http://schemas.microsoft.com/office/powerpoint/2010/main" val="2799840650"/>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5">
                                            <p:bg/>
                                          </p:spTgt>
                                        </p:tgtEl>
                                        <p:attrNameLst>
                                          <p:attrName>style.visibility</p:attrName>
                                        </p:attrNameLst>
                                      </p:cBhvr>
                                      <p:to>
                                        <p:strVal val="visible"/>
                                      </p:to>
                                    </p:set>
                                    <p:animEffect transition="in" filter="dissolve">
                                      <p:cBhvr>
                                        <p:cTn id="7" dur="500"/>
                                        <p:tgtEl>
                                          <p:spTgt spid="5">
                                            <p:bg/>
                                          </p:spTgt>
                                        </p:tgtEl>
                                      </p:cBhvr>
                                    </p:animEffect>
                                  </p:childTnLst>
                                </p:cTn>
                              </p:par>
                              <p:par>
                                <p:cTn id="8" presetID="9" presetClass="entr" presetSubtype="0" fill="hold" grpId="0" nodeType="withEffect">
                                  <p:stCondLst>
                                    <p:cond delay="0"/>
                                  </p:stCondLst>
                                  <p:childTnLst>
                                    <p:set>
                                      <p:cBhvr>
                                        <p:cTn id="9" dur="1" fill="hold">
                                          <p:stCondLst>
                                            <p:cond delay="0"/>
                                          </p:stCondLst>
                                        </p:cTn>
                                        <p:tgtEl>
                                          <p:spTgt spid="5">
                                            <p:txEl>
                                              <p:pRg st="0" end="0"/>
                                            </p:txEl>
                                          </p:spTgt>
                                        </p:tgtEl>
                                        <p:attrNameLst>
                                          <p:attrName>style.visibility</p:attrName>
                                        </p:attrNameLst>
                                      </p:cBhvr>
                                      <p:to>
                                        <p:strVal val="visible"/>
                                      </p:to>
                                    </p:set>
                                    <p:animEffect transition="in" filter="dissolve">
                                      <p:cBhvr>
                                        <p:cTn id="10" dur="500"/>
                                        <p:tgtEl>
                                          <p:spTgt spid="5">
                                            <p:txEl>
                                              <p:pRg st="0" end="0"/>
                                            </p:txEl>
                                          </p:spTgt>
                                        </p:tgtEl>
                                      </p:cBhvr>
                                    </p:animEffect>
                                  </p:childTnLst>
                                </p:cTn>
                              </p:par>
                              <p:par>
                                <p:cTn id="11" presetID="9" presetClass="entr" presetSubtype="0" fill="hold" nodeType="with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dissolve">
                                      <p:cBhvr>
                                        <p:cTn id="13" dur="500"/>
                                        <p:tgtEl>
                                          <p:spTgt spid="7"/>
                                        </p:tgtEl>
                                      </p:cBhvr>
                                    </p:animEffect>
                                  </p:childTnLst>
                                </p:cTn>
                              </p:par>
                              <p:par>
                                <p:cTn id="14" presetID="9" presetClass="entr" presetSubtype="0" fill="hold" nodeType="withEffect">
                                  <p:stCondLst>
                                    <p:cond delay="0"/>
                                  </p:stCondLst>
                                  <p:childTnLst>
                                    <p:set>
                                      <p:cBhvr>
                                        <p:cTn id="15" dur="1" fill="hold">
                                          <p:stCondLst>
                                            <p:cond delay="0"/>
                                          </p:stCondLst>
                                        </p:cTn>
                                        <p:tgtEl>
                                          <p:spTgt spid="9"/>
                                        </p:tgtEl>
                                        <p:attrNameLst>
                                          <p:attrName>style.visibility</p:attrName>
                                        </p:attrNameLst>
                                      </p:cBhvr>
                                      <p:to>
                                        <p:strVal val="visible"/>
                                      </p:to>
                                    </p:set>
                                    <p:animEffect transition="in" filter="dissolve">
                                      <p:cBhvr>
                                        <p:cTn id="16" dur="500"/>
                                        <p:tgtEl>
                                          <p:spTgt spid="9"/>
                                        </p:tgtEl>
                                      </p:cBhvr>
                                    </p:animEffect>
                                  </p:childTnLst>
                                </p:cTn>
                              </p:par>
                            </p:childTnLst>
                          </p:cTn>
                        </p:par>
                      </p:childTnLst>
                    </p:cTn>
                  </p:par>
                  <p:par>
                    <p:cTn id="17" fill="hold">
                      <p:stCondLst>
                        <p:cond delay="indefinite"/>
                      </p:stCondLst>
                      <p:childTnLst>
                        <p:par>
                          <p:cTn id="18" fill="hold">
                            <p:stCondLst>
                              <p:cond delay="0"/>
                            </p:stCondLst>
                            <p:childTnLst>
                              <p:par>
                                <p:cTn id="19" presetID="9" presetClass="entr" presetSubtype="0" fill="hold" grpId="0" nodeType="clickEffect">
                                  <p:stCondLst>
                                    <p:cond delay="0"/>
                                  </p:stCondLst>
                                  <p:childTnLst>
                                    <p:set>
                                      <p:cBhvr>
                                        <p:cTn id="20" dur="1" fill="hold">
                                          <p:stCondLst>
                                            <p:cond delay="0"/>
                                          </p:stCondLst>
                                        </p:cTn>
                                        <p:tgtEl>
                                          <p:spTgt spid="5">
                                            <p:txEl>
                                              <p:pRg st="2" end="2"/>
                                            </p:txEl>
                                          </p:spTgt>
                                        </p:tgtEl>
                                        <p:attrNameLst>
                                          <p:attrName>style.visibility</p:attrName>
                                        </p:attrNameLst>
                                      </p:cBhvr>
                                      <p:to>
                                        <p:strVal val="visible"/>
                                      </p:to>
                                    </p:set>
                                    <p:animEffect transition="in" filter="dissolve">
                                      <p:cBhvr>
                                        <p:cTn id="21" dur="500"/>
                                        <p:tgtEl>
                                          <p:spTgt spid="5">
                                            <p:txEl>
                                              <p:pRg st="2" end="2"/>
                                            </p:txEl>
                                          </p:spTgt>
                                        </p:tgtEl>
                                      </p:cBhvr>
                                    </p:animEffect>
                                  </p:childTnLst>
                                </p:cTn>
                              </p:par>
                              <p:par>
                                <p:cTn id="22" presetID="9" presetClass="entr" presetSubtype="0" fill="hold" nodeType="with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dissolve">
                                      <p:cBhvr>
                                        <p:cTn id="24" dur="500"/>
                                        <p:tgtEl>
                                          <p:spTgt spid="11"/>
                                        </p:tgtEl>
                                      </p:cBhvr>
                                    </p:animEffect>
                                  </p:childTnLst>
                                </p:cTn>
                              </p:par>
                            </p:childTnLst>
                          </p:cTn>
                        </p:par>
                      </p:childTnLst>
                    </p:cTn>
                  </p:par>
                  <p:par>
                    <p:cTn id="25" fill="hold">
                      <p:stCondLst>
                        <p:cond delay="indefinite"/>
                      </p:stCondLst>
                      <p:childTnLst>
                        <p:par>
                          <p:cTn id="26" fill="hold">
                            <p:stCondLst>
                              <p:cond delay="0"/>
                            </p:stCondLst>
                            <p:childTnLst>
                              <p:par>
                                <p:cTn id="27" presetID="9" presetClass="entr" presetSubtype="0" fill="hold" nodeType="clickEffect">
                                  <p:stCondLst>
                                    <p:cond delay="0"/>
                                  </p:stCondLst>
                                  <p:childTnLst>
                                    <p:set>
                                      <p:cBhvr>
                                        <p:cTn id="28" dur="1" fill="hold">
                                          <p:stCondLst>
                                            <p:cond delay="0"/>
                                          </p:stCondLst>
                                        </p:cTn>
                                        <p:tgtEl>
                                          <p:spTgt spid="8"/>
                                        </p:tgtEl>
                                        <p:attrNameLst>
                                          <p:attrName>style.visibility</p:attrName>
                                        </p:attrNameLst>
                                      </p:cBhvr>
                                      <p:to>
                                        <p:strVal val="visible"/>
                                      </p:to>
                                    </p:set>
                                    <p:animEffect transition="in" filter="dissolve">
                                      <p:cBhvr>
                                        <p:cTn id="29" dur="500"/>
                                        <p:tgtEl>
                                          <p:spTgt spid="8"/>
                                        </p:tgtEl>
                                      </p:cBhvr>
                                    </p:animEffect>
                                  </p:childTnLst>
                                </p:cTn>
                              </p:par>
                            </p:childTnLst>
                          </p:cTn>
                        </p:par>
                      </p:childTnLst>
                    </p:cTn>
                  </p:par>
                  <p:par>
                    <p:cTn id="30" fill="hold">
                      <p:stCondLst>
                        <p:cond delay="indefinite"/>
                      </p:stCondLst>
                      <p:childTnLst>
                        <p:par>
                          <p:cTn id="31" fill="hold">
                            <p:stCondLst>
                              <p:cond delay="0"/>
                            </p:stCondLst>
                            <p:childTnLst>
                              <p:par>
                                <p:cTn id="32" presetID="9" presetClass="entr" presetSubtype="0" fill="hold" grpId="0" nodeType="clickEffect">
                                  <p:stCondLst>
                                    <p:cond delay="0"/>
                                  </p:stCondLst>
                                  <p:childTnLst>
                                    <p:set>
                                      <p:cBhvr>
                                        <p:cTn id="33" dur="1" fill="hold">
                                          <p:stCondLst>
                                            <p:cond delay="0"/>
                                          </p:stCondLst>
                                        </p:cTn>
                                        <p:tgtEl>
                                          <p:spTgt spid="5">
                                            <p:txEl>
                                              <p:pRg st="4" end="4"/>
                                            </p:txEl>
                                          </p:spTgt>
                                        </p:tgtEl>
                                        <p:attrNameLst>
                                          <p:attrName>style.visibility</p:attrName>
                                        </p:attrNameLst>
                                      </p:cBhvr>
                                      <p:to>
                                        <p:strVal val="visible"/>
                                      </p:to>
                                    </p:set>
                                    <p:animEffect transition="in" filter="dissolve">
                                      <p:cBhvr>
                                        <p:cTn id="34" dur="500"/>
                                        <p:tgtEl>
                                          <p:spTgt spid="5">
                                            <p:txEl>
                                              <p:pRg st="4" end="4"/>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9" presetClass="entr" presetSubtype="0" fill="hold" nodeType="clickEffect">
                                  <p:stCondLst>
                                    <p:cond delay="0"/>
                                  </p:stCondLst>
                                  <p:childTnLst>
                                    <p:set>
                                      <p:cBhvr>
                                        <p:cTn id="38" dur="1" fill="hold">
                                          <p:stCondLst>
                                            <p:cond delay="0"/>
                                          </p:stCondLst>
                                        </p:cTn>
                                        <p:tgtEl>
                                          <p:spTgt spid="10"/>
                                        </p:tgtEl>
                                        <p:attrNameLst>
                                          <p:attrName>style.visibility</p:attrName>
                                        </p:attrNameLst>
                                      </p:cBhvr>
                                      <p:to>
                                        <p:strVal val="visible"/>
                                      </p:to>
                                    </p:set>
                                    <p:animEffect transition="in" filter="dissolve">
                                      <p:cBhvr>
                                        <p:cTn id="39"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uiExpand="1" build="p" animBg="1"/>
    </p:bldLst>
  </p:timing>
</p:sld>
</file>

<file path=ppt/slides/slide3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0D5E74-1AD9-6C49-8E1D-7E000458DF14}"/>
              </a:ext>
            </a:extLst>
          </p:cNvPr>
          <p:cNvSpPr>
            <a:spLocks noGrp="1"/>
          </p:cNvSpPr>
          <p:nvPr>
            <p:ph type="title"/>
          </p:nvPr>
        </p:nvSpPr>
        <p:spPr/>
        <p:txBody>
          <a:bodyPr/>
          <a:lstStyle/>
          <a:p>
            <a:r>
              <a:rPr lang="en-US" dirty="0" err="1"/>
              <a:t>SteQE</a:t>
            </a:r>
            <a:r>
              <a:rPr lang="en-US" dirty="0"/>
              <a:t>: Task Formulation</a:t>
            </a:r>
          </a:p>
        </p:txBody>
      </p:sp>
      <p:sp>
        <p:nvSpPr>
          <p:cNvPr id="3" name="Content Placeholder 2">
            <a:extLst>
              <a:ext uri="{FF2B5EF4-FFF2-40B4-BE49-F238E27FC236}">
                <a16:creationId xmlns:a16="http://schemas.microsoft.com/office/drawing/2014/main" id="{6DCEB3DE-7EA4-F544-ABE4-25CD080D0D70}"/>
              </a:ext>
            </a:extLst>
          </p:cNvPr>
          <p:cNvSpPr>
            <a:spLocks noGrp="1"/>
          </p:cNvSpPr>
          <p:nvPr>
            <p:ph idx="1"/>
          </p:nvPr>
        </p:nvSpPr>
        <p:spPr/>
        <p:txBody>
          <a:bodyPr/>
          <a:lstStyle/>
          <a:p>
            <a:pPr marL="0" indent="0">
              <a:buNone/>
            </a:pPr>
            <a:r>
              <a:rPr lang="en-US" dirty="0"/>
              <a:t>4. Temporal Grounding</a:t>
            </a:r>
          </a:p>
          <a:p>
            <a:pPr lvl="1"/>
            <a:r>
              <a:rPr lang="en-US" dirty="0"/>
              <a:t>Granularity</a:t>
            </a:r>
          </a:p>
          <a:p>
            <a:pPr lvl="2"/>
            <a:r>
              <a:rPr lang="en-US" dirty="0"/>
              <a:t>The best </a:t>
            </a:r>
            <a:r>
              <a:rPr lang="en-US" b="1" dirty="0"/>
              <a:t>over-estimate</a:t>
            </a:r>
            <a:r>
              <a:rPr lang="en-US" dirty="0"/>
              <a:t> of the </a:t>
            </a:r>
            <a:r>
              <a:rPr lang="en-US" b="1" dirty="0"/>
              <a:t>gold </a:t>
            </a:r>
            <a:r>
              <a:rPr lang="en-US" dirty="0"/>
              <a:t>time span based on text</a:t>
            </a:r>
          </a:p>
        </p:txBody>
      </p:sp>
      <p:grpSp>
        <p:nvGrpSpPr>
          <p:cNvPr id="46" name="Group 45">
            <a:extLst>
              <a:ext uri="{FF2B5EF4-FFF2-40B4-BE49-F238E27FC236}">
                <a16:creationId xmlns:a16="http://schemas.microsoft.com/office/drawing/2014/main" id="{F9EFFA19-63A4-0E41-BD5F-E043D93C39F1}"/>
              </a:ext>
            </a:extLst>
          </p:cNvPr>
          <p:cNvGrpSpPr/>
          <p:nvPr/>
        </p:nvGrpSpPr>
        <p:grpSpPr>
          <a:xfrm>
            <a:off x="1135233" y="4072377"/>
            <a:ext cx="7313441" cy="556807"/>
            <a:chOff x="1135233" y="4072377"/>
            <a:chExt cx="7313441" cy="556807"/>
          </a:xfrm>
        </p:grpSpPr>
        <p:cxnSp>
          <p:nvCxnSpPr>
            <p:cNvPr id="26" name="Straight Arrow Connector 25">
              <a:extLst>
                <a:ext uri="{FF2B5EF4-FFF2-40B4-BE49-F238E27FC236}">
                  <a16:creationId xmlns:a16="http://schemas.microsoft.com/office/drawing/2014/main" id="{CE495182-5BAA-6C4D-AEB1-DF07237FB018}"/>
                </a:ext>
              </a:extLst>
            </p:cNvPr>
            <p:cNvCxnSpPr/>
            <p:nvPr/>
          </p:nvCxnSpPr>
          <p:spPr>
            <a:xfrm>
              <a:off x="1135233" y="4241295"/>
              <a:ext cx="6529599" cy="0"/>
            </a:xfrm>
            <a:prstGeom prst="straightConnector1">
              <a:avLst/>
            </a:prstGeom>
            <a:noFill/>
            <a:ln w="6350" cap="flat" cmpd="sng" algn="ctr">
              <a:solidFill>
                <a:sysClr val="windowText" lastClr="000000"/>
              </a:solidFill>
              <a:prstDash val="solid"/>
              <a:miter lim="800000"/>
              <a:tailEnd type="triangle"/>
            </a:ln>
            <a:effectLst/>
          </p:spPr>
        </p:cxnSp>
        <p:sp>
          <p:nvSpPr>
            <p:cNvPr id="27" name="Triangle 26">
              <a:extLst>
                <a:ext uri="{FF2B5EF4-FFF2-40B4-BE49-F238E27FC236}">
                  <a16:creationId xmlns:a16="http://schemas.microsoft.com/office/drawing/2014/main" id="{9782EE90-C6FE-794B-B652-6CEB528E41E1}"/>
                </a:ext>
              </a:extLst>
            </p:cNvPr>
            <p:cNvSpPr/>
            <p:nvPr/>
          </p:nvSpPr>
          <p:spPr>
            <a:xfrm>
              <a:off x="2510225" y="4072377"/>
              <a:ext cx="347119" cy="337835"/>
            </a:xfrm>
            <a:prstGeom prst="triangle">
              <a:avLst/>
            </a:prstGeom>
            <a:solidFill>
              <a:srgbClr val="4472C4"/>
            </a:solidFill>
            <a:ln w="12700" cap="flat" cmpd="sng" algn="ctr">
              <a:solidFill>
                <a:srgbClr val="4472C4">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28" name="Triangle 27">
              <a:extLst>
                <a:ext uri="{FF2B5EF4-FFF2-40B4-BE49-F238E27FC236}">
                  <a16:creationId xmlns:a16="http://schemas.microsoft.com/office/drawing/2014/main" id="{28DE7FD0-AA82-7547-866F-1D69DDC78C58}"/>
                </a:ext>
              </a:extLst>
            </p:cNvPr>
            <p:cNvSpPr/>
            <p:nvPr/>
          </p:nvSpPr>
          <p:spPr>
            <a:xfrm>
              <a:off x="3234954" y="4072377"/>
              <a:ext cx="347119" cy="337835"/>
            </a:xfrm>
            <a:prstGeom prst="triangle">
              <a:avLst/>
            </a:prstGeom>
            <a:solidFill>
              <a:srgbClr val="4472C4"/>
            </a:solidFill>
            <a:ln w="12700" cap="flat" cmpd="sng" algn="ctr">
              <a:solidFill>
                <a:srgbClr val="4472C4">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29" name="Triangle 28">
              <a:extLst>
                <a:ext uri="{FF2B5EF4-FFF2-40B4-BE49-F238E27FC236}">
                  <a16:creationId xmlns:a16="http://schemas.microsoft.com/office/drawing/2014/main" id="{E9193C98-6736-7F44-A1C4-FDF59E1021B9}"/>
                </a:ext>
              </a:extLst>
            </p:cNvPr>
            <p:cNvSpPr/>
            <p:nvPr/>
          </p:nvSpPr>
          <p:spPr>
            <a:xfrm>
              <a:off x="3638627" y="4072377"/>
              <a:ext cx="347119" cy="337835"/>
            </a:xfrm>
            <a:prstGeom prst="triangle">
              <a:avLst/>
            </a:prstGeom>
            <a:solidFill>
              <a:srgbClr val="4472C4"/>
            </a:solidFill>
            <a:ln w="12700" cap="flat" cmpd="sng" algn="ctr">
              <a:solidFill>
                <a:srgbClr val="4472C4">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30" name="Triangle 29">
              <a:extLst>
                <a:ext uri="{FF2B5EF4-FFF2-40B4-BE49-F238E27FC236}">
                  <a16:creationId xmlns:a16="http://schemas.microsoft.com/office/drawing/2014/main" id="{6C6CC902-FE19-7946-8DFD-9BB8D6273B08}"/>
                </a:ext>
              </a:extLst>
            </p:cNvPr>
            <p:cNvSpPr/>
            <p:nvPr/>
          </p:nvSpPr>
          <p:spPr>
            <a:xfrm>
              <a:off x="4609518" y="4072377"/>
              <a:ext cx="347119" cy="337835"/>
            </a:xfrm>
            <a:prstGeom prst="triangle">
              <a:avLst/>
            </a:prstGeom>
            <a:solidFill>
              <a:srgbClr val="4472C4"/>
            </a:solidFill>
            <a:ln w="12700" cap="flat" cmpd="sng" algn="ctr">
              <a:solidFill>
                <a:srgbClr val="4472C4">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31" name="Triangle 30">
              <a:extLst>
                <a:ext uri="{FF2B5EF4-FFF2-40B4-BE49-F238E27FC236}">
                  <a16:creationId xmlns:a16="http://schemas.microsoft.com/office/drawing/2014/main" id="{B7B98938-7D20-4347-9026-93B6B367B1A8}"/>
                </a:ext>
              </a:extLst>
            </p:cNvPr>
            <p:cNvSpPr/>
            <p:nvPr/>
          </p:nvSpPr>
          <p:spPr>
            <a:xfrm>
              <a:off x="5911480" y="4072377"/>
              <a:ext cx="347119" cy="337835"/>
            </a:xfrm>
            <a:prstGeom prst="triangle">
              <a:avLst/>
            </a:prstGeom>
            <a:solidFill>
              <a:srgbClr val="4472C4"/>
            </a:solidFill>
            <a:ln w="12700" cap="flat" cmpd="sng" algn="ctr">
              <a:solidFill>
                <a:srgbClr val="4472C4">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32" name="Triangle 31">
              <a:extLst>
                <a:ext uri="{FF2B5EF4-FFF2-40B4-BE49-F238E27FC236}">
                  <a16:creationId xmlns:a16="http://schemas.microsoft.com/office/drawing/2014/main" id="{F3F01442-27B1-6948-9A1B-C366016123B4}"/>
                </a:ext>
              </a:extLst>
            </p:cNvPr>
            <p:cNvSpPr/>
            <p:nvPr/>
          </p:nvSpPr>
          <p:spPr>
            <a:xfrm>
              <a:off x="5737920" y="4072377"/>
              <a:ext cx="347119" cy="337835"/>
            </a:xfrm>
            <a:prstGeom prst="triangle">
              <a:avLst/>
            </a:prstGeom>
            <a:solidFill>
              <a:srgbClr val="4472C4"/>
            </a:solidFill>
            <a:ln w="12700" cap="flat" cmpd="sng" algn="ctr">
              <a:solidFill>
                <a:srgbClr val="4472C4">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33" name="TextBox 32">
              <a:extLst>
                <a:ext uri="{FF2B5EF4-FFF2-40B4-BE49-F238E27FC236}">
                  <a16:creationId xmlns:a16="http://schemas.microsoft.com/office/drawing/2014/main" id="{B1CE698F-9AC0-794D-BFA9-CBF5797F8451}"/>
                </a:ext>
              </a:extLst>
            </p:cNvPr>
            <p:cNvSpPr txBox="1"/>
            <p:nvPr/>
          </p:nvSpPr>
          <p:spPr>
            <a:xfrm>
              <a:off x="7854177" y="4322163"/>
              <a:ext cx="594497" cy="307021"/>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b="0" i="0" u="none" strike="noStrike" kern="0" cap="none" spc="0" normalizeH="0" baseline="0" noProof="0" dirty="0">
                  <a:ln>
                    <a:noFill/>
                  </a:ln>
                  <a:solidFill>
                    <a:prstClr val="black"/>
                  </a:solidFill>
                  <a:effectLst/>
                  <a:uLnTx/>
                  <a:uFillTx/>
                  <a:latin typeface="Century Gothic" panose="020B0502020202020204" pitchFamily="34" charset="0"/>
                </a:rPr>
                <a:t>Time</a:t>
              </a:r>
            </a:p>
          </p:txBody>
        </p:sp>
      </p:grpSp>
      <p:grpSp>
        <p:nvGrpSpPr>
          <p:cNvPr id="47" name="Group 46">
            <a:extLst>
              <a:ext uri="{FF2B5EF4-FFF2-40B4-BE49-F238E27FC236}">
                <a16:creationId xmlns:a16="http://schemas.microsoft.com/office/drawing/2014/main" id="{5EE7E31C-DE66-964D-815E-94631D3FBB6C}"/>
              </a:ext>
            </a:extLst>
          </p:cNvPr>
          <p:cNvGrpSpPr/>
          <p:nvPr/>
        </p:nvGrpSpPr>
        <p:grpSpPr>
          <a:xfrm>
            <a:off x="2254172" y="3153471"/>
            <a:ext cx="4225654" cy="1348048"/>
            <a:chOff x="2254172" y="3153471"/>
            <a:chExt cx="4225654" cy="1348048"/>
          </a:xfrm>
        </p:grpSpPr>
        <p:cxnSp>
          <p:nvCxnSpPr>
            <p:cNvPr id="38" name="Straight Connector 37">
              <a:extLst>
                <a:ext uri="{FF2B5EF4-FFF2-40B4-BE49-F238E27FC236}">
                  <a16:creationId xmlns:a16="http://schemas.microsoft.com/office/drawing/2014/main" id="{100B9812-15FA-934E-A8A1-B56E0EBDC7D1}"/>
                </a:ext>
              </a:extLst>
            </p:cNvPr>
            <p:cNvCxnSpPr/>
            <p:nvPr/>
          </p:nvCxnSpPr>
          <p:spPr>
            <a:xfrm flipV="1">
              <a:off x="2685413" y="3544951"/>
              <a:ext cx="0" cy="956568"/>
            </a:xfrm>
            <a:prstGeom prst="line">
              <a:avLst/>
            </a:prstGeom>
            <a:noFill/>
            <a:ln w="6350" cap="flat" cmpd="sng" algn="ctr">
              <a:solidFill>
                <a:sysClr val="windowText" lastClr="000000"/>
              </a:solidFill>
              <a:prstDash val="dash"/>
              <a:miter lim="800000"/>
              <a:headEnd type="none" w="med" len="med"/>
              <a:tailEnd type="none" w="med" len="med"/>
            </a:ln>
            <a:effectLst/>
          </p:spPr>
        </p:cxnSp>
        <p:cxnSp>
          <p:nvCxnSpPr>
            <p:cNvPr id="39" name="Straight Connector 38">
              <a:extLst>
                <a:ext uri="{FF2B5EF4-FFF2-40B4-BE49-F238E27FC236}">
                  <a16:creationId xmlns:a16="http://schemas.microsoft.com/office/drawing/2014/main" id="{18AD91A8-A462-1C47-BE2B-66235A84A89C}"/>
                </a:ext>
              </a:extLst>
            </p:cNvPr>
            <p:cNvCxnSpPr/>
            <p:nvPr/>
          </p:nvCxnSpPr>
          <p:spPr>
            <a:xfrm flipV="1">
              <a:off x="6090304" y="3544951"/>
              <a:ext cx="0" cy="956568"/>
            </a:xfrm>
            <a:prstGeom prst="line">
              <a:avLst/>
            </a:prstGeom>
            <a:noFill/>
            <a:ln w="6350" cap="flat" cmpd="sng" algn="ctr">
              <a:solidFill>
                <a:sysClr val="windowText" lastClr="000000"/>
              </a:solidFill>
              <a:prstDash val="dash"/>
              <a:miter lim="800000"/>
              <a:headEnd type="none" w="med" len="med"/>
              <a:tailEnd type="none" w="med" len="med"/>
            </a:ln>
            <a:effectLst/>
          </p:spPr>
        </p:cxnSp>
        <p:sp>
          <p:nvSpPr>
            <p:cNvPr id="40" name="TextBox 39">
              <a:extLst>
                <a:ext uri="{FF2B5EF4-FFF2-40B4-BE49-F238E27FC236}">
                  <a16:creationId xmlns:a16="http://schemas.microsoft.com/office/drawing/2014/main" id="{A0116C64-9133-9F45-AFA8-96525669F0E4}"/>
                </a:ext>
              </a:extLst>
            </p:cNvPr>
            <p:cNvSpPr txBox="1"/>
            <p:nvPr/>
          </p:nvSpPr>
          <p:spPr>
            <a:xfrm>
              <a:off x="2254172" y="3153471"/>
              <a:ext cx="1105200" cy="307021"/>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b="0" i="0" u="none" strike="noStrike" kern="0" cap="none" spc="0" normalizeH="0" baseline="0" noProof="0" dirty="0">
                  <a:ln>
                    <a:noFill/>
                  </a:ln>
                  <a:solidFill>
                    <a:prstClr val="black"/>
                  </a:solidFill>
                  <a:effectLst/>
                  <a:uLnTx/>
                  <a:uFillTx/>
                  <a:latin typeface="Century Gothic" panose="020B0502020202020204" pitchFamily="34" charset="0"/>
                </a:rPr>
                <a:t>First event</a:t>
              </a:r>
            </a:p>
          </p:txBody>
        </p:sp>
        <p:sp>
          <p:nvSpPr>
            <p:cNvPr id="41" name="TextBox 40">
              <a:extLst>
                <a:ext uri="{FF2B5EF4-FFF2-40B4-BE49-F238E27FC236}">
                  <a16:creationId xmlns:a16="http://schemas.microsoft.com/office/drawing/2014/main" id="{F4691962-925D-4B4E-8A5C-57DF6272D3CA}"/>
                </a:ext>
              </a:extLst>
            </p:cNvPr>
            <p:cNvSpPr txBox="1"/>
            <p:nvPr/>
          </p:nvSpPr>
          <p:spPr>
            <a:xfrm>
              <a:off x="5343134" y="3153471"/>
              <a:ext cx="1136692" cy="307021"/>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b="0" i="0" u="none" strike="noStrike" kern="0" cap="none" spc="0" normalizeH="0" baseline="0" noProof="0" dirty="0">
                  <a:ln>
                    <a:noFill/>
                  </a:ln>
                  <a:solidFill>
                    <a:prstClr val="black"/>
                  </a:solidFill>
                  <a:effectLst/>
                  <a:uLnTx/>
                  <a:uFillTx/>
                  <a:latin typeface="Century Gothic" panose="020B0502020202020204" pitchFamily="34" charset="0"/>
                </a:rPr>
                <a:t>Last event</a:t>
              </a:r>
            </a:p>
          </p:txBody>
        </p:sp>
      </p:grpSp>
      <p:grpSp>
        <p:nvGrpSpPr>
          <p:cNvPr id="48" name="Group 47">
            <a:extLst>
              <a:ext uri="{FF2B5EF4-FFF2-40B4-BE49-F238E27FC236}">
                <a16:creationId xmlns:a16="http://schemas.microsoft.com/office/drawing/2014/main" id="{0AE2D2CA-065E-5D40-983F-DF3C48B4EEC3}"/>
              </a:ext>
            </a:extLst>
          </p:cNvPr>
          <p:cNvGrpSpPr/>
          <p:nvPr/>
        </p:nvGrpSpPr>
        <p:grpSpPr>
          <a:xfrm>
            <a:off x="2683784" y="4629184"/>
            <a:ext cx="3401253" cy="590479"/>
            <a:chOff x="2683784" y="4629184"/>
            <a:chExt cx="3401253" cy="590479"/>
          </a:xfrm>
        </p:grpSpPr>
        <p:sp>
          <p:nvSpPr>
            <p:cNvPr id="42" name="Left Brace 41">
              <a:extLst>
                <a:ext uri="{FF2B5EF4-FFF2-40B4-BE49-F238E27FC236}">
                  <a16:creationId xmlns:a16="http://schemas.microsoft.com/office/drawing/2014/main" id="{BED72315-D92E-B74E-91A2-4B7DF150DBA3}"/>
                </a:ext>
              </a:extLst>
            </p:cNvPr>
            <p:cNvSpPr/>
            <p:nvPr/>
          </p:nvSpPr>
          <p:spPr>
            <a:xfrm rot="16200000">
              <a:off x="4248611" y="3064357"/>
              <a:ext cx="271599" cy="3401253"/>
            </a:xfrm>
            <a:prstGeom prst="leftBrace">
              <a:avLst/>
            </a:prstGeom>
            <a:noFill/>
            <a:ln w="6350" cap="flat" cmpd="sng" algn="ctr">
              <a:solidFill>
                <a:sysClr val="windowText" lastClr="000000"/>
              </a:solidFill>
              <a:prstDash val="dash"/>
              <a:miter lim="800000"/>
              <a:headEnd type="none" w="med" len="med"/>
              <a:tailEnd type="none" w="med" len="me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b="0" i="0" u="none" strike="noStrike" kern="0" cap="none" spc="0" normalizeH="0" baseline="0" noProof="0">
                <a:ln>
                  <a:noFill/>
                </a:ln>
                <a:solidFill>
                  <a:prstClr val="black"/>
                </a:solidFill>
                <a:effectLst/>
                <a:uLnTx/>
                <a:uFillTx/>
                <a:latin typeface="Calibri" panose="020F0502020204030204"/>
                <a:ea typeface="+mn-ea"/>
                <a:cs typeface="+mn-cs"/>
              </a:endParaRPr>
            </a:p>
          </p:txBody>
        </p:sp>
        <p:sp>
          <p:nvSpPr>
            <p:cNvPr id="43" name="TextBox 42">
              <a:extLst>
                <a:ext uri="{FF2B5EF4-FFF2-40B4-BE49-F238E27FC236}">
                  <a16:creationId xmlns:a16="http://schemas.microsoft.com/office/drawing/2014/main" id="{FE0B1B55-8355-AA4D-8591-30BABFEAD9E2}"/>
                </a:ext>
              </a:extLst>
            </p:cNvPr>
            <p:cNvSpPr txBox="1"/>
            <p:nvPr/>
          </p:nvSpPr>
          <p:spPr>
            <a:xfrm>
              <a:off x="3359372" y="4850331"/>
              <a:ext cx="1907895" cy="369332"/>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b="0" i="0" u="none" strike="noStrike" kern="0" cap="none" spc="0" normalizeH="0" baseline="0" noProof="0" dirty="0">
                  <a:ln>
                    <a:noFill/>
                  </a:ln>
                  <a:solidFill>
                    <a:prstClr val="black"/>
                  </a:solidFill>
                  <a:effectLst/>
                  <a:uLnTx/>
                  <a:uFillTx/>
                  <a:latin typeface="Century Gothic" panose="020B0502020202020204" pitchFamily="34" charset="0"/>
                </a:rPr>
                <a:t>Gold time span</a:t>
              </a:r>
            </a:p>
          </p:txBody>
        </p:sp>
      </p:grpSp>
      <p:grpSp>
        <p:nvGrpSpPr>
          <p:cNvPr id="49" name="Group 48">
            <a:extLst>
              <a:ext uri="{FF2B5EF4-FFF2-40B4-BE49-F238E27FC236}">
                <a16:creationId xmlns:a16="http://schemas.microsoft.com/office/drawing/2014/main" id="{AF3579F5-DE42-DB4C-83A4-0D94D3B2ED96}"/>
              </a:ext>
            </a:extLst>
          </p:cNvPr>
          <p:cNvGrpSpPr/>
          <p:nvPr/>
        </p:nvGrpSpPr>
        <p:grpSpPr>
          <a:xfrm>
            <a:off x="1842965" y="3544951"/>
            <a:ext cx="5124888" cy="2419034"/>
            <a:chOff x="1842965" y="3544951"/>
            <a:chExt cx="5124888" cy="2419034"/>
          </a:xfrm>
        </p:grpSpPr>
        <p:cxnSp>
          <p:nvCxnSpPr>
            <p:cNvPr id="34" name="Straight Arrow Connector 33">
              <a:extLst>
                <a:ext uri="{FF2B5EF4-FFF2-40B4-BE49-F238E27FC236}">
                  <a16:creationId xmlns:a16="http://schemas.microsoft.com/office/drawing/2014/main" id="{64344E0A-A146-2045-B11B-C477F60685DC}"/>
                </a:ext>
              </a:extLst>
            </p:cNvPr>
            <p:cNvCxnSpPr>
              <a:cxnSpLocks/>
            </p:cNvCxnSpPr>
            <p:nvPr/>
          </p:nvCxnSpPr>
          <p:spPr>
            <a:xfrm>
              <a:off x="1842965" y="3801175"/>
              <a:ext cx="403673" cy="0"/>
            </a:xfrm>
            <a:prstGeom prst="straightConnector1">
              <a:avLst/>
            </a:prstGeom>
            <a:noFill/>
            <a:ln w="6350" cap="flat" cmpd="sng" algn="ctr">
              <a:solidFill>
                <a:sysClr val="windowText" lastClr="000000"/>
              </a:solidFill>
              <a:prstDash val="dash"/>
              <a:miter lim="800000"/>
              <a:headEnd type="none" w="med" len="med"/>
              <a:tailEnd type="arrow" w="med" len="med"/>
            </a:ln>
            <a:effectLst/>
          </p:spPr>
        </p:cxnSp>
        <p:cxnSp>
          <p:nvCxnSpPr>
            <p:cNvPr id="35" name="Straight Connector 34">
              <a:extLst>
                <a:ext uri="{FF2B5EF4-FFF2-40B4-BE49-F238E27FC236}">
                  <a16:creationId xmlns:a16="http://schemas.microsoft.com/office/drawing/2014/main" id="{E63B0E0A-AF95-634A-9CCC-4D3435B798F6}"/>
                </a:ext>
              </a:extLst>
            </p:cNvPr>
            <p:cNvCxnSpPr/>
            <p:nvPr/>
          </p:nvCxnSpPr>
          <p:spPr>
            <a:xfrm flipV="1">
              <a:off x="2246638" y="3544951"/>
              <a:ext cx="0" cy="956568"/>
            </a:xfrm>
            <a:prstGeom prst="line">
              <a:avLst/>
            </a:prstGeom>
            <a:noFill/>
            <a:ln w="6350" cap="flat" cmpd="sng" algn="ctr">
              <a:solidFill>
                <a:sysClr val="windowText" lastClr="000000"/>
              </a:solidFill>
              <a:prstDash val="solid"/>
              <a:miter lim="800000"/>
              <a:headEnd type="none" w="med" len="med"/>
              <a:tailEnd type="none" w="med" len="med"/>
            </a:ln>
            <a:effectLst/>
          </p:spPr>
        </p:cxnSp>
        <p:cxnSp>
          <p:nvCxnSpPr>
            <p:cNvPr id="36" name="Straight Connector 35">
              <a:extLst>
                <a:ext uri="{FF2B5EF4-FFF2-40B4-BE49-F238E27FC236}">
                  <a16:creationId xmlns:a16="http://schemas.microsoft.com/office/drawing/2014/main" id="{506E5620-46C5-1141-937D-616D598BBAC1}"/>
                </a:ext>
              </a:extLst>
            </p:cNvPr>
            <p:cNvCxnSpPr/>
            <p:nvPr/>
          </p:nvCxnSpPr>
          <p:spPr>
            <a:xfrm flipV="1">
              <a:off x="6581732" y="3544951"/>
              <a:ext cx="0" cy="956568"/>
            </a:xfrm>
            <a:prstGeom prst="line">
              <a:avLst/>
            </a:prstGeom>
            <a:noFill/>
            <a:ln w="6350" cap="flat" cmpd="sng" algn="ctr">
              <a:solidFill>
                <a:sysClr val="windowText" lastClr="000000"/>
              </a:solidFill>
              <a:prstDash val="solid"/>
              <a:miter lim="800000"/>
              <a:headEnd type="none" w="med" len="med"/>
              <a:tailEnd type="none" w="med" len="med"/>
            </a:ln>
            <a:effectLst/>
          </p:spPr>
        </p:cxnSp>
        <p:cxnSp>
          <p:nvCxnSpPr>
            <p:cNvPr id="37" name="Straight Arrow Connector 36">
              <a:extLst>
                <a:ext uri="{FF2B5EF4-FFF2-40B4-BE49-F238E27FC236}">
                  <a16:creationId xmlns:a16="http://schemas.microsoft.com/office/drawing/2014/main" id="{567FE4E2-378F-A148-A8A3-4426D7064E1D}"/>
                </a:ext>
              </a:extLst>
            </p:cNvPr>
            <p:cNvCxnSpPr>
              <a:cxnSpLocks/>
            </p:cNvCxnSpPr>
            <p:nvPr/>
          </p:nvCxnSpPr>
          <p:spPr>
            <a:xfrm>
              <a:off x="6581732" y="3801175"/>
              <a:ext cx="386121" cy="0"/>
            </a:xfrm>
            <a:prstGeom prst="straightConnector1">
              <a:avLst/>
            </a:prstGeom>
            <a:noFill/>
            <a:ln w="6350" cap="flat" cmpd="sng" algn="ctr">
              <a:solidFill>
                <a:sysClr val="windowText" lastClr="000000"/>
              </a:solidFill>
              <a:prstDash val="dash"/>
              <a:miter lim="800000"/>
              <a:headEnd type="arrow" w="med" len="med"/>
              <a:tailEnd type="none" w="med" len="med"/>
            </a:ln>
            <a:effectLst/>
          </p:spPr>
        </p:cxnSp>
        <p:sp>
          <p:nvSpPr>
            <p:cNvPr id="44" name="Left Brace 43">
              <a:extLst>
                <a:ext uri="{FF2B5EF4-FFF2-40B4-BE49-F238E27FC236}">
                  <a16:creationId xmlns:a16="http://schemas.microsoft.com/office/drawing/2014/main" id="{0CC6BC18-ED9A-204D-B920-5BABBCAAA23C}"/>
                </a:ext>
              </a:extLst>
            </p:cNvPr>
            <p:cNvSpPr/>
            <p:nvPr/>
          </p:nvSpPr>
          <p:spPr>
            <a:xfrm rot="16200000">
              <a:off x="4278386" y="3331944"/>
              <a:ext cx="271599" cy="4335094"/>
            </a:xfrm>
            <a:prstGeom prst="leftBrace">
              <a:avLst/>
            </a:prstGeom>
            <a:noFill/>
            <a:ln w="6350" cap="flat" cmpd="sng" algn="ctr">
              <a:solidFill>
                <a:sysClr val="windowText" lastClr="000000"/>
              </a:solidFill>
              <a:prstDash val="solid"/>
              <a:miter lim="800000"/>
              <a:headEnd type="none" w="med" len="med"/>
              <a:tailEnd type="none" w="med" len="me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b="0" i="0" u="none" strike="noStrike" kern="0" cap="none" spc="0" normalizeH="0" baseline="0" noProof="0">
                <a:ln>
                  <a:noFill/>
                </a:ln>
                <a:solidFill>
                  <a:prstClr val="black"/>
                </a:solidFill>
                <a:effectLst/>
                <a:uLnTx/>
                <a:uFillTx/>
                <a:latin typeface="Calibri" panose="020F0502020204030204"/>
                <a:ea typeface="+mn-ea"/>
                <a:cs typeface="+mn-cs"/>
              </a:endParaRPr>
            </a:p>
          </p:txBody>
        </p:sp>
        <p:sp>
          <p:nvSpPr>
            <p:cNvPr id="45" name="TextBox 44">
              <a:extLst>
                <a:ext uri="{FF2B5EF4-FFF2-40B4-BE49-F238E27FC236}">
                  <a16:creationId xmlns:a16="http://schemas.microsoft.com/office/drawing/2014/main" id="{97426B94-0B0F-A14C-9FEA-7D1CFC323D86}"/>
                </a:ext>
              </a:extLst>
            </p:cNvPr>
            <p:cNvSpPr txBox="1"/>
            <p:nvPr/>
          </p:nvSpPr>
          <p:spPr>
            <a:xfrm>
              <a:off x="2469856" y="5594653"/>
              <a:ext cx="3860352" cy="369332"/>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b="0" i="0" u="none" strike="noStrike" kern="0" cap="none" spc="0" normalizeH="0" baseline="0" noProof="0" dirty="0">
                  <a:ln>
                    <a:noFill/>
                  </a:ln>
                  <a:solidFill>
                    <a:prstClr val="black"/>
                  </a:solidFill>
                  <a:effectLst/>
                  <a:uLnTx/>
                  <a:uFillTx/>
                  <a:latin typeface="Century Gothic" panose="020B0502020202020204" pitchFamily="34" charset="0"/>
                </a:rPr>
                <a:t>Best over-estimate based on text</a:t>
              </a:r>
            </a:p>
          </p:txBody>
        </p:sp>
      </p:grpSp>
      <p:grpSp>
        <p:nvGrpSpPr>
          <p:cNvPr id="50" name="Group 49">
            <a:extLst>
              <a:ext uri="{FF2B5EF4-FFF2-40B4-BE49-F238E27FC236}">
                <a16:creationId xmlns:a16="http://schemas.microsoft.com/office/drawing/2014/main" id="{F8DA923D-6A8A-4745-A94E-1CB69C29B1D6}"/>
              </a:ext>
            </a:extLst>
          </p:cNvPr>
          <p:cNvGrpSpPr/>
          <p:nvPr/>
        </p:nvGrpSpPr>
        <p:grpSpPr>
          <a:xfrm>
            <a:off x="8014561" y="3556894"/>
            <a:ext cx="1127588" cy="369332"/>
            <a:chOff x="8014561" y="3556894"/>
            <a:chExt cx="1127588" cy="369332"/>
          </a:xfrm>
        </p:grpSpPr>
        <p:sp>
          <p:nvSpPr>
            <p:cNvPr id="51" name="Triangle 50">
              <a:extLst>
                <a:ext uri="{FF2B5EF4-FFF2-40B4-BE49-F238E27FC236}">
                  <a16:creationId xmlns:a16="http://schemas.microsoft.com/office/drawing/2014/main" id="{5B1FD300-E9C3-BD4A-B378-F25E28B4AC2E}"/>
                </a:ext>
              </a:extLst>
            </p:cNvPr>
            <p:cNvSpPr/>
            <p:nvPr/>
          </p:nvSpPr>
          <p:spPr>
            <a:xfrm>
              <a:off x="8014561" y="3639114"/>
              <a:ext cx="136535" cy="136535"/>
            </a:xfrm>
            <a:prstGeom prst="triangle">
              <a:avLst/>
            </a:prstGeom>
            <a:solidFill>
              <a:srgbClr val="4472C4"/>
            </a:solidFill>
            <a:ln w="12700" cap="flat" cmpd="sng" algn="ctr">
              <a:solidFill>
                <a:srgbClr val="4472C4">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52" name="TextBox 51">
              <a:extLst>
                <a:ext uri="{FF2B5EF4-FFF2-40B4-BE49-F238E27FC236}">
                  <a16:creationId xmlns:a16="http://schemas.microsoft.com/office/drawing/2014/main" id="{49790473-938D-0B4C-9C97-EFFB1A606742}"/>
                </a:ext>
              </a:extLst>
            </p:cNvPr>
            <p:cNvSpPr txBox="1"/>
            <p:nvPr/>
          </p:nvSpPr>
          <p:spPr>
            <a:xfrm>
              <a:off x="8180026" y="3556894"/>
              <a:ext cx="962123" cy="369332"/>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b="0" i="0" u="none" strike="noStrike" kern="0" cap="none" spc="0" normalizeH="0" baseline="0" noProof="0" dirty="0">
                  <a:ln>
                    <a:noFill/>
                  </a:ln>
                  <a:solidFill>
                    <a:prstClr val="black"/>
                  </a:solidFill>
                  <a:effectLst/>
                  <a:uLnTx/>
                  <a:uFillTx/>
                  <a:latin typeface="Century Gothic" panose="020B0502020202020204" pitchFamily="34" charset="0"/>
                </a:rPr>
                <a:t>- cases</a:t>
              </a:r>
            </a:p>
          </p:txBody>
        </p:sp>
      </p:grpSp>
    </p:spTree>
    <p:extLst>
      <p:ext uri="{BB962C8B-B14F-4D97-AF65-F5344CB8AC3E}">
        <p14:creationId xmlns:p14="http://schemas.microsoft.com/office/powerpoint/2010/main" val="168693509"/>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50"/>
                                        </p:tgtEl>
                                        <p:attrNameLst>
                                          <p:attrName>style.visibility</p:attrName>
                                        </p:attrNameLst>
                                      </p:cBhvr>
                                      <p:to>
                                        <p:strVal val="visible"/>
                                      </p:to>
                                    </p:set>
                                    <p:animEffect transition="in" filter="dissolve">
                                      <p:cBhvr>
                                        <p:cTn id="7" dur="500"/>
                                        <p:tgtEl>
                                          <p:spTgt spid="50"/>
                                        </p:tgtEl>
                                      </p:cBhvr>
                                    </p:animEffect>
                                  </p:childTnLst>
                                </p:cTn>
                              </p:par>
                              <p:par>
                                <p:cTn id="8" presetID="9" presetClass="entr" presetSubtype="0" fill="hold" nodeType="withEffect">
                                  <p:stCondLst>
                                    <p:cond delay="0"/>
                                  </p:stCondLst>
                                  <p:childTnLst>
                                    <p:set>
                                      <p:cBhvr>
                                        <p:cTn id="9" dur="1" fill="hold">
                                          <p:stCondLst>
                                            <p:cond delay="0"/>
                                          </p:stCondLst>
                                        </p:cTn>
                                        <p:tgtEl>
                                          <p:spTgt spid="46"/>
                                        </p:tgtEl>
                                        <p:attrNameLst>
                                          <p:attrName>style.visibility</p:attrName>
                                        </p:attrNameLst>
                                      </p:cBhvr>
                                      <p:to>
                                        <p:strVal val="visible"/>
                                      </p:to>
                                    </p:set>
                                    <p:animEffect transition="in" filter="dissolve">
                                      <p:cBhvr>
                                        <p:cTn id="10" dur="500"/>
                                        <p:tgtEl>
                                          <p:spTgt spid="46"/>
                                        </p:tgtEl>
                                      </p:cBhvr>
                                    </p:animEffect>
                                  </p:childTnLst>
                                </p:cTn>
                              </p:par>
                            </p:childTnLst>
                          </p:cTn>
                        </p:par>
                      </p:childTnLst>
                    </p:cTn>
                  </p:par>
                  <p:par>
                    <p:cTn id="11" fill="hold">
                      <p:stCondLst>
                        <p:cond delay="indefinite"/>
                      </p:stCondLst>
                      <p:childTnLst>
                        <p:par>
                          <p:cTn id="12" fill="hold">
                            <p:stCondLst>
                              <p:cond delay="0"/>
                            </p:stCondLst>
                            <p:childTnLst>
                              <p:par>
                                <p:cTn id="13" presetID="9" presetClass="entr" presetSubtype="0" fill="hold" nodeType="clickEffect">
                                  <p:stCondLst>
                                    <p:cond delay="0"/>
                                  </p:stCondLst>
                                  <p:childTnLst>
                                    <p:set>
                                      <p:cBhvr>
                                        <p:cTn id="14" dur="1" fill="hold">
                                          <p:stCondLst>
                                            <p:cond delay="0"/>
                                          </p:stCondLst>
                                        </p:cTn>
                                        <p:tgtEl>
                                          <p:spTgt spid="47"/>
                                        </p:tgtEl>
                                        <p:attrNameLst>
                                          <p:attrName>style.visibility</p:attrName>
                                        </p:attrNameLst>
                                      </p:cBhvr>
                                      <p:to>
                                        <p:strVal val="visible"/>
                                      </p:to>
                                    </p:set>
                                    <p:animEffect transition="in" filter="dissolve">
                                      <p:cBhvr>
                                        <p:cTn id="15" dur="500"/>
                                        <p:tgtEl>
                                          <p:spTgt spid="47"/>
                                        </p:tgtEl>
                                      </p:cBhvr>
                                    </p:animEffect>
                                  </p:childTnLst>
                                </p:cTn>
                              </p:par>
                            </p:childTnLst>
                          </p:cTn>
                        </p:par>
                      </p:childTnLst>
                    </p:cTn>
                  </p:par>
                  <p:par>
                    <p:cTn id="16" fill="hold">
                      <p:stCondLst>
                        <p:cond delay="indefinite"/>
                      </p:stCondLst>
                      <p:childTnLst>
                        <p:par>
                          <p:cTn id="17" fill="hold">
                            <p:stCondLst>
                              <p:cond delay="0"/>
                            </p:stCondLst>
                            <p:childTnLst>
                              <p:par>
                                <p:cTn id="18" presetID="9" presetClass="entr" presetSubtype="0" fill="hold" nodeType="clickEffect">
                                  <p:stCondLst>
                                    <p:cond delay="0"/>
                                  </p:stCondLst>
                                  <p:childTnLst>
                                    <p:set>
                                      <p:cBhvr>
                                        <p:cTn id="19" dur="1" fill="hold">
                                          <p:stCondLst>
                                            <p:cond delay="0"/>
                                          </p:stCondLst>
                                        </p:cTn>
                                        <p:tgtEl>
                                          <p:spTgt spid="48"/>
                                        </p:tgtEl>
                                        <p:attrNameLst>
                                          <p:attrName>style.visibility</p:attrName>
                                        </p:attrNameLst>
                                      </p:cBhvr>
                                      <p:to>
                                        <p:strVal val="visible"/>
                                      </p:to>
                                    </p:set>
                                    <p:animEffect transition="in" filter="dissolve">
                                      <p:cBhvr>
                                        <p:cTn id="20" dur="500"/>
                                        <p:tgtEl>
                                          <p:spTgt spid="48"/>
                                        </p:tgtEl>
                                      </p:cBhvr>
                                    </p:animEffect>
                                  </p:childTnLst>
                                </p:cTn>
                              </p:par>
                            </p:childTnLst>
                          </p:cTn>
                        </p:par>
                      </p:childTnLst>
                    </p:cTn>
                  </p:par>
                  <p:par>
                    <p:cTn id="21" fill="hold">
                      <p:stCondLst>
                        <p:cond delay="indefinite"/>
                      </p:stCondLst>
                      <p:childTnLst>
                        <p:par>
                          <p:cTn id="22" fill="hold">
                            <p:stCondLst>
                              <p:cond delay="0"/>
                            </p:stCondLst>
                            <p:childTnLst>
                              <p:par>
                                <p:cTn id="23" presetID="9" presetClass="entr" presetSubtype="0" fill="hold" nodeType="clickEffect">
                                  <p:stCondLst>
                                    <p:cond delay="0"/>
                                  </p:stCondLst>
                                  <p:childTnLst>
                                    <p:set>
                                      <p:cBhvr>
                                        <p:cTn id="24" dur="1" fill="hold">
                                          <p:stCondLst>
                                            <p:cond delay="0"/>
                                          </p:stCondLst>
                                        </p:cTn>
                                        <p:tgtEl>
                                          <p:spTgt spid="49"/>
                                        </p:tgtEl>
                                        <p:attrNameLst>
                                          <p:attrName>style.visibility</p:attrName>
                                        </p:attrNameLst>
                                      </p:cBhvr>
                                      <p:to>
                                        <p:strVal val="visible"/>
                                      </p:to>
                                    </p:set>
                                    <p:animEffect transition="in" filter="dissolve">
                                      <p:cBhvr>
                                        <p:cTn id="25" dur="500"/>
                                        <p:tgtEl>
                                          <p:spTgt spid="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53CAE2-B23B-A24E-BF76-6BDC2DC8D2B0}"/>
              </a:ext>
            </a:extLst>
          </p:cNvPr>
          <p:cNvSpPr>
            <a:spLocks noGrp="1"/>
          </p:cNvSpPr>
          <p:nvPr>
            <p:ph type="title"/>
          </p:nvPr>
        </p:nvSpPr>
        <p:spPr/>
        <p:txBody>
          <a:bodyPr/>
          <a:lstStyle/>
          <a:p>
            <a:r>
              <a:rPr lang="en-US" dirty="0"/>
              <a:t>Worker Statistics</a:t>
            </a:r>
          </a:p>
        </p:txBody>
      </p:sp>
      <p:pic>
        <p:nvPicPr>
          <p:cNvPr id="6" name="Content Placeholder 5" descr="Table&#10;&#10;Description automatically generated">
            <a:extLst>
              <a:ext uri="{FF2B5EF4-FFF2-40B4-BE49-F238E27FC236}">
                <a16:creationId xmlns:a16="http://schemas.microsoft.com/office/drawing/2014/main" id="{2575EA33-690F-A04B-822B-E084DD27B8DE}"/>
              </a:ext>
            </a:extLst>
          </p:cNvPr>
          <p:cNvPicPr>
            <a:picLocks noGrp="1" noChangeAspect="1"/>
          </p:cNvPicPr>
          <p:nvPr>
            <p:ph idx="1"/>
          </p:nvPr>
        </p:nvPicPr>
        <p:blipFill>
          <a:blip r:embed="rId2"/>
          <a:stretch>
            <a:fillRect/>
          </a:stretch>
        </p:blipFill>
        <p:spPr>
          <a:xfrm>
            <a:off x="1024712" y="1587499"/>
            <a:ext cx="6676071" cy="3429001"/>
          </a:xfrm>
        </p:spPr>
      </p:pic>
      <p:sp>
        <p:nvSpPr>
          <p:cNvPr id="4" name="TextBox 3">
            <a:extLst>
              <a:ext uri="{FF2B5EF4-FFF2-40B4-BE49-F238E27FC236}">
                <a16:creationId xmlns:a16="http://schemas.microsoft.com/office/drawing/2014/main" id="{6ADCE412-DF31-6842-9C39-5236CC273B81}"/>
              </a:ext>
            </a:extLst>
          </p:cNvPr>
          <p:cNvSpPr txBox="1"/>
          <p:nvPr/>
        </p:nvSpPr>
        <p:spPr>
          <a:xfrm>
            <a:off x="1024712" y="5638819"/>
            <a:ext cx="7345680" cy="584775"/>
          </a:xfrm>
          <a:prstGeom prst="rect">
            <a:avLst/>
          </a:prstGeom>
          <a:noFill/>
        </p:spPr>
        <p:txBody>
          <a:bodyPr wrap="square" rtlCol="0">
            <a:spAutoFit/>
          </a:bodyPr>
          <a:lstStyle/>
          <a:p>
            <a:r>
              <a:rPr lang="en-US" sz="1600" i="1" dirty="0" err="1">
                <a:solidFill>
                  <a:schemeClr val="bg2"/>
                </a:solidFill>
                <a:latin typeface="Century Gothic" panose="020B0502020202020204" pitchFamily="34" charset="0"/>
              </a:rPr>
              <a:t>Crowdaq</a:t>
            </a:r>
            <a:r>
              <a:rPr lang="en-US" sz="1600" i="1" dirty="0">
                <a:solidFill>
                  <a:schemeClr val="bg2"/>
                </a:solidFill>
                <a:latin typeface="Century Gothic" panose="020B0502020202020204" pitchFamily="34" charset="0"/>
              </a:rPr>
              <a:t> enables easy organization of hundreds of workers &amp; their qualifications</a:t>
            </a:r>
          </a:p>
        </p:txBody>
      </p:sp>
      <p:sp>
        <p:nvSpPr>
          <p:cNvPr id="5" name="Rectangle 4">
            <a:extLst>
              <a:ext uri="{FF2B5EF4-FFF2-40B4-BE49-F238E27FC236}">
                <a16:creationId xmlns:a16="http://schemas.microsoft.com/office/drawing/2014/main" id="{747E50DC-B08A-5444-BF14-B7C89BF13EF1}"/>
              </a:ext>
            </a:extLst>
          </p:cNvPr>
          <p:cNvSpPr/>
          <p:nvPr/>
        </p:nvSpPr>
        <p:spPr>
          <a:xfrm>
            <a:off x="6904493" y="1380500"/>
            <a:ext cx="895350" cy="3947160"/>
          </a:xfrm>
          <a:prstGeom prst="rect">
            <a:avLst/>
          </a:prstGeom>
          <a:ln w="12700">
            <a:solidFill>
              <a:srgbClr val="FF0000"/>
            </a:solidFill>
            <a:prstDash val="lgDashDotDot"/>
            <a:headEnd type="none" w="med" len="med"/>
            <a:tailEnd type="arrow" w="med" len="med"/>
            <a:extLst>
              <a:ext uri="{C807C97D-BFC1-408E-A445-0C87EB9F89A2}">
                <ask:lineSketchStyleProps xmlns:ask="http://schemas.microsoft.com/office/drawing/2018/sketchyshapes" sd="4138900056">
                  <a:custGeom>
                    <a:avLst/>
                    <a:gdLst>
                      <a:gd name="connsiteX0" fmla="*/ 0 w 895350"/>
                      <a:gd name="connsiteY0" fmla="*/ 0 h 3947160"/>
                      <a:gd name="connsiteX1" fmla="*/ 895350 w 895350"/>
                      <a:gd name="connsiteY1" fmla="*/ 0 h 3947160"/>
                      <a:gd name="connsiteX2" fmla="*/ 895350 w 895350"/>
                      <a:gd name="connsiteY2" fmla="*/ 3947160 h 3947160"/>
                      <a:gd name="connsiteX3" fmla="*/ 0 w 895350"/>
                      <a:gd name="connsiteY3" fmla="*/ 3947160 h 3947160"/>
                      <a:gd name="connsiteX4" fmla="*/ 0 w 895350"/>
                      <a:gd name="connsiteY4" fmla="*/ 0 h 39471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95350" h="3947160" extrusionOk="0">
                        <a:moveTo>
                          <a:pt x="0" y="0"/>
                        </a:moveTo>
                        <a:cubicBezTo>
                          <a:pt x="175996" y="-70079"/>
                          <a:pt x="601316" y="-1370"/>
                          <a:pt x="895350" y="0"/>
                        </a:cubicBezTo>
                        <a:cubicBezTo>
                          <a:pt x="1038656" y="1666926"/>
                          <a:pt x="765380" y="2922821"/>
                          <a:pt x="895350" y="3947160"/>
                        </a:cubicBezTo>
                        <a:cubicBezTo>
                          <a:pt x="663280" y="3890989"/>
                          <a:pt x="248913" y="3876555"/>
                          <a:pt x="0" y="3947160"/>
                        </a:cubicBezTo>
                        <a:cubicBezTo>
                          <a:pt x="91656" y="2197521"/>
                          <a:pt x="-79022" y="1210135"/>
                          <a:pt x="0" y="0"/>
                        </a:cubicBezTo>
                        <a:close/>
                      </a:path>
                    </a:pathLst>
                  </a:custGeom>
                  <ask:type>
                    <ask:lineSketchCurved/>
                  </ask:type>
                </ask:lineSketchStyleProps>
              </a:ext>
            </a:extLst>
          </a:ln>
        </p:spPr>
        <p:style>
          <a:lnRef idx="1">
            <a:schemeClr val="dk1"/>
          </a:lnRef>
          <a:fillRef idx="0">
            <a:schemeClr val="dk1"/>
          </a:fillRef>
          <a:effectRef idx="0">
            <a:schemeClr val="dk1"/>
          </a:effectRef>
          <a:fontRef idx="minor">
            <a:schemeClr val="tx1"/>
          </a:fontRef>
        </p:style>
        <p:txBody>
          <a:bodyPr rtlCol="0" anchor="ctr"/>
          <a:lstStyle/>
          <a:p>
            <a:pPr algn="ctr"/>
            <a:endParaRPr lang="en-US"/>
          </a:p>
        </p:txBody>
      </p:sp>
    </p:spTree>
    <p:extLst>
      <p:ext uri="{BB962C8B-B14F-4D97-AF65-F5344CB8AC3E}">
        <p14:creationId xmlns:p14="http://schemas.microsoft.com/office/powerpoint/2010/main" val="3584454188"/>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99C7C7-EB3F-704E-862C-E082C8CC54EF}"/>
              </a:ext>
            </a:extLst>
          </p:cNvPr>
          <p:cNvSpPr>
            <a:spLocks noGrp="1"/>
          </p:cNvSpPr>
          <p:nvPr>
            <p:ph type="title"/>
          </p:nvPr>
        </p:nvSpPr>
        <p:spPr>
          <a:xfrm>
            <a:off x="676274" y="228600"/>
            <a:ext cx="8239126" cy="533400"/>
          </a:xfrm>
        </p:spPr>
        <p:txBody>
          <a:bodyPr/>
          <a:lstStyle/>
          <a:p>
            <a:r>
              <a:rPr lang="en-US" dirty="0"/>
              <a:t>Results – End-to-end</a:t>
            </a:r>
          </a:p>
        </p:txBody>
      </p:sp>
      <p:graphicFrame>
        <p:nvGraphicFramePr>
          <p:cNvPr id="4" name="Content Placeholder 3">
            <a:extLst>
              <a:ext uri="{FF2B5EF4-FFF2-40B4-BE49-F238E27FC236}">
                <a16:creationId xmlns:a16="http://schemas.microsoft.com/office/drawing/2014/main" id="{6E8831A1-959C-4647-971D-3B47B20A48AA}"/>
              </a:ext>
            </a:extLst>
          </p:cNvPr>
          <p:cNvGraphicFramePr>
            <a:graphicFrameLocks noGrp="1"/>
          </p:cNvGraphicFramePr>
          <p:nvPr>
            <p:ph idx="1"/>
            <p:extLst>
              <p:ext uri="{D42A27DB-BD31-4B8C-83A1-F6EECF244321}">
                <p14:modId xmlns:p14="http://schemas.microsoft.com/office/powerpoint/2010/main" val="3237992420"/>
              </p:ext>
            </p:extLst>
          </p:nvPr>
        </p:nvGraphicFramePr>
        <p:xfrm>
          <a:off x="381000" y="1219200"/>
          <a:ext cx="8534400" cy="5181600"/>
        </p:xfrm>
        <a:graphic>
          <a:graphicData uri="http://schemas.openxmlformats.org/drawingml/2006/chart">
            <c:chart xmlns:c="http://schemas.openxmlformats.org/drawingml/2006/chart" xmlns:r="http://schemas.openxmlformats.org/officeDocument/2006/relationships" r:id="rId3"/>
          </a:graphicData>
        </a:graphic>
      </p:graphicFrame>
      <p:sp>
        <p:nvSpPr>
          <p:cNvPr id="5" name="TextBox 4">
            <a:extLst>
              <a:ext uri="{FF2B5EF4-FFF2-40B4-BE49-F238E27FC236}">
                <a16:creationId xmlns:a16="http://schemas.microsoft.com/office/drawing/2014/main" id="{2613554F-5EA5-5C4A-8903-88B4F6FD3641}"/>
              </a:ext>
            </a:extLst>
          </p:cNvPr>
          <p:cNvSpPr txBox="1"/>
          <p:nvPr/>
        </p:nvSpPr>
        <p:spPr>
          <a:xfrm>
            <a:off x="676274" y="1219200"/>
            <a:ext cx="5996375" cy="369332"/>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Century Gothic" panose="020B0502020202020204" pitchFamily="34" charset="0"/>
              </a:rPr>
              <a:t>Naïve: same spatial and temporal naïve methods</a:t>
            </a:r>
          </a:p>
        </p:txBody>
      </p:sp>
    </p:spTree>
    <p:extLst>
      <p:ext uri="{BB962C8B-B14F-4D97-AF65-F5344CB8AC3E}">
        <p14:creationId xmlns:p14="http://schemas.microsoft.com/office/powerpoint/2010/main" val="217370883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1BEE177B-E40B-AA4D-9380-3E95E2DA67E6}"/>
              </a:ext>
            </a:extLst>
          </p:cNvPr>
          <p:cNvSpPr>
            <a:spLocks noGrp="1"/>
          </p:cNvSpPr>
          <p:nvPr>
            <p:ph type="title"/>
          </p:nvPr>
        </p:nvSpPr>
        <p:spPr/>
        <p:txBody>
          <a:bodyPr/>
          <a:lstStyle/>
          <a:p>
            <a:r>
              <a:rPr lang="en-US" dirty="0"/>
              <a:t>Discussion</a:t>
            </a:r>
          </a:p>
        </p:txBody>
      </p:sp>
    </p:spTree>
    <p:extLst>
      <p:ext uri="{BB962C8B-B14F-4D97-AF65-F5344CB8AC3E}">
        <p14:creationId xmlns:p14="http://schemas.microsoft.com/office/powerpoint/2010/main" val="273694483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4A099C-6DCA-BA46-9DA0-3CF9300C3808}"/>
              </a:ext>
            </a:extLst>
          </p:cNvPr>
          <p:cNvSpPr>
            <a:spLocks noGrp="1"/>
          </p:cNvSpPr>
          <p:nvPr>
            <p:ph type="title"/>
          </p:nvPr>
        </p:nvSpPr>
        <p:spPr/>
        <p:txBody>
          <a:bodyPr/>
          <a:lstStyle/>
          <a:p>
            <a:r>
              <a:rPr lang="en-US" dirty="0"/>
              <a:t>Use Cases</a:t>
            </a:r>
          </a:p>
        </p:txBody>
      </p:sp>
      <p:sp>
        <p:nvSpPr>
          <p:cNvPr id="7" name="Content Placeholder 6">
            <a:extLst>
              <a:ext uri="{FF2B5EF4-FFF2-40B4-BE49-F238E27FC236}">
                <a16:creationId xmlns:a16="http://schemas.microsoft.com/office/drawing/2014/main" id="{C84EB554-DE43-E14D-9774-48A6522B56AA}"/>
              </a:ext>
            </a:extLst>
          </p:cNvPr>
          <p:cNvSpPr>
            <a:spLocks noGrp="1"/>
          </p:cNvSpPr>
          <p:nvPr>
            <p:ph idx="1"/>
          </p:nvPr>
        </p:nvSpPr>
        <p:spPr/>
        <p:txBody>
          <a:bodyPr/>
          <a:lstStyle/>
          <a:p>
            <a:r>
              <a:rPr lang="en-US" dirty="0"/>
              <a:t>Study spatiotemporal quantity extraction on each of the 3 datasets released in this work</a:t>
            </a:r>
          </a:p>
          <a:p>
            <a:r>
              <a:rPr lang="en-US" dirty="0"/>
              <a:t>Study transfer learning for spatiotemporal phenomena</a:t>
            </a:r>
          </a:p>
          <a:p>
            <a:r>
              <a:rPr lang="en-US" dirty="0"/>
              <a:t>Adopt the </a:t>
            </a:r>
            <a:r>
              <a:rPr lang="en-US" dirty="0" err="1"/>
              <a:t>Crowdaq</a:t>
            </a:r>
            <a:r>
              <a:rPr lang="en-US" dirty="0"/>
              <a:t> pipeline developed in this work for a new domain</a:t>
            </a:r>
          </a:p>
          <a:p>
            <a:r>
              <a:rPr lang="en-US" dirty="0"/>
              <a:t>Other applications: information verification, social science, etc.</a:t>
            </a:r>
          </a:p>
          <a:p>
            <a:endParaRPr lang="en-US" dirty="0"/>
          </a:p>
        </p:txBody>
      </p:sp>
    </p:spTree>
    <p:extLst>
      <p:ext uri="{BB962C8B-B14F-4D97-AF65-F5344CB8AC3E}">
        <p14:creationId xmlns:p14="http://schemas.microsoft.com/office/powerpoint/2010/main" val="20608896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dissolve">
                                      <p:cBhvr>
                                        <p:cTn id="7" dur="500"/>
                                        <p:tgtEl>
                                          <p:spTgt spid="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7">
                                            <p:txEl>
                                              <p:pRg st="1" end="1"/>
                                            </p:txEl>
                                          </p:spTgt>
                                        </p:tgtEl>
                                        <p:attrNameLst>
                                          <p:attrName>style.visibility</p:attrName>
                                        </p:attrNameLst>
                                      </p:cBhvr>
                                      <p:to>
                                        <p:strVal val="visible"/>
                                      </p:to>
                                    </p:set>
                                    <p:animEffect transition="in" filter="dissolve">
                                      <p:cBhvr>
                                        <p:cTn id="12" dur="500"/>
                                        <p:tgtEl>
                                          <p:spTgt spid="7">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7">
                                            <p:txEl>
                                              <p:pRg st="2" end="2"/>
                                            </p:txEl>
                                          </p:spTgt>
                                        </p:tgtEl>
                                        <p:attrNameLst>
                                          <p:attrName>style.visibility</p:attrName>
                                        </p:attrNameLst>
                                      </p:cBhvr>
                                      <p:to>
                                        <p:strVal val="visible"/>
                                      </p:to>
                                    </p:set>
                                    <p:animEffect transition="in" filter="dissolve">
                                      <p:cBhvr>
                                        <p:cTn id="17" dur="500"/>
                                        <p:tgtEl>
                                          <p:spTgt spid="7">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7">
                                            <p:txEl>
                                              <p:pRg st="3" end="3"/>
                                            </p:txEl>
                                          </p:spTgt>
                                        </p:tgtEl>
                                        <p:attrNameLst>
                                          <p:attrName>style.visibility</p:attrName>
                                        </p:attrNameLst>
                                      </p:cBhvr>
                                      <p:to>
                                        <p:strVal val="visible"/>
                                      </p:to>
                                    </p:set>
                                    <p:animEffect transition="in" filter="dissolve">
                                      <p:cBhvr>
                                        <p:cTn id="22" dur="500"/>
                                        <p:tgtEl>
                                          <p:spTgt spid="7">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uiExpand="1"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5" name="Straight Connector 24">
            <a:extLst>
              <a:ext uri="{FF2B5EF4-FFF2-40B4-BE49-F238E27FC236}">
                <a16:creationId xmlns:a16="http://schemas.microsoft.com/office/drawing/2014/main" id="{AC3F64C7-D547-7746-8C3C-26DBDC066795}"/>
              </a:ext>
            </a:extLst>
          </p:cNvPr>
          <p:cNvCxnSpPr>
            <a:cxnSpLocks/>
          </p:cNvCxnSpPr>
          <p:nvPr/>
        </p:nvCxnSpPr>
        <p:spPr>
          <a:xfrm flipV="1">
            <a:off x="6858000" y="4055517"/>
            <a:ext cx="0" cy="1073219"/>
          </a:xfrm>
          <a:prstGeom prst="line">
            <a:avLst/>
          </a:prstGeom>
          <a:ln w="19050">
            <a:solidFill>
              <a:srgbClr val="7792CB"/>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0AB4AD11-0FDB-5249-84F9-25A3E58D69FF}"/>
              </a:ext>
            </a:extLst>
          </p:cNvPr>
          <p:cNvCxnSpPr>
            <a:cxnSpLocks/>
          </p:cNvCxnSpPr>
          <p:nvPr/>
        </p:nvCxnSpPr>
        <p:spPr>
          <a:xfrm flipV="1">
            <a:off x="2286000" y="4055517"/>
            <a:ext cx="0" cy="1073219"/>
          </a:xfrm>
          <a:prstGeom prst="line">
            <a:avLst/>
          </a:prstGeom>
          <a:ln w="19050">
            <a:solidFill>
              <a:srgbClr val="F1CEC3"/>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grpSp>
        <p:nvGrpSpPr>
          <p:cNvPr id="15" name="Group 14">
            <a:extLst>
              <a:ext uri="{FF2B5EF4-FFF2-40B4-BE49-F238E27FC236}">
                <a16:creationId xmlns:a16="http://schemas.microsoft.com/office/drawing/2014/main" id="{2490A4AA-906D-4691-8965-B46C5599291D}"/>
              </a:ext>
            </a:extLst>
          </p:cNvPr>
          <p:cNvGrpSpPr/>
          <p:nvPr/>
        </p:nvGrpSpPr>
        <p:grpSpPr>
          <a:xfrm>
            <a:off x="5257800" y="1549908"/>
            <a:ext cx="3062010" cy="2505609"/>
            <a:chOff x="5275728" y="1024238"/>
            <a:chExt cx="3062010" cy="2505609"/>
          </a:xfrm>
        </p:grpSpPr>
        <p:sp>
          <p:nvSpPr>
            <p:cNvPr id="6" name="Rectangle: Rounded Corners 5">
              <a:extLst>
                <a:ext uri="{FF2B5EF4-FFF2-40B4-BE49-F238E27FC236}">
                  <a16:creationId xmlns:a16="http://schemas.microsoft.com/office/drawing/2014/main" id="{995E8A5A-0790-4245-98FE-C03CC313DCF1}"/>
                </a:ext>
              </a:extLst>
            </p:cNvPr>
            <p:cNvSpPr/>
            <p:nvPr/>
          </p:nvSpPr>
          <p:spPr>
            <a:xfrm>
              <a:off x="5275728" y="2539247"/>
              <a:ext cx="3062010" cy="990600"/>
            </a:xfrm>
            <a:prstGeom prst="roundRect">
              <a:avLst/>
            </a:prstGeom>
            <a:solidFill>
              <a:srgbClr val="7792C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i="1" u="sng" dirty="0">
                  <a:solidFill>
                    <a:schemeClr val="bg2"/>
                  </a:solidFill>
                  <a:latin typeface="Century Gothic" panose="020B0502020202020204" pitchFamily="34" charset="0"/>
                </a:rPr>
                <a:t>Police used tear gas</a:t>
              </a:r>
            </a:p>
          </p:txBody>
        </p:sp>
        <p:pic>
          <p:nvPicPr>
            <p:cNvPr id="2050" name="Picture 2" descr="Image result for police tear gas">
              <a:extLst>
                <a:ext uri="{FF2B5EF4-FFF2-40B4-BE49-F238E27FC236}">
                  <a16:creationId xmlns:a16="http://schemas.microsoft.com/office/drawing/2014/main" id="{C1288562-6DD3-4876-8B01-E51542E277D3}"/>
                </a:ext>
              </a:extLst>
            </p:cNvPr>
            <p:cNvPicPr>
              <a:picLocks noChangeAspect="1" noChangeArrowheads="1"/>
            </p:cNvPicPr>
            <p:nvPr/>
          </p:nvPicPr>
          <p:blipFill>
            <a:blip r:embed="rId3" cstate="print">
              <a:extLst>
                <a:ext uri="{28A0092B-C50C-407E-A947-70E740481C1C}">
                  <a14:useLocalDpi xmlns:a14="http://schemas.microsoft.com/office/drawing/2010/main"/>
                </a:ext>
              </a:extLst>
            </a:blip>
            <a:srcRect/>
            <a:stretch>
              <a:fillRect/>
            </a:stretch>
          </p:blipFill>
          <p:spPr bwMode="auto">
            <a:xfrm>
              <a:off x="5637959" y="1024238"/>
              <a:ext cx="2337547" cy="1425334"/>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14" name="Group 13">
            <a:extLst>
              <a:ext uri="{FF2B5EF4-FFF2-40B4-BE49-F238E27FC236}">
                <a16:creationId xmlns:a16="http://schemas.microsoft.com/office/drawing/2014/main" id="{E129D606-D205-4B1D-9975-395A797DFC52}"/>
              </a:ext>
            </a:extLst>
          </p:cNvPr>
          <p:cNvGrpSpPr/>
          <p:nvPr/>
        </p:nvGrpSpPr>
        <p:grpSpPr>
          <a:xfrm>
            <a:off x="806262" y="1545402"/>
            <a:ext cx="3062009" cy="2510115"/>
            <a:chOff x="806262" y="1019732"/>
            <a:chExt cx="3062009" cy="2510115"/>
          </a:xfrm>
        </p:grpSpPr>
        <p:sp>
          <p:nvSpPr>
            <p:cNvPr id="5" name="Rectangle: Rounded Corners 4">
              <a:extLst>
                <a:ext uri="{FF2B5EF4-FFF2-40B4-BE49-F238E27FC236}">
                  <a16:creationId xmlns:a16="http://schemas.microsoft.com/office/drawing/2014/main" id="{70CFC6B0-C1C5-4697-8152-600DD0770FAD}"/>
                </a:ext>
              </a:extLst>
            </p:cNvPr>
            <p:cNvSpPr/>
            <p:nvPr/>
          </p:nvSpPr>
          <p:spPr>
            <a:xfrm>
              <a:off x="806262" y="2539247"/>
              <a:ext cx="3062009" cy="990600"/>
            </a:xfrm>
            <a:prstGeom prst="roundRect">
              <a:avLst/>
            </a:prstGeom>
            <a:solidFill>
              <a:srgbClr val="F1CEC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i="1" u="sng" dirty="0">
                  <a:solidFill>
                    <a:schemeClr val="bg2"/>
                  </a:solidFill>
                  <a:latin typeface="Century Gothic" panose="020B0502020202020204" pitchFamily="34" charset="0"/>
                </a:rPr>
                <a:t>People were angry</a:t>
              </a:r>
            </a:p>
          </p:txBody>
        </p:sp>
        <p:pic>
          <p:nvPicPr>
            <p:cNvPr id="12" name="Picture 11">
              <a:extLst>
                <a:ext uri="{FF2B5EF4-FFF2-40B4-BE49-F238E27FC236}">
                  <a16:creationId xmlns:a16="http://schemas.microsoft.com/office/drawing/2014/main" id="{0B66BF47-565A-4441-B6A3-52EAF27E442A}"/>
                </a:ext>
              </a:extLst>
            </p:cNvPr>
            <p:cNvPicPr>
              <a:picLocks noChangeAspect="1"/>
            </p:cNvPicPr>
            <p:nvPr/>
          </p:nvPicPr>
          <p:blipFill>
            <a:blip r:embed="rId4"/>
            <a:stretch>
              <a:fillRect/>
            </a:stretch>
          </p:blipFill>
          <p:spPr>
            <a:xfrm>
              <a:off x="845258" y="1019732"/>
              <a:ext cx="2984015" cy="1429840"/>
            </a:xfrm>
            <a:prstGeom prst="rect">
              <a:avLst/>
            </a:prstGeom>
          </p:spPr>
        </p:pic>
      </p:grpSp>
      <p:grpSp>
        <p:nvGrpSpPr>
          <p:cNvPr id="11" name="Group 10">
            <a:extLst>
              <a:ext uri="{FF2B5EF4-FFF2-40B4-BE49-F238E27FC236}">
                <a16:creationId xmlns:a16="http://schemas.microsoft.com/office/drawing/2014/main" id="{ADDFD349-305A-AA48-BED5-EA21B3CB16DD}"/>
              </a:ext>
            </a:extLst>
          </p:cNvPr>
          <p:cNvGrpSpPr/>
          <p:nvPr/>
        </p:nvGrpSpPr>
        <p:grpSpPr>
          <a:xfrm>
            <a:off x="676274" y="5128736"/>
            <a:ext cx="8136856" cy="738664"/>
            <a:chOff x="676274" y="4603066"/>
            <a:chExt cx="8136856" cy="738664"/>
          </a:xfrm>
        </p:grpSpPr>
        <p:cxnSp>
          <p:nvCxnSpPr>
            <p:cNvPr id="8" name="Straight Arrow Connector 7">
              <a:extLst>
                <a:ext uri="{FF2B5EF4-FFF2-40B4-BE49-F238E27FC236}">
                  <a16:creationId xmlns:a16="http://schemas.microsoft.com/office/drawing/2014/main" id="{F99AC8FA-F7B9-429C-BC27-EFBA5068EEE7}"/>
                </a:ext>
              </a:extLst>
            </p:cNvPr>
            <p:cNvCxnSpPr>
              <a:cxnSpLocks/>
            </p:cNvCxnSpPr>
            <p:nvPr/>
          </p:nvCxnSpPr>
          <p:spPr>
            <a:xfrm>
              <a:off x="676274" y="4603066"/>
              <a:ext cx="8066555" cy="0"/>
            </a:xfrm>
            <a:prstGeom prst="straightConnector1">
              <a:avLst/>
            </a:prstGeom>
            <a:ln w="38100">
              <a:solidFill>
                <a:schemeClr val="bg2"/>
              </a:solidFill>
              <a:tailEnd type="triangle"/>
            </a:ln>
          </p:spPr>
          <p:style>
            <a:lnRef idx="1">
              <a:schemeClr val="accent1"/>
            </a:lnRef>
            <a:fillRef idx="0">
              <a:schemeClr val="accent1"/>
            </a:fillRef>
            <a:effectRef idx="0">
              <a:schemeClr val="accent1"/>
            </a:effectRef>
            <a:fontRef idx="minor">
              <a:schemeClr val="tx1"/>
            </a:fontRef>
          </p:style>
        </p:cxnSp>
        <p:sp>
          <p:nvSpPr>
            <p:cNvPr id="7" name="TextBox 6">
              <a:extLst>
                <a:ext uri="{FF2B5EF4-FFF2-40B4-BE49-F238E27FC236}">
                  <a16:creationId xmlns:a16="http://schemas.microsoft.com/office/drawing/2014/main" id="{C832F63B-7793-0947-B9AA-925E43C0D74A}"/>
                </a:ext>
              </a:extLst>
            </p:cNvPr>
            <p:cNvSpPr txBox="1"/>
            <p:nvPr/>
          </p:nvSpPr>
          <p:spPr>
            <a:xfrm>
              <a:off x="7947187" y="4603066"/>
              <a:ext cx="865943" cy="738664"/>
            </a:xfrm>
            <a:prstGeom prst="rect">
              <a:avLst/>
            </a:prstGeom>
            <a:noFill/>
            <a:ln>
              <a:noFill/>
            </a:ln>
          </p:spPr>
          <p:txBody>
            <a:bodyPr wrap="none" rtlCol="0">
              <a:spAutoFit/>
            </a:bodyPr>
            <a:lstStyle/>
            <a:p>
              <a:pPr lvl="0">
                <a:spcBef>
                  <a:spcPct val="20000"/>
                </a:spcBef>
                <a:buClr>
                  <a:srgbClr val="000080"/>
                </a:buClr>
              </a:pPr>
              <a:r>
                <a:rPr lang="en-US" sz="2400" dirty="0">
                  <a:solidFill>
                    <a:schemeClr val="bg2"/>
                  </a:solidFill>
                  <a:latin typeface="Century Gothic" panose="020B0502020202020204" pitchFamily="34" charset="0"/>
                  <a:ea typeface="Courier" charset="0"/>
                  <a:cs typeface="Courier" charset="0"/>
                  <a:sym typeface="Wingdings" panose="05000000000000000000" pitchFamily="2" charset="2"/>
                </a:rPr>
                <a:t>Time</a:t>
              </a:r>
              <a:endParaRPr lang="en-US" sz="2400" dirty="0">
                <a:solidFill>
                  <a:schemeClr val="bg2"/>
                </a:solidFill>
                <a:latin typeface="Century Gothic" panose="020B0502020202020204" pitchFamily="34" charset="0"/>
                <a:cs typeface="Calibri" panose="020F0502020204030204" pitchFamily="34" charset="0"/>
                <a:sym typeface="Wingdings" panose="05000000000000000000" pitchFamily="2" charset="2"/>
              </a:endParaRPr>
            </a:p>
            <a:p>
              <a:endParaRPr lang="en-US" dirty="0">
                <a:solidFill>
                  <a:srgbClr val="FF0000"/>
                </a:solidFill>
              </a:endParaRPr>
            </a:p>
          </p:txBody>
        </p:sp>
      </p:grpSp>
      <p:sp>
        <p:nvSpPr>
          <p:cNvPr id="21" name="Oval 20">
            <a:extLst>
              <a:ext uri="{FF2B5EF4-FFF2-40B4-BE49-F238E27FC236}">
                <a16:creationId xmlns:a16="http://schemas.microsoft.com/office/drawing/2014/main" id="{19293B56-54CB-6E4C-ABD1-04FBEDAD10FE}"/>
              </a:ext>
            </a:extLst>
          </p:cNvPr>
          <p:cNvSpPr/>
          <p:nvPr/>
        </p:nvSpPr>
        <p:spPr>
          <a:xfrm>
            <a:off x="2214562" y="5053836"/>
            <a:ext cx="142875" cy="142875"/>
          </a:xfrm>
          <a:prstGeom prst="ellipse">
            <a:avLst/>
          </a:prstGeom>
          <a:solidFill>
            <a:srgbClr val="C17A9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Circle: Hollow 29">
            <a:extLst>
              <a:ext uri="{FF2B5EF4-FFF2-40B4-BE49-F238E27FC236}">
                <a16:creationId xmlns:a16="http://schemas.microsoft.com/office/drawing/2014/main" id="{3C5396A2-2D8D-874D-A95A-FB13918A79A0}"/>
              </a:ext>
            </a:extLst>
          </p:cNvPr>
          <p:cNvSpPr/>
          <p:nvPr/>
        </p:nvSpPr>
        <p:spPr>
          <a:xfrm>
            <a:off x="2125265" y="4964538"/>
            <a:ext cx="321470" cy="321470"/>
          </a:xfrm>
          <a:prstGeom prst="donut">
            <a:avLst>
              <a:gd name="adj" fmla="val 5281"/>
            </a:avLst>
          </a:prstGeom>
          <a:solidFill>
            <a:srgbClr val="F1CEC3"/>
          </a:solidFill>
          <a:ln>
            <a:solidFill>
              <a:srgbClr val="F1CEC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3" name="Oval 22">
            <a:extLst>
              <a:ext uri="{FF2B5EF4-FFF2-40B4-BE49-F238E27FC236}">
                <a16:creationId xmlns:a16="http://schemas.microsoft.com/office/drawing/2014/main" id="{8CA1F03C-8225-4847-BA7C-1FCAD02B3BE5}"/>
              </a:ext>
            </a:extLst>
          </p:cNvPr>
          <p:cNvSpPr/>
          <p:nvPr/>
        </p:nvSpPr>
        <p:spPr>
          <a:xfrm>
            <a:off x="6794897" y="5053836"/>
            <a:ext cx="142875" cy="142875"/>
          </a:xfrm>
          <a:prstGeom prst="ellipse">
            <a:avLst/>
          </a:prstGeom>
          <a:solidFill>
            <a:srgbClr val="7792CB"/>
          </a:solidFill>
          <a:ln>
            <a:solidFill>
              <a:srgbClr val="7792C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Circle: Hollow 29">
            <a:extLst>
              <a:ext uri="{FF2B5EF4-FFF2-40B4-BE49-F238E27FC236}">
                <a16:creationId xmlns:a16="http://schemas.microsoft.com/office/drawing/2014/main" id="{4056CE39-5983-144E-9BC3-653E97736853}"/>
              </a:ext>
            </a:extLst>
          </p:cNvPr>
          <p:cNvSpPr/>
          <p:nvPr/>
        </p:nvSpPr>
        <p:spPr>
          <a:xfrm>
            <a:off x="6705600" y="4964538"/>
            <a:ext cx="321470" cy="321470"/>
          </a:xfrm>
          <a:prstGeom prst="donut">
            <a:avLst>
              <a:gd name="adj" fmla="val 5281"/>
            </a:avLst>
          </a:prstGeom>
          <a:solidFill>
            <a:srgbClr val="7792CB"/>
          </a:solidFill>
          <a:ln>
            <a:solidFill>
              <a:srgbClr val="7792C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 name="TextBox 1"/>
          <p:cNvSpPr txBox="1"/>
          <p:nvPr/>
        </p:nvSpPr>
        <p:spPr>
          <a:xfrm>
            <a:off x="845258" y="5594864"/>
            <a:ext cx="7594585" cy="400110"/>
          </a:xfrm>
          <a:prstGeom prst="rect">
            <a:avLst/>
          </a:prstGeom>
          <a:noFill/>
        </p:spPr>
        <p:txBody>
          <a:bodyPr wrap="square" rtlCol="0">
            <a:spAutoFit/>
          </a:bodyPr>
          <a:lstStyle/>
          <a:p>
            <a:pPr algn="ctr"/>
            <a:r>
              <a:rPr lang="en-US" sz="2000" i="1" dirty="0">
                <a:solidFill>
                  <a:schemeClr val="bg2"/>
                </a:solidFill>
                <a:latin typeface="Century Gothic" charset="0"/>
                <a:ea typeface="Century Gothic" charset="0"/>
                <a:cs typeface="Century Gothic" charset="0"/>
              </a:rPr>
              <a:t>People </a:t>
            </a:r>
            <a:r>
              <a:rPr lang="en-US" sz="2000" b="1" i="1" dirty="0">
                <a:solidFill>
                  <a:schemeClr val="bg2"/>
                </a:solidFill>
                <a:latin typeface="Century Gothic" charset="0"/>
                <a:ea typeface="Century Gothic" charset="0"/>
                <a:cs typeface="Century Gothic" charset="0"/>
              </a:rPr>
              <a:t>were</a:t>
            </a:r>
            <a:r>
              <a:rPr lang="en-US" sz="2000" i="1" dirty="0">
                <a:solidFill>
                  <a:schemeClr val="bg2"/>
                </a:solidFill>
                <a:latin typeface="Century Gothic" charset="0"/>
                <a:ea typeface="Century Gothic" charset="0"/>
                <a:cs typeface="Century Gothic" charset="0"/>
              </a:rPr>
              <a:t> </a:t>
            </a:r>
            <a:r>
              <a:rPr lang="en-US" sz="2000" b="1" i="1" dirty="0">
                <a:solidFill>
                  <a:schemeClr val="bg2"/>
                </a:solidFill>
                <a:latin typeface="Century Gothic" charset="0"/>
                <a:ea typeface="Century Gothic" charset="0"/>
                <a:cs typeface="Century Gothic" charset="0"/>
              </a:rPr>
              <a:t>angry </a:t>
            </a:r>
            <a:r>
              <a:rPr lang="en-US" sz="2000" i="1" dirty="0">
                <a:solidFill>
                  <a:schemeClr val="bg2"/>
                </a:solidFill>
                <a:latin typeface="Century Gothic" charset="0"/>
                <a:ea typeface="Century Gothic" charset="0"/>
                <a:cs typeface="Century Gothic" charset="0"/>
              </a:rPr>
              <a:t>first, and then the police </a:t>
            </a:r>
            <a:r>
              <a:rPr lang="en-US" sz="2000" b="1" i="1" dirty="0">
                <a:solidFill>
                  <a:schemeClr val="bg2"/>
                </a:solidFill>
                <a:latin typeface="Century Gothic" charset="0"/>
                <a:ea typeface="Century Gothic" charset="0"/>
                <a:cs typeface="Century Gothic" charset="0"/>
              </a:rPr>
              <a:t>used tear gas</a:t>
            </a:r>
            <a:r>
              <a:rPr lang="en-US" sz="2000" i="1" dirty="0">
                <a:solidFill>
                  <a:schemeClr val="bg2"/>
                </a:solidFill>
                <a:latin typeface="Century Gothic" charset="0"/>
                <a:ea typeface="Century Gothic" charset="0"/>
                <a:cs typeface="Century Gothic" charset="0"/>
              </a:rPr>
              <a:t>.</a:t>
            </a:r>
          </a:p>
        </p:txBody>
      </p:sp>
      <p:sp>
        <p:nvSpPr>
          <p:cNvPr id="10" name="Title 9">
            <a:extLst>
              <a:ext uri="{FF2B5EF4-FFF2-40B4-BE49-F238E27FC236}">
                <a16:creationId xmlns:a16="http://schemas.microsoft.com/office/drawing/2014/main" id="{0D8FE9A6-33D8-7746-BC05-C7B48D924890}"/>
              </a:ext>
            </a:extLst>
          </p:cNvPr>
          <p:cNvSpPr>
            <a:spLocks noGrp="1"/>
          </p:cNvSpPr>
          <p:nvPr>
            <p:ph type="title"/>
          </p:nvPr>
        </p:nvSpPr>
        <p:spPr/>
        <p:txBody>
          <a:bodyPr/>
          <a:lstStyle/>
          <a:p>
            <a:r>
              <a:rPr lang="en-US" sz="2800" dirty="0">
                <a:solidFill>
                  <a:srgbClr val="FF0000"/>
                </a:solidFill>
              </a:rPr>
              <a:t>Time</a:t>
            </a:r>
            <a:r>
              <a:rPr lang="en-US" sz="2800" dirty="0">
                <a:solidFill>
                  <a:srgbClr val="000000">
                    <a:lumMod val="95000"/>
                    <a:lumOff val="5000"/>
                  </a:srgbClr>
                </a:solidFill>
              </a:rPr>
              <a:t> is important for event understanding</a:t>
            </a:r>
            <a:endParaRPr lang="en-US" dirty="0"/>
          </a:p>
        </p:txBody>
      </p:sp>
    </p:spTree>
    <p:extLst>
      <p:ext uri="{BB962C8B-B14F-4D97-AF65-F5344CB8AC3E}">
        <p14:creationId xmlns:p14="http://schemas.microsoft.com/office/powerpoint/2010/main" val="284260786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500"/>
                                        <p:tgtEl>
                                          <p:spTgt spid="11"/>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 calcmode="lin" valueType="num">
                                      <p:cBhvr>
                                        <p:cTn id="11" dur="500" fill="hold"/>
                                        <p:tgtEl>
                                          <p:spTgt spid="21"/>
                                        </p:tgtEl>
                                        <p:attrNameLst>
                                          <p:attrName>ppt_w</p:attrName>
                                        </p:attrNameLst>
                                      </p:cBhvr>
                                      <p:tavLst>
                                        <p:tav tm="0">
                                          <p:val>
                                            <p:fltVal val="0"/>
                                          </p:val>
                                        </p:tav>
                                        <p:tav tm="100000">
                                          <p:val>
                                            <p:strVal val="#ppt_w"/>
                                          </p:val>
                                        </p:tav>
                                      </p:tavLst>
                                    </p:anim>
                                    <p:anim calcmode="lin" valueType="num">
                                      <p:cBhvr>
                                        <p:cTn id="12" dur="500" fill="hold"/>
                                        <p:tgtEl>
                                          <p:spTgt spid="21"/>
                                        </p:tgtEl>
                                        <p:attrNameLst>
                                          <p:attrName>ppt_h</p:attrName>
                                        </p:attrNameLst>
                                      </p:cBhvr>
                                      <p:tavLst>
                                        <p:tav tm="0">
                                          <p:val>
                                            <p:fltVal val="0"/>
                                          </p:val>
                                        </p:tav>
                                        <p:tav tm="100000">
                                          <p:val>
                                            <p:strVal val="#ppt_h"/>
                                          </p:val>
                                        </p:tav>
                                      </p:tavLst>
                                    </p:anim>
                                    <p:animEffect transition="in" filter="fade">
                                      <p:cBhvr>
                                        <p:cTn id="13" dur="500"/>
                                        <p:tgtEl>
                                          <p:spTgt spid="21"/>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22"/>
                                        </p:tgtEl>
                                        <p:attrNameLst>
                                          <p:attrName>style.visibility</p:attrName>
                                        </p:attrNameLst>
                                      </p:cBhvr>
                                      <p:to>
                                        <p:strVal val="visible"/>
                                      </p:to>
                                    </p:set>
                                    <p:anim calcmode="lin" valueType="num">
                                      <p:cBhvr>
                                        <p:cTn id="16" dur="500" fill="hold"/>
                                        <p:tgtEl>
                                          <p:spTgt spid="22"/>
                                        </p:tgtEl>
                                        <p:attrNameLst>
                                          <p:attrName>ppt_w</p:attrName>
                                        </p:attrNameLst>
                                      </p:cBhvr>
                                      <p:tavLst>
                                        <p:tav tm="0">
                                          <p:val>
                                            <p:fltVal val="0"/>
                                          </p:val>
                                        </p:tav>
                                        <p:tav tm="100000">
                                          <p:val>
                                            <p:strVal val="#ppt_w"/>
                                          </p:val>
                                        </p:tav>
                                      </p:tavLst>
                                    </p:anim>
                                    <p:anim calcmode="lin" valueType="num">
                                      <p:cBhvr>
                                        <p:cTn id="17" dur="500" fill="hold"/>
                                        <p:tgtEl>
                                          <p:spTgt spid="22"/>
                                        </p:tgtEl>
                                        <p:attrNameLst>
                                          <p:attrName>ppt_h</p:attrName>
                                        </p:attrNameLst>
                                      </p:cBhvr>
                                      <p:tavLst>
                                        <p:tav tm="0">
                                          <p:val>
                                            <p:fltVal val="0"/>
                                          </p:val>
                                        </p:tav>
                                        <p:tav tm="100000">
                                          <p:val>
                                            <p:strVal val="#ppt_h"/>
                                          </p:val>
                                        </p:tav>
                                      </p:tavLst>
                                    </p:anim>
                                    <p:animEffect transition="in" filter="fade">
                                      <p:cBhvr>
                                        <p:cTn id="18" dur="500"/>
                                        <p:tgtEl>
                                          <p:spTgt spid="22"/>
                                        </p:tgtEl>
                                      </p:cBhvr>
                                    </p:animEffect>
                                  </p:childTnLst>
                                </p:cTn>
                              </p:par>
                            </p:childTnLst>
                          </p:cTn>
                        </p:par>
                        <p:par>
                          <p:cTn id="19" fill="hold">
                            <p:stCondLst>
                              <p:cond delay="1000"/>
                            </p:stCondLst>
                            <p:childTnLst>
                              <p:par>
                                <p:cTn id="20" presetID="22" presetClass="entr" presetSubtype="4" fill="hold" nodeType="afterEffect">
                                  <p:stCondLst>
                                    <p:cond delay="0"/>
                                  </p:stCondLst>
                                  <p:childTnLst>
                                    <p:set>
                                      <p:cBhvr>
                                        <p:cTn id="21" dur="1" fill="hold">
                                          <p:stCondLst>
                                            <p:cond delay="0"/>
                                          </p:stCondLst>
                                        </p:cTn>
                                        <p:tgtEl>
                                          <p:spTgt spid="18"/>
                                        </p:tgtEl>
                                        <p:attrNameLst>
                                          <p:attrName>style.visibility</p:attrName>
                                        </p:attrNameLst>
                                      </p:cBhvr>
                                      <p:to>
                                        <p:strVal val="visible"/>
                                      </p:to>
                                    </p:set>
                                    <p:animEffect transition="in" filter="wipe(down)">
                                      <p:cBhvr>
                                        <p:cTn id="22" dur="500"/>
                                        <p:tgtEl>
                                          <p:spTgt spid="18"/>
                                        </p:tgtEl>
                                      </p:cBhvr>
                                    </p:animEffect>
                                  </p:childTnLst>
                                </p:cTn>
                              </p:par>
                            </p:childTnLst>
                          </p:cTn>
                        </p:par>
                        <p:par>
                          <p:cTn id="23" fill="hold">
                            <p:stCondLst>
                              <p:cond delay="1500"/>
                            </p:stCondLst>
                            <p:childTnLst>
                              <p:par>
                                <p:cTn id="24" presetID="53" presetClass="entr" presetSubtype="16" fill="hold" grpId="0" nodeType="afterEffect">
                                  <p:stCondLst>
                                    <p:cond delay="0"/>
                                  </p:stCondLst>
                                  <p:childTnLst>
                                    <p:set>
                                      <p:cBhvr>
                                        <p:cTn id="25" dur="1" fill="hold">
                                          <p:stCondLst>
                                            <p:cond delay="0"/>
                                          </p:stCondLst>
                                        </p:cTn>
                                        <p:tgtEl>
                                          <p:spTgt spid="23"/>
                                        </p:tgtEl>
                                        <p:attrNameLst>
                                          <p:attrName>style.visibility</p:attrName>
                                        </p:attrNameLst>
                                      </p:cBhvr>
                                      <p:to>
                                        <p:strVal val="visible"/>
                                      </p:to>
                                    </p:set>
                                    <p:anim calcmode="lin" valueType="num">
                                      <p:cBhvr>
                                        <p:cTn id="26" dur="500" fill="hold"/>
                                        <p:tgtEl>
                                          <p:spTgt spid="23"/>
                                        </p:tgtEl>
                                        <p:attrNameLst>
                                          <p:attrName>ppt_w</p:attrName>
                                        </p:attrNameLst>
                                      </p:cBhvr>
                                      <p:tavLst>
                                        <p:tav tm="0">
                                          <p:val>
                                            <p:fltVal val="0"/>
                                          </p:val>
                                        </p:tav>
                                        <p:tav tm="100000">
                                          <p:val>
                                            <p:strVal val="#ppt_w"/>
                                          </p:val>
                                        </p:tav>
                                      </p:tavLst>
                                    </p:anim>
                                    <p:anim calcmode="lin" valueType="num">
                                      <p:cBhvr>
                                        <p:cTn id="27" dur="500" fill="hold"/>
                                        <p:tgtEl>
                                          <p:spTgt spid="23"/>
                                        </p:tgtEl>
                                        <p:attrNameLst>
                                          <p:attrName>ppt_h</p:attrName>
                                        </p:attrNameLst>
                                      </p:cBhvr>
                                      <p:tavLst>
                                        <p:tav tm="0">
                                          <p:val>
                                            <p:fltVal val="0"/>
                                          </p:val>
                                        </p:tav>
                                        <p:tav tm="100000">
                                          <p:val>
                                            <p:strVal val="#ppt_h"/>
                                          </p:val>
                                        </p:tav>
                                      </p:tavLst>
                                    </p:anim>
                                    <p:animEffect transition="in" filter="fade">
                                      <p:cBhvr>
                                        <p:cTn id="28" dur="500"/>
                                        <p:tgtEl>
                                          <p:spTgt spid="23"/>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24"/>
                                        </p:tgtEl>
                                        <p:attrNameLst>
                                          <p:attrName>style.visibility</p:attrName>
                                        </p:attrNameLst>
                                      </p:cBhvr>
                                      <p:to>
                                        <p:strVal val="visible"/>
                                      </p:to>
                                    </p:set>
                                    <p:anim calcmode="lin" valueType="num">
                                      <p:cBhvr>
                                        <p:cTn id="31" dur="500" fill="hold"/>
                                        <p:tgtEl>
                                          <p:spTgt spid="24"/>
                                        </p:tgtEl>
                                        <p:attrNameLst>
                                          <p:attrName>ppt_w</p:attrName>
                                        </p:attrNameLst>
                                      </p:cBhvr>
                                      <p:tavLst>
                                        <p:tav tm="0">
                                          <p:val>
                                            <p:fltVal val="0"/>
                                          </p:val>
                                        </p:tav>
                                        <p:tav tm="100000">
                                          <p:val>
                                            <p:strVal val="#ppt_w"/>
                                          </p:val>
                                        </p:tav>
                                      </p:tavLst>
                                    </p:anim>
                                    <p:anim calcmode="lin" valueType="num">
                                      <p:cBhvr>
                                        <p:cTn id="32" dur="500" fill="hold"/>
                                        <p:tgtEl>
                                          <p:spTgt spid="24"/>
                                        </p:tgtEl>
                                        <p:attrNameLst>
                                          <p:attrName>ppt_h</p:attrName>
                                        </p:attrNameLst>
                                      </p:cBhvr>
                                      <p:tavLst>
                                        <p:tav tm="0">
                                          <p:val>
                                            <p:fltVal val="0"/>
                                          </p:val>
                                        </p:tav>
                                        <p:tav tm="100000">
                                          <p:val>
                                            <p:strVal val="#ppt_h"/>
                                          </p:val>
                                        </p:tav>
                                      </p:tavLst>
                                    </p:anim>
                                    <p:animEffect transition="in" filter="fade">
                                      <p:cBhvr>
                                        <p:cTn id="33" dur="500"/>
                                        <p:tgtEl>
                                          <p:spTgt spid="24"/>
                                        </p:tgtEl>
                                      </p:cBhvr>
                                    </p:animEffect>
                                  </p:childTnLst>
                                </p:cTn>
                              </p:par>
                            </p:childTnLst>
                          </p:cTn>
                        </p:par>
                        <p:par>
                          <p:cTn id="34" fill="hold">
                            <p:stCondLst>
                              <p:cond delay="2000"/>
                            </p:stCondLst>
                            <p:childTnLst>
                              <p:par>
                                <p:cTn id="35" presetID="22" presetClass="entr" presetSubtype="4" fill="hold" nodeType="afterEffect">
                                  <p:stCondLst>
                                    <p:cond delay="0"/>
                                  </p:stCondLst>
                                  <p:childTnLst>
                                    <p:set>
                                      <p:cBhvr>
                                        <p:cTn id="36" dur="1" fill="hold">
                                          <p:stCondLst>
                                            <p:cond delay="0"/>
                                          </p:stCondLst>
                                        </p:cTn>
                                        <p:tgtEl>
                                          <p:spTgt spid="25"/>
                                        </p:tgtEl>
                                        <p:attrNameLst>
                                          <p:attrName>style.visibility</p:attrName>
                                        </p:attrNameLst>
                                      </p:cBhvr>
                                      <p:to>
                                        <p:strVal val="visible"/>
                                      </p:to>
                                    </p:set>
                                    <p:animEffect transition="in" filter="wipe(down)">
                                      <p:cBhvr>
                                        <p:cTn id="37" dur="500"/>
                                        <p:tgtEl>
                                          <p:spTgt spid="25"/>
                                        </p:tgtEl>
                                      </p:cBhvr>
                                    </p:animEffect>
                                  </p:childTnLst>
                                </p:cTn>
                              </p:par>
                            </p:childTnLst>
                          </p:cTn>
                        </p:par>
                        <p:par>
                          <p:cTn id="38" fill="hold">
                            <p:stCondLst>
                              <p:cond delay="2500"/>
                            </p:stCondLst>
                            <p:childTnLst>
                              <p:par>
                                <p:cTn id="39" presetID="42" presetClass="entr" presetSubtype="0" fill="hold" grpId="0" nodeType="afterEffect">
                                  <p:stCondLst>
                                    <p:cond delay="0"/>
                                  </p:stCondLst>
                                  <p:childTnLst>
                                    <p:set>
                                      <p:cBhvr>
                                        <p:cTn id="40" dur="1" fill="hold">
                                          <p:stCondLst>
                                            <p:cond delay="0"/>
                                          </p:stCondLst>
                                        </p:cTn>
                                        <p:tgtEl>
                                          <p:spTgt spid="2"/>
                                        </p:tgtEl>
                                        <p:attrNameLst>
                                          <p:attrName>style.visibility</p:attrName>
                                        </p:attrNameLst>
                                      </p:cBhvr>
                                      <p:to>
                                        <p:strVal val="visible"/>
                                      </p:to>
                                    </p:set>
                                    <p:animEffect transition="in" filter="fade">
                                      <p:cBhvr>
                                        <p:cTn id="41" dur="1000"/>
                                        <p:tgtEl>
                                          <p:spTgt spid="2"/>
                                        </p:tgtEl>
                                      </p:cBhvr>
                                    </p:animEffect>
                                    <p:anim calcmode="lin" valueType="num">
                                      <p:cBhvr>
                                        <p:cTn id="42" dur="1000" fill="hold"/>
                                        <p:tgtEl>
                                          <p:spTgt spid="2"/>
                                        </p:tgtEl>
                                        <p:attrNameLst>
                                          <p:attrName>ppt_x</p:attrName>
                                        </p:attrNameLst>
                                      </p:cBhvr>
                                      <p:tavLst>
                                        <p:tav tm="0">
                                          <p:val>
                                            <p:strVal val="#ppt_x"/>
                                          </p:val>
                                        </p:tav>
                                        <p:tav tm="100000">
                                          <p:val>
                                            <p:strVal val="#ppt_x"/>
                                          </p:val>
                                        </p:tav>
                                      </p:tavLst>
                                    </p:anim>
                                    <p:anim calcmode="lin" valueType="num">
                                      <p:cBhvr>
                                        <p:cTn id="43"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2" grpId="0" animBg="1"/>
      <p:bldP spid="23" grpId="0" animBg="1"/>
      <p:bldP spid="24" grpId="0" animBg="1"/>
      <p:bldP spid="2" grpId="0"/>
    </p:bldLst>
  </p:timing>
</p:sld>
</file>

<file path=ppt/slides/slide4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4A099C-6DCA-BA46-9DA0-3CF9300C3808}"/>
              </a:ext>
            </a:extLst>
          </p:cNvPr>
          <p:cNvSpPr>
            <a:spLocks noGrp="1"/>
          </p:cNvSpPr>
          <p:nvPr>
            <p:ph type="title"/>
          </p:nvPr>
        </p:nvSpPr>
        <p:spPr/>
        <p:txBody>
          <a:bodyPr/>
          <a:lstStyle/>
          <a:p>
            <a:r>
              <a:rPr lang="en-US" dirty="0"/>
              <a:t>Information Verification</a:t>
            </a:r>
          </a:p>
        </p:txBody>
      </p:sp>
      <p:sp>
        <p:nvSpPr>
          <p:cNvPr id="7" name="Content Placeholder 6">
            <a:extLst>
              <a:ext uri="{FF2B5EF4-FFF2-40B4-BE49-F238E27FC236}">
                <a16:creationId xmlns:a16="http://schemas.microsoft.com/office/drawing/2014/main" id="{C84EB554-DE43-E14D-9774-48A6522B56AA}"/>
              </a:ext>
            </a:extLst>
          </p:cNvPr>
          <p:cNvSpPr>
            <a:spLocks noGrp="1"/>
          </p:cNvSpPr>
          <p:nvPr>
            <p:ph idx="1"/>
          </p:nvPr>
        </p:nvSpPr>
        <p:spPr/>
        <p:txBody>
          <a:bodyPr/>
          <a:lstStyle/>
          <a:p>
            <a:r>
              <a:rPr lang="en-US" dirty="0"/>
              <a:t>Discrepancy between two sources</a:t>
            </a:r>
          </a:p>
          <a:p>
            <a:pPr lvl="1"/>
            <a:r>
              <a:rPr lang="en-US" dirty="0"/>
              <a:t>Source 1 (</a:t>
            </a:r>
            <a:r>
              <a:rPr lang="en-US" dirty="0" err="1"/>
              <a:t>therapidian.org</a:t>
            </a:r>
            <a:r>
              <a:rPr lang="en-US" dirty="0"/>
              <a:t> at May 11 2020, 19:43:00): …Statewide , there are 47,552 cases , </a:t>
            </a:r>
            <a:r>
              <a:rPr lang="en-US" dirty="0">
                <a:solidFill>
                  <a:srgbClr val="FF0000"/>
                </a:solidFill>
              </a:rPr>
              <a:t>4,484</a:t>
            </a:r>
            <a:r>
              <a:rPr lang="en-US" dirty="0"/>
              <a:t> deaths , and 22,686 recoveries confirmed …</a:t>
            </a:r>
          </a:p>
          <a:p>
            <a:pPr lvl="1"/>
            <a:r>
              <a:rPr lang="en-US" dirty="0"/>
              <a:t>Source 2 (wzzm13.com at May 11 2020, 06:54:00): GRAND RAPIDS , Mich. -- … The total number of cases is 47,552 and </a:t>
            </a:r>
            <a:r>
              <a:rPr lang="en-US" dirty="0">
                <a:solidFill>
                  <a:srgbClr val="FF0000"/>
                </a:solidFill>
              </a:rPr>
              <a:t>4,584</a:t>
            </a:r>
            <a:r>
              <a:rPr lang="en-US" dirty="0"/>
              <a:t> have died , according to the data from Michigan 's Dept…</a:t>
            </a:r>
          </a:p>
          <a:p>
            <a:r>
              <a:rPr lang="en-US" dirty="0"/>
              <a:t>NYT data base: 4,584 total death in Michigan on 5/11/2020. Our hypothesis is that Source 1 made a typo.</a:t>
            </a:r>
          </a:p>
          <a:p>
            <a:endParaRPr lang="en-US" dirty="0"/>
          </a:p>
        </p:txBody>
      </p:sp>
    </p:spTree>
    <p:extLst>
      <p:ext uri="{BB962C8B-B14F-4D97-AF65-F5344CB8AC3E}">
        <p14:creationId xmlns:p14="http://schemas.microsoft.com/office/powerpoint/2010/main" val="20572266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7">
                                            <p:txEl>
                                              <p:pRg st="1" end="1"/>
                                            </p:txEl>
                                          </p:spTgt>
                                        </p:tgtEl>
                                        <p:attrNameLst>
                                          <p:attrName>style.visibility</p:attrName>
                                        </p:attrNameLst>
                                      </p:cBhvr>
                                      <p:to>
                                        <p:strVal val="visible"/>
                                      </p:to>
                                    </p:set>
                                    <p:animEffect transition="in" filter="dissolve">
                                      <p:cBhvr>
                                        <p:cTn id="7" dur="500"/>
                                        <p:tgtEl>
                                          <p:spTgt spid="7">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7">
                                            <p:txEl>
                                              <p:pRg st="2" end="2"/>
                                            </p:txEl>
                                          </p:spTgt>
                                        </p:tgtEl>
                                        <p:attrNameLst>
                                          <p:attrName>style.visibility</p:attrName>
                                        </p:attrNameLst>
                                      </p:cBhvr>
                                      <p:to>
                                        <p:strVal val="visible"/>
                                      </p:to>
                                    </p:set>
                                    <p:animEffect transition="in" filter="dissolve">
                                      <p:cBhvr>
                                        <p:cTn id="12" dur="500"/>
                                        <p:tgtEl>
                                          <p:spTgt spid="7">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7">
                                            <p:txEl>
                                              <p:pRg st="3" end="3"/>
                                            </p:txEl>
                                          </p:spTgt>
                                        </p:tgtEl>
                                        <p:attrNameLst>
                                          <p:attrName>style.visibility</p:attrName>
                                        </p:attrNameLst>
                                      </p:cBhvr>
                                      <p:to>
                                        <p:strVal val="visible"/>
                                      </p:to>
                                    </p:set>
                                    <p:animEffect transition="in" filter="dissolve">
                                      <p:cBhvr>
                                        <p:cTn id="17" dur="500"/>
                                        <p:tgtEl>
                                          <p:spTgt spid="7">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uiExpand="1" build="p"/>
    </p:bldLst>
  </p:timing>
</p:sld>
</file>

<file path=ppt/slides/slide4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4A099C-6DCA-BA46-9DA0-3CF9300C3808}"/>
              </a:ext>
            </a:extLst>
          </p:cNvPr>
          <p:cNvSpPr>
            <a:spLocks noGrp="1"/>
          </p:cNvSpPr>
          <p:nvPr>
            <p:ph type="title"/>
          </p:nvPr>
        </p:nvSpPr>
        <p:spPr/>
        <p:txBody>
          <a:bodyPr/>
          <a:lstStyle/>
          <a:p>
            <a:r>
              <a:rPr lang="en-US" dirty="0"/>
              <a:t>Information Verification</a:t>
            </a:r>
          </a:p>
        </p:txBody>
      </p:sp>
      <p:sp>
        <p:nvSpPr>
          <p:cNvPr id="7" name="Content Placeholder 6">
            <a:extLst>
              <a:ext uri="{FF2B5EF4-FFF2-40B4-BE49-F238E27FC236}">
                <a16:creationId xmlns:a16="http://schemas.microsoft.com/office/drawing/2014/main" id="{C84EB554-DE43-E14D-9774-48A6522B56AA}"/>
              </a:ext>
            </a:extLst>
          </p:cNvPr>
          <p:cNvSpPr>
            <a:spLocks noGrp="1"/>
          </p:cNvSpPr>
          <p:nvPr>
            <p:ph idx="1"/>
          </p:nvPr>
        </p:nvSpPr>
        <p:spPr/>
        <p:txBody>
          <a:bodyPr/>
          <a:lstStyle/>
          <a:p>
            <a:r>
              <a:rPr lang="en-US" sz="2400" dirty="0"/>
              <a:t>Discrepancy between two time points (same source)</a:t>
            </a:r>
          </a:p>
          <a:p>
            <a:pPr lvl="1"/>
            <a:r>
              <a:rPr lang="en-US" sz="2000" dirty="0"/>
              <a:t>Apr 3, 2020: Pennsylvania has 7,016 cases of COVID-19 with 18 in Adams County, and 23 in Franklin County. </a:t>
            </a:r>
            <a:r>
              <a:rPr lang="en-US" sz="2000" dirty="0">
                <a:solidFill>
                  <a:srgbClr val="FF0000"/>
                </a:solidFill>
              </a:rPr>
              <a:t>There are 17,589 cases in Virginia with 121 in Loudoun County</a:t>
            </a:r>
            <a:r>
              <a:rPr lang="en-US" sz="2000" dirty="0"/>
              <a:t>. West Virginia has 217 cases of coronavirus, 12 in Jefferson County, and 27 in Berkeley County.</a:t>
            </a:r>
          </a:p>
          <a:p>
            <a:pPr lvl="1"/>
            <a:r>
              <a:rPr lang="en-US" sz="2000" dirty="0"/>
              <a:t>May 8</a:t>
            </a:r>
            <a:r>
              <a:rPr lang="en-US" sz="2000" baseline="30000" dirty="0"/>
              <a:t>th</a:t>
            </a:r>
            <a:r>
              <a:rPr lang="en-US" sz="2000" dirty="0"/>
              <a:t> 2020: Pennsylvania has 7,016 cases of COVID-19 with 18 in Adams County, and 23 in Franklin County. West Virginia has 217 cases of coronavirus, 12 in Jefferson County, and 27 in Berkeley County.</a:t>
            </a:r>
          </a:p>
          <a:p>
            <a:r>
              <a:rPr lang="en-US" sz="2400" dirty="0"/>
              <a:t>NYT database: 1,706 cases in Virginia with 121 in Loudoun County. Our hypothesis is that the website found that the red sentence was wrong so they deleted it afterward.</a:t>
            </a:r>
          </a:p>
        </p:txBody>
      </p:sp>
    </p:spTree>
    <p:extLst>
      <p:ext uri="{BB962C8B-B14F-4D97-AF65-F5344CB8AC3E}">
        <p14:creationId xmlns:p14="http://schemas.microsoft.com/office/powerpoint/2010/main" val="22611389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7">
                                            <p:txEl>
                                              <p:pRg st="1" end="1"/>
                                            </p:txEl>
                                          </p:spTgt>
                                        </p:tgtEl>
                                        <p:attrNameLst>
                                          <p:attrName>style.visibility</p:attrName>
                                        </p:attrNameLst>
                                      </p:cBhvr>
                                      <p:to>
                                        <p:strVal val="visible"/>
                                      </p:to>
                                    </p:set>
                                    <p:animEffect transition="in" filter="dissolve">
                                      <p:cBhvr>
                                        <p:cTn id="7" dur="500"/>
                                        <p:tgtEl>
                                          <p:spTgt spid="7">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7">
                                            <p:txEl>
                                              <p:pRg st="2" end="2"/>
                                            </p:txEl>
                                          </p:spTgt>
                                        </p:tgtEl>
                                        <p:attrNameLst>
                                          <p:attrName>style.visibility</p:attrName>
                                        </p:attrNameLst>
                                      </p:cBhvr>
                                      <p:to>
                                        <p:strVal val="visible"/>
                                      </p:to>
                                    </p:set>
                                    <p:animEffect transition="in" filter="dissolve">
                                      <p:cBhvr>
                                        <p:cTn id="12" dur="500"/>
                                        <p:tgtEl>
                                          <p:spTgt spid="7">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7">
                                            <p:txEl>
                                              <p:pRg st="3" end="3"/>
                                            </p:txEl>
                                          </p:spTgt>
                                        </p:tgtEl>
                                        <p:attrNameLst>
                                          <p:attrName>style.visibility</p:attrName>
                                        </p:attrNameLst>
                                      </p:cBhvr>
                                      <p:to>
                                        <p:strVal val="visible"/>
                                      </p:to>
                                    </p:set>
                                    <p:animEffect transition="in" filter="dissolve">
                                      <p:cBhvr>
                                        <p:cTn id="17" dur="500"/>
                                        <p:tgtEl>
                                          <p:spTgt spid="7">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uiExpand="1" build="p"/>
    </p:bldLst>
  </p:timing>
</p:sld>
</file>

<file path=ppt/slides/slide4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82D2058E-9475-F84E-9CB3-84741F47A213}"/>
              </a:ext>
            </a:extLst>
          </p:cNvPr>
          <p:cNvPicPr>
            <a:picLocks noChangeAspect="1"/>
          </p:cNvPicPr>
          <p:nvPr/>
        </p:nvPicPr>
        <p:blipFill rotWithShape="1">
          <a:blip r:embed="rId3"/>
          <a:srcRect l="9456" t="10794" r="7098" b="10295"/>
          <a:stretch/>
        </p:blipFill>
        <p:spPr>
          <a:xfrm>
            <a:off x="660230" y="5069"/>
            <a:ext cx="7246776" cy="6852931"/>
          </a:xfrm>
          <a:prstGeom prst="rect">
            <a:avLst/>
          </a:prstGeom>
          <a:ln>
            <a:noFill/>
          </a:ln>
        </p:spPr>
      </p:pic>
      <p:sp>
        <p:nvSpPr>
          <p:cNvPr id="5" name="TextBox 4">
            <a:extLst>
              <a:ext uri="{FF2B5EF4-FFF2-40B4-BE49-F238E27FC236}">
                <a16:creationId xmlns:a16="http://schemas.microsoft.com/office/drawing/2014/main" id="{DBB69B6A-1101-6941-BD7E-29DBD77EEE43}"/>
              </a:ext>
            </a:extLst>
          </p:cNvPr>
          <p:cNvSpPr txBox="1"/>
          <p:nvPr/>
        </p:nvSpPr>
        <p:spPr>
          <a:xfrm>
            <a:off x="3912331" y="142853"/>
            <a:ext cx="1319336" cy="300082"/>
          </a:xfrm>
          <a:prstGeom prst="rect">
            <a:avLst/>
          </a:prstGeom>
          <a:noFill/>
          <a:ln>
            <a:noFill/>
          </a:ln>
        </p:spPr>
        <p:txBody>
          <a:bodyPr wrap="none" rtlCol="0">
            <a:spAutoFit/>
          </a:bodyPr>
          <a:lstStyle/>
          <a:p>
            <a:pPr algn="ctr" defTabSz="685800"/>
            <a:r>
              <a:rPr lang="en-US" sz="1350" dirty="0">
                <a:solidFill>
                  <a:sysClr val="windowText" lastClr="000000"/>
                </a:solidFill>
                <a:latin typeface="Calibri" panose="020F0502020204030204"/>
              </a:rPr>
              <a:t>COVID-19 cases</a:t>
            </a:r>
          </a:p>
        </p:txBody>
      </p:sp>
      <p:grpSp>
        <p:nvGrpSpPr>
          <p:cNvPr id="3" name="Group 2">
            <a:extLst>
              <a:ext uri="{FF2B5EF4-FFF2-40B4-BE49-F238E27FC236}">
                <a16:creationId xmlns:a16="http://schemas.microsoft.com/office/drawing/2014/main" id="{8CBB1F4B-0FA9-E845-8D01-FCC719D6B67C}"/>
              </a:ext>
            </a:extLst>
          </p:cNvPr>
          <p:cNvGrpSpPr/>
          <p:nvPr/>
        </p:nvGrpSpPr>
        <p:grpSpPr>
          <a:xfrm>
            <a:off x="211494" y="1915879"/>
            <a:ext cx="3545632" cy="1379365"/>
            <a:chOff x="211494" y="1915879"/>
            <a:chExt cx="3545632" cy="1379365"/>
          </a:xfrm>
        </p:grpSpPr>
        <p:sp>
          <p:nvSpPr>
            <p:cNvPr id="6" name="TextBox 5">
              <a:extLst>
                <a:ext uri="{FF2B5EF4-FFF2-40B4-BE49-F238E27FC236}">
                  <a16:creationId xmlns:a16="http://schemas.microsoft.com/office/drawing/2014/main" id="{700EE21E-EAC1-4442-A878-B776929A15F8}"/>
                </a:ext>
              </a:extLst>
            </p:cNvPr>
            <p:cNvSpPr txBox="1"/>
            <p:nvPr/>
          </p:nvSpPr>
          <p:spPr>
            <a:xfrm>
              <a:off x="211494" y="2556580"/>
              <a:ext cx="1772816" cy="738664"/>
            </a:xfrm>
            <a:prstGeom prst="rect">
              <a:avLst/>
            </a:prstGeom>
            <a:noFill/>
            <a:ln>
              <a:noFill/>
            </a:ln>
          </p:spPr>
          <p:txBody>
            <a:bodyPr wrap="square" rtlCol="0">
              <a:spAutoFit/>
            </a:bodyPr>
            <a:lstStyle/>
            <a:p>
              <a:r>
                <a:rPr lang="en-US" sz="1400" i="1" u="sng" dirty="0">
                  <a:solidFill>
                    <a:sysClr val="windowText" lastClr="000000"/>
                  </a:solidFill>
                </a:rPr>
                <a:t>Less mentioning of New York &amp; US after a sharp increase</a:t>
              </a:r>
            </a:p>
          </p:txBody>
        </p:sp>
        <p:cxnSp>
          <p:nvCxnSpPr>
            <p:cNvPr id="7" name="Straight Arrow Connector 6">
              <a:extLst>
                <a:ext uri="{FF2B5EF4-FFF2-40B4-BE49-F238E27FC236}">
                  <a16:creationId xmlns:a16="http://schemas.microsoft.com/office/drawing/2014/main" id="{517C092D-E21F-594A-A9EA-F7111B6BFE07}"/>
                </a:ext>
              </a:extLst>
            </p:cNvPr>
            <p:cNvCxnSpPr>
              <a:cxnSpLocks/>
              <a:stCxn id="6" idx="3"/>
            </p:cNvCxnSpPr>
            <p:nvPr/>
          </p:nvCxnSpPr>
          <p:spPr>
            <a:xfrm>
              <a:off x="1984310" y="2925912"/>
              <a:ext cx="1244084" cy="103421"/>
            </a:xfrm>
            <a:prstGeom prst="straightConnector1">
              <a:avLst/>
            </a:prstGeom>
            <a:ln w="38100">
              <a:solidFill>
                <a:schemeClr val="bg2"/>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8" name="Straight Arrow Connector 7">
              <a:extLst>
                <a:ext uri="{FF2B5EF4-FFF2-40B4-BE49-F238E27FC236}">
                  <a16:creationId xmlns:a16="http://schemas.microsoft.com/office/drawing/2014/main" id="{3B8F1DEC-DEDD-CE4E-A62E-FDEBE2AFC06D}"/>
                </a:ext>
              </a:extLst>
            </p:cNvPr>
            <p:cNvCxnSpPr>
              <a:cxnSpLocks/>
              <a:stCxn id="6" idx="3"/>
            </p:cNvCxnSpPr>
            <p:nvPr/>
          </p:nvCxnSpPr>
          <p:spPr>
            <a:xfrm flipV="1">
              <a:off x="1984310" y="1915879"/>
              <a:ext cx="1772816" cy="1010033"/>
            </a:xfrm>
            <a:prstGeom prst="straightConnector1">
              <a:avLst/>
            </a:prstGeom>
            <a:ln w="38100">
              <a:solidFill>
                <a:schemeClr val="bg2"/>
              </a:solidFill>
              <a:prstDash val="dash"/>
              <a:tailEnd type="triangle"/>
            </a:ln>
          </p:spPr>
          <p:style>
            <a:lnRef idx="1">
              <a:schemeClr val="accent1"/>
            </a:lnRef>
            <a:fillRef idx="0">
              <a:schemeClr val="accent1"/>
            </a:fillRef>
            <a:effectRef idx="0">
              <a:schemeClr val="accent1"/>
            </a:effectRef>
            <a:fontRef idx="minor">
              <a:schemeClr val="tx1"/>
            </a:fontRef>
          </p:style>
        </p:cxnSp>
      </p:grpSp>
      <p:grpSp>
        <p:nvGrpSpPr>
          <p:cNvPr id="2" name="Group 1">
            <a:extLst>
              <a:ext uri="{FF2B5EF4-FFF2-40B4-BE49-F238E27FC236}">
                <a16:creationId xmlns:a16="http://schemas.microsoft.com/office/drawing/2014/main" id="{A1D757C8-A04B-B442-9490-65C174412078}"/>
              </a:ext>
            </a:extLst>
          </p:cNvPr>
          <p:cNvGrpSpPr/>
          <p:nvPr/>
        </p:nvGrpSpPr>
        <p:grpSpPr>
          <a:xfrm>
            <a:off x="270984" y="385313"/>
            <a:ext cx="2764575" cy="958364"/>
            <a:chOff x="270984" y="385313"/>
            <a:chExt cx="2764575" cy="958364"/>
          </a:xfrm>
        </p:grpSpPr>
        <p:sp>
          <p:nvSpPr>
            <p:cNvPr id="10" name="TextBox 9">
              <a:extLst>
                <a:ext uri="{FF2B5EF4-FFF2-40B4-BE49-F238E27FC236}">
                  <a16:creationId xmlns:a16="http://schemas.microsoft.com/office/drawing/2014/main" id="{3D4A9866-3C2A-6345-9D0F-12ACD2CFB1F3}"/>
                </a:ext>
              </a:extLst>
            </p:cNvPr>
            <p:cNvSpPr txBox="1"/>
            <p:nvPr/>
          </p:nvSpPr>
          <p:spPr>
            <a:xfrm>
              <a:off x="270984" y="385313"/>
              <a:ext cx="1772816" cy="738664"/>
            </a:xfrm>
            <a:prstGeom prst="rect">
              <a:avLst/>
            </a:prstGeom>
            <a:noFill/>
            <a:ln>
              <a:noFill/>
            </a:ln>
          </p:spPr>
          <p:txBody>
            <a:bodyPr wrap="square" rtlCol="0">
              <a:spAutoFit/>
            </a:bodyPr>
            <a:lstStyle/>
            <a:p>
              <a:r>
                <a:rPr lang="en-US" sz="1400" i="1" u="sng" dirty="0">
                  <a:solidFill>
                    <a:sysClr val="windowText" lastClr="000000"/>
                  </a:solidFill>
                </a:rPr>
                <a:t>Less mentioning of China and World case numbers</a:t>
              </a:r>
            </a:p>
          </p:txBody>
        </p:sp>
        <p:cxnSp>
          <p:nvCxnSpPr>
            <p:cNvPr id="11" name="Straight Arrow Connector 10">
              <a:extLst>
                <a:ext uri="{FF2B5EF4-FFF2-40B4-BE49-F238E27FC236}">
                  <a16:creationId xmlns:a16="http://schemas.microsoft.com/office/drawing/2014/main" id="{17DD7A4E-1710-E042-A460-1F2E1E339EBE}"/>
                </a:ext>
              </a:extLst>
            </p:cNvPr>
            <p:cNvCxnSpPr/>
            <p:nvPr/>
          </p:nvCxnSpPr>
          <p:spPr>
            <a:xfrm>
              <a:off x="2043800" y="646922"/>
              <a:ext cx="991759" cy="304800"/>
            </a:xfrm>
            <a:prstGeom prst="straightConnector1">
              <a:avLst/>
            </a:prstGeom>
            <a:ln w="38100">
              <a:solidFill>
                <a:schemeClr val="bg2"/>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12" name="Straight Arrow Connector 11">
              <a:extLst>
                <a:ext uri="{FF2B5EF4-FFF2-40B4-BE49-F238E27FC236}">
                  <a16:creationId xmlns:a16="http://schemas.microsoft.com/office/drawing/2014/main" id="{4E9D78C8-5B72-3140-BE2C-1AD69C3C881B}"/>
                </a:ext>
              </a:extLst>
            </p:cNvPr>
            <p:cNvCxnSpPr/>
            <p:nvPr/>
          </p:nvCxnSpPr>
          <p:spPr>
            <a:xfrm>
              <a:off x="1573763" y="858434"/>
              <a:ext cx="335902" cy="485243"/>
            </a:xfrm>
            <a:prstGeom prst="straightConnector1">
              <a:avLst/>
            </a:prstGeom>
            <a:ln w="38100">
              <a:solidFill>
                <a:schemeClr val="bg2"/>
              </a:solidFill>
              <a:prstDash val="dash"/>
              <a:tailEnd type="triangle"/>
            </a:ln>
          </p:spPr>
          <p:style>
            <a:lnRef idx="1">
              <a:schemeClr val="accent1"/>
            </a:lnRef>
            <a:fillRef idx="0">
              <a:schemeClr val="accent1"/>
            </a:fillRef>
            <a:effectRef idx="0">
              <a:schemeClr val="accent1"/>
            </a:effectRef>
            <a:fontRef idx="minor">
              <a:schemeClr val="tx1"/>
            </a:fontRef>
          </p:style>
        </p:cxnSp>
      </p:grpSp>
      <p:grpSp>
        <p:nvGrpSpPr>
          <p:cNvPr id="9" name="Group 8">
            <a:extLst>
              <a:ext uri="{FF2B5EF4-FFF2-40B4-BE49-F238E27FC236}">
                <a16:creationId xmlns:a16="http://schemas.microsoft.com/office/drawing/2014/main" id="{E56B26C8-8BE9-CB42-936E-2FD1A087C482}"/>
              </a:ext>
            </a:extLst>
          </p:cNvPr>
          <p:cNvGrpSpPr/>
          <p:nvPr/>
        </p:nvGrpSpPr>
        <p:grpSpPr>
          <a:xfrm>
            <a:off x="5983636" y="484840"/>
            <a:ext cx="3160364" cy="373594"/>
            <a:chOff x="5983636" y="484840"/>
            <a:chExt cx="3160364" cy="373594"/>
          </a:xfrm>
        </p:grpSpPr>
        <p:sp>
          <p:nvSpPr>
            <p:cNvPr id="13" name="TextBox 12">
              <a:extLst>
                <a:ext uri="{FF2B5EF4-FFF2-40B4-BE49-F238E27FC236}">
                  <a16:creationId xmlns:a16="http://schemas.microsoft.com/office/drawing/2014/main" id="{B5A3BAD5-AA7B-3A42-B81B-79C6C735B9F7}"/>
                </a:ext>
              </a:extLst>
            </p:cNvPr>
            <p:cNvSpPr txBox="1"/>
            <p:nvPr/>
          </p:nvSpPr>
          <p:spPr>
            <a:xfrm>
              <a:off x="7100992" y="484840"/>
              <a:ext cx="2043008" cy="307777"/>
            </a:xfrm>
            <a:prstGeom prst="rect">
              <a:avLst/>
            </a:prstGeom>
            <a:noFill/>
            <a:ln>
              <a:noFill/>
            </a:ln>
          </p:spPr>
          <p:txBody>
            <a:bodyPr wrap="square" rtlCol="0">
              <a:spAutoFit/>
            </a:bodyPr>
            <a:lstStyle/>
            <a:p>
              <a:r>
                <a:rPr lang="en-US" sz="1400" i="1" u="sng" dirty="0">
                  <a:solidFill>
                    <a:sysClr val="windowText" lastClr="000000"/>
                  </a:solidFill>
                </a:rPr>
                <a:t>Started mentioning NJ</a:t>
              </a:r>
            </a:p>
          </p:txBody>
        </p:sp>
        <p:cxnSp>
          <p:nvCxnSpPr>
            <p:cNvPr id="14" name="Straight Arrow Connector 13">
              <a:extLst>
                <a:ext uri="{FF2B5EF4-FFF2-40B4-BE49-F238E27FC236}">
                  <a16:creationId xmlns:a16="http://schemas.microsoft.com/office/drawing/2014/main" id="{FEF0AD4D-436E-8A4E-9DAC-B08D66704655}"/>
                </a:ext>
              </a:extLst>
            </p:cNvPr>
            <p:cNvCxnSpPr>
              <a:cxnSpLocks/>
            </p:cNvCxnSpPr>
            <p:nvPr/>
          </p:nvCxnSpPr>
          <p:spPr>
            <a:xfrm flipH="1" flipV="1">
              <a:off x="5983636" y="799322"/>
              <a:ext cx="1110939" cy="59112"/>
            </a:xfrm>
            <a:prstGeom prst="straightConnector1">
              <a:avLst/>
            </a:prstGeom>
            <a:ln w="38100">
              <a:solidFill>
                <a:schemeClr val="bg2"/>
              </a:solidFill>
              <a:prstDash val="dash"/>
              <a:tailEnd type="triangle"/>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6188312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ssolv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dissolve">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dissolve">
                                      <p:cBhvr>
                                        <p:cTn id="1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5" name="Straight Connector 24">
            <a:extLst>
              <a:ext uri="{FF2B5EF4-FFF2-40B4-BE49-F238E27FC236}">
                <a16:creationId xmlns:a16="http://schemas.microsoft.com/office/drawing/2014/main" id="{AC3F64C7-D547-7746-8C3C-26DBDC066795}"/>
              </a:ext>
            </a:extLst>
          </p:cNvPr>
          <p:cNvCxnSpPr>
            <a:cxnSpLocks/>
          </p:cNvCxnSpPr>
          <p:nvPr/>
        </p:nvCxnSpPr>
        <p:spPr>
          <a:xfrm flipV="1">
            <a:off x="2424390" y="4055517"/>
            <a:ext cx="0" cy="1073219"/>
          </a:xfrm>
          <a:prstGeom prst="line">
            <a:avLst/>
          </a:prstGeom>
          <a:ln w="19050">
            <a:solidFill>
              <a:srgbClr val="7792CB"/>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0AB4AD11-0FDB-5249-84F9-25A3E58D69FF}"/>
              </a:ext>
            </a:extLst>
          </p:cNvPr>
          <p:cNvCxnSpPr>
            <a:cxnSpLocks/>
          </p:cNvCxnSpPr>
          <p:nvPr/>
        </p:nvCxnSpPr>
        <p:spPr>
          <a:xfrm flipV="1">
            <a:off x="6875929" y="4080805"/>
            <a:ext cx="0" cy="1073219"/>
          </a:xfrm>
          <a:prstGeom prst="line">
            <a:avLst/>
          </a:prstGeom>
          <a:ln w="19050">
            <a:solidFill>
              <a:srgbClr val="F1CEC3"/>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F87E2FDA-6010-4113-824F-6B8906CE82E2}"/>
              </a:ext>
            </a:extLst>
          </p:cNvPr>
          <p:cNvSpPr>
            <a:spLocks noGrp="1"/>
          </p:cNvSpPr>
          <p:nvPr>
            <p:ph type="title"/>
          </p:nvPr>
        </p:nvSpPr>
        <p:spPr/>
        <p:txBody>
          <a:bodyPr/>
          <a:lstStyle/>
          <a:p>
            <a:r>
              <a:rPr lang="en-US" sz="2800" dirty="0"/>
              <a:t>Same events, different temporal ordering</a:t>
            </a:r>
            <a:endParaRPr lang="en-US" sz="2800" dirty="0">
              <a:solidFill>
                <a:schemeClr val="bg2"/>
              </a:solidFill>
            </a:endParaRPr>
          </a:p>
        </p:txBody>
      </p:sp>
      <p:grpSp>
        <p:nvGrpSpPr>
          <p:cNvPr id="15" name="Group 14">
            <a:extLst>
              <a:ext uri="{FF2B5EF4-FFF2-40B4-BE49-F238E27FC236}">
                <a16:creationId xmlns:a16="http://schemas.microsoft.com/office/drawing/2014/main" id="{2490A4AA-906D-4691-8965-B46C5599291D}"/>
              </a:ext>
            </a:extLst>
          </p:cNvPr>
          <p:cNvGrpSpPr/>
          <p:nvPr/>
        </p:nvGrpSpPr>
        <p:grpSpPr>
          <a:xfrm>
            <a:off x="824190" y="1549908"/>
            <a:ext cx="3062010" cy="2505609"/>
            <a:chOff x="5275728" y="1024238"/>
            <a:chExt cx="3062010" cy="2505609"/>
          </a:xfrm>
        </p:grpSpPr>
        <p:sp>
          <p:nvSpPr>
            <p:cNvPr id="6" name="Rectangle: Rounded Corners 5">
              <a:extLst>
                <a:ext uri="{FF2B5EF4-FFF2-40B4-BE49-F238E27FC236}">
                  <a16:creationId xmlns:a16="http://schemas.microsoft.com/office/drawing/2014/main" id="{995E8A5A-0790-4245-98FE-C03CC313DCF1}"/>
                </a:ext>
              </a:extLst>
            </p:cNvPr>
            <p:cNvSpPr/>
            <p:nvPr/>
          </p:nvSpPr>
          <p:spPr>
            <a:xfrm>
              <a:off x="5275728" y="2539247"/>
              <a:ext cx="3062010" cy="990600"/>
            </a:xfrm>
            <a:prstGeom prst="roundRect">
              <a:avLst/>
            </a:prstGeom>
            <a:solidFill>
              <a:srgbClr val="7792C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i="1" u="sng" dirty="0">
                  <a:solidFill>
                    <a:schemeClr val="bg2"/>
                  </a:solidFill>
                  <a:latin typeface="Century Gothic" panose="020B0502020202020204" pitchFamily="34" charset="0"/>
                </a:rPr>
                <a:t>Police used tear gas</a:t>
              </a:r>
            </a:p>
          </p:txBody>
        </p:sp>
        <p:pic>
          <p:nvPicPr>
            <p:cNvPr id="2050" name="Picture 2" descr="Image result for police tear gas">
              <a:extLst>
                <a:ext uri="{FF2B5EF4-FFF2-40B4-BE49-F238E27FC236}">
                  <a16:creationId xmlns:a16="http://schemas.microsoft.com/office/drawing/2014/main" id="{C1288562-6DD3-4876-8B01-E51542E277D3}"/>
                </a:ext>
              </a:extLst>
            </p:cNvPr>
            <p:cNvPicPr>
              <a:picLocks noChangeAspect="1" noChangeArrowheads="1"/>
            </p:cNvPicPr>
            <p:nvPr/>
          </p:nvPicPr>
          <p:blipFill>
            <a:blip r:embed="rId3" cstate="print">
              <a:extLst>
                <a:ext uri="{28A0092B-C50C-407E-A947-70E740481C1C}">
                  <a14:useLocalDpi xmlns:a14="http://schemas.microsoft.com/office/drawing/2010/main"/>
                </a:ext>
              </a:extLst>
            </a:blip>
            <a:srcRect/>
            <a:stretch>
              <a:fillRect/>
            </a:stretch>
          </p:blipFill>
          <p:spPr bwMode="auto">
            <a:xfrm>
              <a:off x="5637959" y="1024238"/>
              <a:ext cx="2337547" cy="1425334"/>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14" name="Group 13">
            <a:extLst>
              <a:ext uri="{FF2B5EF4-FFF2-40B4-BE49-F238E27FC236}">
                <a16:creationId xmlns:a16="http://schemas.microsoft.com/office/drawing/2014/main" id="{E129D606-D205-4B1D-9975-395A797DFC52}"/>
              </a:ext>
            </a:extLst>
          </p:cNvPr>
          <p:cNvGrpSpPr/>
          <p:nvPr/>
        </p:nvGrpSpPr>
        <p:grpSpPr>
          <a:xfrm>
            <a:off x="5396191" y="1570690"/>
            <a:ext cx="3062009" cy="2510115"/>
            <a:chOff x="806262" y="1019732"/>
            <a:chExt cx="3062009" cy="2510115"/>
          </a:xfrm>
        </p:grpSpPr>
        <p:sp>
          <p:nvSpPr>
            <p:cNvPr id="5" name="Rectangle: Rounded Corners 4">
              <a:extLst>
                <a:ext uri="{FF2B5EF4-FFF2-40B4-BE49-F238E27FC236}">
                  <a16:creationId xmlns:a16="http://schemas.microsoft.com/office/drawing/2014/main" id="{70CFC6B0-C1C5-4697-8152-600DD0770FAD}"/>
                </a:ext>
              </a:extLst>
            </p:cNvPr>
            <p:cNvSpPr/>
            <p:nvPr/>
          </p:nvSpPr>
          <p:spPr>
            <a:xfrm>
              <a:off x="806262" y="2539247"/>
              <a:ext cx="3062009" cy="990600"/>
            </a:xfrm>
            <a:prstGeom prst="roundRect">
              <a:avLst/>
            </a:prstGeom>
            <a:solidFill>
              <a:srgbClr val="F1CEC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i="1" u="sng" dirty="0">
                  <a:solidFill>
                    <a:schemeClr val="bg2"/>
                  </a:solidFill>
                  <a:latin typeface="Century Gothic" panose="020B0502020202020204" pitchFamily="34" charset="0"/>
                </a:rPr>
                <a:t>People were angry</a:t>
              </a:r>
            </a:p>
          </p:txBody>
        </p:sp>
        <p:pic>
          <p:nvPicPr>
            <p:cNvPr id="12" name="Picture 11">
              <a:extLst>
                <a:ext uri="{FF2B5EF4-FFF2-40B4-BE49-F238E27FC236}">
                  <a16:creationId xmlns:a16="http://schemas.microsoft.com/office/drawing/2014/main" id="{0B66BF47-565A-4441-B6A3-52EAF27E442A}"/>
                </a:ext>
              </a:extLst>
            </p:cNvPr>
            <p:cNvPicPr>
              <a:picLocks noChangeAspect="1"/>
            </p:cNvPicPr>
            <p:nvPr/>
          </p:nvPicPr>
          <p:blipFill>
            <a:blip r:embed="rId4"/>
            <a:stretch>
              <a:fillRect/>
            </a:stretch>
          </p:blipFill>
          <p:spPr>
            <a:xfrm>
              <a:off x="845258" y="1019732"/>
              <a:ext cx="2984015" cy="1429840"/>
            </a:xfrm>
            <a:prstGeom prst="rect">
              <a:avLst/>
            </a:prstGeom>
          </p:spPr>
        </p:pic>
      </p:grpSp>
      <p:grpSp>
        <p:nvGrpSpPr>
          <p:cNvPr id="11" name="Group 10">
            <a:extLst>
              <a:ext uri="{FF2B5EF4-FFF2-40B4-BE49-F238E27FC236}">
                <a16:creationId xmlns:a16="http://schemas.microsoft.com/office/drawing/2014/main" id="{ADDFD349-305A-AA48-BED5-EA21B3CB16DD}"/>
              </a:ext>
            </a:extLst>
          </p:cNvPr>
          <p:cNvGrpSpPr/>
          <p:nvPr/>
        </p:nvGrpSpPr>
        <p:grpSpPr>
          <a:xfrm>
            <a:off x="676274" y="5128736"/>
            <a:ext cx="8136856" cy="738664"/>
            <a:chOff x="676274" y="4603066"/>
            <a:chExt cx="8136856" cy="738664"/>
          </a:xfrm>
        </p:grpSpPr>
        <p:cxnSp>
          <p:nvCxnSpPr>
            <p:cNvPr id="8" name="Straight Arrow Connector 7">
              <a:extLst>
                <a:ext uri="{FF2B5EF4-FFF2-40B4-BE49-F238E27FC236}">
                  <a16:creationId xmlns:a16="http://schemas.microsoft.com/office/drawing/2014/main" id="{F99AC8FA-F7B9-429C-BC27-EFBA5068EEE7}"/>
                </a:ext>
              </a:extLst>
            </p:cNvPr>
            <p:cNvCxnSpPr>
              <a:cxnSpLocks/>
            </p:cNvCxnSpPr>
            <p:nvPr/>
          </p:nvCxnSpPr>
          <p:spPr>
            <a:xfrm>
              <a:off x="676274" y="4603066"/>
              <a:ext cx="8066555" cy="0"/>
            </a:xfrm>
            <a:prstGeom prst="straightConnector1">
              <a:avLst/>
            </a:prstGeom>
            <a:ln w="38100">
              <a:solidFill>
                <a:schemeClr val="bg2"/>
              </a:solidFill>
              <a:tailEnd type="triangle"/>
            </a:ln>
          </p:spPr>
          <p:style>
            <a:lnRef idx="1">
              <a:schemeClr val="accent1"/>
            </a:lnRef>
            <a:fillRef idx="0">
              <a:schemeClr val="accent1"/>
            </a:fillRef>
            <a:effectRef idx="0">
              <a:schemeClr val="accent1"/>
            </a:effectRef>
            <a:fontRef idx="minor">
              <a:schemeClr val="tx1"/>
            </a:fontRef>
          </p:style>
        </p:cxnSp>
        <p:sp>
          <p:nvSpPr>
            <p:cNvPr id="7" name="TextBox 6">
              <a:extLst>
                <a:ext uri="{FF2B5EF4-FFF2-40B4-BE49-F238E27FC236}">
                  <a16:creationId xmlns:a16="http://schemas.microsoft.com/office/drawing/2014/main" id="{C832F63B-7793-0947-B9AA-925E43C0D74A}"/>
                </a:ext>
              </a:extLst>
            </p:cNvPr>
            <p:cNvSpPr txBox="1"/>
            <p:nvPr/>
          </p:nvSpPr>
          <p:spPr>
            <a:xfrm>
              <a:off x="7947187" y="4603066"/>
              <a:ext cx="865943" cy="738664"/>
            </a:xfrm>
            <a:prstGeom prst="rect">
              <a:avLst/>
            </a:prstGeom>
            <a:noFill/>
            <a:ln>
              <a:noFill/>
            </a:ln>
          </p:spPr>
          <p:txBody>
            <a:bodyPr wrap="none" rtlCol="0">
              <a:spAutoFit/>
            </a:bodyPr>
            <a:lstStyle/>
            <a:p>
              <a:pPr lvl="0">
                <a:spcBef>
                  <a:spcPct val="20000"/>
                </a:spcBef>
                <a:buClr>
                  <a:srgbClr val="000080"/>
                </a:buClr>
              </a:pPr>
              <a:r>
                <a:rPr lang="en-US" sz="2400" dirty="0">
                  <a:solidFill>
                    <a:schemeClr val="bg2"/>
                  </a:solidFill>
                  <a:latin typeface="Century Gothic" panose="020B0502020202020204" pitchFamily="34" charset="0"/>
                  <a:ea typeface="Courier" charset="0"/>
                  <a:cs typeface="Courier" charset="0"/>
                  <a:sym typeface="Wingdings" panose="05000000000000000000" pitchFamily="2" charset="2"/>
                </a:rPr>
                <a:t>Time</a:t>
              </a:r>
              <a:endParaRPr lang="en-US" sz="2400" dirty="0">
                <a:solidFill>
                  <a:schemeClr val="bg2"/>
                </a:solidFill>
                <a:latin typeface="Century Gothic" panose="020B0502020202020204" pitchFamily="34" charset="0"/>
                <a:cs typeface="Calibri" panose="020F0502020204030204" pitchFamily="34" charset="0"/>
                <a:sym typeface="Wingdings" panose="05000000000000000000" pitchFamily="2" charset="2"/>
              </a:endParaRPr>
            </a:p>
            <a:p>
              <a:endParaRPr lang="en-US" dirty="0">
                <a:solidFill>
                  <a:srgbClr val="FF0000"/>
                </a:solidFill>
              </a:endParaRPr>
            </a:p>
          </p:txBody>
        </p:sp>
      </p:grpSp>
      <p:sp>
        <p:nvSpPr>
          <p:cNvPr id="21" name="Oval 20">
            <a:extLst>
              <a:ext uri="{FF2B5EF4-FFF2-40B4-BE49-F238E27FC236}">
                <a16:creationId xmlns:a16="http://schemas.microsoft.com/office/drawing/2014/main" id="{19293B56-54CB-6E4C-ABD1-04FBEDAD10FE}"/>
              </a:ext>
            </a:extLst>
          </p:cNvPr>
          <p:cNvSpPr/>
          <p:nvPr/>
        </p:nvSpPr>
        <p:spPr>
          <a:xfrm>
            <a:off x="6804491" y="5079124"/>
            <a:ext cx="142875" cy="142875"/>
          </a:xfrm>
          <a:prstGeom prst="ellipse">
            <a:avLst/>
          </a:prstGeom>
          <a:solidFill>
            <a:srgbClr val="F1CEC3"/>
          </a:solidFill>
          <a:ln>
            <a:solidFill>
              <a:srgbClr val="F1CEC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Circle: Hollow 29">
            <a:extLst>
              <a:ext uri="{FF2B5EF4-FFF2-40B4-BE49-F238E27FC236}">
                <a16:creationId xmlns:a16="http://schemas.microsoft.com/office/drawing/2014/main" id="{3C5396A2-2D8D-874D-A95A-FB13918A79A0}"/>
              </a:ext>
            </a:extLst>
          </p:cNvPr>
          <p:cNvSpPr/>
          <p:nvPr/>
        </p:nvSpPr>
        <p:spPr>
          <a:xfrm>
            <a:off x="6715194" y="4989826"/>
            <a:ext cx="321470" cy="321470"/>
          </a:xfrm>
          <a:prstGeom prst="donut">
            <a:avLst>
              <a:gd name="adj" fmla="val 5281"/>
            </a:avLst>
          </a:prstGeom>
          <a:solidFill>
            <a:srgbClr val="F1CEC3"/>
          </a:solidFill>
          <a:ln>
            <a:solidFill>
              <a:srgbClr val="F1CEC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3" name="Oval 22">
            <a:extLst>
              <a:ext uri="{FF2B5EF4-FFF2-40B4-BE49-F238E27FC236}">
                <a16:creationId xmlns:a16="http://schemas.microsoft.com/office/drawing/2014/main" id="{8CA1F03C-8225-4847-BA7C-1FCAD02B3BE5}"/>
              </a:ext>
            </a:extLst>
          </p:cNvPr>
          <p:cNvSpPr/>
          <p:nvPr/>
        </p:nvSpPr>
        <p:spPr>
          <a:xfrm>
            <a:off x="2361287" y="5053836"/>
            <a:ext cx="142875" cy="142875"/>
          </a:xfrm>
          <a:prstGeom prst="ellipse">
            <a:avLst/>
          </a:prstGeom>
          <a:solidFill>
            <a:srgbClr val="7792CB"/>
          </a:solidFill>
          <a:ln>
            <a:solidFill>
              <a:srgbClr val="7792C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Circle: Hollow 29">
            <a:extLst>
              <a:ext uri="{FF2B5EF4-FFF2-40B4-BE49-F238E27FC236}">
                <a16:creationId xmlns:a16="http://schemas.microsoft.com/office/drawing/2014/main" id="{4056CE39-5983-144E-9BC3-653E97736853}"/>
              </a:ext>
            </a:extLst>
          </p:cNvPr>
          <p:cNvSpPr/>
          <p:nvPr/>
        </p:nvSpPr>
        <p:spPr>
          <a:xfrm>
            <a:off x="2271990" y="4964538"/>
            <a:ext cx="321470" cy="321470"/>
          </a:xfrm>
          <a:prstGeom prst="donut">
            <a:avLst>
              <a:gd name="adj" fmla="val 5281"/>
            </a:avLst>
          </a:prstGeom>
          <a:solidFill>
            <a:srgbClr val="7792CB"/>
          </a:solidFill>
          <a:ln>
            <a:solidFill>
              <a:srgbClr val="7792C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9" name="TextBox 18"/>
          <p:cNvSpPr txBox="1"/>
          <p:nvPr/>
        </p:nvSpPr>
        <p:spPr>
          <a:xfrm>
            <a:off x="439305" y="5773855"/>
            <a:ext cx="8391526" cy="400110"/>
          </a:xfrm>
          <a:prstGeom prst="rect">
            <a:avLst/>
          </a:prstGeom>
          <a:noFill/>
        </p:spPr>
        <p:txBody>
          <a:bodyPr wrap="square" rtlCol="0">
            <a:spAutoFit/>
          </a:bodyPr>
          <a:lstStyle/>
          <a:p>
            <a:pPr algn="ctr"/>
            <a:r>
              <a:rPr lang="en-US" sz="2000" i="1" dirty="0">
                <a:solidFill>
                  <a:schemeClr val="bg2"/>
                </a:solidFill>
                <a:latin typeface="Century Gothic" charset="0"/>
                <a:ea typeface="Century Gothic" charset="0"/>
                <a:cs typeface="Century Gothic" charset="0"/>
              </a:rPr>
              <a:t>Police </a:t>
            </a:r>
            <a:r>
              <a:rPr lang="en-US" sz="2000" b="1" i="1" dirty="0">
                <a:solidFill>
                  <a:schemeClr val="bg2"/>
                </a:solidFill>
                <a:latin typeface="Century Gothic" charset="0"/>
                <a:ea typeface="Century Gothic" charset="0"/>
                <a:cs typeface="Century Gothic" charset="0"/>
              </a:rPr>
              <a:t>used tear gas </a:t>
            </a:r>
            <a:r>
              <a:rPr lang="en-US" sz="2000" i="1" dirty="0">
                <a:solidFill>
                  <a:schemeClr val="bg2"/>
                </a:solidFill>
                <a:latin typeface="Century Gothic" charset="0"/>
                <a:ea typeface="Century Gothic" charset="0"/>
                <a:cs typeface="Century Gothic" charset="0"/>
              </a:rPr>
              <a:t>first, and then people </a:t>
            </a:r>
            <a:r>
              <a:rPr lang="en-US" sz="2000" b="1" i="1" dirty="0">
                <a:solidFill>
                  <a:schemeClr val="bg2"/>
                </a:solidFill>
                <a:latin typeface="Century Gothic" charset="0"/>
                <a:ea typeface="Century Gothic" charset="0"/>
                <a:cs typeface="Century Gothic" charset="0"/>
              </a:rPr>
              <a:t>were</a:t>
            </a:r>
            <a:r>
              <a:rPr lang="en-US" sz="2000" i="1" dirty="0">
                <a:solidFill>
                  <a:schemeClr val="bg2"/>
                </a:solidFill>
                <a:latin typeface="Century Gothic" charset="0"/>
                <a:ea typeface="Century Gothic" charset="0"/>
                <a:cs typeface="Century Gothic" charset="0"/>
              </a:rPr>
              <a:t> </a:t>
            </a:r>
            <a:r>
              <a:rPr lang="en-US" sz="2000" b="1" i="1" dirty="0">
                <a:solidFill>
                  <a:schemeClr val="bg2"/>
                </a:solidFill>
                <a:latin typeface="Century Gothic" charset="0"/>
                <a:ea typeface="Century Gothic" charset="0"/>
                <a:cs typeface="Century Gothic" charset="0"/>
              </a:rPr>
              <a:t>angry</a:t>
            </a:r>
            <a:r>
              <a:rPr lang="en-US" sz="2000" i="1" dirty="0">
                <a:solidFill>
                  <a:schemeClr val="bg2"/>
                </a:solidFill>
                <a:latin typeface="Century Gothic" charset="0"/>
                <a:ea typeface="Century Gothic" charset="0"/>
                <a:cs typeface="Century Gothic" charset="0"/>
              </a:rPr>
              <a:t>.</a:t>
            </a:r>
          </a:p>
        </p:txBody>
      </p:sp>
    </p:spTree>
    <p:extLst>
      <p:ext uri="{BB962C8B-B14F-4D97-AF65-F5344CB8AC3E}">
        <p14:creationId xmlns:p14="http://schemas.microsoft.com/office/powerpoint/2010/main" val="267729216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2903F6-61EB-E14F-9653-5B8D19B3AC58}"/>
              </a:ext>
            </a:extLst>
          </p:cNvPr>
          <p:cNvSpPr>
            <a:spLocks noGrp="1"/>
          </p:cNvSpPr>
          <p:nvPr>
            <p:ph type="title"/>
          </p:nvPr>
        </p:nvSpPr>
        <p:spPr/>
        <p:txBody>
          <a:bodyPr/>
          <a:lstStyle/>
          <a:p>
            <a:r>
              <a:rPr lang="en-US" sz="2400" dirty="0">
                <a:solidFill>
                  <a:srgbClr val="FF0000"/>
                </a:solidFill>
              </a:rPr>
              <a:t>Location</a:t>
            </a:r>
            <a:r>
              <a:rPr lang="en-US" sz="2400" dirty="0"/>
              <a:t> is important for event understanding</a:t>
            </a:r>
          </a:p>
        </p:txBody>
      </p:sp>
      <p:pic>
        <p:nvPicPr>
          <p:cNvPr id="1026" name="Picture 2">
            <a:extLst>
              <a:ext uri="{FF2B5EF4-FFF2-40B4-BE49-F238E27FC236}">
                <a16:creationId xmlns:a16="http://schemas.microsoft.com/office/drawing/2014/main" id="{4F22C396-E66E-E34C-938D-D53390B92F23}"/>
              </a:ext>
            </a:extLst>
          </p:cNvPr>
          <p:cNvPicPr>
            <a:picLocks noChangeAspect="1" noChangeArrowheads="1"/>
          </p:cNvPicPr>
          <p:nvPr/>
        </p:nvPicPr>
        <p:blipFill>
          <a:blip r:embed="rId3">
            <a:alphaModFix amt="66000"/>
            <a:extLst>
              <a:ext uri="{28A0092B-C50C-407E-A947-70E740481C1C}">
                <a14:useLocalDpi xmlns:a14="http://schemas.microsoft.com/office/drawing/2010/main" val="0"/>
              </a:ext>
            </a:extLst>
          </a:blip>
          <a:srcRect/>
          <a:stretch>
            <a:fillRect/>
          </a:stretch>
        </p:blipFill>
        <p:spPr bwMode="auto">
          <a:xfrm>
            <a:off x="1543408" y="2735715"/>
            <a:ext cx="5895545" cy="3144290"/>
          </a:xfrm>
          <a:prstGeom prst="rect">
            <a:avLst/>
          </a:prstGeom>
          <a:noFill/>
          <a:effectLst>
            <a:softEdge rad="127000"/>
          </a:effectLst>
          <a:extLst>
            <a:ext uri="{909E8E84-426E-40DD-AFC4-6F175D3DCCD1}">
              <a14:hiddenFill xmlns:a14="http://schemas.microsoft.com/office/drawing/2010/main">
                <a:solidFill>
                  <a:srgbClr val="FFFFFF"/>
                </a:solidFill>
              </a14:hiddenFill>
            </a:ext>
          </a:extLst>
        </p:spPr>
      </p:pic>
      <p:grpSp>
        <p:nvGrpSpPr>
          <p:cNvPr id="9" name="Group 8">
            <a:extLst>
              <a:ext uri="{FF2B5EF4-FFF2-40B4-BE49-F238E27FC236}">
                <a16:creationId xmlns:a16="http://schemas.microsoft.com/office/drawing/2014/main" id="{485E540E-E8F5-4E49-8606-34AC091D5E18}"/>
              </a:ext>
            </a:extLst>
          </p:cNvPr>
          <p:cNvGrpSpPr/>
          <p:nvPr/>
        </p:nvGrpSpPr>
        <p:grpSpPr>
          <a:xfrm>
            <a:off x="4187629" y="1217857"/>
            <a:ext cx="1947592" cy="1593693"/>
            <a:chOff x="5275728" y="1024238"/>
            <a:chExt cx="3062010" cy="2505609"/>
          </a:xfrm>
        </p:grpSpPr>
        <p:sp>
          <p:nvSpPr>
            <p:cNvPr id="10" name="Rectangle: Rounded Corners 5">
              <a:extLst>
                <a:ext uri="{FF2B5EF4-FFF2-40B4-BE49-F238E27FC236}">
                  <a16:creationId xmlns:a16="http://schemas.microsoft.com/office/drawing/2014/main" id="{801BDC53-BBAE-A54E-AA13-0F3E5E4DAA1C}"/>
                </a:ext>
              </a:extLst>
            </p:cNvPr>
            <p:cNvSpPr/>
            <p:nvPr/>
          </p:nvSpPr>
          <p:spPr>
            <a:xfrm>
              <a:off x="5275728" y="2539247"/>
              <a:ext cx="3062010" cy="990600"/>
            </a:xfrm>
            <a:prstGeom prst="roundRect">
              <a:avLst/>
            </a:prstGeom>
            <a:solidFill>
              <a:srgbClr val="7792C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i="1" u="sng" dirty="0">
                  <a:solidFill>
                    <a:schemeClr val="bg2"/>
                  </a:solidFill>
                  <a:latin typeface="Century Gothic" panose="020B0502020202020204" pitchFamily="34" charset="0"/>
                </a:rPr>
                <a:t>Police used tear gas</a:t>
              </a:r>
            </a:p>
          </p:txBody>
        </p:sp>
        <p:pic>
          <p:nvPicPr>
            <p:cNvPr id="11" name="Picture 2" descr="Image result for police tear gas">
              <a:extLst>
                <a:ext uri="{FF2B5EF4-FFF2-40B4-BE49-F238E27FC236}">
                  <a16:creationId xmlns:a16="http://schemas.microsoft.com/office/drawing/2014/main" id="{25588413-6579-6142-9F62-4FEAA44AFB01}"/>
                </a:ext>
              </a:extLst>
            </p:cNvPr>
            <p:cNvPicPr>
              <a:picLocks noChangeAspect="1" noChangeArrowheads="1"/>
            </p:cNvPicPr>
            <p:nvPr/>
          </p:nvPicPr>
          <p:blipFill>
            <a:blip r:embed="rId4" cstate="print">
              <a:extLst>
                <a:ext uri="{28A0092B-C50C-407E-A947-70E740481C1C}">
                  <a14:useLocalDpi xmlns:a14="http://schemas.microsoft.com/office/drawing/2010/main"/>
                </a:ext>
              </a:extLst>
            </a:blip>
            <a:srcRect/>
            <a:stretch>
              <a:fillRect/>
            </a:stretch>
          </p:blipFill>
          <p:spPr bwMode="auto">
            <a:xfrm>
              <a:off x="5637959" y="1024238"/>
              <a:ext cx="2337547" cy="1425334"/>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12" name="Group 11">
            <a:extLst>
              <a:ext uri="{FF2B5EF4-FFF2-40B4-BE49-F238E27FC236}">
                <a16:creationId xmlns:a16="http://schemas.microsoft.com/office/drawing/2014/main" id="{488D7867-80A4-624E-9692-E2D9C143E1C4}"/>
              </a:ext>
            </a:extLst>
          </p:cNvPr>
          <p:cNvGrpSpPr/>
          <p:nvPr/>
        </p:nvGrpSpPr>
        <p:grpSpPr>
          <a:xfrm>
            <a:off x="1230376" y="1197499"/>
            <a:ext cx="1947591" cy="1596559"/>
            <a:chOff x="806262" y="1019732"/>
            <a:chExt cx="3062009" cy="2510115"/>
          </a:xfrm>
        </p:grpSpPr>
        <p:sp>
          <p:nvSpPr>
            <p:cNvPr id="13" name="Rectangle: Rounded Corners 4">
              <a:extLst>
                <a:ext uri="{FF2B5EF4-FFF2-40B4-BE49-F238E27FC236}">
                  <a16:creationId xmlns:a16="http://schemas.microsoft.com/office/drawing/2014/main" id="{81DE33A1-05F9-5F4C-AEC2-39A4A62B60EB}"/>
                </a:ext>
              </a:extLst>
            </p:cNvPr>
            <p:cNvSpPr/>
            <p:nvPr/>
          </p:nvSpPr>
          <p:spPr>
            <a:xfrm>
              <a:off x="806262" y="2539247"/>
              <a:ext cx="3062009" cy="990600"/>
            </a:xfrm>
            <a:prstGeom prst="roundRect">
              <a:avLst/>
            </a:prstGeom>
            <a:solidFill>
              <a:srgbClr val="F1CEC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i="1" u="sng" dirty="0">
                  <a:solidFill>
                    <a:schemeClr val="bg2"/>
                  </a:solidFill>
                  <a:latin typeface="Century Gothic" panose="020B0502020202020204" pitchFamily="34" charset="0"/>
                </a:rPr>
                <a:t>People were angry</a:t>
              </a:r>
            </a:p>
          </p:txBody>
        </p:sp>
        <p:pic>
          <p:nvPicPr>
            <p:cNvPr id="14" name="Picture 13">
              <a:extLst>
                <a:ext uri="{FF2B5EF4-FFF2-40B4-BE49-F238E27FC236}">
                  <a16:creationId xmlns:a16="http://schemas.microsoft.com/office/drawing/2014/main" id="{856B2697-94C8-C043-B5DF-96EFCCAD6646}"/>
                </a:ext>
              </a:extLst>
            </p:cNvPr>
            <p:cNvPicPr>
              <a:picLocks noChangeAspect="1"/>
            </p:cNvPicPr>
            <p:nvPr/>
          </p:nvPicPr>
          <p:blipFill>
            <a:blip r:embed="rId5"/>
            <a:stretch>
              <a:fillRect/>
            </a:stretch>
          </p:blipFill>
          <p:spPr>
            <a:xfrm>
              <a:off x="845258" y="1019732"/>
              <a:ext cx="2984015" cy="1429840"/>
            </a:xfrm>
            <a:prstGeom prst="rect">
              <a:avLst/>
            </a:prstGeom>
          </p:spPr>
        </p:pic>
      </p:grpSp>
      <p:pic>
        <p:nvPicPr>
          <p:cNvPr id="25" name="Picture 24">
            <a:extLst>
              <a:ext uri="{FF2B5EF4-FFF2-40B4-BE49-F238E27FC236}">
                <a16:creationId xmlns:a16="http://schemas.microsoft.com/office/drawing/2014/main" id="{21A4DD94-9198-544C-8671-5903F239327C}"/>
              </a:ext>
            </a:extLst>
          </p:cNvPr>
          <p:cNvPicPr>
            <a:picLocks noChangeAspect="1"/>
          </p:cNvPicPr>
          <p:nvPr/>
        </p:nvPicPr>
        <p:blipFill rotWithShape="1">
          <a:blip r:embed="rId6"/>
          <a:srcRect b="28476"/>
          <a:stretch/>
        </p:blipFill>
        <p:spPr>
          <a:xfrm>
            <a:off x="1942272" y="2797851"/>
            <a:ext cx="675089" cy="482846"/>
          </a:xfrm>
          <a:prstGeom prst="rect">
            <a:avLst/>
          </a:prstGeom>
        </p:spPr>
      </p:pic>
      <p:sp>
        <p:nvSpPr>
          <p:cNvPr id="16" name="TextBox 15">
            <a:extLst>
              <a:ext uri="{FF2B5EF4-FFF2-40B4-BE49-F238E27FC236}">
                <a16:creationId xmlns:a16="http://schemas.microsoft.com/office/drawing/2014/main" id="{0F9DC2C3-1E5C-684C-B3EE-3DB953F7B11A}"/>
              </a:ext>
            </a:extLst>
          </p:cNvPr>
          <p:cNvSpPr txBox="1"/>
          <p:nvPr/>
        </p:nvSpPr>
        <p:spPr>
          <a:xfrm>
            <a:off x="6962845" y="6000488"/>
            <a:ext cx="2339284" cy="430887"/>
          </a:xfrm>
          <a:prstGeom prst="rect">
            <a:avLst/>
          </a:prstGeom>
          <a:noFill/>
        </p:spPr>
        <p:txBody>
          <a:bodyPr wrap="square" rtlCol="0">
            <a:spAutoFit/>
          </a:bodyPr>
          <a:lstStyle/>
          <a:p>
            <a:r>
              <a:rPr lang="en-US" sz="1100" i="1" dirty="0">
                <a:solidFill>
                  <a:schemeClr val="bg2"/>
                </a:solidFill>
              </a:rPr>
              <a:t>Icon credits to </a:t>
            </a:r>
            <a:r>
              <a:rPr lang="en-US" sz="1100" i="1" dirty="0" err="1">
                <a:solidFill>
                  <a:schemeClr val="bg2"/>
                </a:solidFill>
              </a:rPr>
              <a:t>Artdabana@Design</a:t>
            </a:r>
            <a:r>
              <a:rPr lang="en-US" sz="1100" i="1" dirty="0">
                <a:solidFill>
                  <a:schemeClr val="bg2"/>
                </a:solidFill>
              </a:rPr>
              <a:t> from the Noun Project</a:t>
            </a:r>
          </a:p>
        </p:txBody>
      </p:sp>
      <p:pic>
        <p:nvPicPr>
          <p:cNvPr id="27" name="Picture 26">
            <a:extLst>
              <a:ext uri="{FF2B5EF4-FFF2-40B4-BE49-F238E27FC236}">
                <a16:creationId xmlns:a16="http://schemas.microsoft.com/office/drawing/2014/main" id="{1A0B064D-0DF0-9048-99BD-9558B6950C27}"/>
              </a:ext>
            </a:extLst>
          </p:cNvPr>
          <p:cNvPicPr>
            <a:picLocks noChangeAspect="1"/>
          </p:cNvPicPr>
          <p:nvPr/>
        </p:nvPicPr>
        <p:blipFill rotWithShape="1">
          <a:blip r:embed="rId6"/>
          <a:srcRect b="28476"/>
          <a:stretch/>
        </p:blipFill>
        <p:spPr>
          <a:xfrm>
            <a:off x="3860779" y="2662112"/>
            <a:ext cx="675089" cy="482846"/>
          </a:xfrm>
          <a:prstGeom prst="rect">
            <a:avLst/>
          </a:prstGeom>
        </p:spPr>
      </p:pic>
    </p:spTree>
    <p:extLst>
      <p:ext uri="{BB962C8B-B14F-4D97-AF65-F5344CB8AC3E}">
        <p14:creationId xmlns:p14="http://schemas.microsoft.com/office/powerpoint/2010/main" val="16764764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dissolve">
                                      <p:cBhvr>
                                        <p:cTn id="7" dur="500"/>
                                        <p:tgtEl>
                                          <p:spTgt spid="25"/>
                                        </p:tgtEl>
                                      </p:cBhvr>
                                    </p:animEffect>
                                  </p:childTnLst>
                                </p:cTn>
                              </p:par>
                              <p:par>
                                <p:cTn id="8" presetID="9" presetClass="entr" presetSubtype="0" fill="hold" nodeType="withEffect">
                                  <p:stCondLst>
                                    <p:cond delay="0"/>
                                  </p:stCondLst>
                                  <p:childTnLst>
                                    <p:set>
                                      <p:cBhvr>
                                        <p:cTn id="9" dur="1" fill="hold">
                                          <p:stCondLst>
                                            <p:cond delay="0"/>
                                          </p:stCondLst>
                                        </p:cTn>
                                        <p:tgtEl>
                                          <p:spTgt spid="27"/>
                                        </p:tgtEl>
                                        <p:attrNameLst>
                                          <p:attrName>style.visibility</p:attrName>
                                        </p:attrNameLst>
                                      </p:cBhvr>
                                      <p:to>
                                        <p:strVal val="visible"/>
                                      </p:to>
                                    </p:set>
                                    <p:animEffect transition="in" filter="dissolve">
                                      <p:cBhvr>
                                        <p:cTn id="10"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398A2D-CC40-3246-9EC5-0C1E198A5BE7}"/>
              </a:ext>
            </a:extLst>
          </p:cNvPr>
          <p:cNvSpPr>
            <a:spLocks noGrp="1"/>
          </p:cNvSpPr>
          <p:nvPr>
            <p:ph type="title"/>
          </p:nvPr>
        </p:nvSpPr>
        <p:spPr/>
        <p:txBody>
          <a:bodyPr/>
          <a:lstStyle/>
          <a:p>
            <a:r>
              <a:rPr lang="en-US" dirty="0"/>
              <a:t>Introduction</a:t>
            </a:r>
          </a:p>
        </p:txBody>
      </p:sp>
      <p:sp>
        <p:nvSpPr>
          <p:cNvPr id="3" name="Content Placeholder 2">
            <a:extLst>
              <a:ext uri="{FF2B5EF4-FFF2-40B4-BE49-F238E27FC236}">
                <a16:creationId xmlns:a16="http://schemas.microsoft.com/office/drawing/2014/main" id="{5AD30C16-8B60-EA40-BDD2-887548B50C3C}"/>
              </a:ext>
            </a:extLst>
          </p:cNvPr>
          <p:cNvSpPr>
            <a:spLocks noGrp="1"/>
          </p:cNvSpPr>
          <p:nvPr>
            <p:ph idx="1"/>
          </p:nvPr>
        </p:nvSpPr>
        <p:spPr/>
        <p:txBody>
          <a:bodyPr/>
          <a:lstStyle/>
          <a:p>
            <a:r>
              <a:rPr lang="en-US" sz="2400" dirty="0">
                <a:latin typeface="Century Gothic" charset="0"/>
                <a:ea typeface="Century Gothic" charset="0"/>
                <a:cs typeface="Century Gothic" charset="0"/>
              </a:rPr>
              <a:t>This paper proposes a </a:t>
            </a:r>
            <a:r>
              <a:rPr lang="en-US" sz="2400" b="1" dirty="0">
                <a:latin typeface="Century Gothic" charset="0"/>
                <a:ea typeface="Century Gothic" charset="0"/>
                <a:cs typeface="Century Gothic" charset="0"/>
              </a:rPr>
              <a:t>meta-framework</a:t>
            </a:r>
            <a:r>
              <a:rPr lang="en-US" sz="2400" dirty="0">
                <a:latin typeface="Century Gothic" charset="0"/>
                <a:ea typeface="Century Gothic" charset="0"/>
                <a:cs typeface="Century Gothic" charset="0"/>
              </a:rPr>
              <a:t> for studying </a:t>
            </a:r>
            <a:r>
              <a:rPr lang="en-US" sz="2400" b="1" dirty="0">
                <a:latin typeface="Century Gothic" charset="0"/>
                <a:ea typeface="Century Gothic" charset="0"/>
                <a:cs typeface="Century Gothic" charset="0"/>
              </a:rPr>
              <a:t>spatiotemporal</a:t>
            </a:r>
            <a:r>
              <a:rPr lang="en-US" sz="2400" dirty="0">
                <a:latin typeface="Century Gothic" charset="0"/>
                <a:ea typeface="Century Gothic" charset="0"/>
                <a:cs typeface="Century Gothic" charset="0"/>
              </a:rPr>
              <a:t> phenomena of </a:t>
            </a:r>
            <a:r>
              <a:rPr lang="en-US" sz="2400" b="1" dirty="0">
                <a:latin typeface="Century Gothic" charset="0"/>
                <a:ea typeface="Century Gothic" charset="0"/>
                <a:cs typeface="Century Gothic" charset="0"/>
              </a:rPr>
              <a:t>quantity</a:t>
            </a:r>
            <a:r>
              <a:rPr lang="en-US" sz="2400" dirty="0">
                <a:latin typeface="Century Gothic" charset="0"/>
                <a:ea typeface="Century Gothic" charset="0"/>
                <a:cs typeface="Century Gothic" charset="0"/>
              </a:rPr>
              <a:t> </a:t>
            </a:r>
            <a:r>
              <a:rPr lang="en-US" sz="2400" b="1" dirty="0">
                <a:latin typeface="Century Gothic" charset="0"/>
                <a:ea typeface="Century Gothic" charset="0"/>
                <a:cs typeface="Century Gothic" charset="0"/>
              </a:rPr>
              <a:t>events</a:t>
            </a:r>
            <a:r>
              <a:rPr lang="en-US" sz="2400" dirty="0">
                <a:latin typeface="Century Gothic" charset="0"/>
                <a:ea typeface="Century Gothic" charset="0"/>
                <a:cs typeface="Century Gothic" charset="0"/>
              </a:rPr>
              <a:t>.</a:t>
            </a:r>
          </a:p>
          <a:p>
            <a:pPr lvl="1"/>
            <a:r>
              <a:rPr lang="en-US" sz="2000" u="sng" dirty="0"/>
              <a:t>Quantity events</a:t>
            </a:r>
            <a:r>
              <a:rPr lang="en-US" sz="2000" dirty="0"/>
              <a:t>: numbers associated with events</a:t>
            </a:r>
          </a:p>
          <a:p>
            <a:pPr lvl="1"/>
            <a:r>
              <a:rPr lang="en-US" sz="2000" u="sng" dirty="0"/>
              <a:t>Spatiotemporal</a:t>
            </a:r>
            <a:r>
              <a:rPr lang="en-US" sz="2000" dirty="0"/>
              <a:t>: when and where did this event happen?</a:t>
            </a:r>
          </a:p>
          <a:p>
            <a:pPr lvl="1"/>
            <a:r>
              <a:rPr lang="en-US" sz="2000" u="sng" dirty="0"/>
              <a:t>Meta-framework</a:t>
            </a:r>
            <a:r>
              <a:rPr lang="en-US" sz="2000" dirty="0"/>
              <a:t>: problem formulation, re-usable data annotation pipeline, and baseline models</a:t>
            </a:r>
          </a:p>
          <a:p>
            <a:r>
              <a:rPr lang="en-US" sz="2400" dirty="0"/>
              <a:t>The purpose is to help researchers</a:t>
            </a:r>
          </a:p>
          <a:p>
            <a:pPr lvl="1"/>
            <a:r>
              <a:rPr lang="en-US" sz="2000" dirty="0"/>
              <a:t>Understand the challenges we’ve met with &amp; the logic behind our design choices</a:t>
            </a:r>
          </a:p>
          <a:p>
            <a:pPr lvl="1"/>
            <a:r>
              <a:rPr lang="en-US" sz="2000" dirty="0"/>
              <a:t>Study modeling opportunities on the 3 datasets we release, especially in terms of transfer learning</a:t>
            </a:r>
          </a:p>
          <a:p>
            <a:pPr lvl="1"/>
            <a:r>
              <a:rPr lang="en-US" sz="2000" dirty="0"/>
              <a:t>Be able to extend to new domains more easily</a:t>
            </a:r>
          </a:p>
          <a:p>
            <a:r>
              <a:rPr lang="en-US" sz="2400" i="1" u="sng" dirty="0">
                <a:solidFill>
                  <a:srgbClr val="FF0000"/>
                </a:solidFill>
              </a:rPr>
              <a:t>Since this is a meta-framework with many details, we’ll only be able to cover the main idea in this talk.</a:t>
            </a:r>
          </a:p>
        </p:txBody>
      </p:sp>
    </p:spTree>
    <p:extLst>
      <p:ext uri="{BB962C8B-B14F-4D97-AF65-F5344CB8AC3E}">
        <p14:creationId xmlns:p14="http://schemas.microsoft.com/office/powerpoint/2010/main" val="19584242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dissolve">
                                      <p:cBhvr>
                                        <p:cTn id="7" dur="500"/>
                                        <p:tgtEl>
                                          <p:spTgt spid="3">
                                            <p:txEl>
                                              <p:pRg st="0" end="0"/>
                                            </p:txEl>
                                          </p:spTgt>
                                        </p:tgtEl>
                                      </p:cBhvr>
                                    </p:animEffect>
                                  </p:childTnLst>
                                </p:cTn>
                              </p:par>
                              <p:par>
                                <p:cTn id="8" presetID="9" presetClass="entr" presetSubtype="0" fill="hold" grpId="0"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dissolve">
                                      <p:cBhvr>
                                        <p:cTn id="10" dur="500"/>
                                        <p:tgtEl>
                                          <p:spTgt spid="3">
                                            <p:txEl>
                                              <p:pRg st="1" end="1"/>
                                            </p:txEl>
                                          </p:spTgt>
                                        </p:tgtEl>
                                      </p:cBhvr>
                                    </p:animEffect>
                                  </p:childTnLst>
                                </p:cTn>
                              </p:par>
                              <p:par>
                                <p:cTn id="11" presetID="9" presetClass="entr" presetSubtype="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dissolve">
                                      <p:cBhvr>
                                        <p:cTn id="13" dur="500"/>
                                        <p:tgtEl>
                                          <p:spTgt spid="3">
                                            <p:txEl>
                                              <p:pRg st="2" end="2"/>
                                            </p:txEl>
                                          </p:spTgt>
                                        </p:tgtEl>
                                      </p:cBhvr>
                                    </p:animEffect>
                                  </p:childTnLst>
                                </p:cTn>
                              </p:par>
                              <p:par>
                                <p:cTn id="14" presetID="9" presetClass="entr" presetSubtype="0" fill="hold" grpId="0" nodeType="withEffect">
                                  <p:stCondLst>
                                    <p:cond delay="0"/>
                                  </p:stCondLst>
                                  <p:childTnLst>
                                    <p:set>
                                      <p:cBhvr>
                                        <p:cTn id="15" dur="1" fill="hold">
                                          <p:stCondLst>
                                            <p:cond delay="0"/>
                                          </p:stCondLst>
                                        </p:cTn>
                                        <p:tgtEl>
                                          <p:spTgt spid="3">
                                            <p:txEl>
                                              <p:pRg st="3" end="3"/>
                                            </p:txEl>
                                          </p:spTgt>
                                        </p:tgtEl>
                                        <p:attrNameLst>
                                          <p:attrName>style.visibility</p:attrName>
                                        </p:attrNameLst>
                                      </p:cBhvr>
                                      <p:to>
                                        <p:strVal val="visible"/>
                                      </p:to>
                                    </p:set>
                                    <p:animEffect transition="in" filter="dissolve">
                                      <p:cBhvr>
                                        <p:cTn id="16" dur="500"/>
                                        <p:tgtEl>
                                          <p:spTgt spid="3">
                                            <p:txEl>
                                              <p:pRg st="3" end="3"/>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9" presetClass="entr" presetSubtype="0" fill="hold" grpId="0" nodeType="click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animEffect transition="in" filter="dissolve">
                                      <p:cBhvr>
                                        <p:cTn id="21" dur="500"/>
                                        <p:tgtEl>
                                          <p:spTgt spid="3">
                                            <p:txEl>
                                              <p:pRg st="4" end="4"/>
                                            </p:txEl>
                                          </p:spTgt>
                                        </p:tgtEl>
                                      </p:cBhvr>
                                    </p:animEffect>
                                  </p:childTnLst>
                                </p:cTn>
                              </p:par>
                              <p:par>
                                <p:cTn id="22" presetID="9" presetClass="entr" presetSubtype="0" fill="hold" grpId="0" nodeType="withEffect">
                                  <p:stCondLst>
                                    <p:cond delay="0"/>
                                  </p:stCondLst>
                                  <p:childTnLst>
                                    <p:set>
                                      <p:cBhvr>
                                        <p:cTn id="23" dur="1" fill="hold">
                                          <p:stCondLst>
                                            <p:cond delay="0"/>
                                          </p:stCondLst>
                                        </p:cTn>
                                        <p:tgtEl>
                                          <p:spTgt spid="3">
                                            <p:txEl>
                                              <p:pRg st="5" end="5"/>
                                            </p:txEl>
                                          </p:spTgt>
                                        </p:tgtEl>
                                        <p:attrNameLst>
                                          <p:attrName>style.visibility</p:attrName>
                                        </p:attrNameLst>
                                      </p:cBhvr>
                                      <p:to>
                                        <p:strVal val="visible"/>
                                      </p:to>
                                    </p:set>
                                    <p:animEffect transition="in" filter="dissolve">
                                      <p:cBhvr>
                                        <p:cTn id="24" dur="500"/>
                                        <p:tgtEl>
                                          <p:spTgt spid="3">
                                            <p:txEl>
                                              <p:pRg st="5" end="5"/>
                                            </p:txEl>
                                          </p:spTgt>
                                        </p:tgtEl>
                                      </p:cBhvr>
                                    </p:animEffect>
                                  </p:childTnLst>
                                </p:cTn>
                              </p:par>
                              <p:par>
                                <p:cTn id="25" presetID="9" presetClass="entr" presetSubtype="0" fill="hold" grpId="0" nodeType="with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animEffect transition="in" filter="dissolve">
                                      <p:cBhvr>
                                        <p:cTn id="27" dur="500"/>
                                        <p:tgtEl>
                                          <p:spTgt spid="3">
                                            <p:txEl>
                                              <p:pRg st="6" end="6"/>
                                            </p:txEl>
                                          </p:spTgt>
                                        </p:tgtEl>
                                      </p:cBhvr>
                                    </p:animEffect>
                                  </p:childTnLst>
                                </p:cTn>
                              </p:par>
                              <p:par>
                                <p:cTn id="28" presetID="9" presetClass="entr" presetSubtype="0" fill="hold" grpId="0" nodeType="withEffect">
                                  <p:stCondLst>
                                    <p:cond delay="0"/>
                                  </p:stCondLst>
                                  <p:childTnLst>
                                    <p:set>
                                      <p:cBhvr>
                                        <p:cTn id="29" dur="1" fill="hold">
                                          <p:stCondLst>
                                            <p:cond delay="0"/>
                                          </p:stCondLst>
                                        </p:cTn>
                                        <p:tgtEl>
                                          <p:spTgt spid="3">
                                            <p:txEl>
                                              <p:pRg st="7" end="7"/>
                                            </p:txEl>
                                          </p:spTgt>
                                        </p:tgtEl>
                                        <p:attrNameLst>
                                          <p:attrName>style.visibility</p:attrName>
                                        </p:attrNameLst>
                                      </p:cBhvr>
                                      <p:to>
                                        <p:strVal val="visible"/>
                                      </p:to>
                                    </p:set>
                                    <p:animEffect transition="in" filter="dissolve">
                                      <p:cBhvr>
                                        <p:cTn id="30" dur="500"/>
                                        <p:tgtEl>
                                          <p:spTgt spid="3">
                                            <p:txEl>
                                              <p:pRg st="7" end="7"/>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9" presetClass="entr" presetSubtype="0" fill="hold" grpId="0" nodeType="clickEffect">
                                  <p:stCondLst>
                                    <p:cond delay="0"/>
                                  </p:stCondLst>
                                  <p:childTnLst>
                                    <p:set>
                                      <p:cBhvr>
                                        <p:cTn id="34" dur="1" fill="hold">
                                          <p:stCondLst>
                                            <p:cond delay="0"/>
                                          </p:stCondLst>
                                        </p:cTn>
                                        <p:tgtEl>
                                          <p:spTgt spid="3">
                                            <p:txEl>
                                              <p:pRg st="8" end="8"/>
                                            </p:txEl>
                                          </p:spTgt>
                                        </p:tgtEl>
                                        <p:attrNameLst>
                                          <p:attrName>style.visibility</p:attrName>
                                        </p:attrNameLst>
                                      </p:cBhvr>
                                      <p:to>
                                        <p:strVal val="visible"/>
                                      </p:to>
                                    </p:set>
                                    <p:animEffect transition="in" filter="dissolve">
                                      <p:cBhvr>
                                        <p:cTn id="35" dur="5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4DF793-DBCA-924F-9316-3A2DA3475D5E}"/>
              </a:ext>
            </a:extLst>
          </p:cNvPr>
          <p:cNvSpPr>
            <a:spLocks noGrp="1"/>
          </p:cNvSpPr>
          <p:nvPr>
            <p:ph type="title"/>
          </p:nvPr>
        </p:nvSpPr>
        <p:spPr/>
        <p:txBody>
          <a:bodyPr/>
          <a:lstStyle/>
          <a:p>
            <a:r>
              <a:rPr lang="en-US" sz="2800" dirty="0" err="1"/>
              <a:t>SteQE</a:t>
            </a:r>
            <a:r>
              <a:rPr lang="en-US" sz="2800" dirty="0"/>
              <a:t>: </a:t>
            </a:r>
            <a:r>
              <a:rPr lang="en-US" sz="2800" u="sng" dirty="0"/>
              <a:t>S</a:t>
            </a:r>
            <a:r>
              <a:rPr lang="en-US" sz="2800" dirty="0"/>
              <a:t>patio</a:t>
            </a:r>
            <a:r>
              <a:rPr lang="en-US" sz="2800" u="sng" dirty="0"/>
              <a:t>te</a:t>
            </a:r>
            <a:r>
              <a:rPr lang="en-US" sz="2800" dirty="0"/>
              <a:t>mporal </a:t>
            </a:r>
            <a:r>
              <a:rPr lang="en-US" sz="2800" u="sng" dirty="0"/>
              <a:t>Q</a:t>
            </a:r>
            <a:r>
              <a:rPr lang="en-US" sz="2800" dirty="0"/>
              <a:t>uantity </a:t>
            </a:r>
            <a:r>
              <a:rPr lang="en-US" sz="2800" u="sng" dirty="0"/>
              <a:t>E</a:t>
            </a:r>
            <a:r>
              <a:rPr lang="en-US" sz="2800" dirty="0"/>
              <a:t>xtraction</a:t>
            </a:r>
          </a:p>
        </p:txBody>
      </p:sp>
      <p:sp>
        <p:nvSpPr>
          <p:cNvPr id="3" name="Content Placeholder 2">
            <a:extLst>
              <a:ext uri="{FF2B5EF4-FFF2-40B4-BE49-F238E27FC236}">
                <a16:creationId xmlns:a16="http://schemas.microsoft.com/office/drawing/2014/main" id="{3131AD12-439B-4A4B-A3EF-D16E17F7A3CE}"/>
              </a:ext>
            </a:extLst>
          </p:cNvPr>
          <p:cNvSpPr>
            <a:spLocks noGrp="1"/>
          </p:cNvSpPr>
          <p:nvPr>
            <p:ph idx="1"/>
          </p:nvPr>
        </p:nvSpPr>
        <p:spPr/>
        <p:txBody>
          <a:bodyPr/>
          <a:lstStyle/>
          <a:p>
            <a:r>
              <a:rPr lang="en-US" dirty="0"/>
              <a:t>Task Formulation</a:t>
            </a:r>
          </a:p>
          <a:p>
            <a:pPr lvl="1"/>
            <a:r>
              <a:rPr lang="en-US" sz="2000" dirty="0"/>
              <a:t>We draw on ideas from existing NLP tasks to defines </a:t>
            </a:r>
            <a:r>
              <a:rPr lang="en-US" sz="2000" dirty="0" err="1"/>
              <a:t>SteQE</a:t>
            </a:r>
            <a:r>
              <a:rPr lang="en-US" sz="2000" dirty="0"/>
              <a:t> as four information extraction tasks: quantity recognition, typing, spatial grounding, and temporal grounding. </a:t>
            </a:r>
          </a:p>
          <a:p>
            <a:r>
              <a:rPr lang="en-US" dirty="0"/>
              <a:t>Annotation Collection</a:t>
            </a:r>
          </a:p>
          <a:p>
            <a:pPr lvl="1"/>
            <a:r>
              <a:rPr lang="en-US" sz="2000" dirty="0"/>
              <a:t>We release a shareable and extensible crowdsourcing pipeline on </a:t>
            </a:r>
            <a:r>
              <a:rPr lang="en-US" sz="2000" dirty="0" err="1"/>
              <a:t>Crowdaq</a:t>
            </a:r>
            <a:r>
              <a:rPr lang="en-US" sz="2000" dirty="0"/>
              <a:t> that facilitates fast and reliable data annotation. We release data from three sociopolitical events: the COVID-19 pandemic, Black Lives Matter (BLM) protests, and 2020 California wildfires. </a:t>
            </a:r>
          </a:p>
          <a:p>
            <a:r>
              <a:rPr lang="en-US" dirty="0"/>
              <a:t>Modeling</a:t>
            </a:r>
          </a:p>
          <a:p>
            <a:pPr lvl="1"/>
            <a:r>
              <a:rPr lang="en-US" sz="2000" dirty="0"/>
              <a:t>We propose a T5 baseline model for its flexibility across tasks and easy domain transfer.</a:t>
            </a:r>
            <a:endParaRPr lang="en-US" dirty="0"/>
          </a:p>
        </p:txBody>
      </p:sp>
    </p:spTree>
    <p:extLst>
      <p:ext uri="{BB962C8B-B14F-4D97-AF65-F5344CB8AC3E}">
        <p14:creationId xmlns:p14="http://schemas.microsoft.com/office/powerpoint/2010/main" val="7411574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dissolve">
                                      <p:cBhvr>
                                        <p:cTn id="7" dur="500"/>
                                        <p:tgtEl>
                                          <p:spTgt spid="3">
                                            <p:txEl>
                                              <p:pRg st="0" end="0"/>
                                            </p:txEl>
                                          </p:spTgt>
                                        </p:tgtEl>
                                      </p:cBhvr>
                                    </p:animEffect>
                                  </p:childTnLst>
                                </p:cTn>
                              </p:par>
                              <p:par>
                                <p:cTn id="8" presetID="9" presetClass="entr" presetSubtype="0" fill="hold" grpId="0" nodeType="withEffect">
                                  <p:stCondLst>
                                    <p:cond delay="0"/>
                                  </p:stCondLst>
                                  <p:childTnLst>
                                    <p:set>
                                      <p:cBhvr>
                                        <p:cTn id="9" dur="1" fill="hold">
                                          <p:stCondLst>
                                            <p:cond delay="0"/>
                                          </p:stCondLst>
                                        </p:cTn>
                                        <p:tgtEl>
                                          <p:spTgt spid="3">
                                            <p:txEl>
                                              <p:pRg st="2" end="2"/>
                                            </p:txEl>
                                          </p:spTgt>
                                        </p:tgtEl>
                                        <p:attrNameLst>
                                          <p:attrName>style.visibility</p:attrName>
                                        </p:attrNameLst>
                                      </p:cBhvr>
                                      <p:to>
                                        <p:strVal val="visible"/>
                                      </p:to>
                                    </p:set>
                                    <p:animEffect transition="in" filter="dissolve">
                                      <p:cBhvr>
                                        <p:cTn id="10" dur="500"/>
                                        <p:tgtEl>
                                          <p:spTgt spid="3">
                                            <p:txEl>
                                              <p:pRg st="2" end="2"/>
                                            </p:txEl>
                                          </p:spTgt>
                                        </p:tgtEl>
                                      </p:cBhvr>
                                    </p:animEffect>
                                  </p:childTnLst>
                                </p:cTn>
                              </p:par>
                              <p:par>
                                <p:cTn id="11" presetID="9" presetClass="entr" presetSubtype="0" fill="hold" grpId="0" nodeType="with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animEffect transition="in" filter="dissolve">
                                      <p:cBhvr>
                                        <p:cTn id="13" dur="500"/>
                                        <p:tgtEl>
                                          <p:spTgt spid="3">
                                            <p:txEl>
                                              <p:pRg st="4" end="4"/>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9" presetClass="entr" presetSubtype="0" fill="hold" grpId="0" nodeType="clickEffect">
                                  <p:stCondLst>
                                    <p:cond delay="0"/>
                                  </p:stCondLst>
                                  <p:childTnLst>
                                    <p:set>
                                      <p:cBhvr>
                                        <p:cTn id="17" dur="1" fill="hold">
                                          <p:stCondLst>
                                            <p:cond delay="0"/>
                                          </p:stCondLst>
                                        </p:cTn>
                                        <p:tgtEl>
                                          <p:spTgt spid="3">
                                            <p:txEl>
                                              <p:pRg st="1" end="1"/>
                                            </p:txEl>
                                          </p:spTgt>
                                        </p:tgtEl>
                                        <p:attrNameLst>
                                          <p:attrName>style.visibility</p:attrName>
                                        </p:attrNameLst>
                                      </p:cBhvr>
                                      <p:to>
                                        <p:strVal val="visible"/>
                                      </p:to>
                                    </p:set>
                                    <p:animEffect transition="in" filter="dissolve">
                                      <p:cBhvr>
                                        <p:cTn id="18" dur="500"/>
                                        <p:tgtEl>
                                          <p:spTgt spid="3">
                                            <p:txEl>
                                              <p:pRg st="1" end="1"/>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9" presetClass="entr" presetSubtype="0" fill="hold" grpId="0" nodeType="clickEffect">
                                  <p:stCondLst>
                                    <p:cond delay="0"/>
                                  </p:stCondLst>
                                  <p:childTnLst>
                                    <p:set>
                                      <p:cBhvr>
                                        <p:cTn id="22" dur="1" fill="hold">
                                          <p:stCondLst>
                                            <p:cond delay="0"/>
                                          </p:stCondLst>
                                        </p:cTn>
                                        <p:tgtEl>
                                          <p:spTgt spid="3">
                                            <p:txEl>
                                              <p:pRg st="3" end="3"/>
                                            </p:txEl>
                                          </p:spTgt>
                                        </p:tgtEl>
                                        <p:attrNameLst>
                                          <p:attrName>style.visibility</p:attrName>
                                        </p:attrNameLst>
                                      </p:cBhvr>
                                      <p:to>
                                        <p:strVal val="visible"/>
                                      </p:to>
                                    </p:set>
                                    <p:animEffect transition="in" filter="dissolve">
                                      <p:cBhvr>
                                        <p:cTn id="23" dur="500"/>
                                        <p:tgtEl>
                                          <p:spTgt spid="3">
                                            <p:txEl>
                                              <p:pRg st="3" end="3"/>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9" presetClass="entr" presetSubtype="0" fill="hold" grpId="0" nodeType="clickEffect">
                                  <p:stCondLst>
                                    <p:cond delay="0"/>
                                  </p:stCondLst>
                                  <p:childTnLst>
                                    <p:set>
                                      <p:cBhvr>
                                        <p:cTn id="27" dur="1" fill="hold">
                                          <p:stCondLst>
                                            <p:cond delay="0"/>
                                          </p:stCondLst>
                                        </p:cTn>
                                        <p:tgtEl>
                                          <p:spTgt spid="3">
                                            <p:txEl>
                                              <p:pRg st="5" end="5"/>
                                            </p:txEl>
                                          </p:spTgt>
                                        </p:tgtEl>
                                        <p:attrNameLst>
                                          <p:attrName>style.visibility</p:attrName>
                                        </p:attrNameLst>
                                      </p:cBhvr>
                                      <p:to>
                                        <p:strVal val="visible"/>
                                      </p:to>
                                    </p:set>
                                    <p:animEffect transition="in" filter="dissolve">
                                      <p:cBhvr>
                                        <p:cTn id="28"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1BEE177B-E40B-AA4D-9380-3E95E2DA67E6}"/>
              </a:ext>
            </a:extLst>
          </p:cNvPr>
          <p:cNvSpPr>
            <a:spLocks noGrp="1"/>
          </p:cNvSpPr>
          <p:nvPr>
            <p:ph type="title"/>
          </p:nvPr>
        </p:nvSpPr>
        <p:spPr/>
        <p:txBody>
          <a:bodyPr/>
          <a:lstStyle/>
          <a:p>
            <a:r>
              <a:rPr lang="en-US" dirty="0"/>
              <a:t>Task Formulation</a:t>
            </a:r>
          </a:p>
        </p:txBody>
      </p:sp>
    </p:spTree>
    <p:extLst>
      <p:ext uri="{BB962C8B-B14F-4D97-AF65-F5344CB8AC3E}">
        <p14:creationId xmlns:p14="http://schemas.microsoft.com/office/powerpoint/2010/main" val="3298842153"/>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Roth-Penn-1">
  <a:themeElements>
    <a:clrScheme name="Custom 5">
      <a:dk1>
        <a:srgbClr val="000000"/>
      </a:dk1>
      <a:lt1>
        <a:srgbClr val="FFFFFF"/>
      </a:lt1>
      <a:dk2>
        <a:srgbClr val="FAE1AF"/>
      </a:dk2>
      <a:lt2>
        <a:srgbClr val="FAC8AF"/>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fontScheme name="Custom 1">
      <a:majorFont>
        <a:latin typeface="Calibri"/>
        <a:ea typeface=""/>
        <a:cs typeface=""/>
      </a:majorFont>
      <a:minorFont>
        <a:latin typeface="Calibri"/>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w="12700">
          <a:prstDash val="lgDashDotDot"/>
          <a:headEnd type="none" w="med" len="med"/>
          <a:tailEnd type="arrow" w="med" len="med"/>
          <a:extLst>
            <a:ext uri="{C807C97D-BFC1-408E-A445-0C87EB9F89A2}">
              <ask:lineSketchStyleProps xmlns:ask="http://schemas.microsoft.com/office/drawing/2018/sketchyshapes">
                <ask:type>
                  <ask:lineSketchCurved/>
                </ask:type>
              </ask:lineSketchStyleProps>
            </a:ext>
          </a:extLst>
        </a:ln>
      </a:spPr>
      <a:bodyPr rtlCol="0" anchor="ctr"/>
      <a:lstStyle>
        <a:defPPr algn="ctr">
          <a:defRPr/>
        </a:defPPr>
      </a:lstStyle>
      <a:style>
        <a:lnRef idx="1">
          <a:schemeClr val="dk1"/>
        </a:lnRef>
        <a:fillRef idx="0">
          <a:schemeClr val="dk1"/>
        </a:fillRef>
        <a:effectRef idx="0">
          <a:schemeClr val="dk1"/>
        </a:effectRef>
        <a:fontRef idx="minor">
          <a:schemeClr val="tx1"/>
        </a:fontRef>
      </a:style>
    </a:spDef>
    <a:lnDef>
      <a:spPr>
        <a:ln w="38100">
          <a:solidFill>
            <a:schemeClr val="tx1">
              <a:lumMod val="50000"/>
            </a:schemeClr>
          </a:solidFill>
          <a:headEnd type="none" w="med" len="med"/>
          <a:tailEnd type="none" w="med" len="med"/>
        </a:ln>
      </a:spPr>
      <a:bodyPr/>
      <a:lstStyle/>
      <a:style>
        <a:lnRef idx="1">
          <a:schemeClr val="accent1"/>
        </a:lnRef>
        <a:fillRef idx="0">
          <a:schemeClr val="accent1"/>
        </a:fillRef>
        <a:effectRef idx="0">
          <a:schemeClr val="accent1"/>
        </a:effectRef>
        <a:fontRef idx="minor">
          <a:schemeClr val="tx1"/>
        </a:fontRef>
      </a:style>
    </a:lnDef>
  </a:objectDefaults>
  <a:extraClrSchemeLst>
    <a:extraClrScheme>
      <a:clrScheme name="icra01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icra01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icra01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icra01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icra01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icra01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icra01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2806</TotalTime>
  <Words>3043</Words>
  <Application>Microsoft Macintosh PowerPoint</Application>
  <PresentationFormat>On-screen Show (4:3)</PresentationFormat>
  <Paragraphs>289</Paragraphs>
  <Slides>42</Slides>
  <Notes>30</Notes>
  <HiddenSlides>10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42</vt:i4>
      </vt:variant>
    </vt:vector>
  </HeadingPairs>
  <TitlesOfParts>
    <vt:vector size="50" baseType="lpstr">
      <vt:lpstr>Arial</vt:lpstr>
      <vt:lpstr>Arial Rounded MT Bold</vt:lpstr>
      <vt:lpstr>Calibri</vt:lpstr>
      <vt:lpstr>Calibri Light</vt:lpstr>
      <vt:lpstr>Century Gothic</vt:lpstr>
      <vt:lpstr>Wingdings</vt:lpstr>
      <vt:lpstr>Office Theme</vt:lpstr>
      <vt:lpstr>Roth-Penn-1</vt:lpstr>
      <vt:lpstr>A Meta-framework for Spatiotemporal Quantity Extraction from Text</vt:lpstr>
      <vt:lpstr>When COVID appeared in 2020…</vt:lpstr>
      <vt:lpstr>Event-centric NLP</vt:lpstr>
      <vt:lpstr>Time is important for event understanding</vt:lpstr>
      <vt:lpstr>Same events, different temporal ordering</vt:lpstr>
      <vt:lpstr>Location is important for event understanding</vt:lpstr>
      <vt:lpstr>Introduction</vt:lpstr>
      <vt:lpstr>SteQE: Spatiotemporal Quantity Extraction</vt:lpstr>
      <vt:lpstr>Task Formulation</vt:lpstr>
      <vt:lpstr>SteQE: Task Formulation</vt:lpstr>
      <vt:lpstr>SteQE: Task Formulation</vt:lpstr>
      <vt:lpstr>SteQE: Task Formulation</vt:lpstr>
      <vt:lpstr>SteQE: Task Formulation</vt:lpstr>
      <vt:lpstr>SteQE: Task Formulation</vt:lpstr>
      <vt:lpstr>SteQE: Task Formulation</vt:lpstr>
      <vt:lpstr>SteQE: Task Formulation (Recap)</vt:lpstr>
      <vt:lpstr>Annotation Collection</vt:lpstr>
      <vt:lpstr>Data Preview</vt:lpstr>
      <vt:lpstr>Data Statistics</vt:lpstr>
      <vt:lpstr>Data Statistics</vt:lpstr>
      <vt:lpstr>Crowdaq: A platform for data annotations</vt:lpstr>
      <vt:lpstr>Annotation UI on Crowdaq</vt:lpstr>
      <vt:lpstr>Worker Statistics</vt:lpstr>
      <vt:lpstr>Worker Statistics</vt:lpstr>
      <vt:lpstr>Modeling</vt:lpstr>
      <vt:lpstr>Modeling</vt:lpstr>
      <vt:lpstr>Experiments</vt:lpstr>
      <vt:lpstr>Results - Typing</vt:lpstr>
      <vt:lpstr>Results – Spatial EM (City)</vt:lpstr>
      <vt:lpstr>Results – Temporal Overall (binary)</vt:lpstr>
      <vt:lpstr>Results – Temporal Non-overall End time</vt:lpstr>
      <vt:lpstr>Summary</vt:lpstr>
      <vt:lpstr>Event-centric NLP</vt:lpstr>
      <vt:lpstr>SteQE: Task Formulation</vt:lpstr>
      <vt:lpstr>SteQE: Task Formulation</vt:lpstr>
      <vt:lpstr>Worker Statistics</vt:lpstr>
      <vt:lpstr>Results – End-to-end</vt:lpstr>
      <vt:lpstr>Discussion</vt:lpstr>
      <vt:lpstr>Use Cases</vt:lpstr>
      <vt:lpstr>Information Verification</vt:lpstr>
      <vt:lpstr>Information Verification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TORQUE     Temporal ORder QUEstion-answering </dc:title>
  <dc:creator>Qiang Ning</dc:creator>
  <cp:lastModifiedBy>Ning, Qiang</cp:lastModifiedBy>
  <cp:revision>67</cp:revision>
  <dcterms:created xsi:type="dcterms:W3CDTF">2020-03-28T20:14:15Z</dcterms:created>
  <dcterms:modified xsi:type="dcterms:W3CDTF">2022-04-21T17:43:04Z</dcterms:modified>
</cp:coreProperties>
</file>