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392" r:id="rId2"/>
    <p:sldId id="563" r:id="rId3"/>
    <p:sldId id="530" r:id="rId4"/>
    <p:sldId id="552" r:id="rId5"/>
    <p:sldId id="550" r:id="rId6"/>
    <p:sldId id="516" r:id="rId7"/>
    <p:sldId id="529" r:id="rId8"/>
    <p:sldId id="534" r:id="rId9"/>
    <p:sldId id="535" r:id="rId10"/>
    <p:sldId id="554" r:id="rId11"/>
    <p:sldId id="555" r:id="rId12"/>
    <p:sldId id="556" r:id="rId13"/>
    <p:sldId id="557" r:id="rId14"/>
    <p:sldId id="558" r:id="rId15"/>
    <p:sldId id="559" r:id="rId16"/>
    <p:sldId id="540" r:id="rId17"/>
    <p:sldId id="542" r:id="rId18"/>
    <p:sldId id="560" r:id="rId19"/>
    <p:sldId id="541" r:id="rId20"/>
    <p:sldId id="543" r:id="rId21"/>
    <p:sldId id="561" r:id="rId22"/>
    <p:sldId id="562" r:id="rId23"/>
    <p:sldId id="545" r:id="rId24"/>
    <p:sldId id="546" r:id="rId25"/>
    <p:sldId id="522" r:id="rId26"/>
    <p:sldId id="54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A313"/>
    <a:srgbClr val="FAC896"/>
    <a:srgbClr val="000080"/>
    <a:srgbClr val="A7001B"/>
    <a:srgbClr val="FAE1AF"/>
    <a:srgbClr val="400080"/>
    <a:srgbClr val="CC3300"/>
    <a:srgbClr val="0066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2" autoAdjust="0"/>
    <p:restoredTop sz="77905" autoAdjust="0"/>
  </p:normalViewPr>
  <p:slideViewPr>
    <p:cSldViewPr>
      <p:cViewPr varScale="1">
        <p:scale>
          <a:sx n="86" d="100"/>
          <a:sy n="86" d="100"/>
        </p:scale>
        <p:origin x="17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7D9C7A-1E92-449D-A064-B8AFA531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27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B753E5-623F-4C67-8206-272E28AD2E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18mins</a:t>
            </a:r>
            <a:r>
              <a:rPr lang="en-US" altLang="en-US" baseline="0" dirty="0"/>
              <a:t> talk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02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0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advantage of using “intention” instead of “non-actual”</a:t>
            </a:r>
            <a:r>
              <a:rPr lang="en-US" baseline="0" dirty="0" smtClean="0"/>
              <a:t> is</a:t>
            </a:r>
            <a:r>
              <a:rPr lang="mr-IN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2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Writers</a:t>
            </a:r>
            <a:r>
              <a:rPr lang="en-US" dirty="0" smtClean="0"/>
              <a:t> usually assume readers to have a prior knowledge of durations </a:t>
            </a:r>
            <a:r>
              <a:rPr lang="en-US" b="1" dirty="0" smtClean="0"/>
              <a:t>so that they won’t write the durations explicitly.</a:t>
            </a:r>
          </a:p>
          <a:p>
            <a:endParaRPr lang="en-US" b="1" dirty="0" smtClean="0"/>
          </a:p>
          <a:p>
            <a:r>
              <a:rPr lang="en-US" b="1" dirty="0" smtClean="0"/>
              <a:t>50% passed</a:t>
            </a:r>
            <a:r>
              <a:rPr lang="en-US" b="1" baseline="0" dirty="0" smtClean="0"/>
              <a:t> the qualification test of 70%.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7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training data: 7k (TBDENSE) vs. 2k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4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“The only thing constant is change.” </a:t>
            </a:r>
            <a:r>
              <a:rPr lang="mr-IN" sz="1600" dirty="0" smtClean="0"/>
              <a:t>–</a:t>
            </a:r>
            <a:r>
              <a:rPr lang="en-US" sz="1600" dirty="0" smtClean="0"/>
              <a:t> Heraclitus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 </a:t>
            </a:r>
            <a:r>
              <a:rPr lang="en-US" sz="1600" dirty="0"/>
              <a:t>world is evolving over time: one’s </a:t>
            </a:r>
            <a:r>
              <a:rPr lang="en-US" sz="1600" dirty="0" smtClean="0"/>
              <a:t>place of work, </a:t>
            </a:r>
            <a:r>
              <a:rPr lang="en-US" sz="1600" dirty="0"/>
              <a:t>place of </a:t>
            </a:r>
            <a:r>
              <a:rPr lang="en-US" sz="1600" dirty="0" smtClean="0"/>
              <a:t>home, </a:t>
            </a:r>
            <a:r>
              <a:rPr lang="en-US" sz="1600" dirty="0"/>
              <a:t>a conflict between two countries, the progress of a social event, </a:t>
            </a:r>
            <a:r>
              <a:rPr lang="mr-IN" sz="1600" dirty="0" smtClean="0"/>
              <a:t>…</a:t>
            </a:r>
            <a:endParaRPr lang="en-US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Let’s look at an example.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3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“The only thing constant is change.” </a:t>
            </a:r>
            <a:r>
              <a:rPr lang="mr-IN" sz="1600" dirty="0" smtClean="0"/>
              <a:t>–</a:t>
            </a:r>
            <a:r>
              <a:rPr lang="en-US" sz="1600" dirty="0" smtClean="0"/>
              <a:t> Heraclitus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 </a:t>
            </a:r>
            <a:r>
              <a:rPr lang="en-US" sz="1600" dirty="0"/>
              <a:t>world is evolving over time: one’s </a:t>
            </a:r>
            <a:r>
              <a:rPr lang="en-US" sz="1600" dirty="0" smtClean="0"/>
              <a:t>place of work, </a:t>
            </a:r>
            <a:r>
              <a:rPr lang="en-US" sz="1600" dirty="0"/>
              <a:t>place of </a:t>
            </a:r>
            <a:r>
              <a:rPr lang="en-US" sz="1600" dirty="0" smtClean="0"/>
              <a:t>home, </a:t>
            </a:r>
            <a:r>
              <a:rPr lang="en-US" sz="1600" dirty="0"/>
              <a:t>a conflict between two countries, the progress of a social event, </a:t>
            </a:r>
            <a:r>
              <a:rPr lang="mr-IN" sz="1600" dirty="0"/>
              <a:t>…</a:t>
            </a:r>
            <a:endParaRPr lang="en-US" sz="1600" dirty="0"/>
          </a:p>
          <a:p>
            <a:r>
              <a:rPr lang="en-US" smtClean="0"/>
              <a:t>Many </a:t>
            </a:r>
            <a:r>
              <a:rPr lang="en-US" dirty="0"/>
              <a:t>applications rely on a good understanding </a:t>
            </a:r>
            <a:r>
              <a:rPr lang="en-US"/>
              <a:t>of </a:t>
            </a:r>
            <a:r>
              <a:rPr lang="en-US" smtClean="0"/>
              <a:t>time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5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“The only thing constant is change.” </a:t>
            </a:r>
            <a:r>
              <a:rPr lang="mr-IN" sz="1600" dirty="0" smtClean="0"/>
              <a:t>–</a:t>
            </a:r>
            <a:r>
              <a:rPr lang="en-US" sz="1600" dirty="0" smtClean="0"/>
              <a:t> Heraclitus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 </a:t>
            </a:r>
            <a:r>
              <a:rPr lang="en-US" sz="1600" dirty="0"/>
              <a:t>world is evolving over time: one’s </a:t>
            </a:r>
            <a:r>
              <a:rPr lang="en-US" sz="1600" dirty="0" smtClean="0"/>
              <a:t>place of work, </a:t>
            </a:r>
            <a:r>
              <a:rPr lang="en-US" sz="1600" dirty="0"/>
              <a:t>place of </a:t>
            </a:r>
            <a:r>
              <a:rPr lang="en-US" sz="1600" dirty="0" smtClean="0"/>
              <a:t>home, </a:t>
            </a:r>
            <a:r>
              <a:rPr lang="en-US" sz="1600" dirty="0"/>
              <a:t>a conflict between two countries, the progress of a social event, </a:t>
            </a:r>
            <a:r>
              <a:rPr lang="mr-IN" sz="1600" dirty="0"/>
              <a:t>…</a:t>
            </a:r>
            <a:endParaRPr lang="en-US" sz="1600" dirty="0"/>
          </a:p>
          <a:p>
            <a:r>
              <a:rPr lang="en-US" smtClean="0"/>
              <a:t>Many </a:t>
            </a:r>
            <a:r>
              <a:rPr lang="en-US" dirty="0"/>
              <a:t>applications rely on a good understanding </a:t>
            </a:r>
            <a:r>
              <a:rPr lang="en-US"/>
              <a:t>of </a:t>
            </a:r>
            <a:r>
              <a:rPr lang="en-US" smtClean="0"/>
              <a:t>time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4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 temporal relation specifies the comparison between two events according to the dimension of time.</a:t>
            </a:r>
          </a:p>
          <a:p>
            <a:endParaRPr lang="en-US" dirty="0" smtClean="0"/>
          </a:p>
          <a:p>
            <a:r>
              <a:rPr lang="en-US" dirty="0" smtClean="0"/>
              <a:t>There has been many existing </a:t>
            </a:r>
            <a:r>
              <a:rPr lang="en-US" dirty="0" err="1" smtClean="0"/>
              <a:t>TempRel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5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introduce these three components in the following.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6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“freely”,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annotators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particular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89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restore vs killed: before, after, includes, and some annotators simply say vague; all these labels are reasonable in some sense.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5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introducing an addition axis, we have explained the confusions we met in practice. Then, what’s the meaning of that additional axis?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12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48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93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8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1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33600"/>
            <a:ext cx="3868737" cy="405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33600"/>
            <a:ext cx="3887788" cy="405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9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32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556022" y="6627472"/>
            <a:ext cx="136082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681055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905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275362" y="6627472"/>
            <a:ext cx="132483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4" descr="penn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4" y="6400800"/>
            <a:ext cx="51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80087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400800"/>
            <a:ext cx="317699" cy="41148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tiff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rowdflower.com/" TargetMode="External"/><Relationship Id="rId3" Type="http://schemas.openxmlformats.org/officeDocument/2006/relationships/hyperlink" Target="http://cogcomp.org/page/publication_view/8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z="3600" dirty="0"/>
              <a:t>A Multi-Axis Annotation Scheme for Event Temporal Relations</a:t>
            </a:r>
            <a:endParaRPr lang="en-US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275020"/>
            <a:ext cx="8382000" cy="2743200"/>
          </a:xfrm>
        </p:spPr>
        <p:txBody>
          <a:bodyPr/>
          <a:lstStyle/>
          <a:p>
            <a:r>
              <a:rPr lang="en-US" dirty="0" smtClean="0"/>
              <a:t>Qiang </a:t>
            </a:r>
            <a:r>
              <a:rPr lang="en-US" dirty="0"/>
              <a:t>Ning, Hao Wu, and Dan Roth</a:t>
            </a:r>
          </a:p>
          <a:p>
            <a:r>
              <a:rPr lang="en-US" dirty="0"/>
              <a:t>07/17/2018</a:t>
            </a:r>
          </a:p>
          <a:p>
            <a:endParaRPr lang="en-US" dirty="0"/>
          </a:p>
          <a:p>
            <a:r>
              <a:rPr lang="en-US" sz="2000" dirty="0"/>
              <a:t>University of Illinois, </a:t>
            </a:r>
            <a:r>
              <a:rPr lang="en-US" sz="2000" dirty="0" smtClean="0"/>
              <a:t>Urbana-Champaign </a:t>
            </a:r>
            <a:r>
              <a:rPr lang="en-US" sz="2000" dirty="0" smtClean="0">
                <a:solidFill>
                  <a:srgbClr val="FF0000"/>
                </a:solidFill>
              </a:rPr>
              <a:t>&amp;</a:t>
            </a:r>
            <a:r>
              <a:rPr lang="en-US" sz="2000" dirty="0" smtClean="0"/>
              <a:t> University </a:t>
            </a:r>
            <a:r>
              <a:rPr lang="en-US" sz="2000" dirty="0"/>
              <a:t>of Pennsylvania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633662" cy="220662"/>
          </a:xfrm>
          <a:prstGeom prst="rect">
            <a:avLst/>
          </a:prstGeom>
          <a:gradFill>
            <a:gsLst>
              <a:gs pos="0">
                <a:srgbClr val="09276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30" y="23191"/>
            <a:ext cx="2418522" cy="125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3087055"/>
            <a:ext cx="1219200" cy="114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660" y="3087056"/>
            <a:ext cx="1155172" cy="1148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552" y="3087055"/>
            <a:ext cx="1174156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Temporal Structure Modeling: </a:t>
            </a:r>
            <a:r>
              <a:rPr lang="en-US" dirty="0" smtClean="0"/>
              <a:t>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“Police </a:t>
            </a:r>
            <a:r>
              <a:rPr lang="en-US" b="1" i="1" dirty="0"/>
              <a:t>tried</a:t>
            </a:r>
            <a:r>
              <a:rPr lang="en-US" i="1" dirty="0"/>
              <a:t> to </a:t>
            </a:r>
            <a:r>
              <a:rPr lang="en-US" b="1" i="1" dirty="0"/>
              <a:t>eliminate</a:t>
            </a:r>
            <a:r>
              <a:rPr lang="en-US" i="1" dirty="0"/>
              <a:t> the pro-independence army and </a:t>
            </a:r>
            <a:r>
              <a:rPr lang="en-US" b="1" i="1" dirty="0"/>
              <a:t>restore</a:t>
            </a:r>
            <a:r>
              <a:rPr lang="en-US" i="1" dirty="0"/>
              <a:t> order. At least 51 people were </a:t>
            </a:r>
            <a:r>
              <a:rPr lang="en-US" b="1" i="1" dirty="0"/>
              <a:t>killed</a:t>
            </a:r>
            <a:r>
              <a:rPr lang="en-US" i="1" dirty="0"/>
              <a:t> in clashes between police and citizens in the troubled region</a:t>
            </a:r>
            <a:r>
              <a:rPr lang="en-US" i="1" dirty="0" smtClean="0"/>
              <a:t>.”</a:t>
            </a:r>
          </a:p>
          <a:p>
            <a:endParaRPr lang="en-US" i="1" dirty="0"/>
          </a:p>
          <a:p>
            <a:r>
              <a:rPr lang="en-US" dirty="0" smtClean="0"/>
              <a:t>Why is </a:t>
            </a:r>
            <a:r>
              <a:rPr lang="en-US" b="1" i="1" dirty="0" smtClean="0"/>
              <a:t>restore</a:t>
            </a:r>
            <a:r>
              <a:rPr lang="en-US" dirty="0" smtClean="0"/>
              <a:t> vs </a:t>
            </a:r>
            <a:r>
              <a:rPr lang="en-US" b="1" i="1" dirty="0" smtClean="0"/>
              <a:t>killed </a:t>
            </a:r>
            <a:r>
              <a:rPr lang="en-US" dirty="0" smtClean="0"/>
              <a:t>confusing?</a:t>
            </a:r>
          </a:p>
          <a:p>
            <a:pPr lvl="1"/>
            <a:r>
              <a:rPr lang="en-US" dirty="0" smtClean="0"/>
              <a:t>One possible explanation: the text doesn’t provide evidence that the </a:t>
            </a:r>
            <a:r>
              <a:rPr lang="en-US" b="1" i="1" dirty="0" smtClean="0"/>
              <a:t>restore</a:t>
            </a:r>
            <a:r>
              <a:rPr lang="en-US" dirty="0" smtClean="0"/>
              <a:t> event actually happened, while </a:t>
            </a:r>
            <a:r>
              <a:rPr lang="en-US" b="1" i="1" dirty="0" smtClean="0"/>
              <a:t>killed</a:t>
            </a:r>
            <a:r>
              <a:rPr lang="en-US" dirty="0" smtClean="0"/>
              <a:t> </a:t>
            </a:r>
            <a:r>
              <a:rPr lang="en-US" dirty="0"/>
              <a:t>actually </a:t>
            </a:r>
            <a:r>
              <a:rPr lang="en-US" dirty="0" smtClean="0"/>
              <a:t>happened</a:t>
            </a:r>
          </a:p>
          <a:p>
            <a:pPr lvl="1"/>
            <a:r>
              <a:rPr lang="en-US" dirty="0" smtClean="0"/>
              <a:t>So, non-actual events don’t have temporal relations?</a:t>
            </a:r>
          </a:p>
          <a:p>
            <a:r>
              <a:rPr lang="en-US" dirty="0" smtClean="0"/>
              <a:t>We don’t think so:</a:t>
            </a:r>
          </a:p>
          <a:p>
            <a:pPr lvl="1"/>
            <a:r>
              <a:rPr lang="en-US" b="1" i="1" dirty="0" smtClean="0"/>
              <a:t>tried  </a:t>
            </a:r>
            <a:r>
              <a:rPr lang="en-US" dirty="0"/>
              <a:t>is </a:t>
            </a:r>
            <a:r>
              <a:rPr lang="en-US" dirty="0" smtClean="0"/>
              <a:t>obviously before </a:t>
            </a:r>
            <a:r>
              <a:rPr lang="en-US" b="1" i="1" dirty="0" smtClean="0"/>
              <a:t>restore</a:t>
            </a:r>
            <a:r>
              <a:rPr lang="en-US" dirty="0" smtClean="0"/>
              <a:t>: actual vs non-actual</a:t>
            </a:r>
            <a:endParaRPr lang="en-US" b="1" i="1" dirty="0" smtClean="0"/>
          </a:p>
          <a:p>
            <a:pPr lvl="1"/>
            <a:r>
              <a:rPr lang="en-US" b="1" i="1" dirty="0" smtClean="0"/>
              <a:t>eliminate </a:t>
            </a:r>
            <a:r>
              <a:rPr lang="en-US" dirty="0" smtClean="0"/>
              <a:t>is obviously before </a:t>
            </a:r>
            <a:r>
              <a:rPr lang="en-US" b="1" i="1" dirty="0" smtClean="0"/>
              <a:t>restore</a:t>
            </a:r>
            <a:r>
              <a:rPr lang="en-US" dirty="0" smtClean="0"/>
              <a:t>: non-actual vs non-actual</a:t>
            </a:r>
          </a:p>
          <a:p>
            <a:pPr lvl="1"/>
            <a:r>
              <a:rPr lang="en-US" dirty="0" smtClean="0"/>
              <a:t>So relations may exist between non-actual events.</a:t>
            </a:r>
          </a:p>
        </p:txBody>
      </p:sp>
    </p:spTree>
    <p:extLst>
      <p:ext uri="{BB962C8B-B14F-4D97-AF65-F5344CB8AC3E}">
        <p14:creationId xmlns:p14="http://schemas.microsoft.com/office/powerpoint/2010/main" val="12504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Temporal Structure </a:t>
            </a:r>
            <a:r>
              <a:rPr lang="en-US" dirty="0" smtClean="0"/>
              <a:t>Modeling: Multi-Axis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“Police </a:t>
            </a:r>
            <a:r>
              <a:rPr lang="en-US" b="1" i="1" dirty="0"/>
              <a:t>tried</a:t>
            </a:r>
            <a:r>
              <a:rPr lang="en-US" i="1" dirty="0"/>
              <a:t> to </a:t>
            </a:r>
            <a:r>
              <a:rPr lang="en-US" b="1" i="1" dirty="0"/>
              <a:t>eliminate</a:t>
            </a:r>
            <a:r>
              <a:rPr lang="en-US" i="1" dirty="0"/>
              <a:t> the pro-independence army and </a:t>
            </a:r>
            <a:r>
              <a:rPr lang="en-US" b="1" i="1" dirty="0"/>
              <a:t>restore</a:t>
            </a:r>
            <a:r>
              <a:rPr lang="en-US" i="1" dirty="0"/>
              <a:t> order. At least 51 people were </a:t>
            </a:r>
            <a:r>
              <a:rPr lang="en-US" b="1" i="1" dirty="0"/>
              <a:t>killed</a:t>
            </a:r>
            <a:r>
              <a:rPr lang="en-US" i="1" dirty="0"/>
              <a:t> in clashes between police and citizens in the troubled region</a:t>
            </a:r>
            <a:r>
              <a:rPr lang="en-US" i="1" dirty="0" smtClean="0"/>
              <a:t>.”</a:t>
            </a:r>
            <a:endParaRPr lang="en-US" i="1" dirty="0"/>
          </a:p>
          <a:p>
            <a:r>
              <a:rPr lang="en-US" dirty="0" smtClean="0"/>
              <a:t>We suggest that while time </a:t>
            </a:r>
            <a:r>
              <a:rPr lang="en-US" dirty="0"/>
              <a:t>is </a:t>
            </a:r>
            <a:r>
              <a:rPr lang="en-US" dirty="0" smtClean="0"/>
              <a:t>1-dimensional in </a:t>
            </a:r>
            <a:r>
              <a:rPr lang="en-US" dirty="0"/>
              <a:t>the physical world</a:t>
            </a:r>
            <a:r>
              <a:rPr lang="en-US" dirty="0" smtClean="0"/>
              <a:t>, </a:t>
            </a:r>
            <a:r>
              <a:rPr lang="en-US" b="1" dirty="0" smtClean="0"/>
              <a:t>multiple temporal </a:t>
            </a:r>
            <a:r>
              <a:rPr lang="en-US" b="1" dirty="0"/>
              <a:t>axes may </a:t>
            </a:r>
            <a:r>
              <a:rPr lang="en-US" b="1" dirty="0" smtClean="0"/>
              <a:t>exist </a:t>
            </a:r>
            <a:r>
              <a:rPr lang="en-US" b="1" dirty="0"/>
              <a:t>in natural language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907137" y="3429000"/>
            <a:ext cx="4596817" cy="2781263"/>
            <a:chOff x="2265173" y="-47460"/>
            <a:chExt cx="4596817" cy="2781263"/>
          </a:xfrm>
        </p:grpSpPr>
        <p:grpSp>
          <p:nvGrpSpPr>
            <p:cNvPr id="9" name="Group 8"/>
            <p:cNvGrpSpPr/>
            <p:nvPr/>
          </p:nvGrpSpPr>
          <p:grpSpPr>
            <a:xfrm>
              <a:off x="2265173" y="-47460"/>
              <a:ext cx="4596817" cy="2781263"/>
              <a:chOff x="3569311" y="1831175"/>
              <a:chExt cx="4596817" cy="278126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454620" y="4246080"/>
                <a:ext cx="3711508" cy="0"/>
              </a:xfrm>
              <a:prstGeom prst="line">
                <a:avLst/>
              </a:prstGeom>
              <a:ln w="38100">
                <a:solidFill>
                  <a:schemeClr val="bg2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505161" y="1831175"/>
                <a:ext cx="0" cy="2526134"/>
              </a:xfrm>
              <a:prstGeom prst="line">
                <a:avLst/>
              </a:prstGeom>
              <a:ln w="38100">
                <a:solidFill>
                  <a:schemeClr val="bg2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898365" y="4243106"/>
                <a:ext cx="12939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police tried</a:t>
                </a:r>
                <a:endParaRPr lang="en-US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55510" y="4243106"/>
                <a:ext cx="17235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51 people killed</a:t>
                </a:r>
                <a:endParaRPr lang="en-US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69311" y="2920187"/>
                <a:ext cx="192873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 eliminate army</a:t>
                </a:r>
                <a:endParaRPr lang="en-US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34219" y="2095938"/>
                <a:ext cx="172803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 restore order</a:t>
                </a:r>
                <a:endParaRPr lang="en-US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113545" y="2293769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13545" y="1352255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670759" y="2293769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113545" y="383648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50105" y="3914274"/>
            <a:ext cx="1556084" cy="1860884"/>
            <a:chOff x="3850105" y="3914274"/>
            <a:chExt cx="1556084" cy="1860884"/>
          </a:xfrm>
        </p:grpSpPr>
        <p:sp>
          <p:nvSpPr>
            <p:cNvPr id="26" name="Freeform 25"/>
            <p:cNvSpPr/>
            <p:nvPr/>
          </p:nvSpPr>
          <p:spPr>
            <a:xfrm>
              <a:off x="3882189" y="4876800"/>
              <a:ext cx="1491916" cy="898358"/>
            </a:xfrm>
            <a:custGeom>
              <a:avLst/>
              <a:gdLst>
                <a:gd name="connsiteX0" fmla="*/ 0 w 1491916"/>
                <a:gd name="connsiteY0" fmla="*/ 0 h 898358"/>
                <a:gd name="connsiteX1" fmla="*/ 1090864 w 1491916"/>
                <a:gd name="connsiteY1" fmla="*/ 433137 h 898358"/>
                <a:gd name="connsiteX2" fmla="*/ 1491916 w 1491916"/>
                <a:gd name="connsiteY2" fmla="*/ 898358 h 8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1916" h="898358">
                  <a:moveTo>
                    <a:pt x="0" y="0"/>
                  </a:moveTo>
                  <a:cubicBezTo>
                    <a:pt x="421105" y="141705"/>
                    <a:pt x="842211" y="283411"/>
                    <a:pt x="1090864" y="433137"/>
                  </a:cubicBezTo>
                  <a:cubicBezTo>
                    <a:pt x="1339517" y="582863"/>
                    <a:pt x="1491916" y="898358"/>
                    <a:pt x="1491916" y="89835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50105" y="3914274"/>
              <a:ext cx="1556084" cy="1780673"/>
            </a:xfrm>
            <a:custGeom>
              <a:avLst/>
              <a:gdLst>
                <a:gd name="connsiteX0" fmla="*/ 0 w 1556084"/>
                <a:gd name="connsiteY0" fmla="*/ 0 h 1780673"/>
                <a:gd name="connsiteX1" fmla="*/ 1042737 w 1556084"/>
                <a:gd name="connsiteY1" fmla="*/ 545431 h 1780673"/>
                <a:gd name="connsiteX2" fmla="*/ 1556084 w 1556084"/>
                <a:gd name="connsiteY2" fmla="*/ 1780673 h 178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84" h="1780673">
                  <a:moveTo>
                    <a:pt x="0" y="0"/>
                  </a:moveTo>
                  <a:cubicBezTo>
                    <a:pt x="391695" y="124326"/>
                    <a:pt x="783390" y="248652"/>
                    <a:pt x="1042737" y="545431"/>
                  </a:cubicBezTo>
                  <a:cubicBezTo>
                    <a:pt x="1302084" y="842210"/>
                    <a:pt x="1556084" y="1780673"/>
                    <a:pt x="1556084" y="1780673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4248110"/>
            <a:ext cx="524665" cy="1295138"/>
            <a:chOff x="4648200" y="4248110"/>
            <a:chExt cx="524665" cy="1295138"/>
          </a:xfrm>
        </p:grpSpPr>
        <p:sp>
          <p:nvSpPr>
            <p:cNvPr id="24" name="Multiply 23"/>
            <p:cNvSpPr/>
            <p:nvPr/>
          </p:nvSpPr>
          <p:spPr>
            <a:xfrm>
              <a:off x="4648200" y="5018583"/>
              <a:ext cx="524665" cy="524665"/>
            </a:xfrm>
            <a:prstGeom prst="mathMultiply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4648200" y="4248110"/>
              <a:ext cx="524665" cy="524665"/>
            </a:xfrm>
            <a:prstGeom prst="mathMultiply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71503" y="3947826"/>
            <a:ext cx="2099862" cy="2776139"/>
            <a:chOff x="2871503" y="3947826"/>
            <a:chExt cx="2099862" cy="2776139"/>
          </a:xfrm>
        </p:grpSpPr>
        <p:sp>
          <p:nvSpPr>
            <p:cNvPr id="37" name="TextBox 36"/>
            <p:cNvSpPr txBox="1"/>
            <p:nvPr/>
          </p:nvSpPr>
          <p:spPr>
            <a:xfrm>
              <a:off x="2871503" y="394782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</a:rPr>
                <a:t>✓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71503" y="499497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</a:rPr>
                <a:t>✓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25034" y="607763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</a:rPr>
                <a:t>✓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72589" y="3955121"/>
            <a:ext cx="2101516" cy="2301365"/>
            <a:chOff x="3272589" y="3955121"/>
            <a:chExt cx="2101516" cy="2301365"/>
          </a:xfrm>
        </p:grpSpPr>
        <p:grpSp>
          <p:nvGrpSpPr>
            <p:cNvPr id="36" name="Group 35"/>
            <p:cNvGrpSpPr/>
            <p:nvPr/>
          </p:nvGrpSpPr>
          <p:grpSpPr>
            <a:xfrm>
              <a:off x="3272589" y="3955121"/>
              <a:ext cx="497306" cy="1884205"/>
              <a:chOff x="3272589" y="3955121"/>
              <a:chExt cx="497306" cy="1884205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3272589" y="4940968"/>
                <a:ext cx="497306" cy="898358"/>
              </a:xfrm>
              <a:custGeom>
                <a:avLst/>
                <a:gdLst>
                  <a:gd name="connsiteX0" fmla="*/ 497306 w 497306"/>
                  <a:gd name="connsiteY0" fmla="*/ 898358 h 898358"/>
                  <a:gd name="connsiteX1" fmla="*/ 0 w 497306"/>
                  <a:gd name="connsiteY1" fmla="*/ 417095 h 898358"/>
                  <a:gd name="connsiteX2" fmla="*/ 497306 w 497306"/>
                  <a:gd name="connsiteY2" fmla="*/ 0 h 89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306" h="898358">
                    <a:moveTo>
                      <a:pt x="497306" y="898358"/>
                    </a:moveTo>
                    <a:cubicBezTo>
                      <a:pt x="248653" y="732589"/>
                      <a:pt x="0" y="566821"/>
                      <a:pt x="0" y="417095"/>
                    </a:cubicBezTo>
                    <a:cubicBezTo>
                      <a:pt x="0" y="267369"/>
                      <a:pt x="497306" y="0"/>
                      <a:pt x="497306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prstDash val="lgDash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272589" y="3955121"/>
                <a:ext cx="497306" cy="898358"/>
              </a:xfrm>
              <a:custGeom>
                <a:avLst/>
                <a:gdLst>
                  <a:gd name="connsiteX0" fmla="*/ 497306 w 497306"/>
                  <a:gd name="connsiteY0" fmla="*/ 898358 h 898358"/>
                  <a:gd name="connsiteX1" fmla="*/ 0 w 497306"/>
                  <a:gd name="connsiteY1" fmla="*/ 417095 h 898358"/>
                  <a:gd name="connsiteX2" fmla="*/ 497306 w 497306"/>
                  <a:gd name="connsiteY2" fmla="*/ 0 h 89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306" h="898358">
                    <a:moveTo>
                      <a:pt x="497306" y="898358"/>
                    </a:moveTo>
                    <a:cubicBezTo>
                      <a:pt x="248653" y="732589"/>
                      <a:pt x="0" y="566821"/>
                      <a:pt x="0" y="417095"/>
                    </a:cubicBezTo>
                    <a:cubicBezTo>
                      <a:pt x="0" y="267369"/>
                      <a:pt x="497306" y="0"/>
                      <a:pt x="497306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prstDash val="lgDash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3818021" y="5903495"/>
              <a:ext cx="1556084" cy="352991"/>
            </a:xfrm>
            <a:custGeom>
              <a:avLst/>
              <a:gdLst>
                <a:gd name="connsiteX0" fmla="*/ 0 w 1556084"/>
                <a:gd name="connsiteY0" fmla="*/ 0 h 352991"/>
                <a:gd name="connsiteX1" fmla="*/ 850232 w 1556084"/>
                <a:gd name="connsiteY1" fmla="*/ 352926 h 352991"/>
                <a:gd name="connsiteX2" fmla="*/ 1556084 w 1556084"/>
                <a:gd name="connsiteY2" fmla="*/ 32084 h 3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84" h="352991">
                  <a:moveTo>
                    <a:pt x="0" y="0"/>
                  </a:moveTo>
                  <a:cubicBezTo>
                    <a:pt x="295442" y="173789"/>
                    <a:pt x="590885" y="347579"/>
                    <a:pt x="850232" y="352926"/>
                  </a:cubicBezTo>
                  <a:cubicBezTo>
                    <a:pt x="1109579" y="358273"/>
                    <a:pt x="1556084" y="32084"/>
                    <a:pt x="1556084" y="3208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9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Multi-Axis </a:t>
            </a:r>
            <a:r>
              <a:rPr lang="en-US" dirty="0" smtClean="0"/>
              <a:t>Modeling: NOT Simply Actual Vs Non-Actual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“Police </a:t>
            </a:r>
            <a:r>
              <a:rPr lang="en-US" b="1" i="1" dirty="0"/>
              <a:t>tried</a:t>
            </a:r>
            <a:r>
              <a:rPr lang="en-US" i="1" dirty="0"/>
              <a:t> to </a:t>
            </a:r>
            <a:r>
              <a:rPr lang="en-US" b="1" i="1" dirty="0"/>
              <a:t>eliminate</a:t>
            </a:r>
            <a:r>
              <a:rPr lang="en-US" i="1" dirty="0"/>
              <a:t> the pro-independence army and </a:t>
            </a:r>
            <a:r>
              <a:rPr lang="en-US" b="1" i="1" dirty="0"/>
              <a:t>restore</a:t>
            </a:r>
            <a:r>
              <a:rPr lang="en-US" i="1" dirty="0"/>
              <a:t> order. At least 51 people were </a:t>
            </a:r>
            <a:r>
              <a:rPr lang="en-US" b="1" i="1" dirty="0"/>
              <a:t>killed</a:t>
            </a:r>
            <a:r>
              <a:rPr lang="en-US" i="1" dirty="0"/>
              <a:t> in clashes between police and citizens in the troubled region.”</a:t>
            </a:r>
          </a:p>
          <a:p>
            <a:r>
              <a:rPr lang="en-US" dirty="0" smtClean="0"/>
              <a:t>Is it a “non-actual” event axis?—We think no.</a:t>
            </a:r>
          </a:p>
          <a:p>
            <a:pPr lvl="1"/>
            <a:r>
              <a:rPr lang="en-US" dirty="0" smtClean="0"/>
              <a:t>First, </a:t>
            </a:r>
            <a:r>
              <a:rPr lang="en-US" b="1" i="1" dirty="0" smtClean="0"/>
              <a:t>tried, an </a:t>
            </a:r>
            <a:r>
              <a:rPr lang="en-US" b="1" i="1" smtClean="0"/>
              <a:t>actual event,</a:t>
            </a:r>
            <a:r>
              <a:rPr lang="en-US" smtClean="0"/>
              <a:t> </a:t>
            </a:r>
            <a:r>
              <a:rPr lang="en-US" dirty="0" smtClean="0"/>
              <a:t>is on both axes.</a:t>
            </a:r>
          </a:p>
          <a:p>
            <a:pPr lvl="1"/>
            <a:r>
              <a:rPr lang="en-US" dirty="0" smtClean="0"/>
              <a:t>Second, whether </a:t>
            </a:r>
            <a:r>
              <a:rPr lang="en-US" b="1" i="1" dirty="0" smtClean="0"/>
              <a:t>restore</a:t>
            </a:r>
            <a:r>
              <a:rPr lang="en-US" dirty="0" smtClean="0"/>
              <a:t> is non-actual is questionable. It’s very likely that order was indeed </a:t>
            </a:r>
            <a:r>
              <a:rPr lang="en-US" b="1" i="1" dirty="0" smtClean="0"/>
              <a:t>restored </a:t>
            </a:r>
            <a:r>
              <a:rPr lang="en-US" dirty="0"/>
              <a:t>in the end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4419600"/>
            <a:ext cx="3045862" cy="1859762"/>
            <a:chOff x="2265173" y="-47460"/>
            <a:chExt cx="4596817" cy="2806753"/>
          </a:xfrm>
        </p:grpSpPr>
        <p:grpSp>
          <p:nvGrpSpPr>
            <p:cNvPr id="5" name="Group 4"/>
            <p:cNvGrpSpPr/>
            <p:nvPr/>
          </p:nvGrpSpPr>
          <p:grpSpPr>
            <a:xfrm>
              <a:off x="2265173" y="-47460"/>
              <a:ext cx="4596817" cy="2806753"/>
              <a:chOff x="3569311" y="1831175"/>
              <a:chExt cx="4596817" cy="280675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454620" y="4246080"/>
                <a:ext cx="3711508" cy="0"/>
              </a:xfrm>
              <a:prstGeom prst="line">
                <a:avLst/>
              </a:prstGeom>
              <a:ln w="38100">
                <a:solidFill>
                  <a:schemeClr val="bg2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505161" y="1831175"/>
                <a:ext cx="0" cy="2526134"/>
              </a:xfrm>
              <a:prstGeom prst="line">
                <a:avLst/>
              </a:prstGeom>
              <a:ln w="38100">
                <a:solidFill>
                  <a:schemeClr val="bg2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98366" y="4243106"/>
                <a:ext cx="1297205" cy="394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police tried</a:t>
                </a:r>
                <a:endParaRPr lang="en-US" sz="1100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55511" y="4243106"/>
                <a:ext cx="1693961" cy="394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51 people killed</a:t>
                </a:r>
                <a:endParaRPr lang="en-US" sz="1100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69311" y="2920187"/>
                <a:ext cx="1880243" cy="394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 eliminate army</a:t>
                </a:r>
                <a:endParaRPr lang="en-US" sz="1100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34219" y="2095938"/>
                <a:ext cx="1706058" cy="394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 restore order</a:t>
                </a:r>
                <a:endParaRPr lang="en-US" sz="1100" b="1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113545" y="2293769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13545" y="1352255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670759" y="2293769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13545" y="383648"/>
              <a:ext cx="166255" cy="166255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09459" y="5710187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Real world axis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4790" y="40797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>
                <a:solidFill>
                  <a:srgbClr val="FF0000"/>
                </a:solidFill>
              </a:rPr>
              <a:t>?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6461" y="4070265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Non-actual axis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975850" y="3977694"/>
            <a:ext cx="524665" cy="524665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6" grpId="0"/>
      <p:bldP spid="18" grpId="0"/>
      <p:bldP spid="19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Multi-Axis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“Police </a:t>
            </a:r>
            <a:r>
              <a:rPr lang="en-US" b="1" i="1" dirty="0"/>
              <a:t>tried</a:t>
            </a:r>
            <a:r>
              <a:rPr lang="en-US" i="1" dirty="0"/>
              <a:t> to </a:t>
            </a:r>
            <a:r>
              <a:rPr lang="en-US" b="1" i="1" dirty="0"/>
              <a:t>eliminate</a:t>
            </a:r>
            <a:r>
              <a:rPr lang="en-US" i="1" dirty="0"/>
              <a:t> the pro-independence army and </a:t>
            </a:r>
            <a:r>
              <a:rPr lang="en-US" b="1" i="1" dirty="0"/>
              <a:t>restore</a:t>
            </a:r>
            <a:r>
              <a:rPr lang="en-US" i="1" dirty="0"/>
              <a:t> order. At least 51 people were </a:t>
            </a:r>
            <a:r>
              <a:rPr lang="en-US" b="1" i="1" dirty="0"/>
              <a:t>killed</a:t>
            </a:r>
            <a:r>
              <a:rPr lang="en-US" i="1" dirty="0"/>
              <a:t> in clashes between police and citizens in the troubled region.”</a:t>
            </a:r>
          </a:p>
          <a:p>
            <a:r>
              <a:rPr lang="en-US" dirty="0" smtClean="0"/>
              <a:t>Instead, we argue that it’s an </a:t>
            </a:r>
            <a:r>
              <a:rPr lang="en-US" i="1" u="sng" dirty="0" smtClean="0"/>
              <a:t>Intention Axis</a:t>
            </a:r>
            <a:endParaRPr lang="en-US" dirty="0"/>
          </a:p>
          <a:p>
            <a:r>
              <a:rPr lang="en-US" dirty="0" smtClean="0"/>
              <a:t>It contains events that are intentions: </a:t>
            </a:r>
            <a:r>
              <a:rPr lang="en-US" b="1" i="1" dirty="0" smtClean="0"/>
              <a:t>restore</a:t>
            </a:r>
            <a:r>
              <a:rPr lang="en-US" dirty="0" smtClean="0"/>
              <a:t> and </a:t>
            </a:r>
            <a:r>
              <a:rPr lang="en-US" b="1" i="1" dirty="0" smtClean="0"/>
              <a:t>eliminate</a:t>
            </a:r>
          </a:p>
          <a:p>
            <a:pPr lvl="1"/>
            <a:r>
              <a:rPr lang="en-US" dirty="0" smtClean="0"/>
              <a:t>and intersects with the real world axis at the event that invokes these intentions: </a:t>
            </a:r>
            <a:r>
              <a:rPr lang="en-US" b="1" i="1" dirty="0" smtClean="0"/>
              <a:t>tried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67000" y="4419600"/>
            <a:ext cx="4442201" cy="1859762"/>
            <a:chOff x="2667000" y="4419600"/>
            <a:chExt cx="4442201" cy="1859762"/>
          </a:xfrm>
        </p:grpSpPr>
        <p:grpSp>
          <p:nvGrpSpPr>
            <p:cNvPr id="4" name="Group 3"/>
            <p:cNvGrpSpPr/>
            <p:nvPr/>
          </p:nvGrpSpPr>
          <p:grpSpPr>
            <a:xfrm>
              <a:off x="2667000" y="4419600"/>
              <a:ext cx="3045862" cy="1859762"/>
              <a:chOff x="2265173" y="-47460"/>
              <a:chExt cx="4596817" cy="280675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65173" y="-47460"/>
                <a:ext cx="4596817" cy="2806753"/>
                <a:chOff x="3569311" y="1831175"/>
                <a:chExt cx="4596817" cy="2806753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454620" y="4246080"/>
                  <a:ext cx="3711508" cy="0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5505161" y="1831175"/>
                  <a:ext cx="0" cy="2526134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4898366" y="4243106"/>
                  <a:ext cx="1297205" cy="39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police tried</a:t>
                  </a:r>
                  <a:endParaRPr lang="en-US" sz="1100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355511" y="4243106"/>
                  <a:ext cx="1693961" cy="39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51 people killed</a:t>
                  </a:r>
                  <a:endParaRPr lang="en-US" sz="1100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569311" y="2920187"/>
                  <a:ext cx="1880243" cy="39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to eliminate army</a:t>
                  </a:r>
                  <a:endParaRPr lang="en-US" sz="1100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634219" y="2095938"/>
                  <a:ext cx="1706058" cy="39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to restore order</a:t>
                  </a:r>
                  <a:endParaRPr lang="en-US" sz="1100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4113545" y="2293769"/>
                <a:ext cx="166255" cy="166255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113545" y="1352255"/>
                <a:ext cx="166255" cy="166255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670759" y="2293769"/>
                <a:ext cx="166255" cy="166255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13545" y="383648"/>
                <a:ext cx="166255" cy="166255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709459" y="5710187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Real world axis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10008" y="4111823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Intention axis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 Vs Actuality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dirty="0"/>
              <a:t>“intention” can be done </a:t>
            </a:r>
            <a:r>
              <a:rPr lang="en-US" i="1" u="sng" dirty="0"/>
              <a:t>locally</a:t>
            </a:r>
            <a:r>
              <a:rPr lang="en-US" dirty="0"/>
              <a:t>, while </a:t>
            </a:r>
            <a:r>
              <a:rPr lang="en-US" dirty="0" smtClean="0"/>
              <a:t>identifying “</a:t>
            </a:r>
            <a:r>
              <a:rPr lang="en-US" dirty="0"/>
              <a:t>actuality” often </a:t>
            </a:r>
            <a:r>
              <a:rPr lang="en-US" i="1" u="sng" dirty="0"/>
              <a:t>depends on other events</a:t>
            </a:r>
            <a:r>
              <a:rPr lang="en-US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39951"/>
              </p:ext>
            </p:extLst>
          </p:nvPr>
        </p:nvGraphicFramePr>
        <p:xfrm>
          <a:off x="714373" y="2438400"/>
          <a:ext cx="7696201" cy="2994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1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0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 called the police to </a:t>
                      </a:r>
                      <a:r>
                        <a:rPr lang="en-US" b="1" i="1" dirty="0" smtClean="0"/>
                        <a:t>report</a:t>
                      </a:r>
                      <a:r>
                        <a:rPr lang="en-US" i="1" dirty="0" smtClean="0"/>
                        <a:t> the body.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 called the police to </a:t>
                      </a:r>
                      <a:r>
                        <a:rPr lang="en-US" b="1" i="1" dirty="0" smtClean="0"/>
                        <a:t>report</a:t>
                      </a:r>
                      <a:r>
                        <a:rPr lang="en-US" i="1" dirty="0" smtClean="0"/>
                        <a:t> the body, but the line was </a:t>
                      </a:r>
                      <a:r>
                        <a:rPr lang="en-US" i="1" u="sng" dirty="0" smtClean="0"/>
                        <a:t>busy</a:t>
                      </a:r>
                      <a:r>
                        <a:rPr lang="en-US" i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Police came to </a:t>
                      </a:r>
                      <a:r>
                        <a:rPr lang="en-US" b="1" i="1" dirty="0" smtClean="0"/>
                        <a:t>restore</a:t>
                      </a:r>
                      <a:r>
                        <a:rPr lang="en-US" i="1" dirty="0" smtClean="0"/>
                        <a:t> order.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Police came to </a:t>
                      </a:r>
                      <a:r>
                        <a:rPr lang="en-US" b="1" i="1" dirty="0" smtClean="0"/>
                        <a:t>restore</a:t>
                      </a:r>
                      <a:r>
                        <a:rPr lang="en-US" i="1" dirty="0" smtClean="0"/>
                        <a:t> order, but 51 people were </a:t>
                      </a:r>
                      <a:r>
                        <a:rPr lang="en-US" i="1" u="sng" dirty="0" smtClean="0"/>
                        <a:t>killed</a:t>
                      </a:r>
                      <a:r>
                        <a:rPr lang="en-US" i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505200"/>
            <a:ext cx="8229600" cy="685800"/>
          </a:xfrm>
          <a:prstGeom prst="rect">
            <a:avLst/>
          </a:prstGeom>
          <a:solidFill>
            <a:schemeClr val="tx1"/>
          </a:solidFill>
          <a:ln w="28575">
            <a:noFill/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191000"/>
            <a:ext cx="8229600" cy="685800"/>
          </a:xfrm>
          <a:prstGeom prst="rect">
            <a:avLst/>
          </a:prstGeom>
          <a:solidFill>
            <a:schemeClr val="tx1"/>
          </a:solidFill>
          <a:ln w="28575">
            <a:noFill/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747260"/>
            <a:ext cx="8229600" cy="685800"/>
          </a:xfrm>
          <a:prstGeom prst="rect">
            <a:avLst/>
          </a:prstGeom>
          <a:solidFill>
            <a:schemeClr val="tx1"/>
          </a:solidFill>
          <a:ln w="28575">
            <a:noFill/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Multi-Axis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introduced the </a:t>
            </a:r>
            <a:r>
              <a:rPr lang="en-US" i="1" dirty="0" smtClean="0"/>
              <a:t>intention</a:t>
            </a:r>
            <a:r>
              <a:rPr lang="en-US" dirty="0" smtClean="0"/>
              <a:t> axis and distinguished it from (non-) </a:t>
            </a:r>
            <a:r>
              <a:rPr lang="en-US" i="1" dirty="0" smtClean="0"/>
              <a:t>actuality </a:t>
            </a:r>
            <a:r>
              <a:rPr lang="en-US" dirty="0" smtClean="0"/>
              <a:t>axis.</a:t>
            </a:r>
          </a:p>
          <a:p>
            <a:endParaRPr lang="en-US" dirty="0"/>
          </a:p>
          <a:p>
            <a:r>
              <a:rPr lang="en-US" dirty="0" smtClean="0"/>
              <a:t>The paper extends these ideas to more axes and discusses their difference form (non-)actuality axes</a:t>
            </a:r>
          </a:p>
          <a:p>
            <a:pPr lvl="1"/>
            <a:r>
              <a:rPr lang="en-US" dirty="0" smtClean="0"/>
              <a:t>Sec. 2.2 &amp; Appendix A; Sec. 2.3.3 &amp; Appendix B.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46130"/>
              </p:ext>
            </p:extLst>
          </p:nvPr>
        </p:nvGraphicFramePr>
        <p:xfrm>
          <a:off x="2366961" y="4052748"/>
          <a:ext cx="4391025" cy="2043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0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0879">
                <a:tc>
                  <a:txBody>
                    <a:bodyPr/>
                    <a:lstStyle/>
                    <a:p>
                      <a:r>
                        <a:rPr lang="en-US" sz="1600" dirty="0"/>
                        <a:t>Event Type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Axis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</a:p>
                  </a:txBody>
                  <a:tcPr marL="96702" marR="96702" marT="48351" marB="4835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879">
                <a:tc>
                  <a:txBody>
                    <a:bodyPr/>
                    <a:lstStyle/>
                    <a:p>
                      <a:r>
                        <a:rPr lang="en-US" sz="1600" dirty="0"/>
                        <a:t>intention, opinion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orthogonal axis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~20</a:t>
                      </a:r>
                    </a:p>
                  </a:txBody>
                  <a:tcPr marL="96702" marR="96702" marT="48351" marB="4835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879">
                <a:tc>
                  <a:txBody>
                    <a:bodyPr/>
                    <a:lstStyle/>
                    <a:p>
                      <a:r>
                        <a:rPr lang="en-US" sz="1600" dirty="0"/>
                        <a:t>hypothesis, generic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parallel axis</a:t>
                      </a:r>
                    </a:p>
                  </a:txBody>
                  <a:tcPr marL="96702" marR="96702" marT="48351" marB="48351"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~10</a:t>
                      </a:r>
                    </a:p>
                  </a:txBody>
                  <a:tcPr marL="96702" marR="96702" marT="48351" marB="4835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Negation</a:t>
                      </a:r>
                      <a:endParaRPr lang="en-US" sz="1600" dirty="0"/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on any axis</a:t>
                      </a:r>
                    </a:p>
                  </a:txBody>
                  <a:tcPr marL="96702" marR="96702" marT="48351" marB="48351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6702" marR="96702" marT="48351" marB="4835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879">
                <a:tc>
                  <a:txBody>
                    <a:bodyPr/>
                    <a:lstStyle/>
                    <a:p>
                      <a:r>
                        <a:rPr lang="en-US" sz="1600" dirty="0"/>
                        <a:t>static,</a:t>
                      </a:r>
                      <a:r>
                        <a:rPr lang="en-US" sz="1600" baseline="0" dirty="0"/>
                        <a:t> recurrent</a:t>
                      </a:r>
                      <a:endParaRPr lang="en-US" sz="1600" dirty="0"/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considered</a:t>
                      </a:r>
                      <a:r>
                        <a:rPr lang="en-US" sz="1600" baseline="0" dirty="0"/>
                        <a:t> now</a:t>
                      </a:r>
                      <a:endParaRPr lang="en-US" sz="1600" dirty="0"/>
                    </a:p>
                  </a:txBody>
                  <a:tcPr marL="96702" marR="96702" marT="48351" marB="48351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6702" marR="96702" marT="48351" marB="4835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879">
                <a:tc>
                  <a:txBody>
                    <a:bodyPr/>
                    <a:lstStyle/>
                    <a:p>
                      <a:r>
                        <a:rPr lang="en-US" sz="1600" dirty="0"/>
                        <a:t>all others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main axis</a:t>
                      </a:r>
                    </a:p>
                  </a:txBody>
                  <a:tcPr marL="96702" marR="96702" marT="48351" marB="4835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~70</a:t>
                      </a:r>
                    </a:p>
                  </a:txBody>
                  <a:tcPr marL="96702" marR="96702" marT="48351" marB="4835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Multi-Axis Modeling: A Balance Between Two Schemes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762000"/>
            <a:ext cx="6045200" cy="359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176" y="4233230"/>
            <a:ext cx="39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Scheme 1: General graph modeling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E.g., </a:t>
            </a:r>
            <a:r>
              <a:rPr lang="en-US" dirty="0" err="1">
                <a:solidFill>
                  <a:srgbClr val="002060"/>
                </a:solidFill>
              </a:rPr>
              <a:t>TimeBank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No restrictions </a:t>
            </a:r>
            <a:r>
              <a:rPr lang="en-US" dirty="0" smtClean="0">
                <a:solidFill>
                  <a:srgbClr val="002060"/>
                </a:solidFill>
              </a:rPr>
              <a:t>on modeling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Relations are </a:t>
            </a:r>
            <a:r>
              <a:rPr lang="en-US" dirty="0">
                <a:solidFill>
                  <a:srgbClr val="002060"/>
                </a:solidFill>
              </a:rPr>
              <a:t>inevitably missed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0898" y="3217337"/>
            <a:ext cx="3003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Scheme 2: Chain modeling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E.g., </a:t>
            </a:r>
            <a:r>
              <a:rPr lang="en-US" dirty="0" err="1">
                <a:solidFill>
                  <a:srgbClr val="002060"/>
                </a:solidFill>
              </a:rPr>
              <a:t>TimeBank</a:t>
            </a:r>
            <a:r>
              <a:rPr lang="en-US" dirty="0">
                <a:solidFill>
                  <a:srgbClr val="002060"/>
                </a:solidFill>
              </a:rPr>
              <a:t>-Dense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A strong restriction </a:t>
            </a:r>
            <a:r>
              <a:rPr lang="en-US" dirty="0" smtClean="0">
                <a:solidFill>
                  <a:srgbClr val="002060"/>
                </a:solidFill>
              </a:rPr>
              <a:t>on modeling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Any pair is comparable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But many are confusing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912324"/>
            <a:ext cx="38862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Our proposal: Multi-axis modeling –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balances the extreme schemes.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5298" y="1989783"/>
            <a:ext cx="28956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Allows dense modeling, but only within an axis.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dirty="0" smtClean="0"/>
              <a:t>Multi-Axis Annotation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0: Given </a:t>
            </a:r>
            <a:r>
              <a:rPr lang="en-US" dirty="0"/>
              <a:t>a document in raw text</a:t>
            </a:r>
          </a:p>
          <a:p>
            <a:r>
              <a:rPr lang="en-US" dirty="0"/>
              <a:t>Step 1: Annotate all the </a:t>
            </a:r>
            <a:r>
              <a:rPr lang="en-US" dirty="0" smtClean="0"/>
              <a:t>events</a:t>
            </a:r>
            <a:endParaRPr lang="en-US" dirty="0"/>
          </a:p>
          <a:p>
            <a:r>
              <a:rPr lang="en-US" dirty="0"/>
              <a:t>Step 2: Assign axis to each event </a:t>
            </a:r>
            <a:r>
              <a:rPr lang="en-US" dirty="0" smtClean="0"/>
              <a:t>(intention, hypothesis, 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r>
              <a:rPr lang="en-US" dirty="0" smtClean="0"/>
              <a:t>Step </a:t>
            </a:r>
            <a:r>
              <a:rPr lang="en-US" dirty="0"/>
              <a:t>3: On each axis, perform a “dense annotation” scheme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paper, we </a:t>
            </a:r>
            <a:r>
              <a:rPr lang="en-US" dirty="0" smtClean="0"/>
              <a:t>use events provided </a:t>
            </a:r>
            <a:r>
              <a:rPr lang="en-US" dirty="0"/>
              <a:t>by TempEval3, so we skipped </a:t>
            </a:r>
            <a:r>
              <a:rPr lang="en-US" dirty="0" smtClean="0"/>
              <a:t>Step 1.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second contribution is successfully using </a:t>
            </a:r>
            <a:r>
              <a:rPr lang="en-US" u="sng" dirty="0"/>
              <a:t>crowdsourcing</a:t>
            </a:r>
            <a:r>
              <a:rPr lang="en-US" dirty="0"/>
              <a:t> for </a:t>
            </a:r>
            <a:r>
              <a:rPr lang="en-US" dirty="0" smtClean="0"/>
              <a:t>Step </a:t>
            </a:r>
            <a:r>
              <a:rPr lang="en-US" dirty="0"/>
              <a:t>2 and </a:t>
            </a:r>
            <a:r>
              <a:rPr lang="en-US" dirty="0" smtClean="0"/>
              <a:t>Step 3, while maintaining a good 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Cross-Axis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doesn’t annotate cross-axis relations for convenience.</a:t>
            </a:r>
          </a:p>
          <a:p>
            <a:r>
              <a:rPr lang="en-US" dirty="0" smtClean="0"/>
              <a:t>But is it impossible to annotate them?</a:t>
            </a:r>
          </a:p>
          <a:p>
            <a:r>
              <a:rPr lang="en-US" i="1" dirty="0" smtClean="0"/>
              <a:t>“I </a:t>
            </a:r>
            <a:r>
              <a:rPr lang="en-US" b="1" i="1" dirty="0" smtClean="0"/>
              <a:t>received</a:t>
            </a:r>
            <a:r>
              <a:rPr lang="en-US" i="1" dirty="0" smtClean="0"/>
              <a:t> positive feedback about my idea. Then I </a:t>
            </a:r>
            <a:r>
              <a:rPr lang="en-US" b="1" i="1" dirty="0" smtClean="0"/>
              <a:t>worked</a:t>
            </a:r>
            <a:r>
              <a:rPr lang="en-US" i="1" dirty="0" smtClean="0"/>
              <a:t> very hard to </a:t>
            </a:r>
            <a:r>
              <a:rPr lang="en-US" b="1" i="1" dirty="0" smtClean="0"/>
              <a:t>submit</a:t>
            </a:r>
            <a:r>
              <a:rPr lang="en-US" i="1" dirty="0" smtClean="0"/>
              <a:t> a paper. Finally, the paper was </a:t>
            </a:r>
            <a:r>
              <a:rPr lang="en-US" b="1" i="1" dirty="0" smtClean="0"/>
              <a:t>accepted</a:t>
            </a:r>
            <a:r>
              <a:rPr lang="en-US" i="1" dirty="0" smtClean="0"/>
              <a:t>.”</a:t>
            </a:r>
          </a:p>
          <a:p>
            <a:pPr lvl="1"/>
            <a:r>
              <a:rPr lang="en-US" dirty="0" smtClean="0"/>
              <a:t>Type 1: actually covered by our annotation</a:t>
            </a:r>
          </a:p>
          <a:p>
            <a:pPr lvl="1"/>
            <a:r>
              <a:rPr lang="en-US" dirty="0" smtClean="0"/>
              <a:t>Type 2: </a:t>
            </a:r>
            <a:r>
              <a:rPr lang="en-US" b="1" i="1" dirty="0" smtClean="0"/>
              <a:t>submit </a:t>
            </a:r>
            <a:r>
              <a:rPr lang="en-US" dirty="0" smtClean="0"/>
              <a:t>has a projection </a:t>
            </a:r>
            <a:r>
              <a:rPr lang="en-US" u="sng" dirty="0" smtClean="0"/>
              <a:t>submit</a:t>
            </a:r>
            <a:r>
              <a:rPr lang="en-US" dirty="0" smtClean="0"/>
              <a:t> onto the real world axis.</a:t>
            </a:r>
            <a:endParaRPr lang="en-US" b="1" i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829465" y="3945678"/>
            <a:ext cx="6590634" cy="2455122"/>
            <a:chOff x="1705897" y="2863334"/>
            <a:chExt cx="6590634" cy="2455122"/>
          </a:xfrm>
        </p:grpSpPr>
        <p:grpSp>
          <p:nvGrpSpPr>
            <p:cNvPr id="4" name="Group 3"/>
            <p:cNvGrpSpPr/>
            <p:nvPr/>
          </p:nvGrpSpPr>
          <p:grpSpPr>
            <a:xfrm>
              <a:off x="1705897" y="2863334"/>
              <a:ext cx="6590634" cy="2455122"/>
              <a:chOff x="3046112" y="349819"/>
              <a:chExt cx="6590634" cy="245512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046112" y="349819"/>
                <a:ext cx="6590634" cy="2455122"/>
                <a:chOff x="3010486" y="2214244"/>
                <a:chExt cx="6590634" cy="245512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010486" y="4246080"/>
                  <a:ext cx="4953000" cy="0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5248894" y="2660073"/>
                  <a:ext cx="0" cy="1697235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  <a:prstDash val="solid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3183309" y="4286058"/>
                  <a:ext cx="10012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received</a:t>
                  </a:r>
                  <a:endParaRPr lang="en-US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700084" y="4300034"/>
                  <a:ext cx="9284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worked</a:t>
                  </a:r>
                  <a:endParaRPr lang="en-US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858758" y="4300034"/>
                  <a:ext cx="81304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submit</a:t>
                  </a:r>
                  <a:endParaRPr lang="en-US" u="sng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890395" y="3820014"/>
                  <a:ext cx="171072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Real world axis</a:t>
                  </a:r>
                  <a:endParaRPr lang="en-US" b="1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666606" y="2214244"/>
                  <a:ext cx="15376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Intention axis</a:t>
                  </a:r>
                  <a:endParaRPr lang="en-US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442147" y="2857656"/>
                  <a:ext cx="86433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submit</a:t>
                  </a:r>
                  <a:endParaRPr lang="en-US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198296" y="2915516"/>
                  <a:ext cx="81637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Type 1</a:t>
                  </a:r>
                  <a:endParaRPr lang="en-US" i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71677" y="2939442"/>
                  <a:ext cx="81637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Type 2</a:t>
                  </a:r>
                  <a:endParaRPr lang="en-US" i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004076" y="4300034"/>
                  <a:ext cx="104387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bg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accepted</a:t>
                  </a:r>
                  <a:endParaRPr lang="en-US" b="1" dirty="0">
                    <a:solidFill>
                      <a:schemeClr val="bg2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6" name="Freeform 5"/>
              <p:cNvSpPr/>
              <p:nvPr/>
            </p:nvSpPr>
            <p:spPr>
              <a:xfrm>
                <a:off x="3859481" y="1448790"/>
                <a:ext cx="1211283" cy="783771"/>
              </a:xfrm>
              <a:custGeom>
                <a:avLst/>
                <a:gdLst>
                  <a:gd name="connsiteX0" fmla="*/ 1211283 w 1211283"/>
                  <a:gd name="connsiteY0" fmla="*/ 0 h 783771"/>
                  <a:gd name="connsiteX1" fmla="*/ 344384 w 1211283"/>
                  <a:gd name="connsiteY1" fmla="*/ 273132 h 783771"/>
                  <a:gd name="connsiteX2" fmla="*/ 0 w 1211283"/>
                  <a:gd name="connsiteY2" fmla="*/ 783771 h 78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283" h="783771">
                    <a:moveTo>
                      <a:pt x="1211283" y="0"/>
                    </a:moveTo>
                    <a:cubicBezTo>
                      <a:pt x="878773" y="71252"/>
                      <a:pt x="546264" y="142504"/>
                      <a:pt x="344384" y="273132"/>
                    </a:cubicBezTo>
                    <a:cubicBezTo>
                      <a:pt x="142504" y="403760"/>
                      <a:pt x="0" y="783771"/>
                      <a:pt x="0" y="783771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383825" y="1436914"/>
                <a:ext cx="826970" cy="831273"/>
              </a:xfrm>
              <a:custGeom>
                <a:avLst/>
                <a:gdLst>
                  <a:gd name="connsiteX0" fmla="*/ 0 w 605642"/>
                  <a:gd name="connsiteY0" fmla="*/ 0 h 831273"/>
                  <a:gd name="connsiteX1" fmla="*/ 498764 w 605642"/>
                  <a:gd name="connsiteY1" fmla="*/ 356260 h 831273"/>
                  <a:gd name="connsiteX2" fmla="*/ 605642 w 605642"/>
                  <a:gd name="connsiteY2" fmla="*/ 831273 h 83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5642" h="831273">
                    <a:moveTo>
                      <a:pt x="0" y="0"/>
                    </a:moveTo>
                    <a:cubicBezTo>
                      <a:pt x="198912" y="108857"/>
                      <a:pt x="397824" y="217715"/>
                      <a:pt x="498764" y="356260"/>
                    </a:cubicBezTo>
                    <a:cubicBezTo>
                      <a:pt x="599704" y="494805"/>
                      <a:pt x="605642" y="831273"/>
                      <a:pt x="605642" y="831273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441416" y="1467648"/>
                <a:ext cx="2082264" cy="911227"/>
              </a:xfrm>
              <a:custGeom>
                <a:avLst/>
                <a:gdLst>
                  <a:gd name="connsiteX0" fmla="*/ 0 w 605642"/>
                  <a:gd name="connsiteY0" fmla="*/ 0 h 831273"/>
                  <a:gd name="connsiteX1" fmla="*/ 498764 w 605642"/>
                  <a:gd name="connsiteY1" fmla="*/ 356260 h 831273"/>
                  <a:gd name="connsiteX2" fmla="*/ 605642 w 605642"/>
                  <a:gd name="connsiteY2" fmla="*/ 831273 h 83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5642" h="831273">
                    <a:moveTo>
                      <a:pt x="0" y="0"/>
                    </a:moveTo>
                    <a:cubicBezTo>
                      <a:pt x="198912" y="108857"/>
                      <a:pt x="397824" y="217715"/>
                      <a:pt x="498764" y="356260"/>
                    </a:cubicBezTo>
                    <a:cubicBezTo>
                      <a:pt x="599704" y="494805"/>
                      <a:pt x="605642" y="831273"/>
                      <a:pt x="605642" y="831273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81544" y="378985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</a:rPr>
                <a:t>✓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891736" y="4842839"/>
              <a:ext cx="110161" cy="110161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891736" y="3895348"/>
              <a:ext cx="110161" cy="110161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464185" y="4842839"/>
              <a:ext cx="110161" cy="110161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15499" y="4842839"/>
              <a:ext cx="110161" cy="110161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110959" y="4842839"/>
              <a:ext cx="110161" cy="110161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11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Platform: </a:t>
            </a:r>
            <a:r>
              <a:rPr lang="en-US" dirty="0" err="1" smtClean="0"/>
              <a:t>CrowdFlower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://www.crowdflower.com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/>
              <a:t>Annotation </a:t>
            </a:r>
            <a:r>
              <a:rPr lang="en-US" dirty="0" smtClean="0"/>
              <a:t>guidelines: Find at 				 	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cogcomp.org/page/publication_view/834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Quality </a:t>
            </a:r>
            <a:r>
              <a:rPr lang="en-US" dirty="0"/>
              <a:t>control: A gold set is annotated by experts beforehand.</a:t>
            </a:r>
          </a:p>
          <a:p>
            <a:pPr lvl="1"/>
            <a:r>
              <a:rPr lang="en-US" b="1" dirty="0" smtClean="0"/>
              <a:t>Qualification</a:t>
            </a:r>
            <a:r>
              <a:rPr lang="en-US" dirty="0"/>
              <a:t>: Before working on this task, </a:t>
            </a:r>
            <a:r>
              <a:rPr lang="en-US" dirty="0" smtClean="0"/>
              <a:t>one has </a:t>
            </a:r>
            <a:r>
              <a:rPr lang="en-US" dirty="0"/>
              <a:t>to pass with </a:t>
            </a:r>
            <a:r>
              <a:rPr lang="en-US" u="sng" dirty="0"/>
              <a:t>70% accuracy</a:t>
            </a:r>
            <a:r>
              <a:rPr lang="en-US" dirty="0"/>
              <a:t> on </a:t>
            </a:r>
            <a:r>
              <a:rPr lang="en-US" u="sng" dirty="0" smtClean="0"/>
              <a:t>sample </a:t>
            </a:r>
            <a:r>
              <a:rPr lang="en-US" u="sng" dirty="0"/>
              <a:t>gold</a:t>
            </a:r>
            <a:r>
              <a:rPr lang="en-US" dirty="0"/>
              <a:t> questions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Important: </a:t>
            </a:r>
            <a:r>
              <a:rPr lang="en-US" dirty="0" smtClean="0"/>
              <a:t>with the older task definition, annotators did not pass the qualification test.</a:t>
            </a:r>
            <a:endParaRPr lang="en-US" dirty="0"/>
          </a:p>
          <a:p>
            <a:pPr lvl="1"/>
            <a:r>
              <a:rPr lang="en-US" b="1" dirty="0"/>
              <a:t>Survival</a:t>
            </a:r>
            <a:r>
              <a:rPr lang="en-US" dirty="0"/>
              <a:t>: During annotation, gold questions will be given to annotators without notice, and one has to maintain 70% accuracy; otherwise, </a:t>
            </a:r>
            <a:r>
              <a:rPr lang="en-US" dirty="0" smtClean="0"/>
              <a:t>one will </a:t>
            </a:r>
            <a:r>
              <a:rPr lang="en-US" dirty="0"/>
              <a:t>be kicked out and all </a:t>
            </a:r>
            <a:r>
              <a:rPr lang="en-US" dirty="0" smtClean="0"/>
              <a:t>his/her </a:t>
            </a:r>
            <a:r>
              <a:rPr lang="en-US" dirty="0"/>
              <a:t>annotations will be discarded. </a:t>
            </a:r>
          </a:p>
          <a:p>
            <a:pPr lvl="1"/>
            <a:r>
              <a:rPr lang="en-US" b="1" dirty="0" smtClean="0"/>
              <a:t>Majority vote:</a:t>
            </a:r>
            <a:r>
              <a:rPr lang="en-US" dirty="0" smtClean="0"/>
              <a:t> At </a:t>
            </a:r>
            <a:r>
              <a:rPr lang="en-US" dirty="0"/>
              <a:t>least 5 different annotators are required for every judgement and by default, the majority vote will be the final decision.</a:t>
            </a:r>
          </a:p>
        </p:txBody>
      </p:sp>
    </p:spTree>
    <p:extLst>
      <p:ext uri="{BB962C8B-B14F-4D97-AF65-F5344CB8AC3E}">
        <p14:creationId xmlns:p14="http://schemas.microsoft.com/office/powerpoint/2010/main" val="10793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Natural Language Understanding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</a:p>
          <a:p>
            <a:pPr marL="0" indent="0">
              <a:buNone/>
            </a:pPr>
            <a:r>
              <a:rPr lang="en-US" dirty="0" smtClean="0"/>
              <a:t>…..</a:t>
            </a:r>
          </a:p>
          <a:p>
            <a:pPr marL="0" indent="0">
              <a:buNone/>
            </a:pPr>
            <a:r>
              <a:rPr lang="en-US" dirty="0" smtClean="0"/>
              <a:t>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11. Reasoning about Time 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19456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19456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19456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An </a:t>
            </a:r>
            <a:r>
              <a:rPr lang="en-US" dirty="0"/>
              <a:t>Interesting Observation: Ambiguity In End-Points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534400" cy="5181600"/>
              </a:xfrm>
            </p:spPr>
            <p:txBody>
              <a:bodyPr/>
              <a:lstStyle/>
              <a:p>
                <a:r>
                  <a:rPr lang="en-US" dirty="0" smtClean="0"/>
                  <a:t>Given two </a:t>
                </a:r>
                <a:r>
                  <a:rPr lang="en-US" dirty="0"/>
                  <a:t>time intervals: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𝑠𝑡𝑎𝑟𝑡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𝑒𝑛𝑑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𝑠𝑡𝑎𝑟𝑡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𝑒𝑛𝑑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sz="2000" dirty="0" smtClean="0"/>
                  <a:t>How </a:t>
                </a:r>
                <a:r>
                  <a:rPr lang="en-US" sz="2000" dirty="0"/>
                  <a:t>durative events are expressed (by authors) and perceived (by readers</a:t>
                </a:r>
                <a:r>
                  <a:rPr lang="en-US" sz="2000" dirty="0" smtClean="0"/>
                  <a:t>):</a:t>
                </a:r>
                <a:endParaRPr lang="en-US" sz="2000" dirty="0"/>
              </a:p>
              <a:p>
                <a:pPr lvl="1"/>
                <a:r>
                  <a:rPr lang="en-US" u="sng" dirty="0"/>
                  <a:t>Readers</a:t>
                </a:r>
                <a:r>
                  <a:rPr lang="en-US" dirty="0"/>
                  <a:t> usually take longer to perceive durative events than punctual events, e.g., </a:t>
                </a:r>
                <a:r>
                  <a:rPr lang="en-US" dirty="0" smtClean="0"/>
                  <a:t>“</a:t>
                </a:r>
                <a:r>
                  <a:rPr lang="en-US" b="1" i="1" dirty="0" smtClean="0"/>
                  <a:t>restore</a:t>
                </a:r>
                <a:r>
                  <a:rPr lang="en-US" i="1" dirty="0" smtClean="0"/>
                  <a:t> order</a:t>
                </a:r>
                <a:r>
                  <a:rPr lang="en-US" dirty="0" smtClean="0"/>
                  <a:t>” </a:t>
                </a:r>
                <a:r>
                  <a:rPr lang="en-US" dirty="0"/>
                  <a:t>vs. </a:t>
                </a:r>
                <a:r>
                  <a:rPr lang="en-US" dirty="0" smtClean="0"/>
                  <a:t>“</a:t>
                </a:r>
                <a:r>
                  <a:rPr lang="en-US" b="1" i="1" dirty="0" smtClean="0"/>
                  <a:t>try </a:t>
                </a:r>
                <a:r>
                  <a:rPr lang="en-US" i="1" dirty="0" smtClean="0"/>
                  <a:t>to</a:t>
                </a:r>
                <a:r>
                  <a:rPr lang="en-US" b="1" i="1" dirty="0" smtClean="0"/>
                  <a:t> </a:t>
                </a:r>
                <a:r>
                  <a:rPr lang="en-US" i="1" dirty="0" smtClean="0"/>
                  <a:t>restore</a:t>
                </a:r>
                <a:r>
                  <a:rPr lang="en-US" b="1" i="1" dirty="0" smtClean="0"/>
                  <a:t> </a:t>
                </a:r>
                <a:r>
                  <a:rPr lang="en-US" i="1" dirty="0" smtClean="0"/>
                  <a:t>order</a:t>
                </a:r>
                <a:r>
                  <a:rPr lang="en-US" dirty="0" smtClean="0"/>
                  <a:t>”. </a:t>
                </a:r>
                <a:endParaRPr lang="en-US" dirty="0"/>
              </a:p>
              <a:p>
                <a:pPr lvl="1"/>
                <a:r>
                  <a:rPr lang="en-US" u="sng" dirty="0"/>
                  <a:t>Writers</a:t>
                </a:r>
                <a:r>
                  <a:rPr lang="en-US" dirty="0"/>
                  <a:t> usually assume </a:t>
                </a:r>
                <a:r>
                  <a:rPr lang="en-US" dirty="0" smtClean="0"/>
                  <a:t>that readers have </a:t>
                </a:r>
                <a:r>
                  <a:rPr lang="en-US" dirty="0"/>
                  <a:t>a prior knowledge of durations (e.g., college takes 4 years and watching an NBA game takes a few hours)</a:t>
                </a:r>
              </a:p>
              <a:p>
                <a:r>
                  <a:rPr lang="en-US" b="0" dirty="0"/>
                  <a:t>We </a:t>
                </a:r>
                <a:r>
                  <a:rPr lang="en-US" b="0" u="sng" dirty="0"/>
                  <a:t>only annotate start-points</a:t>
                </a:r>
                <a:r>
                  <a:rPr lang="en-US" b="0" dirty="0"/>
                  <a:t> because duration annotation should be a different task and follow special guidelines.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534400" cy="5181600"/>
              </a:xfrm>
              <a:blipFill>
                <a:blip r:embed="rId3"/>
                <a:stretch>
                  <a:fillRect l="-1000" t="-353" r="-500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2752"/>
                  </p:ext>
                </p:extLst>
              </p:nvPr>
            </p:nvGraphicFramePr>
            <p:xfrm>
              <a:off x="676274" y="1447800"/>
              <a:ext cx="8010527" cy="193414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6692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3919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35867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24572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895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Metric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Pilot Task 1</a:t>
                          </a:r>
                          <a:endParaRPr lang="en-US" sz="1600" baseline="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𝑠𝑡𝑎𝑟𝑡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𝑣𝑠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1600" b="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𝑠𝑡𝑎𝑟𝑡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Pilot Task 2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charset="0"/>
                                      </a:rPr>
                                      <m:t>𝒆𝒏𝒅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𝑣𝑠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1600" b="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𝑒𝑛𝑑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Interpretation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43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Qualification</a:t>
                          </a:r>
                          <a:r>
                            <a:rPr lang="en-US" sz="1600" baseline="0" dirty="0"/>
                            <a:t> pass rate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11%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Comparing the end-points</a:t>
                          </a:r>
                          <a:r>
                            <a:rPr lang="en-US" sz="1600" baseline="0" dirty="0"/>
                            <a:t> is significantly harder than comparing the start-points.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43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Survival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56%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43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Accuracy on gold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37%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43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Avg. response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33</a:t>
                          </a:r>
                          <a:r>
                            <a:rPr lang="en-US" sz="1600" baseline="0" dirty="0"/>
                            <a:t> sec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52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2 is also significantly</a:t>
                          </a:r>
                          <a:r>
                            <a:rPr lang="en-US" sz="1600" baseline="0" dirty="0"/>
                            <a:t> slower.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2752"/>
                  </p:ext>
                </p:extLst>
              </p:nvPr>
            </p:nvGraphicFramePr>
            <p:xfrm>
              <a:off x="676274" y="1447800"/>
              <a:ext cx="8010527" cy="193414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66926"/>
                    <a:gridCol w="1339199"/>
                    <a:gridCol w="1358675"/>
                    <a:gridCol w="3245727"/>
                  </a:tblGrid>
                  <a:tr h="593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Metric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5000" t="-8163" r="-345455" b="-237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570" t="-8163" r="-240807" b="-237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Interpretation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Qualification</a:t>
                          </a:r>
                          <a:r>
                            <a:rPr lang="en-US" sz="1600" baseline="0" dirty="0" smtClean="0"/>
                            <a:t> pass rate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50%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11%</a:t>
                          </a:r>
                          <a:endParaRPr lang="en-US" sz="16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Comparing the end-points</a:t>
                          </a:r>
                          <a:r>
                            <a:rPr lang="en-US" sz="1600" baseline="0" dirty="0" smtClean="0"/>
                            <a:t> is significantly harder than comparing the start-points.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Survival rate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74%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56%</a:t>
                          </a:r>
                          <a:endParaRPr 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Accuracy on gold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67%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37%</a:t>
                          </a:r>
                          <a:endParaRPr 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Avg. response time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33</a:t>
                          </a:r>
                          <a:r>
                            <a:rPr lang="en-US" sz="1600" baseline="0" dirty="0" smtClean="0"/>
                            <a:t> sec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52 sec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Task 2 is also significantly</a:t>
                          </a:r>
                          <a:r>
                            <a:rPr lang="en-US" sz="1600" baseline="0" dirty="0" smtClean="0"/>
                            <a:t> slower.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76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dirty="0" smtClean="0"/>
              <a:t>Multi-Axis Annotation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Step 0: Given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 document in raw text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Step 1: Annotate all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events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Step 2: Assign axis to each event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(intention, hypothesis, </a:t>
            </a:r>
            <a:r>
              <a:rPr lang="mr-IN" dirty="0">
                <a:solidFill>
                  <a:schemeClr val="tx1">
                    <a:lumMod val="50000"/>
                  </a:schemeClr>
                </a:solidFill>
              </a:rPr>
              <a:t>…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Step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3: On each axis, perform a “dense annotation”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scheme</a:t>
            </a:r>
            <a:r>
              <a:rPr lang="en-US" dirty="0" smtClean="0"/>
              <a:t> according to events’ start-points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</a:t>
            </a:r>
            <a:r>
              <a:rPr lang="en-US" dirty="0" smtClean="0"/>
              <a:t>Metrics Of Our New Dataset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505200"/>
                <a:ext cx="8534400" cy="28956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Remember: Literature expert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charset="0"/>
                      </a:rPr>
                      <m:t>𝜅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values are around 60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%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For </a:t>
                </a:r>
                <a:r>
                  <a:rPr lang="en-US" dirty="0">
                    <a:solidFill>
                      <a:srgbClr val="002060"/>
                    </a:solidFill>
                  </a:rPr>
                  <a:t>interested readers, please refer to our paper for more analysis regarding </a:t>
                </a:r>
                <a:r>
                  <a:rPr lang="en-US" u="sng" dirty="0">
                    <a:solidFill>
                      <a:srgbClr val="002060"/>
                    </a:solidFill>
                  </a:rPr>
                  <a:t>each individual label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u="sng" dirty="0" smtClean="0">
                    <a:solidFill>
                      <a:srgbClr val="002060"/>
                    </a:solidFill>
                  </a:rPr>
                  <a:t>Worker Agreement With Aggregate (WAWA)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assumes that the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aggregated annotations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are gold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and then compute the accuracy.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505200"/>
                <a:ext cx="8534400" cy="2895600"/>
              </a:xfrm>
              <a:blipFill>
                <a:blip r:embed="rId2"/>
                <a:stretch>
                  <a:fillRect l="-1000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7742932"/>
                  </p:ext>
                </p:extLst>
              </p:nvPr>
            </p:nvGraphicFramePr>
            <p:xfrm>
              <a:off x="724692" y="1600200"/>
              <a:ext cx="7675564" cy="16560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3944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14992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52400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36220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Step</a:t>
                          </a:r>
                          <a:r>
                            <a:rPr lang="en-US" baseline="0" dirty="0" smtClean="0"/>
                            <a:t> 2: Axis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Step 3: </a:t>
                          </a:r>
                          <a:r>
                            <a:rPr lang="en-US" dirty="0" err="1" smtClean="0"/>
                            <a:t>TempRel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Expert (~400</a:t>
                          </a:r>
                          <a:r>
                            <a:rPr lang="en-US" baseline="0" dirty="0" smtClean="0"/>
                            <a:t> random relations)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𝜅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=85%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𝜅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=84%, 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Crowdsourcing (same docs</a:t>
                          </a:r>
                          <a:r>
                            <a:rPr lang="en-US" baseline="0" dirty="0" smtClean="0"/>
                            <a:t> in </a:t>
                          </a:r>
                          <a:r>
                            <a:rPr lang="en-US" baseline="0" dirty="0" err="1" smtClean="0"/>
                            <a:t>TBDense</a:t>
                          </a:r>
                          <a:r>
                            <a:rPr lang="en-US" baseline="0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Accuracy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86%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88%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Agreement (WAWA)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79%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7742932"/>
                  </p:ext>
                </p:extLst>
              </p:nvPr>
            </p:nvGraphicFramePr>
            <p:xfrm>
              <a:off x="724692" y="1600200"/>
              <a:ext cx="7675564" cy="16560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39440"/>
                    <a:gridCol w="2149922"/>
                    <a:gridCol w="1524001"/>
                    <a:gridCol w="2362201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Step</a:t>
                          </a:r>
                          <a:r>
                            <a:rPr lang="en-US" baseline="0" dirty="0" smtClean="0"/>
                            <a:t> 2: Axis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Step 3: </a:t>
                          </a:r>
                          <a:r>
                            <a:rPr lang="en-US" dirty="0" err="1" smtClean="0"/>
                            <a:t>TempRel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Expert (~400</a:t>
                          </a:r>
                          <a:r>
                            <a:rPr lang="en-US" baseline="0" dirty="0" smtClean="0"/>
                            <a:t> random relations)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200" t="-108197" r="-157200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000" t="-108197" r="-1289" b="-272131"/>
                          </a:stretch>
                        </a:blipFill>
                      </a:tcPr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Crowdsourcing (same docs</a:t>
                          </a:r>
                          <a:r>
                            <a:rPr lang="en-US" baseline="0" dirty="0" smtClean="0"/>
                            <a:t> in </a:t>
                          </a:r>
                          <a:r>
                            <a:rPr lang="en-US" baseline="0" dirty="0" err="1" smtClean="0"/>
                            <a:t>TBDense</a:t>
                          </a:r>
                          <a:r>
                            <a:rPr lang="en-US" baseline="0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Accuracy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86%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88%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35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Agreement (WAWA)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79%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81%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03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On Our New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implemented a baseline system, using </a:t>
            </a:r>
            <a:r>
              <a:rPr lang="en-US" u="sng" dirty="0"/>
              <a:t>conventional features </a:t>
            </a:r>
            <a:r>
              <a:rPr lang="en-US" dirty="0"/>
              <a:t>and the sparse averaged </a:t>
            </a:r>
            <a:r>
              <a:rPr lang="en-US" u="sng" dirty="0"/>
              <a:t>perceptron</a:t>
            </a:r>
            <a:r>
              <a:rPr lang="en-US" dirty="0"/>
              <a:t>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The </a:t>
            </a:r>
            <a:r>
              <a:rPr lang="en-US" dirty="0"/>
              <a:t>overall performance on </a:t>
            </a:r>
            <a:r>
              <a:rPr lang="en-US" dirty="0" smtClean="0"/>
              <a:t>the proposed dataset is </a:t>
            </a:r>
            <a:r>
              <a:rPr lang="en-US" u="sng" dirty="0"/>
              <a:t>much better</a:t>
            </a:r>
            <a:r>
              <a:rPr lang="en-US" dirty="0"/>
              <a:t> than those in the literature for </a:t>
            </a:r>
            <a:r>
              <a:rPr lang="en-US" dirty="0" err="1"/>
              <a:t>TempRel</a:t>
            </a:r>
            <a:r>
              <a:rPr lang="en-US" dirty="0"/>
              <a:t> extraction, which used to be in the low 50’s (Chambers et al., 2014; Ning et al., 2017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do </a:t>
            </a:r>
            <a:r>
              <a:rPr lang="en-US" dirty="0" smtClean="0"/>
              <a:t>NOT mean that </a:t>
            </a:r>
            <a:r>
              <a:rPr lang="en-US" dirty="0"/>
              <a:t>the proposed baseline </a:t>
            </a:r>
            <a:r>
              <a:rPr lang="en-US" dirty="0" smtClean="0"/>
              <a:t>is </a:t>
            </a:r>
            <a:r>
              <a:rPr lang="en-US" dirty="0"/>
              <a:t>better than other existing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Rather, the </a:t>
            </a:r>
            <a:r>
              <a:rPr lang="en-US" dirty="0"/>
              <a:t>proposed annotation scheme </a:t>
            </a:r>
            <a:r>
              <a:rPr lang="en-US" u="sng" dirty="0" smtClean="0"/>
              <a:t>better defines the </a:t>
            </a:r>
            <a:r>
              <a:rPr lang="en-US" u="sng" dirty="0"/>
              <a:t>machine learning </a:t>
            </a:r>
            <a:r>
              <a:rPr lang="en-US" u="sng" dirty="0" smtClean="0"/>
              <a:t>task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9265"/>
              </p:ext>
            </p:extLst>
          </p:nvPr>
        </p:nvGraphicFramePr>
        <p:xfrm>
          <a:off x="414336" y="4922520"/>
          <a:ext cx="8467728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9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6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35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35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35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35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35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468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528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Annotation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 Set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TBDense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Same-axis &amp; Cross-axis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Same-axis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Same-axis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Same-axis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448674" y="5585016"/>
            <a:ext cx="433390" cy="914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proposed to re-think the important tasks </a:t>
            </a:r>
            <a:r>
              <a:rPr lang="en-US" b="1" dirty="0" smtClean="0"/>
              <a:t>of identifying temporal relations</a:t>
            </a:r>
            <a:r>
              <a:rPr lang="en-US" dirty="0" smtClean="0"/>
              <a:t>, resulting in a new </a:t>
            </a:r>
            <a:r>
              <a:rPr lang="en-US" dirty="0"/>
              <a:t>annotation scheme </a:t>
            </a:r>
            <a:r>
              <a:rPr lang="en-US" dirty="0" smtClean="0"/>
              <a:t>it. </a:t>
            </a:r>
            <a:endParaRPr lang="en-US" dirty="0"/>
          </a:p>
          <a:p>
            <a:r>
              <a:rPr lang="en-US" dirty="0"/>
              <a:t>Three components:</a:t>
            </a:r>
          </a:p>
          <a:p>
            <a:pPr lvl="1"/>
            <a:r>
              <a:rPr lang="en-US" dirty="0"/>
              <a:t>Multi-axis modeling: a balance between general graphs and chains</a:t>
            </a:r>
          </a:p>
          <a:p>
            <a:pPr lvl="1"/>
            <a:r>
              <a:rPr lang="en-US" dirty="0"/>
              <a:t>Identified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dirty="0" smtClean="0"/>
              <a:t>“end-point” </a:t>
            </a:r>
            <a:r>
              <a:rPr lang="en-US" dirty="0"/>
              <a:t>is a major source of confusion</a:t>
            </a:r>
          </a:p>
          <a:p>
            <a:pPr lvl="1"/>
            <a:r>
              <a:rPr lang="en-US" dirty="0"/>
              <a:t>Showed that the new scheme is well-defined </a:t>
            </a:r>
            <a:r>
              <a:rPr lang="en-US" dirty="0" smtClean="0"/>
              <a:t>even for non-experts </a:t>
            </a:r>
            <a:r>
              <a:rPr lang="en-US" dirty="0"/>
              <a:t>and crowdsourcing can be </a:t>
            </a:r>
            <a:r>
              <a:rPr lang="en-US" dirty="0" smtClean="0"/>
              <a:t>used.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proposed scheme significantly improves the inter-annotator agreement </a:t>
            </a:r>
            <a:r>
              <a:rPr lang="en-US" dirty="0" smtClean="0"/>
              <a:t>level, </a:t>
            </a:r>
            <a:r>
              <a:rPr lang="en-US" dirty="0"/>
              <a:t>by ~20%.</a:t>
            </a:r>
          </a:p>
          <a:p>
            <a:r>
              <a:rPr lang="en-US" dirty="0"/>
              <a:t>The resulting dataset </a:t>
            </a:r>
            <a:r>
              <a:rPr lang="en-US" dirty="0" smtClean="0"/>
              <a:t>defines </a:t>
            </a:r>
            <a:r>
              <a:rPr lang="en-US" dirty="0"/>
              <a:t>an easier machine learning task.</a:t>
            </a:r>
          </a:p>
          <a:p>
            <a:r>
              <a:rPr lang="en-US" dirty="0"/>
              <a:t>We hope that </a:t>
            </a:r>
            <a:r>
              <a:rPr lang="en-US" dirty="0" smtClean="0"/>
              <a:t>this </a:t>
            </a:r>
            <a:r>
              <a:rPr lang="en-US" dirty="0"/>
              <a:t>work can be a good start for further investigation in this important area.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495300"/>
            <a:ext cx="17526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+mj-lt"/>
              </a:rPr>
              <a:t>Thank you!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6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6007A-B53D-4137-A6D3-3B718EB3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CogCompTime</a:t>
            </a:r>
            <a:r>
              <a:rPr lang="en-US" dirty="0"/>
              <a:t>: An Online Temporal Demo Based On This 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4B08083-E6A6-449F-8868-C9936888E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123950"/>
            <a:ext cx="8153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CogCompTime</a:t>
            </a:r>
            <a:r>
              <a:rPr lang="en-US" dirty="0"/>
              <a:t>: An Online Temporal Demo Based On This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on raw text</a:t>
            </a:r>
          </a:p>
          <a:p>
            <a:r>
              <a:rPr lang="en-US" dirty="0"/>
              <a:t>Extracts events &amp; time expressions</a:t>
            </a:r>
          </a:p>
          <a:p>
            <a:r>
              <a:rPr lang="en-US" dirty="0"/>
              <a:t>Normalizes the time expressions</a:t>
            </a:r>
          </a:p>
          <a:p>
            <a:r>
              <a:rPr lang="en-US" dirty="0"/>
              <a:t>Extracts the temporal relations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49500" y="3124200"/>
            <a:ext cx="45974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0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[June, 1989] Chris Robin lives in England and he is the person that you read about in Winnie the Pooh. As a boy, Chris lived in </a:t>
            </a:r>
            <a:r>
              <a:rPr lang="en-US" b="1" dirty="0" err="1"/>
              <a:t>Cotchfield</a:t>
            </a:r>
            <a:r>
              <a:rPr lang="en-US" b="1" dirty="0"/>
              <a:t> Farm.  When he was three, his father wrote a poem about him. His father later wrote Winnie the Pooh in 1925.</a:t>
            </a:r>
          </a:p>
          <a:p>
            <a:pPr lvl="1"/>
            <a:r>
              <a:rPr lang="en-US" dirty="0"/>
              <a:t>Where did Chris Robin live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[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June, 1989</a:t>
            </a:r>
            <a:r>
              <a:rPr lang="en-US" b="1" dirty="0"/>
              <a:t>] Chris Robin lives in </a:t>
            </a:r>
            <a:r>
              <a:rPr lang="en-US" b="1" dirty="0">
                <a:solidFill>
                  <a:srgbClr val="FF0000"/>
                </a:solidFill>
              </a:rPr>
              <a:t>England </a:t>
            </a:r>
            <a:r>
              <a:rPr lang="en-US" b="1" dirty="0"/>
              <a:t>and he is the person that you read about in Winnie the Pooh.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As a boy</a:t>
            </a:r>
            <a:r>
              <a:rPr lang="en-US" b="1" dirty="0"/>
              <a:t>, Chris lived in </a:t>
            </a:r>
            <a:r>
              <a:rPr lang="en-US" b="1" dirty="0" err="1">
                <a:solidFill>
                  <a:srgbClr val="FF0000"/>
                </a:solidFill>
              </a:rPr>
              <a:t>Cotchfield</a:t>
            </a:r>
            <a:r>
              <a:rPr lang="en-US" b="1" dirty="0">
                <a:solidFill>
                  <a:srgbClr val="FF0000"/>
                </a:solidFill>
              </a:rPr>
              <a:t> Farm</a:t>
            </a:r>
            <a:r>
              <a:rPr lang="en-US" b="1" dirty="0"/>
              <a:t>.  When he was three, his father wrote a poem about him. His father later wrote Winnie the Pooh in 1925.</a:t>
            </a:r>
          </a:p>
          <a:p>
            <a:pPr lvl="1"/>
            <a:r>
              <a:rPr lang="en-US" dirty="0"/>
              <a:t>Where did Chris Robin live? </a:t>
            </a:r>
            <a:endParaRPr lang="en-US" dirty="0" smtClean="0"/>
          </a:p>
          <a:p>
            <a:pPr lvl="2"/>
            <a:r>
              <a:rPr lang="en-US" dirty="0" smtClean="0"/>
              <a:t>This is time sensitive.</a:t>
            </a:r>
          </a:p>
          <a:p>
            <a:pPr lvl="1"/>
            <a:r>
              <a:rPr lang="en-US" dirty="0"/>
              <a:t>When was Chris Robin born?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is Important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[June, 1989] Chris Robin lives in England and he is the person that you read about in Winnie the Pooh. As a boy, Chris lived in </a:t>
                </a:r>
                <a:r>
                  <a:rPr lang="en-US" b="1" dirty="0" err="1"/>
                  <a:t>Cotchfield</a:t>
                </a:r>
                <a:r>
                  <a:rPr lang="en-US" b="1" dirty="0"/>
                  <a:t> Farm. 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When he was three</a:t>
                </a:r>
                <a:r>
                  <a:rPr lang="en-US" b="1" dirty="0"/>
                  <a:t>, his father </a:t>
                </a:r>
                <a:r>
                  <a:rPr lang="en-US" b="1" dirty="0">
                    <a:solidFill>
                      <a:srgbClr val="FF0000"/>
                    </a:solidFill>
                  </a:rPr>
                  <a:t>wrote a poem </a:t>
                </a:r>
                <a:r>
                  <a:rPr lang="en-US" b="1" dirty="0"/>
                  <a:t>about him. His father later </a:t>
                </a:r>
                <a:r>
                  <a:rPr lang="en-US" b="1" dirty="0">
                    <a:solidFill>
                      <a:srgbClr val="FF0000"/>
                    </a:solidFill>
                  </a:rPr>
                  <a:t>wrote </a:t>
                </a:r>
                <a:r>
                  <a:rPr lang="en-US" b="1" dirty="0"/>
                  <a:t>Winnie the Pooh in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1925</a:t>
                </a:r>
                <a:r>
                  <a:rPr lang="en-US" b="1" dirty="0" smtClean="0"/>
                  <a:t>.</a:t>
                </a:r>
                <a:endParaRPr lang="en-US" b="1" dirty="0"/>
              </a:p>
              <a:p>
                <a:pPr lvl="1"/>
                <a:r>
                  <a:rPr lang="en-US" dirty="0"/>
                  <a:t>Where did Chris Robin live? </a:t>
                </a:r>
              </a:p>
              <a:p>
                <a:pPr lvl="2"/>
                <a:r>
                  <a:rPr lang="en-US" dirty="0" smtClean="0"/>
                  <a:t>This </a:t>
                </a:r>
                <a:r>
                  <a:rPr lang="en-US" dirty="0"/>
                  <a:t>is time sensitive.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was Chris Robin </a:t>
                </a:r>
                <a:r>
                  <a:rPr lang="en-US" dirty="0" smtClean="0"/>
                  <a:t>born?</a:t>
                </a:r>
              </a:p>
              <a:p>
                <a:pPr lvl="2"/>
                <a:r>
                  <a:rPr lang="en-US" dirty="0"/>
                  <a:t>Based on text: &lt;=1922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Requires identifying </a:t>
                </a:r>
                <a:r>
                  <a:rPr lang="en-US" b="1" dirty="0" smtClean="0"/>
                  <a:t>relations</a:t>
                </a:r>
                <a:r>
                  <a:rPr lang="en-US" dirty="0" smtClean="0"/>
                  <a:t> between events, and temporal reasoning.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Temporal </a:t>
                </a:r>
                <a:r>
                  <a:rPr lang="en-US" dirty="0"/>
                  <a:t>relation extraction</a:t>
                </a:r>
              </a:p>
              <a:p>
                <a:pPr lvl="2"/>
                <a:r>
                  <a:rPr lang="en-US" dirty="0"/>
                  <a:t>“A” happens BEFORE/AFTER “</a:t>
                </a:r>
                <a:r>
                  <a:rPr lang="en-US" dirty="0" smtClean="0"/>
                  <a:t>B”; </a:t>
                </a:r>
              </a:p>
              <a:p>
                <a:pPr lvl="2"/>
                <a:r>
                  <a:rPr lang="en-US" dirty="0" smtClean="0"/>
                  <a:t>Events are  associated with time </a:t>
                </a:r>
                <a:r>
                  <a:rPr lang="en-US" dirty="0"/>
                  <a:t>intervals: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𝑠𝑡𝑎𝑟𝑡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𝑒𝑛𝑑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𝑠𝑡𝑎𝑟𝑡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𝑒𝑛𝑑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12 temporal relations in every 100 tokens (in TempEval3 datasets)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941" r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47093D-3FB3-445F-80C7-CF616FC67F9E}"/>
              </a:ext>
            </a:extLst>
          </p:cNvPr>
          <p:cNvSpPr txBox="1"/>
          <p:nvPr/>
        </p:nvSpPr>
        <p:spPr>
          <a:xfrm>
            <a:off x="4320984" y="4924608"/>
            <a:ext cx="3724274" cy="369332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80"/>
                </a:solidFill>
                <a:latin typeface="+mj-lt"/>
              </a:rPr>
              <a:t>“Time” </a:t>
            </a:r>
            <a:r>
              <a:rPr lang="en-US" dirty="0" smtClean="0">
                <a:solidFill>
                  <a:srgbClr val="000080"/>
                </a:solidFill>
                <a:latin typeface="+mj-lt"/>
              </a:rPr>
              <a:t>could be expressed </a:t>
            </a:r>
            <a:r>
              <a:rPr lang="en-US" b="1" dirty="0" smtClean="0">
                <a:solidFill>
                  <a:srgbClr val="000080"/>
                </a:solidFill>
                <a:latin typeface="+mj-lt"/>
              </a:rPr>
              <a:t>implicitly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D680F7B-1F79-4089-B5CF-FAA04D17ECC1}"/>
              </a:ext>
            </a:extLst>
          </p:cNvPr>
          <p:cNvSpPr/>
          <p:nvPr/>
        </p:nvSpPr>
        <p:spPr>
          <a:xfrm>
            <a:off x="837343" y="4876800"/>
            <a:ext cx="7313885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7665" y="3276600"/>
                <a:ext cx="4620135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+mj-lt"/>
                  </a:rPr>
                  <a:t>poem [Chris at age 3]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is-IS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before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            </m:t>
                        </m:r>
                      </m:e>
                    </m:groupCh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+mj-lt"/>
                    <a:sym typeface="Wingdings"/>
                  </a:rPr>
                  <a:t>                      		Winnie the Pooh [1925]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65" y="3276600"/>
                <a:ext cx="4620135" cy="822854"/>
              </a:xfrm>
              <a:prstGeom prst="rect">
                <a:avLst/>
              </a:prstGeom>
              <a:blipFill>
                <a:blip r:embed="rId4"/>
                <a:stretch>
                  <a:fillRect l="-1451" b="-1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38254" y="3800346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(Wikipedia: 1920)</a:t>
            </a:r>
          </a:p>
        </p:txBody>
      </p:sp>
    </p:spTree>
    <p:extLst>
      <p:ext uri="{BB962C8B-B14F-4D97-AF65-F5344CB8AC3E}">
        <p14:creationId xmlns:p14="http://schemas.microsoft.com/office/powerpoint/2010/main" val="18797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Relations: A Key Component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Temporal Relation </a:t>
                </a:r>
                <a:r>
                  <a:rPr lang="en-US" b="1" dirty="0"/>
                  <a:t>(</a:t>
                </a:r>
                <a:r>
                  <a:rPr lang="en-US" b="1" dirty="0" err="1"/>
                  <a:t>TempRel</a:t>
                </a:r>
                <a:r>
                  <a:rPr lang="en-US" b="1" dirty="0" smtClean="0"/>
                  <a:t>): </a:t>
                </a:r>
                <a:r>
                  <a:rPr lang="en-US" i="1" dirty="0" smtClean="0"/>
                  <a:t>I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turned</a:t>
                </a:r>
                <a:r>
                  <a:rPr lang="en-US" i="1" dirty="0" smtClean="0"/>
                  <a:t> off the lights and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left</a:t>
                </a:r>
                <a:r>
                  <a:rPr lang="en-US" i="1" dirty="0" smtClean="0"/>
                  <a:t>.</a:t>
                </a:r>
              </a:p>
              <a:p>
                <a:r>
                  <a:rPr lang="en-US" b="1" dirty="0" smtClean="0"/>
                  <a:t>Challenges</a:t>
                </a:r>
                <a:r>
                  <a:rPr lang="en-US" dirty="0" smtClean="0"/>
                  <a:t> faced by existing datasets/annotation schemes:</a:t>
                </a:r>
              </a:p>
              <a:p>
                <a:pPr lvl="1"/>
                <a:r>
                  <a:rPr lang="en-US" dirty="0" smtClean="0"/>
                  <a:t>Low inter-annotator agreement (IAA)</a:t>
                </a:r>
              </a:p>
              <a:p>
                <a:pPr lvl="2"/>
                <a:r>
                  <a:rPr lang="en-US" dirty="0"/>
                  <a:t>TB-Dense: Cohen’s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56%~64%</a:t>
                </a:r>
              </a:p>
              <a:p>
                <a:pPr lvl="2"/>
                <a:r>
                  <a:rPr lang="en-US" dirty="0"/>
                  <a:t>RED: F1&lt;60%</a:t>
                </a:r>
              </a:p>
              <a:p>
                <a:pPr lvl="2"/>
                <a:r>
                  <a:rPr lang="en-US" dirty="0" err="1"/>
                  <a:t>EventTimeCorpus</a:t>
                </a:r>
                <a:r>
                  <a:rPr lang="en-US" dirty="0"/>
                  <a:t>: </a:t>
                </a:r>
                <a:r>
                  <a:rPr lang="en-US" dirty="0" err="1"/>
                  <a:t>Krippendorff’s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≈60%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altLang="zh-CN" dirty="0" smtClean="0"/>
                  <a:t>Time consuming: Typically, 2-3 hours for a single document.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goal is to address these challenges, </a:t>
                </a:r>
              </a:p>
              <a:p>
                <a:pPr lvl="1"/>
                <a:r>
                  <a:rPr lang="en-US" dirty="0" smtClean="0"/>
                  <a:t>And, understand the task of temporal relations better.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4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481296"/>
            <a:ext cx="8534400" cy="1014504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What we did:</a:t>
            </a:r>
          </a:p>
          <a:p>
            <a:r>
              <a:rPr lang="en-US" altLang="zh-CN" b="1" dirty="0" smtClean="0"/>
              <a:t>276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docs:</a:t>
            </a:r>
            <a:r>
              <a:rPr lang="zh-CN" altLang="en-US" dirty="0" smtClean="0"/>
              <a:t> </a:t>
            </a:r>
            <a:r>
              <a:rPr lang="en-US" dirty="0" smtClean="0"/>
              <a:t>Annotated </a:t>
            </a:r>
            <a:r>
              <a:rPr lang="en-US" dirty="0"/>
              <a:t>the 276 documents from TempEval3</a:t>
            </a:r>
          </a:p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week:</a:t>
            </a:r>
            <a:r>
              <a:rPr lang="zh-CN" altLang="en-US" dirty="0" smtClean="0"/>
              <a:t> </a:t>
            </a:r>
            <a:r>
              <a:rPr lang="en-US" dirty="0" smtClean="0"/>
              <a:t>Finished </a:t>
            </a:r>
            <a:r>
              <a:rPr lang="en-US" dirty="0"/>
              <a:t>in about one week (using </a:t>
            </a:r>
            <a:r>
              <a:rPr lang="en-US" dirty="0">
                <a:solidFill>
                  <a:srgbClr val="FF0000"/>
                </a:solidFill>
              </a:rPr>
              <a:t>crowdsourcing</a:t>
            </a:r>
            <a:r>
              <a:rPr lang="en-US" dirty="0"/>
              <a:t>)</a:t>
            </a:r>
          </a:p>
          <a:p>
            <a:r>
              <a:rPr lang="en-US" altLang="zh-CN" b="1" dirty="0" smtClean="0"/>
              <a:t>$10:</a:t>
            </a:r>
            <a:r>
              <a:rPr lang="zh-CN" altLang="en-US" dirty="0" smtClean="0"/>
              <a:t> </a:t>
            </a:r>
            <a:r>
              <a:rPr lang="en-US" dirty="0" smtClean="0"/>
              <a:t>Costs </a:t>
            </a:r>
            <a:r>
              <a:rPr lang="en-US" dirty="0"/>
              <a:t>roughly $10/doc</a:t>
            </a:r>
          </a:p>
          <a:p>
            <a:r>
              <a:rPr lang="en-US" altLang="zh-CN" b="1" dirty="0" smtClean="0"/>
              <a:t>80%:</a:t>
            </a:r>
            <a:r>
              <a:rPr lang="zh-CN" altLang="en-US" dirty="0" smtClean="0"/>
              <a:t> </a:t>
            </a:r>
            <a:r>
              <a:rPr lang="en-US" dirty="0" smtClean="0"/>
              <a:t>IAA </a:t>
            </a:r>
            <a:r>
              <a:rPr lang="en-US" dirty="0"/>
              <a:t>improved </a:t>
            </a:r>
            <a:r>
              <a:rPr lang="en-US" dirty="0">
                <a:solidFill>
                  <a:srgbClr val="FF0000"/>
                </a:solidFill>
              </a:rPr>
              <a:t>from literature’s 60% to 80%</a:t>
            </a:r>
            <a:endParaRPr lang="en-US" dirty="0"/>
          </a:p>
          <a:p>
            <a:r>
              <a:rPr lang="en-US" dirty="0" smtClean="0"/>
              <a:t>Re-thinking </a:t>
            </a:r>
            <a:r>
              <a:rPr lang="en-US" b="1" dirty="0" smtClean="0"/>
              <a:t>identifying temporal relations </a:t>
            </a:r>
            <a:r>
              <a:rPr lang="en-US" dirty="0" smtClean="0"/>
              <a:t>between events</a:t>
            </a:r>
          </a:p>
          <a:p>
            <a:pPr lvl="1"/>
            <a:r>
              <a:rPr lang="en-US" dirty="0" smtClean="0"/>
              <a:t>Results in re-defining the temporal relations task, and the corresponding annotation scheme, in order to make it feasible</a:t>
            </a:r>
          </a:p>
          <a:p>
            <a:r>
              <a:rPr lang="en-US" b="1" dirty="0" smtClean="0"/>
              <a:t>Outline of our approach (3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components</a:t>
            </a:r>
            <a:r>
              <a:rPr lang="en-US" altLang="zh-CN" b="1" dirty="0"/>
              <a:t>)</a:t>
            </a:r>
            <a:endParaRPr lang="en-US" b="1" dirty="0" smtClean="0"/>
          </a:p>
          <a:p>
            <a:pPr lvl="1"/>
            <a:r>
              <a:rPr lang="en-US" b="1" dirty="0" smtClean="0"/>
              <a:t>Multi-axis</a:t>
            </a:r>
            <a:r>
              <a:rPr lang="en-US" altLang="zh-CN" b="1" dirty="0" smtClean="0"/>
              <a:t>:</a:t>
            </a:r>
            <a:r>
              <a:rPr lang="en-US" dirty="0" smtClean="0"/>
              <a:t> types of events and their temporal structure </a:t>
            </a:r>
          </a:p>
          <a:p>
            <a:pPr lvl="1"/>
            <a:r>
              <a:rPr lang="en-US" b="1" dirty="0" smtClean="0"/>
              <a:t>Start &amp; End points</a:t>
            </a:r>
            <a:r>
              <a:rPr lang="en-US" altLang="zh-CN" b="1" dirty="0" smtClean="0"/>
              <a:t>:</a:t>
            </a:r>
            <a:r>
              <a:rPr lang="en-US" dirty="0" smtClean="0"/>
              <a:t> end-points are a source of confusion/ambiguity</a:t>
            </a:r>
          </a:p>
          <a:p>
            <a:pPr lvl="1"/>
            <a:r>
              <a:rPr lang="en-US" b="1" dirty="0" smtClean="0"/>
              <a:t>Crowdsourcing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collect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easily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maintaining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dirty="0" smtClean="0"/>
              <a:t>Temporal Structure Modeling: Existing Annotation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“Police </a:t>
            </a:r>
            <a:r>
              <a:rPr lang="en-US" b="1" i="1" dirty="0"/>
              <a:t>tried</a:t>
            </a:r>
            <a:r>
              <a:rPr lang="en-US" i="1" dirty="0"/>
              <a:t> to </a:t>
            </a:r>
            <a:r>
              <a:rPr lang="en-US" b="1" i="1" dirty="0"/>
              <a:t>eliminate</a:t>
            </a:r>
            <a:r>
              <a:rPr lang="en-US" i="1" dirty="0"/>
              <a:t> the pro-independence army and </a:t>
            </a:r>
            <a:r>
              <a:rPr lang="en-US" b="1" i="1" dirty="0"/>
              <a:t>restore</a:t>
            </a:r>
            <a:r>
              <a:rPr lang="en-US" i="1" dirty="0"/>
              <a:t> order. At least 51 people were </a:t>
            </a:r>
            <a:r>
              <a:rPr lang="en-US" b="1" i="1" dirty="0"/>
              <a:t>killed</a:t>
            </a:r>
            <a:r>
              <a:rPr lang="en-US" i="1" dirty="0"/>
              <a:t> in clashes between police and citizens in the troubled region</a:t>
            </a:r>
            <a:r>
              <a:rPr lang="en-US" i="1" dirty="0" smtClean="0"/>
              <a:t>.”</a:t>
            </a:r>
          </a:p>
          <a:p>
            <a:r>
              <a:rPr lang="en-US" altLang="zh-CN" dirty="0" smtClean="0"/>
              <a:t>Task: 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annotate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TempRels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</a:t>
            </a:r>
            <a:r>
              <a:rPr lang="en-US" altLang="zh-CN" b="1" dirty="0"/>
              <a:t>b</a:t>
            </a:r>
            <a:r>
              <a:rPr lang="en-US" altLang="zh-CN" b="1" dirty="0" smtClean="0"/>
              <a:t>old</a:t>
            </a:r>
            <a:r>
              <a:rPr lang="zh-CN" altLang="en-US" dirty="0" smtClean="0"/>
              <a:t> </a:t>
            </a:r>
            <a:r>
              <a:rPr lang="en-US" altLang="zh-CN" dirty="0"/>
              <a:t>faced</a:t>
            </a:r>
            <a:r>
              <a:rPr lang="zh-CN" altLang="en-US" dirty="0"/>
              <a:t> </a:t>
            </a:r>
            <a:r>
              <a:rPr lang="en-US" altLang="zh-CN" dirty="0" smtClean="0"/>
              <a:t>events (according to their </a:t>
            </a:r>
            <a:r>
              <a:rPr lang="en-US" altLang="zh-CN" u="sng" dirty="0" smtClean="0"/>
              <a:t>start-points</a:t>
            </a:r>
            <a:r>
              <a:rPr lang="en-US" altLang="zh-CN" dirty="0" smtClean="0"/>
              <a:t>).</a:t>
            </a:r>
            <a:endParaRPr lang="en-US" dirty="0" smtClean="0"/>
          </a:p>
          <a:p>
            <a:endParaRPr lang="en-US" b="1" i="1" dirty="0"/>
          </a:p>
          <a:p>
            <a:r>
              <a:rPr lang="en-US" dirty="0" smtClean="0"/>
              <a:t>Existing Scheme </a:t>
            </a:r>
            <a:r>
              <a:rPr lang="en-US" dirty="0"/>
              <a:t>1: General graph </a:t>
            </a:r>
            <a:r>
              <a:rPr lang="en-US" altLang="zh-CN" dirty="0" smtClean="0"/>
              <a:t>modeling</a:t>
            </a:r>
            <a:r>
              <a:rPr lang="zh-CN" altLang="en-US" dirty="0" smtClean="0"/>
              <a:t> </a:t>
            </a:r>
            <a:r>
              <a:rPr lang="en-US" sz="1800" i="1" dirty="0" smtClean="0"/>
              <a:t>(e.g</a:t>
            </a:r>
            <a:r>
              <a:rPr lang="en-US" sz="1800" i="1" dirty="0"/>
              <a:t>., </a:t>
            </a:r>
            <a:r>
              <a:rPr lang="en-US" sz="1800" i="1" dirty="0" err="1" smtClean="0"/>
              <a:t>TimeBank</a:t>
            </a:r>
            <a:r>
              <a:rPr lang="en-US" sz="1800" i="1" dirty="0" smtClean="0"/>
              <a:t>, ~2007)</a:t>
            </a:r>
            <a:endParaRPr lang="en-US" dirty="0" smtClean="0"/>
          </a:p>
          <a:p>
            <a:pPr lvl="1"/>
            <a:r>
              <a:rPr lang="en-US" dirty="0" smtClean="0"/>
              <a:t>Annotators </a:t>
            </a:r>
            <a:r>
              <a:rPr lang="en-US" altLang="zh-CN" i="1" u="sng" dirty="0" smtClean="0"/>
              <a:t>freely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dirty="0" err="1" smtClean="0"/>
              <a:t>TempRels</a:t>
            </a:r>
            <a:r>
              <a:rPr 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It’s </a:t>
            </a:r>
            <a:r>
              <a:rPr lang="en-US" i="1" u="sng" dirty="0"/>
              <a:t>inevitable</a:t>
            </a:r>
            <a:r>
              <a:rPr lang="en-US" dirty="0"/>
              <a:t> that some </a:t>
            </a:r>
            <a:r>
              <a:rPr lang="en-US" dirty="0" err="1"/>
              <a:t>TempRels</a:t>
            </a:r>
            <a:r>
              <a:rPr lang="en-US" dirty="0"/>
              <a:t> will be </a:t>
            </a:r>
            <a:r>
              <a:rPr lang="en-US" dirty="0" smtClean="0"/>
              <a:t>missed, </a:t>
            </a:r>
          </a:p>
          <a:p>
            <a:pPr lvl="2"/>
            <a:r>
              <a:rPr lang="en-US" dirty="0" smtClean="0"/>
              <a:t>Pointed out in many works.</a:t>
            </a:r>
          </a:p>
          <a:p>
            <a:pPr lvl="1"/>
            <a:r>
              <a:rPr lang="en-US" dirty="0" smtClean="0"/>
              <a:t>E.g., only one relation between </a:t>
            </a:r>
            <a:r>
              <a:rPr lang="en-US" dirty="0"/>
              <a:t>“</a:t>
            </a:r>
            <a:r>
              <a:rPr lang="en-US" b="1" dirty="0"/>
              <a:t>eliminate</a:t>
            </a:r>
            <a:r>
              <a:rPr lang="en-US" dirty="0"/>
              <a:t>” </a:t>
            </a:r>
            <a:r>
              <a:rPr lang="en-US" dirty="0" smtClean="0"/>
              <a:t>and </a:t>
            </a:r>
            <a:r>
              <a:rPr lang="en-US" dirty="0"/>
              <a:t>“</a:t>
            </a:r>
            <a:r>
              <a:rPr lang="en-US" b="1" dirty="0"/>
              <a:t>restore</a:t>
            </a:r>
            <a:r>
              <a:rPr lang="en-US" dirty="0"/>
              <a:t>” is annotated in </a:t>
            </a:r>
            <a:r>
              <a:rPr lang="en-US" dirty="0" err="1"/>
              <a:t>TimeBank</a:t>
            </a:r>
            <a:r>
              <a:rPr lang="en-US" dirty="0"/>
              <a:t>, </a:t>
            </a:r>
            <a:r>
              <a:rPr lang="en-US" dirty="0" smtClean="0"/>
              <a:t>while other relations such as </a:t>
            </a:r>
            <a:r>
              <a:rPr lang="en-US" dirty="0"/>
              <a:t>“</a:t>
            </a:r>
            <a:r>
              <a:rPr lang="en-US" b="1" dirty="0"/>
              <a:t>tried</a:t>
            </a:r>
            <a:r>
              <a:rPr lang="en-US" dirty="0"/>
              <a:t>” is before “</a:t>
            </a:r>
            <a:r>
              <a:rPr lang="en-US" b="1" dirty="0"/>
              <a:t>eliminate</a:t>
            </a:r>
            <a:r>
              <a:rPr lang="en-US" dirty="0" smtClean="0"/>
              <a:t>” and </a:t>
            </a:r>
            <a:r>
              <a:rPr lang="en-US" dirty="0"/>
              <a:t>“</a:t>
            </a:r>
            <a:r>
              <a:rPr lang="en-US" b="1" dirty="0"/>
              <a:t>tried</a:t>
            </a:r>
            <a:r>
              <a:rPr lang="en-US" dirty="0"/>
              <a:t>” is also before “</a:t>
            </a:r>
            <a:r>
              <a:rPr lang="en-US" b="1" dirty="0" smtClean="0"/>
              <a:t>killed</a:t>
            </a:r>
            <a:r>
              <a:rPr lang="en-US" dirty="0" smtClean="0"/>
              <a:t>” are missed.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43200" y="1600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1981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Temporal Structure Modeling: Existing Annotation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“Police </a:t>
            </a:r>
            <a:r>
              <a:rPr lang="en-US" b="1" i="1" dirty="0"/>
              <a:t>tried</a:t>
            </a:r>
            <a:r>
              <a:rPr lang="en-US" i="1" dirty="0"/>
              <a:t> to </a:t>
            </a:r>
            <a:r>
              <a:rPr lang="en-US" b="1" i="1" dirty="0"/>
              <a:t>eliminate</a:t>
            </a:r>
            <a:r>
              <a:rPr lang="en-US" i="1" dirty="0"/>
              <a:t> the pro-independence army and </a:t>
            </a:r>
            <a:r>
              <a:rPr lang="en-US" b="1" i="1" dirty="0"/>
              <a:t>restore</a:t>
            </a:r>
            <a:r>
              <a:rPr lang="en-US" i="1" dirty="0"/>
              <a:t> order. At least 51 people were </a:t>
            </a:r>
            <a:r>
              <a:rPr lang="en-US" b="1" i="1" dirty="0"/>
              <a:t>killed</a:t>
            </a:r>
            <a:r>
              <a:rPr lang="en-US" i="1" dirty="0"/>
              <a:t> in clashes between police and citizens in the troubled region</a:t>
            </a:r>
            <a:r>
              <a:rPr lang="en-US" i="1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Existing Scheme </a:t>
            </a:r>
            <a:r>
              <a:rPr lang="en-US" dirty="0"/>
              <a:t>2: Chain </a:t>
            </a:r>
            <a:r>
              <a:rPr lang="en-US" dirty="0" smtClean="0"/>
              <a:t>modeling </a:t>
            </a:r>
            <a:r>
              <a:rPr lang="en-US" sz="1800" i="1" dirty="0" smtClean="0"/>
              <a:t>(e.g</a:t>
            </a:r>
            <a:r>
              <a:rPr lang="en-US" sz="1800" i="1" dirty="0"/>
              <a:t>., </a:t>
            </a:r>
            <a:r>
              <a:rPr lang="en-US" sz="1800" i="1" dirty="0" err="1" smtClean="0"/>
              <a:t>TimeBank</a:t>
            </a:r>
            <a:r>
              <a:rPr lang="en-US" sz="1800" i="1" dirty="0" smtClean="0"/>
              <a:t>-Dense ~2014)</a:t>
            </a:r>
            <a:endParaRPr lang="en-US" sz="1800" i="1" dirty="0"/>
          </a:p>
          <a:p>
            <a:pPr lvl="1"/>
            <a:r>
              <a:rPr lang="en-US" i="1" u="sng" dirty="0" smtClean="0"/>
              <a:t>All</a:t>
            </a:r>
            <a:r>
              <a:rPr lang="en-US" dirty="0" smtClean="0"/>
              <a:t> event pairs are presented, one-by-one, and an annotator </a:t>
            </a:r>
            <a:r>
              <a:rPr lang="en-US" i="1" u="sng" dirty="0" smtClean="0"/>
              <a:t>must</a:t>
            </a:r>
            <a:r>
              <a:rPr lang="en-US" dirty="0" smtClean="0"/>
              <a:t> provide a label for each of them.</a:t>
            </a:r>
          </a:p>
          <a:p>
            <a:pPr lvl="1"/>
            <a:r>
              <a:rPr lang="en-US" i="1" u="sng" dirty="0" smtClean="0"/>
              <a:t>No</a:t>
            </a:r>
            <a:r>
              <a:rPr lang="en-US" dirty="0" smtClean="0"/>
              <a:t> missing relations anymore.</a:t>
            </a:r>
            <a:endParaRPr lang="en-US" dirty="0"/>
          </a:p>
          <a:p>
            <a:pPr lvl="1"/>
            <a:r>
              <a:rPr lang="en-US" i="1" u="sng" dirty="0" smtClean="0"/>
              <a:t>Rationale</a:t>
            </a:r>
            <a:r>
              <a:rPr lang="en-US" dirty="0"/>
              <a:t>: In the physical world, time is one dimensional, so we </a:t>
            </a:r>
            <a:r>
              <a:rPr lang="en-US" dirty="0" smtClean="0"/>
              <a:t>should be able to temporally compare any </a:t>
            </a:r>
            <a:r>
              <a:rPr lang="en-US" dirty="0"/>
              <a:t>two </a:t>
            </a:r>
            <a:r>
              <a:rPr lang="en-US" dirty="0" smtClean="0"/>
              <a:t>events.</a:t>
            </a:r>
            <a:endParaRPr lang="en-US" dirty="0"/>
          </a:p>
          <a:p>
            <a:pPr lvl="1"/>
            <a:r>
              <a:rPr lang="en-US" dirty="0"/>
              <a:t>However, some pairs of events are very </a:t>
            </a:r>
            <a:r>
              <a:rPr lang="en-US" i="1" u="sng" dirty="0"/>
              <a:t>confusing</a:t>
            </a:r>
            <a:r>
              <a:rPr lang="en-US" dirty="0"/>
              <a:t>, resulting in </a:t>
            </a:r>
            <a:r>
              <a:rPr lang="en-US" i="1" u="sng" dirty="0"/>
              <a:t>low</a:t>
            </a:r>
            <a:r>
              <a:rPr lang="en-US" dirty="0"/>
              <a:t> </a:t>
            </a:r>
            <a:r>
              <a:rPr lang="en-US" dirty="0" smtClean="0"/>
              <a:t>agreement.</a:t>
            </a:r>
          </a:p>
          <a:p>
            <a:pPr lvl="1"/>
            <a:r>
              <a:rPr lang="en-US" dirty="0" smtClean="0"/>
              <a:t>E.g., what’s the relation between </a:t>
            </a:r>
            <a:r>
              <a:rPr lang="en-US" b="1" i="1" dirty="0" smtClean="0"/>
              <a:t>restore </a:t>
            </a:r>
            <a:r>
              <a:rPr lang="en-US" dirty="0" smtClean="0"/>
              <a:t>and </a:t>
            </a:r>
            <a:r>
              <a:rPr lang="en-US" b="1" i="1" dirty="0" smtClean="0"/>
              <a:t>killed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085975" y="1000026"/>
            <a:ext cx="1371600" cy="357287"/>
          </a:xfrm>
          <a:custGeom>
            <a:avLst/>
            <a:gdLst>
              <a:gd name="connsiteX0" fmla="*/ 0 w 1371600"/>
              <a:gd name="connsiteY0" fmla="*/ 328712 h 357287"/>
              <a:gd name="connsiteX1" fmla="*/ 671513 w 1371600"/>
              <a:gd name="connsiteY1" fmla="*/ 99 h 357287"/>
              <a:gd name="connsiteX2" fmla="*/ 1371600 w 1371600"/>
              <a:gd name="connsiteY2" fmla="*/ 357287 h 3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357287">
                <a:moveTo>
                  <a:pt x="0" y="328712"/>
                </a:moveTo>
                <a:cubicBezTo>
                  <a:pt x="221456" y="162024"/>
                  <a:pt x="442913" y="-4663"/>
                  <a:pt x="671513" y="99"/>
                </a:cubicBezTo>
                <a:cubicBezTo>
                  <a:pt x="900113" y="4861"/>
                  <a:pt x="1371600" y="357287"/>
                  <a:pt x="1371600" y="357287"/>
                </a:cubicBezTo>
              </a:path>
            </a:pathLst>
          </a:custGeom>
          <a:noFill/>
          <a:ln w="28575">
            <a:solidFill>
              <a:schemeClr val="bg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71575" y="1000807"/>
            <a:ext cx="857250" cy="770843"/>
          </a:xfrm>
          <a:custGeom>
            <a:avLst/>
            <a:gdLst>
              <a:gd name="connsiteX0" fmla="*/ 857250 w 857250"/>
              <a:gd name="connsiteY0" fmla="*/ 356506 h 770843"/>
              <a:gd name="connsiteX1" fmla="*/ 328613 w 857250"/>
              <a:gd name="connsiteY1" fmla="*/ 13606 h 770843"/>
              <a:gd name="connsiteX2" fmla="*/ 0 w 857250"/>
              <a:gd name="connsiteY2" fmla="*/ 770843 h 77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770843">
                <a:moveTo>
                  <a:pt x="857250" y="356506"/>
                </a:moveTo>
                <a:cubicBezTo>
                  <a:pt x="664369" y="150528"/>
                  <a:pt x="471488" y="-55450"/>
                  <a:pt x="328613" y="13606"/>
                </a:cubicBezTo>
                <a:cubicBezTo>
                  <a:pt x="185738" y="82662"/>
                  <a:pt x="0" y="770843"/>
                  <a:pt x="0" y="770843"/>
                </a:cubicBezTo>
              </a:path>
            </a:pathLst>
          </a:custGeom>
          <a:noFill/>
          <a:ln w="28575">
            <a:solidFill>
              <a:schemeClr val="bg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43113" y="931118"/>
            <a:ext cx="3757612" cy="797670"/>
          </a:xfrm>
          <a:custGeom>
            <a:avLst/>
            <a:gdLst>
              <a:gd name="connsiteX0" fmla="*/ 0 w 3757612"/>
              <a:gd name="connsiteY0" fmla="*/ 397620 h 797670"/>
              <a:gd name="connsiteX1" fmla="*/ 2200275 w 3757612"/>
              <a:gd name="connsiteY1" fmla="*/ 11857 h 797670"/>
              <a:gd name="connsiteX2" fmla="*/ 3757612 w 3757612"/>
              <a:gd name="connsiteY2" fmla="*/ 797670 h 79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7612" h="797670">
                <a:moveTo>
                  <a:pt x="0" y="397620"/>
                </a:moveTo>
                <a:cubicBezTo>
                  <a:pt x="787003" y="171401"/>
                  <a:pt x="1574006" y="-54818"/>
                  <a:pt x="2200275" y="11857"/>
                </a:cubicBezTo>
                <a:cubicBezTo>
                  <a:pt x="2826544" y="78532"/>
                  <a:pt x="3757612" y="797670"/>
                  <a:pt x="3757612" y="797670"/>
                </a:cubicBezTo>
              </a:path>
            </a:pathLst>
          </a:custGeom>
          <a:noFill/>
          <a:ln w="28575">
            <a:solidFill>
              <a:schemeClr val="bg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43013" y="760865"/>
            <a:ext cx="2214562" cy="967923"/>
          </a:xfrm>
          <a:custGeom>
            <a:avLst/>
            <a:gdLst>
              <a:gd name="connsiteX0" fmla="*/ 2214562 w 2214562"/>
              <a:gd name="connsiteY0" fmla="*/ 539298 h 967923"/>
              <a:gd name="connsiteX1" fmla="*/ 857250 w 2214562"/>
              <a:gd name="connsiteY1" fmla="*/ 10660 h 967923"/>
              <a:gd name="connsiteX2" fmla="*/ 0 w 2214562"/>
              <a:gd name="connsiteY2" fmla="*/ 967923 h 9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967923">
                <a:moveTo>
                  <a:pt x="2214562" y="539298"/>
                </a:moveTo>
                <a:cubicBezTo>
                  <a:pt x="1720453" y="239260"/>
                  <a:pt x="1226344" y="-60778"/>
                  <a:pt x="857250" y="10660"/>
                </a:cubicBezTo>
                <a:cubicBezTo>
                  <a:pt x="488156" y="82097"/>
                  <a:pt x="0" y="967923"/>
                  <a:pt x="0" y="967923"/>
                </a:cubicBezTo>
              </a:path>
            </a:pathLst>
          </a:custGeom>
          <a:noFill/>
          <a:ln w="28575">
            <a:solidFill>
              <a:schemeClr val="bg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29000" y="862494"/>
            <a:ext cx="2443163" cy="852006"/>
          </a:xfrm>
          <a:custGeom>
            <a:avLst/>
            <a:gdLst>
              <a:gd name="connsiteX0" fmla="*/ 0 w 2443163"/>
              <a:gd name="connsiteY0" fmla="*/ 480531 h 852006"/>
              <a:gd name="connsiteX1" fmla="*/ 1571625 w 2443163"/>
              <a:gd name="connsiteY1" fmla="*/ 9044 h 852006"/>
              <a:gd name="connsiteX2" fmla="*/ 2443163 w 2443163"/>
              <a:gd name="connsiteY2" fmla="*/ 852006 h 8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3163" h="852006">
                <a:moveTo>
                  <a:pt x="0" y="480531"/>
                </a:moveTo>
                <a:cubicBezTo>
                  <a:pt x="582215" y="213831"/>
                  <a:pt x="1164431" y="-52869"/>
                  <a:pt x="1571625" y="9044"/>
                </a:cubicBezTo>
                <a:cubicBezTo>
                  <a:pt x="1978819" y="70956"/>
                  <a:pt x="2443163" y="852006"/>
                  <a:pt x="2443163" y="852006"/>
                </a:cubicBezTo>
              </a:path>
            </a:pathLst>
          </a:custGeom>
          <a:noFill/>
          <a:ln w="28575">
            <a:solidFill>
              <a:schemeClr val="bg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14438" y="1943100"/>
            <a:ext cx="4572000" cy="514429"/>
          </a:xfrm>
          <a:custGeom>
            <a:avLst/>
            <a:gdLst>
              <a:gd name="connsiteX0" fmla="*/ 0 w 4572000"/>
              <a:gd name="connsiteY0" fmla="*/ 0 h 514429"/>
              <a:gd name="connsiteX1" fmla="*/ 2528887 w 4572000"/>
              <a:gd name="connsiteY1" fmla="*/ 514350 h 514429"/>
              <a:gd name="connsiteX2" fmla="*/ 4572000 w 4572000"/>
              <a:gd name="connsiteY2" fmla="*/ 42863 h 5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4429">
                <a:moveTo>
                  <a:pt x="0" y="0"/>
                </a:moveTo>
                <a:cubicBezTo>
                  <a:pt x="883443" y="253603"/>
                  <a:pt x="1766887" y="507206"/>
                  <a:pt x="2528887" y="514350"/>
                </a:cubicBezTo>
                <a:cubicBezTo>
                  <a:pt x="3290887" y="521494"/>
                  <a:pt x="4572000" y="42863"/>
                  <a:pt x="4572000" y="42863"/>
                </a:cubicBezTo>
              </a:path>
            </a:pathLst>
          </a:custGeom>
          <a:noFill/>
          <a:ln w="28575">
            <a:solidFill>
              <a:schemeClr val="bg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1981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6176" y="1981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Roth-Penn-1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28575">
          <a:noFill/>
          <a:prstDash val="lgDash"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35219</TotalTime>
  <Words>2293</Words>
  <Application>Microsoft Macintosh PowerPoint</Application>
  <PresentationFormat>On-screen Show (4:3)</PresentationFormat>
  <Paragraphs>345</Paragraphs>
  <Slides>26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Rounded MT Bold</vt:lpstr>
      <vt:lpstr>Calibri</vt:lpstr>
      <vt:lpstr>Cambria Math</vt:lpstr>
      <vt:lpstr>Mangal</vt:lpstr>
      <vt:lpstr>Times New Roman</vt:lpstr>
      <vt:lpstr>Wingdings</vt:lpstr>
      <vt:lpstr>宋体</vt:lpstr>
      <vt:lpstr>等线</vt:lpstr>
      <vt:lpstr>Arial</vt:lpstr>
      <vt:lpstr>Roth-Penn-1</vt:lpstr>
      <vt:lpstr>A Multi-Axis Annotation Scheme for Event Temporal Relations</vt:lpstr>
      <vt:lpstr>Towards Natural Language Understanding </vt:lpstr>
      <vt:lpstr>Time is Important</vt:lpstr>
      <vt:lpstr>Time is Important</vt:lpstr>
      <vt:lpstr>Time is Important</vt:lpstr>
      <vt:lpstr>Temporal Relations: A Key Component</vt:lpstr>
      <vt:lpstr>Highlights And Outline</vt:lpstr>
      <vt:lpstr>1. Temporal Structure Modeling: Existing Annotation Schemes</vt:lpstr>
      <vt:lpstr>1. Temporal Structure Modeling: Existing Annotation Schemes</vt:lpstr>
      <vt:lpstr>1. Temporal Structure Modeling: Difficulty</vt:lpstr>
      <vt:lpstr>1. Temporal Structure Modeling: Multi-Axis</vt:lpstr>
      <vt:lpstr>1. Multi-Axis Modeling: NOT Simply Actual Vs Non-Actual</vt:lpstr>
      <vt:lpstr>1. Multi-Axis Modeling</vt:lpstr>
      <vt:lpstr>Intention Vs Actuality</vt:lpstr>
      <vt:lpstr>1. Multi-Axis Modeling</vt:lpstr>
      <vt:lpstr>1. Multi-Axis Modeling: A Balance Between Two Schemes</vt:lpstr>
      <vt:lpstr>Overview: Multi-Axis Annotation Scheme</vt:lpstr>
      <vt:lpstr>Cross-Axis Relations</vt:lpstr>
      <vt:lpstr>2. Crowdsourcing</vt:lpstr>
      <vt:lpstr>3. An Interesting Observation: Ambiguity In End-Points</vt:lpstr>
      <vt:lpstr>Overview: Multi-Axis Annotation Scheme</vt:lpstr>
      <vt:lpstr>Quality Metrics Of Our New Dataset</vt:lpstr>
      <vt:lpstr>Result On Our New Dataset</vt:lpstr>
      <vt:lpstr>Conclusion</vt:lpstr>
      <vt:lpstr>CogCompTime: An Online Temporal Demo Based On This Work</vt:lpstr>
      <vt:lpstr>CogCompTime: An Online Temporal Demo Based On This Work</vt:lpstr>
    </vt:vector>
  </TitlesOfParts>
  <Company>University of Pennsylvania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IJCAI 2017</dc:title>
  <dc:subject>Reasoning and Learning</dc:subject>
  <dc:creator>Dan Roth</dc:creator>
  <cp:lastModifiedBy>Ning, Qiang</cp:lastModifiedBy>
  <cp:revision>629</cp:revision>
  <cp:lastPrinted>2018-06-05T14:20:10Z</cp:lastPrinted>
  <dcterms:created xsi:type="dcterms:W3CDTF">2004-04-23T00:06:24Z</dcterms:created>
  <dcterms:modified xsi:type="dcterms:W3CDTF">2018-07-18T04:30:48Z</dcterms:modified>
</cp:coreProperties>
</file>