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392" r:id="rId2"/>
    <p:sldId id="483" r:id="rId3"/>
    <p:sldId id="479" r:id="rId4"/>
    <p:sldId id="480" r:id="rId5"/>
    <p:sldId id="460" r:id="rId6"/>
    <p:sldId id="462" r:id="rId7"/>
    <p:sldId id="450" r:id="rId8"/>
    <p:sldId id="451" r:id="rId9"/>
    <p:sldId id="467" r:id="rId10"/>
    <p:sldId id="461" r:id="rId11"/>
    <p:sldId id="469" r:id="rId12"/>
    <p:sldId id="470" r:id="rId13"/>
    <p:sldId id="463" r:id="rId14"/>
    <p:sldId id="484" r:id="rId15"/>
    <p:sldId id="476" r:id="rId16"/>
    <p:sldId id="477" r:id="rId17"/>
    <p:sldId id="478" r:id="rId18"/>
    <p:sldId id="471" r:id="rId19"/>
    <p:sldId id="464" r:id="rId20"/>
    <p:sldId id="465" r:id="rId21"/>
    <p:sldId id="454" r:id="rId22"/>
    <p:sldId id="47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80"/>
    <a:srgbClr val="FBA313"/>
    <a:srgbClr val="FAC896"/>
    <a:srgbClr val="A7001B"/>
    <a:srgbClr val="FAE1AF"/>
    <a:srgbClr val="400080"/>
    <a:srgbClr val="CC3300"/>
    <a:srgbClr val="0066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4" autoAdjust="0"/>
    <p:restoredTop sz="86468" autoAdjust="0"/>
  </p:normalViewPr>
  <p:slideViewPr>
    <p:cSldViewPr>
      <p:cViewPr varScale="1">
        <p:scale>
          <a:sx n="97" d="100"/>
          <a:sy n="97" d="100"/>
        </p:scale>
        <p:origin x="18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0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7D9C7A-1E92-449D-A064-B8AFA531E9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827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B753E5-623F-4C67-8206-272E28AD2ED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</p:spPr>
        <p:txBody>
          <a:bodyPr/>
          <a:lstStyle/>
          <a:p>
            <a:pPr eaLnBrk="1" hangingPunct="1"/>
            <a:r>
              <a:rPr lang="en-US" altLang="en-US" dirty="0"/>
              <a:t>18mins</a:t>
            </a:r>
            <a:r>
              <a:rPr lang="en-US" altLang="en-US" baseline="0" dirty="0"/>
              <a:t> talk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1021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“The only thing constant is change.” </a:t>
            </a:r>
            <a:r>
              <a:rPr lang="mr-IN" sz="1600" dirty="0" smtClean="0"/>
              <a:t>–</a:t>
            </a:r>
            <a:r>
              <a:rPr lang="en-US" sz="1600" dirty="0" smtClean="0"/>
              <a:t> Heraclitus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The </a:t>
            </a:r>
            <a:r>
              <a:rPr lang="en-US" sz="1600" dirty="0"/>
              <a:t>world is evolving over time: one’s </a:t>
            </a:r>
            <a:r>
              <a:rPr lang="en-US" sz="1600" dirty="0" smtClean="0"/>
              <a:t>place of work, </a:t>
            </a:r>
            <a:r>
              <a:rPr lang="en-US" sz="1600" dirty="0"/>
              <a:t>place of </a:t>
            </a:r>
            <a:r>
              <a:rPr lang="en-US" sz="1600" dirty="0" smtClean="0"/>
              <a:t>home, </a:t>
            </a:r>
            <a:r>
              <a:rPr lang="en-US" sz="1600" dirty="0"/>
              <a:t>a conflict between two countries, the progress of a social event, </a:t>
            </a:r>
            <a:r>
              <a:rPr lang="mr-IN" sz="1600" dirty="0"/>
              <a:t>…</a:t>
            </a:r>
            <a:endParaRPr lang="en-US" sz="1600" dirty="0"/>
          </a:p>
          <a:p>
            <a:r>
              <a:rPr lang="en-US" smtClean="0"/>
              <a:t>Many </a:t>
            </a:r>
            <a:r>
              <a:rPr lang="en-US" dirty="0"/>
              <a:t>applications rely on a good understanding </a:t>
            </a:r>
            <a:r>
              <a:rPr lang="en-US"/>
              <a:t>of </a:t>
            </a:r>
            <a:r>
              <a:rPr lang="en-US" smtClean="0"/>
              <a:t>time</a:t>
            </a:r>
            <a:r>
              <a:rPr lang="en-US" sz="160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D9C7A-1E92-449D-A064-B8AFA531E95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697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define an</a:t>
            </a:r>
            <a:r>
              <a:rPr lang="en-US" baseline="0" dirty="0"/>
              <a:t> event: 99 events?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4C183-30E9-E641-89DC-C5768775E5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55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define an</a:t>
            </a:r>
            <a:r>
              <a:rPr lang="en-US" baseline="0" dirty="0"/>
              <a:t> event: 99 events?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4C183-30E9-E641-89DC-C5768775E5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84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it was used only for H</a:t>
            </a:r>
            <a:r>
              <a:rPr lang="en-US" baseline="0" dirty="0" smtClean="0"/>
              <a:t> not for F (but was used also for F in the NAACL paper)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D9C7A-1E92-449D-A064-B8AFA531E953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441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~7K relations in train &amp; dev </a:t>
            </a:r>
          </a:p>
          <a:p>
            <a:pPr lvl="1"/>
            <a:r>
              <a:rPr lang="en-US" dirty="0" smtClean="0"/>
              <a:t>~3K relations in test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Actually, This work is not the best version;</a:t>
            </a:r>
            <a:r>
              <a:rPr lang="en-US" baseline="0" dirty="0" smtClean="0"/>
              <a:t> an earlier version;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D9C7A-1E92-449D-A064-B8AFA531E953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960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penn-1-Au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2812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148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457200"/>
            <a:ext cx="21336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457200"/>
            <a:ext cx="6248400" cy="5943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193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00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83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91000" cy="5181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5181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811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452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133600"/>
            <a:ext cx="3868737" cy="40560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452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33600"/>
            <a:ext cx="3887788" cy="40560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78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679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69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32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63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8" Type="http://schemas.openxmlformats.org/officeDocument/2006/relationships/image" Target="../media/image6.png"/><Relationship Id="rId1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556022" y="6627472"/>
            <a:ext cx="1360821" cy="0"/>
          </a:xfrm>
          <a:prstGeom prst="line">
            <a:avLst/>
          </a:prstGeom>
          <a:noFill/>
          <a:ln w="12700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534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76274" y="2286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 Click to Edit Master Title Style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686800" y="6627472"/>
            <a:ext cx="301366" cy="21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039EF4-A850-451A-A568-A8D7B10EE4DC}" type="slidenum">
              <a:rPr lang="zh-CN" altLang="en-US" sz="800">
                <a:solidFill>
                  <a:srgbClr val="A7001B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pPr/>
              <a:t>‹#›</a:t>
            </a:fld>
            <a:endParaRPr lang="en-US" altLang="zh-CN" sz="800" dirty="0">
              <a:solidFill>
                <a:srgbClr val="A7001B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6681055" y="6627472"/>
            <a:ext cx="556017" cy="0"/>
          </a:xfrm>
          <a:prstGeom prst="line">
            <a:avLst/>
          </a:prstGeom>
          <a:noFill/>
          <a:ln w="12700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0"/>
            <a:endParaRPr lang="en-US" dirty="0"/>
          </a:p>
        </p:txBody>
      </p:sp>
      <p:sp>
        <p:nvSpPr>
          <p:cNvPr id="1033" name="Line 12"/>
          <p:cNvSpPr>
            <a:spLocks noChangeShapeType="1"/>
          </p:cNvSpPr>
          <p:nvPr/>
        </p:nvSpPr>
        <p:spPr bwMode="auto">
          <a:xfrm>
            <a:off x="1905000" y="6627472"/>
            <a:ext cx="1447800" cy="0"/>
          </a:xfrm>
          <a:prstGeom prst="line">
            <a:avLst/>
          </a:prstGeom>
          <a:noFill/>
          <a:ln w="12700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3"/>
          <p:cNvSpPr>
            <a:spLocks noChangeShapeType="1"/>
          </p:cNvSpPr>
          <p:nvPr/>
        </p:nvSpPr>
        <p:spPr bwMode="auto">
          <a:xfrm>
            <a:off x="275362" y="6627472"/>
            <a:ext cx="1324838" cy="0"/>
          </a:xfrm>
          <a:prstGeom prst="line">
            <a:avLst/>
          </a:prstGeom>
          <a:noFill/>
          <a:ln w="12700">
            <a:solidFill>
              <a:srgbClr val="A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5" name="Picture 14" descr="penn_logo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4474" y="6400800"/>
            <a:ext cx="51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29"/>
          <p:cNvGrpSpPr>
            <a:grpSpLocks/>
          </p:cNvGrpSpPr>
          <p:nvPr userDrawn="1"/>
        </p:nvGrpSpPr>
        <p:grpSpPr bwMode="auto">
          <a:xfrm>
            <a:off x="2680087" y="6206622"/>
            <a:ext cx="3911600" cy="569913"/>
            <a:chOff x="114" y="226"/>
            <a:chExt cx="2464" cy="503"/>
          </a:xfrm>
        </p:grpSpPr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" y="226"/>
              <a:ext cx="36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" y="226"/>
              <a:ext cx="370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" y="227"/>
              <a:ext cx="331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511" y="559"/>
              <a:ext cx="96" cy="116"/>
            </a:xfrm>
            <a:custGeom>
              <a:avLst/>
              <a:gdLst>
                <a:gd name="T0" fmla="*/ 21 w 74"/>
                <a:gd name="T1" fmla="*/ 74 h 79"/>
                <a:gd name="T2" fmla="*/ 6 w 74"/>
                <a:gd name="T3" fmla="*/ 60 h 79"/>
                <a:gd name="T4" fmla="*/ 0 w 74"/>
                <a:gd name="T5" fmla="*/ 39 h 79"/>
                <a:gd name="T6" fmla="*/ 13 w 74"/>
                <a:gd name="T7" fmla="*/ 11 h 79"/>
                <a:gd name="T8" fmla="*/ 46 w 74"/>
                <a:gd name="T9" fmla="*/ 0 h 79"/>
                <a:gd name="T10" fmla="*/ 60 w 74"/>
                <a:gd name="T11" fmla="*/ 1 h 79"/>
                <a:gd name="T12" fmla="*/ 74 w 74"/>
                <a:gd name="T13" fmla="*/ 5 h 79"/>
                <a:gd name="T14" fmla="*/ 74 w 74"/>
                <a:gd name="T15" fmla="*/ 6 h 79"/>
                <a:gd name="T16" fmla="*/ 73 w 74"/>
                <a:gd name="T17" fmla="*/ 12 h 79"/>
                <a:gd name="T18" fmla="*/ 72 w 74"/>
                <a:gd name="T19" fmla="*/ 24 h 79"/>
                <a:gd name="T20" fmla="*/ 67 w 74"/>
                <a:gd name="T21" fmla="*/ 24 h 79"/>
                <a:gd name="T22" fmla="*/ 67 w 74"/>
                <a:gd name="T23" fmla="*/ 14 h 79"/>
                <a:gd name="T24" fmla="*/ 63 w 74"/>
                <a:gd name="T25" fmla="*/ 11 h 79"/>
                <a:gd name="T26" fmla="*/ 56 w 74"/>
                <a:gd name="T27" fmla="*/ 8 h 79"/>
                <a:gd name="T28" fmla="*/ 46 w 74"/>
                <a:gd name="T29" fmla="*/ 6 h 79"/>
                <a:gd name="T30" fmla="*/ 25 w 74"/>
                <a:gd name="T31" fmla="*/ 15 h 79"/>
                <a:gd name="T32" fmla="*/ 17 w 74"/>
                <a:gd name="T33" fmla="*/ 37 h 79"/>
                <a:gd name="T34" fmla="*/ 27 w 74"/>
                <a:gd name="T35" fmla="*/ 63 h 79"/>
                <a:gd name="T36" fmla="*/ 50 w 74"/>
                <a:gd name="T37" fmla="*/ 72 h 79"/>
                <a:gd name="T38" fmla="*/ 61 w 74"/>
                <a:gd name="T39" fmla="*/ 71 h 79"/>
                <a:gd name="T40" fmla="*/ 73 w 74"/>
                <a:gd name="T41" fmla="*/ 66 h 79"/>
                <a:gd name="T42" fmla="*/ 74 w 74"/>
                <a:gd name="T43" fmla="*/ 68 h 79"/>
                <a:gd name="T44" fmla="*/ 71 w 74"/>
                <a:gd name="T45" fmla="*/ 73 h 79"/>
                <a:gd name="T46" fmla="*/ 59 w 74"/>
                <a:gd name="T47" fmla="*/ 78 h 79"/>
                <a:gd name="T48" fmla="*/ 46 w 74"/>
                <a:gd name="T49" fmla="*/ 79 h 79"/>
                <a:gd name="T50" fmla="*/ 21 w 74"/>
                <a:gd name="T51" fmla="*/ 7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79">
                  <a:moveTo>
                    <a:pt x="21" y="74"/>
                  </a:moveTo>
                  <a:cubicBezTo>
                    <a:pt x="14" y="71"/>
                    <a:pt x="9" y="66"/>
                    <a:pt x="6" y="60"/>
                  </a:cubicBezTo>
                  <a:cubicBezTo>
                    <a:pt x="2" y="54"/>
                    <a:pt x="0" y="47"/>
                    <a:pt x="0" y="39"/>
                  </a:cubicBezTo>
                  <a:cubicBezTo>
                    <a:pt x="0" y="28"/>
                    <a:pt x="4" y="18"/>
                    <a:pt x="13" y="11"/>
                  </a:cubicBezTo>
                  <a:cubicBezTo>
                    <a:pt x="21" y="4"/>
                    <a:pt x="32" y="0"/>
                    <a:pt x="46" y="0"/>
                  </a:cubicBezTo>
                  <a:cubicBezTo>
                    <a:pt x="51" y="0"/>
                    <a:pt x="55" y="0"/>
                    <a:pt x="60" y="1"/>
                  </a:cubicBezTo>
                  <a:cubicBezTo>
                    <a:pt x="65" y="2"/>
                    <a:pt x="69" y="3"/>
                    <a:pt x="74" y="5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4" y="8"/>
                    <a:pt x="73" y="10"/>
                    <a:pt x="73" y="12"/>
                  </a:cubicBezTo>
                  <a:cubicBezTo>
                    <a:pt x="72" y="15"/>
                    <a:pt x="72" y="19"/>
                    <a:pt x="72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18"/>
                    <a:pt x="67" y="15"/>
                    <a:pt x="67" y="14"/>
                  </a:cubicBezTo>
                  <a:cubicBezTo>
                    <a:pt x="66" y="14"/>
                    <a:pt x="65" y="13"/>
                    <a:pt x="63" y="11"/>
                  </a:cubicBezTo>
                  <a:cubicBezTo>
                    <a:pt x="62" y="10"/>
                    <a:pt x="59" y="9"/>
                    <a:pt x="56" y="8"/>
                  </a:cubicBezTo>
                  <a:cubicBezTo>
                    <a:pt x="53" y="7"/>
                    <a:pt x="50" y="6"/>
                    <a:pt x="46" y="6"/>
                  </a:cubicBezTo>
                  <a:cubicBezTo>
                    <a:pt x="37" y="6"/>
                    <a:pt x="30" y="9"/>
                    <a:pt x="25" y="15"/>
                  </a:cubicBezTo>
                  <a:cubicBezTo>
                    <a:pt x="20" y="20"/>
                    <a:pt x="17" y="28"/>
                    <a:pt x="17" y="37"/>
                  </a:cubicBezTo>
                  <a:cubicBezTo>
                    <a:pt x="17" y="48"/>
                    <a:pt x="20" y="56"/>
                    <a:pt x="27" y="63"/>
                  </a:cubicBezTo>
                  <a:cubicBezTo>
                    <a:pt x="32" y="69"/>
                    <a:pt x="40" y="72"/>
                    <a:pt x="50" y="72"/>
                  </a:cubicBezTo>
                  <a:cubicBezTo>
                    <a:pt x="54" y="72"/>
                    <a:pt x="58" y="71"/>
                    <a:pt x="61" y="71"/>
                  </a:cubicBezTo>
                  <a:cubicBezTo>
                    <a:pt x="65" y="70"/>
                    <a:pt x="68" y="68"/>
                    <a:pt x="73" y="66"/>
                  </a:cubicBezTo>
                  <a:cubicBezTo>
                    <a:pt x="74" y="68"/>
                    <a:pt x="74" y="68"/>
                    <a:pt x="74" y="68"/>
                  </a:cubicBezTo>
                  <a:cubicBezTo>
                    <a:pt x="73" y="69"/>
                    <a:pt x="72" y="71"/>
                    <a:pt x="71" y="73"/>
                  </a:cubicBezTo>
                  <a:cubicBezTo>
                    <a:pt x="67" y="75"/>
                    <a:pt x="63" y="77"/>
                    <a:pt x="59" y="78"/>
                  </a:cubicBezTo>
                  <a:cubicBezTo>
                    <a:pt x="55" y="79"/>
                    <a:pt x="51" y="79"/>
                    <a:pt x="46" y="79"/>
                  </a:cubicBezTo>
                  <a:cubicBezTo>
                    <a:pt x="36" y="79"/>
                    <a:pt x="28" y="78"/>
                    <a:pt x="21" y="74"/>
                  </a:cubicBezTo>
                </a:path>
              </a:pathLst>
            </a:cu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623" y="597"/>
              <a:ext cx="547" cy="78"/>
            </a:xfrm>
            <a:custGeom>
              <a:avLst/>
              <a:gdLst>
                <a:gd name="T0" fmla="*/ 143 w 421"/>
                <a:gd name="T1" fmla="*/ 27 h 53"/>
                <a:gd name="T2" fmla="*/ 150 w 421"/>
                <a:gd name="T3" fmla="*/ 49 h 53"/>
                <a:gd name="T4" fmla="*/ 132 w 421"/>
                <a:gd name="T5" fmla="*/ 49 h 53"/>
                <a:gd name="T6" fmla="*/ 139 w 421"/>
                <a:gd name="T7" fmla="*/ 28 h 53"/>
                <a:gd name="T8" fmla="*/ 132 w 421"/>
                <a:gd name="T9" fmla="*/ 4 h 53"/>
                <a:gd name="T10" fmla="*/ 167 w 421"/>
                <a:gd name="T11" fmla="*/ 24 h 53"/>
                <a:gd name="T12" fmla="*/ 178 w 421"/>
                <a:gd name="T13" fmla="*/ 5 h 53"/>
                <a:gd name="T14" fmla="*/ 180 w 421"/>
                <a:gd name="T15" fmla="*/ 1 h 53"/>
                <a:gd name="T16" fmla="*/ 184 w 421"/>
                <a:gd name="T17" fmla="*/ 5 h 53"/>
                <a:gd name="T18" fmla="*/ 183 w 421"/>
                <a:gd name="T19" fmla="*/ 41 h 53"/>
                <a:gd name="T20" fmla="*/ 342 w 421"/>
                <a:gd name="T21" fmla="*/ 53 h 53"/>
                <a:gd name="T22" fmla="*/ 316 w 421"/>
                <a:gd name="T23" fmla="*/ 4 h 53"/>
                <a:gd name="T24" fmla="*/ 340 w 421"/>
                <a:gd name="T25" fmla="*/ 4 h 53"/>
                <a:gd name="T26" fmla="*/ 348 w 421"/>
                <a:gd name="T27" fmla="*/ 40 h 53"/>
                <a:gd name="T28" fmla="*/ 354 w 421"/>
                <a:gd name="T29" fmla="*/ 4 h 53"/>
                <a:gd name="T30" fmla="*/ 372 w 421"/>
                <a:gd name="T31" fmla="*/ 4 h 53"/>
                <a:gd name="T32" fmla="*/ 347 w 421"/>
                <a:gd name="T33" fmla="*/ 53 h 53"/>
                <a:gd name="T34" fmla="*/ 75 w 421"/>
                <a:gd name="T35" fmla="*/ 7 h 53"/>
                <a:gd name="T36" fmla="*/ 118 w 421"/>
                <a:gd name="T37" fmla="*/ 4 h 53"/>
                <a:gd name="T38" fmla="*/ 107 w 421"/>
                <a:gd name="T39" fmla="*/ 5 h 53"/>
                <a:gd name="T40" fmla="*/ 84 w 421"/>
                <a:gd name="T41" fmla="*/ 42 h 53"/>
                <a:gd name="T42" fmla="*/ 108 w 421"/>
                <a:gd name="T43" fmla="*/ 35 h 53"/>
                <a:gd name="T44" fmla="*/ 122 w 421"/>
                <a:gd name="T45" fmla="*/ 31 h 53"/>
                <a:gd name="T46" fmla="*/ 119 w 421"/>
                <a:gd name="T47" fmla="*/ 48 h 53"/>
                <a:gd name="T48" fmla="*/ 7 w 421"/>
                <a:gd name="T49" fmla="*/ 46 h 53"/>
                <a:gd name="T50" fmla="*/ 29 w 421"/>
                <a:gd name="T51" fmla="*/ 0 h 53"/>
                <a:gd name="T52" fmla="*/ 53 w 421"/>
                <a:gd name="T53" fmla="*/ 40 h 53"/>
                <a:gd name="T54" fmla="*/ 16 w 421"/>
                <a:gd name="T55" fmla="*/ 9 h 53"/>
                <a:gd name="T56" fmla="*/ 29 w 421"/>
                <a:gd name="T57" fmla="*/ 49 h 53"/>
                <a:gd name="T58" fmla="*/ 28 w 421"/>
                <a:gd name="T59" fmla="*/ 4 h 53"/>
                <a:gd name="T60" fmla="*/ 383 w 421"/>
                <a:gd name="T61" fmla="*/ 52 h 53"/>
                <a:gd name="T62" fmla="*/ 387 w 421"/>
                <a:gd name="T63" fmla="*/ 7 h 53"/>
                <a:gd name="T64" fmla="*/ 394 w 421"/>
                <a:gd name="T65" fmla="*/ 1 h 53"/>
                <a:gd name="T66" fmla="*/ 419 w 421"/>
                <a:gd name="T67" fmla="*/ 12 h 53"/>
                <a:gd name="T68" fmla="*/ 405 w 421"/>
                <a:gd name="T69" fmla="*/ 5 h 53"/>
                <a:gd name="T70" fmla="*/ 411 w 421"/>
                <a:gd name="T71" fmla="*/ 23 h 53"/>
                <a:gd name="T72" fmla="*/ 415 w 421"/>
                <a:gd name="T73" fmla="*/ 26 h 53"/>
                <a:gd name="T74" fmla="*/ 411 w 421"/>
                <a:gd name="T75" fmla="*/ 28 h 53"/>
                <a:gd name="T76" fmla="*/ 398 w 421"/>
                <a:gd name="T77" fmla="*/ 48 h 53"/>
                <a:gd name="T78" fmla="*/ 421 w 421"/>
                <a:gd name="T79" fmla="*/ 39 h 53"/>
                <a:gd name="T80" fmla="*/ 305 w 421"/>
                <a:gd name="T81" fmla="*/ 52 h 53"/>
                <a:gd name="T82" fmla="*/ 291 w 421"/>
                <a:gd name="T83" fmla="*/ 48 h 53"/>
                <a:gd name="T84" fmla="*/ 292 w 421"/>
                <a:gd name="T85" fmla="*/ 5 h 53"/>
                <a:gd name="T86" fmla="*/ 297 w 421"/>
                <a:gd name="T87" fmla="*/ 1 h 53"/>
                <a:gd name="T88" fmla="*/ 303 w 421"/>
                <a:gd name="T89" fmla="*/ 7 h 53"/>
                <a:gd name="T90" fmla="*/ 304 w 421"/>
                <a:gd name="T91" fmla="*/ 49 h 53"/>
                <a:gd name="T92" fmla="*/ 254 w 421"/>
                <a:gd name="T93" fmla="*/ 52 h 53"/>
                <a:gd name="T94" fmla="*/ 247 w 421"/>
                <a:gd name="T95" fmla="*/ 48 h 53"/>
                <a:gd name="T96" fmla="*/ 248 w 421"/>
                <a:gd name="T97" fmla="*/ 6 h 53"/>
                <a:gd name="T98" fmla="*/ 234 w 421"/>
                <a:gd name="T99" fmla="*/ 7 h 53"/>
                <a:gd name="T100" fmla="*/ 230 w 421"/>
                <a:gd name="T101" fmla="*/ 1 h 53"/>
                <a:gd name="T102" fmla="*/ 277 w 421"/>
                <a:gd name="T103" fmla="*/ 13 h 53"/>
                <a:gd name="T104" fmla="*/ 260 w 421"/>
                <a:gd name="T105" fmla="*/ 5 h 53"/>
                <a:gd name="T106" fmla="*/ 259 w 421"/>
                <a:gd name="T107" fmla="*/ 45 h 53"/>
                <a:gd name="T108" fmla="*/ 254 w 421"/>
                <a:gd name="T109" fmla="*/ 52 h 53"/>
                <a:gd name="T110" fmla="*/ 199 w 421"/>
                <a:gd name="T111" fmla="*/ 49 h 53"/>
                <a:gd name="T112" fmla="*/ 205 w 421"/>
                <a:gd name="T113" fmla="*/ 13 h 53"/>
                <a:gd name="T114" fmla="*/ 199 w 421"/>
                <a:gd name="T115" fmla="*/ 1 h 53"/>
                <a:gd name="T116" fmla="*/ 217 w 421"/>
                <a:gd name="T117" fmla="*/ 4 h 53"/>
                <a:gd name="T118" fmla="*/ 216 w 421"/>
                <a:gd name="T119" fmla="*/ 48 h 53"/>
                <a:gd name="T120" fmla="*/ 218 w 421"/>
                <a:gd name="T121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21" h="53">
                  <a:moveTo>
                    <a:pt x="177" y="52"/>
                  </a:moveTo>
                  <a:cubicBezTo>
                    <a:pt x="170" y="45"/>
                    <a:pt x="163" y="36"/>
                    <a:pt x="154" y="26"/>
                  </a:cubicBezTo>
                  <a:cubicBezTo>
                    <a:pt x="149" y="21"/>
                    <a:pt x="146" y="16"/>
                    <a:pt x="143" y="12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3" y="31"/>
                    <a:pt x="143" y="35"/>
                    <a:pt x="143" y="41"/>
                  </a:cubicBezTo>
                  <a:cubicBezTo>
                    <a:pt x="143" y="45"/>
                    <a:pt x="144" y="47"/>
                    <a:pt x="144" y="48"/>
                  </a:cubicBezTo>
                  <a:cubicBezTo>
                    <a:pt x="144" y="48"/>
                    <a:pt x="144" y="48"/>
                    <a:pt x="144" y="48"/>
                  </a:cubicBezTo>
                  <a:cubicBezTo>
                    <a:pt x="145" y="49"/>
                    <a:pt x="147" y="49"/>
                    <a:pt x="150" y="49"/>
                  </a:cubicBezTo>
                  <a:cubicBezTo>
                    <a:pt x="150" y="52"/>
                    <a:pt x="150" y="52"/>
                    <a:pt x="150" y="52"/>
                  </a:cubicBezTo>
                  <a:cubicBezTo>
                    <a:pt x="146" y="52"/>
                    <a:pt x="143" y="52"/>
                    <a:pt x="141" y="52"/>
                  </a:cubicBezTo>
                  <a:cubicBezTo>
                    <a:pt x="140" y="52"/>
                    <a:pt x="137" y="52"/>
                    <a:pt x="132" y="52"/>
                  </a:cubicBezTo>
                  <a:cubicBezTo>
                    <a:pt x="132" y="49"/>
                    <a:pt x="132" y="49"/>
                    <a:pt x="132" y="49"/>
                  </a:cubicBezTo>
                  <a:cubicBezTo>
                    <a:pt x="135" y="49"/>
                    <a:pt x="137" y="49"/>
                    <a:pt x="137" y="49"/>
                  </a:cubicBezTo>
                  <a:cubicBezTo>
                    <a:pt x="138" y="48"/>
                    <a:pt x="138" y="48"/>
                    <a:pt x="138" y="48"/>
                  </a:cubicBezTo>
                  <a:cubicBezTo>
                    <a:pt x="138" y="47"/>
                    <a:pt x="139" y="45"/>
                    <a:pt x="139" y="41"/>
                  </a:cubicBezTo>
                  <a:cubicBezTo>
                    <a:pt x="139" y="35"/>
                    <a:pt x="139" y="31"/>
                    <a:pt x="139" y="28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39" y="8"/>
                    <a:pt x="139" y="6"/>
                    <a:pt x="138" y="5"/>
                  </a:cubicBezTo>
                  <a:cubicBezTo>
                    <a:pt x="138" y="5"/>
                    <a:pt x="138" y="5"/>
                    <a:pt x="138" y="5"/>
                  </a:cubicBezTo>
                  <a:cubicBezTo>
                    <a:pt x="137" y="4"/>
                    <a:pt x="135" y="4"/>
                    <a:pt x="132" y="4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6" y="1"/>
                    <a:pt x="139" y="1"/>
                    <a:pt x="141" y="1"/>
                  </a:cubicBezTo>
                  <a:cubicBezTo>
                    <a:pt x="143" y="1"/>
                    <a:pt x="145" y="1"/>
                    <a:pt x="147" y="1"/>
                  </a:cubicBezTo>
                  <a:cubicBezTo>
                    <a:pt x="153" y="8"/>
                    <a:pt x="159" y="16"/>
                    <a:pt x="167" y="24"/>
                  </a:cubicBezTo>
                  <a:cubicBezTo>
                    <a:pt x="171" y="30"/>
                    <a:pt x="175" y="34"/>
                    <a:pt x="179" y="38"/>
                  </a:cubicBezTo>
                  <a:cubicBezTo>
                    <a:pt x="179" y="24"/>
                    <a:pt x="179" y="24"/>
                    <a:pt x="179" y="24"/>
                  </a:cubicBezTo>
                  <a:cubicBezTo>
                    <a:pt x="179" y="18"/>
                    <a:pt x="179" y="13"/>
                    <a:pt x="179" y="9"/>
                  </a:cubicBezTo>
                  <a:cubicBezTo>
                    <a:pt x="179" y="7"/>
                    <a:pt x="178" y="5"/>
                    <a:pt x="178" y="5"/>
                  </a:cubicBezTo>
                  <a:cubicBezTo>
                    <a:pt x="178" y="5"/>
                    <a:pt x="178" y="4"/>
                    <a:pt x="177" y="4"/>
                  </a:cubicBezTo>
                  <a:cubicBezTo>
                    <a:pt x="177" y="4"/>
                    <a:pt x="175" y="4"/>
                    <a:pt x="172" y="4"/>
                  </a:cubicBezTo>
                  <a:cubicBezTo>
                    <a:pt x="172" y="1"/>
                    <a:pt x="172" y="1"/>
                    <a:pt x="172" y="1"/>
                  </a:cubicBezTo>
                  <a:cubicBezTo>
                    <a:pt x="175" y="1"/>
                    <a:pt x="177" y="1"/>
                    <a:pt x="180" y="1"/>
                  </a:cubicBezTo>
                  <a:cubicBezTo>
                    <a:pt x="184" y="1"/>
                    <a:pt x="187" y="1"/>
                    <a:pt x="190" y="1"/>
                  </a:cubicBezTo>
                  <a:cubicBezTo>
                    <a:pt x="190" y="4"/>
                    <a:pt x="190" y="4"/>
                    <a:pt x="190" y="4"/>
                  </a:cubicBezTo>
                  <a:cubicBezTo>
                    <a:pt x="187" y="4"/>
                    <a:pt x="186" y="4"/>
                    <a:pt x="185" y="4"/>
                  </a:cubicBezTo>
                  <a:cubicBezTo>
                    <a:pt x="184" y="5"/>
                    <a:pt x="184" y="5"/>
                    <a:pt x="184" y="5"/>
                  </a:cubicBezTo>
                  <a:cubicBezTo>
                    <a:pt x="184" y="6"/>
                    <a:pt x="184" y="6"/>
                    <a:pt x="184" y="6"/>
                  </a:cubicBezTo>
                  <a:cubicBezTo>
                    <a:pt x="184" y="6"/>
                    <a:pt x="183" y="8"/>
                    <a:pt x="183" y="11"/>
                  </a:cubicBezTo>
                  <a:cubicBezTo>
                    <a:pt x="183" y="26"/>
                    <a:pt x="183" y="26"/>
                    <a:pt x="183" y="26"/>
                  </a:cubicBezTo>
                  <a:cubicBezTo>
                    <a:pt x="183" y="41"/>
                    <a:pt x="183" y="41"/>
                    <a:pt x="183" y="41"/>
                  </a:cubicBezTo>
                  <a:cubicBezTo>
                    <a:pt x="183" y="45"/>
                    <a:pt x="183" y="49"/>
                    <a:pt x="184" y="53"/>
                  </a:cubicBezTo>
                  <a:cubicBezTo>
                    <a:pt x="183" y="53"/>
                    <a:pt x="183" y="53"/>
                    <a:pt x="183" y="53"/>
                  </a:cubicBezTo>
                  <a:cubicBezTo>
                    <a:pt x="180" y="53"/>
                    <a:pt x="178" y="52"/>
                    <a:pt x="177" y="52"/>
                  </a:cubicBezTo>
                  <a:moveTo>
                    <a:pt x="342" y="53"/>
                  </a:moveTo>
                  <a:cubicBezTo>
                    <a:pt x="329" y="22"/>
                    <a:pt x="329" y="22"/>
                    <a:pt x="329" y="22"/>
                  </a:cubicBezTo>
                  <a:cubicBezTo>
                    <a:pt x="326" y="15"/>
                    <a:pt x="324" y="10"/>
                    <a:pt x="323" y="7"/>
                  </a:cubicBezTo>
                  <a:cubicBezTo>
                    <a:pt x="322" y="6"/>
                    <a:pt x="321" y="5"/>
                    <a:pt x="321" y="5"/>
                  </a:cubicBezTo>
                  <a:cubicBezTo>
                    <a:pt x="320" y="4"/>
                    <a:pt x="319" y="4"/>
                    <a:pt x="316" y="4"/>
                  </a:cubicBezTo>
                  <a:cubicBezTo>
                    <a:pt x="316" y="1"/>
                    <a:pt x="316" y="1"/>
                    <a:pt x="316" y="1"/>
                  </a:cubicBezTo>
                  <a:cubicBezTo>
                    <a:pt x="321" y="1"/>
                    <a:pt x="325" y="1"/>
                    <a:pt x="329" y="1"/>
                  </a:cubicBezTo>
                  <a:cubicBezTo>
                    <a:pt x="332" y="1"/>
                    <a:pt x="336" y="1"/>
                    <a:pt x="340" y="1"/>
                  </a:cubicBezTo>
                  <a:cubicBezTo>
                    <a:pt x="340" y="4"/>
                    <a:pt x="340" y="4"/>
                    <a:pt x="340" y="4"/>
                  </a:cubicBezTo>
                  <a:cubicBezTo>
                    <a:pt x="337" y="4"/>
                    <a:pt x="336" y="4"/>
                    <a:pt x="335" y="4"/>
                  </a:cubicBezTo>
                  <a:cubicBezTo>
                    <a:pt x="334" y="5"/>
                    <a:pt x="334" y="5"/>
                    <a:pt x="334" y="6"/>
                  </a:cubicBezTo>
                  <a:cubicBezTo>
                    <a:pt x="334" y="6"/>
                    <a:pt x="335" y="9"/>
                    <a:pt x="337" y="14"/>
                  </a:cubicBezTo>
                  <a:cubicBezTo>
                    <a:pt x="348" y="40"/>
                    <a:pt x="348" y="40"/>
                    <a:pt x="348" y="40"/>
                  </a:cubicBezTo>
                  <a:cubicBezTo>
                    <a:pt x="356" y="19"/>
                    <a:pt x="356" y="19"/>
                    <a:pt x="356" y="19"/>
                  </a:cubicBezTo>
                  <a:cubicBezTo>
                    <a:pt x="359" y="12"/>
                    <a:pt x="361" y="7"/>
                    <a:pt x="361" y="6"/>
                  </a:cubicBezTo>
                  <a:cubicBezTo>
                    <a:pt x="361" y="5"/>
                    <a:pt x="360" y="5"/>
                    <a:pt x="360" y="4"/>
                  </a:cubicBezTo>
                  <a:cubicBezTo>
                    <a:pt x="359" y="4"/>
                    <a:pt x="357" y="4"/>
                    <a:pt x="354" y="4"/>
                  </a:cubicBezTo>
                  <a:cubicBezTo>
                    <a:pt x="354" y="1"/>
                    <a:pt x="354" y="1"/>
                    <a:pt x="354" y="1"/>
                  </a:cubicBezTo>
                  <a:cubicBezTo>
                    <a:pt x="359" y="1"/>
                    <a:pt x="362" y="1"/>
                    <a:pt x="363" y="1"/>
                  </a:cubicBezTo>
                  <a:cubicBezTo>
                    <a:pt x="365" y="1"/>
                    <a:pt x="368" y="1"/>
                    <a:pt x="372" y="1"/>
                  </a:cubicBezTo>
                  <a:cubicBezTo>
                    <a:pt x="372" y="4"/>
                    <a:pt x="372" y="4"/>
                    <a:pt x="372" y="4"/>
                  </a:cubicBezTo>
                  <a:cubicBezTo>
                    <a:pt x="369" y="4"/>
                    <a:pt x="368" y="4"/>
                    <a:pt x="368" y="5"/>
                  </a:cubicBezTo>
                  <a:cubicBezTo>
                    <a:pt x="367" y="5"/>
                    <a:pt x="366" y="8"/>
                    <a:pt x="363" y="13"/>
                  </a:cubicBezTo>
                  <a:cubicBezTo>
                    <a:pt x="352" y="40"/>
                    <a:pt x="352" y="40"/>
                    <a:pt x="352" y="40"/>
                  </a:cubicBezTo>
                  <a:cubicBezTo>
                    <a:pt x="350" y="45"/>
                    <a:pt x="348" y="50"/>
                    <a:pt x="347" y="53"/>
                  </a:cubicBezTo>
                  <a:cubicBezTo>
                    <a:pt x="342" y="53"/>
                    <a:pt x="342" y="53"/>
                    <a:pt x="342" y="53"/>
                  </a:cubicBezTo>
                  <a:moveTo>
                    <a:pt x="75" y="46"/>
                  </a:moveTo>
                  <a:cubicBezTo>
                    <a:pt x="69" y="41"/>
                    <a:pt x="67" y="34"/>
                    <a:pt x="67" y="26"/>
                  </a:cubicBezTo>
                  <a:cubicBezTo>
                    <a:pt x="67" y="18"/>
                    <a:pt x="69" y="12"/>
                    <a:pt x="75" y="7"/>
                  </a:cubicBezTo>
                  <a:cubicBezTo>
                    <a:pt x="80" y="2"/>
                    <a:pt x="88" y="0"/>
                    <a:pt x="98" y="0"/>
                  </a:cubicBezTo>
                  <a:cubicBezTo>
                    <a:pt x="102" y="0"/>
                    <a:pt x="105" y="0"/>
                    <a:pt x="109" y="1"/>
                  </a:cubicBezTo>
                  <a:cubicBezTo>
                    <a:pt x="112" y="1"/>
                    <a:pt x="115" y="2"/>
                    <a:pt x="118" y="3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8" y="7"/>
                    <a:pt x="117" y="11"/>
                    <a:pt x="117" y="15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4" y="13"/>
                    <a:pt x="114" y="11"/>
                    <a:pt x="113" y="9"/>
                  </a:cubicBezTo>
                  <a:cubicBezTo>
                    <a:pt x="112" y="8"/>
                    <a:pt x="110" y="6"/>
                    <a:pt x="107" y="5"/>
                  </a:cubicBezTo>
                  <a:cubicBezTo>
                    <a:pt x="105" y="4"/>
                    <a:pt x="102" y="4"/>
                    <a:pt x="99" y="4"/>
                  </a:cubicBezTo>
                  <a:cubicBezTo>
                    <a:pt x="92" y="4"/>
                    <a:pt x="87" y="6"/>
                    <a:pt x="84" y="10"/>
                  </a:cubicBezTo>
                  <a:cubicBezTo>
                    <a:pt x="80" y="13"/>
                    <a:pt x="78" y="19"/>
                    <a:pt x="78" y="25"/>
                  </a:cubicBezTo>
                  <a:cubicBezTo>
                    <a:pt x="78" y="32"/>
                    <a:pt x="80" y="38"/>
                    <a:pt x="84" y="42"/>
                  </a:cubicBezTo>
                  <a:cubicBezTo>
                    <a:pt x="88" y="47"/>
                    <a:pt x="93" y="49"/>
                    <a:pt x="98" y="49"/>
                  </a:cubicBezTo>
                  <a:cubicBezTo>
                    <a:pt x="101" y="49"/>
                    <a:pt x="105" y="48"/>
                    <a:pt x="108" y="47"/>
                  </a:cubicBezTo>
                  <a:cubicBezTo>
                    <a:pt x="108" y="45"/>
                    <a:pt x="108" y="43"/>
                    <a:pt x="108" y="41"/>
                  </a:cubicBezTo>
                  <a:cubicBezTo>
                    <a:pt x="108" y="38"/>
                    <a:pt x="108" y="36"/>
                    <a:pt x="108" y="35"/>
                  </a:cubicBezTo>
                  <a:cubicBezTo>
                    <a:pt x="107" y="35"/>
                    <a:pt x="105" y="34"/>
                    <a:pt x="100" y="34"/>
                  </a:cubicBezTo>
                  <a:cubicBezTo>
                    <a:pt x="100" y="31"/>
                    <a:pt x="100" y="31"/>
                    <a:pt x="100" y="31"/>
                  </a:cubicBezTo>
                  <a:cubicBezTo>
                    <a:pt x="104" y="31"/>
                    <a:pt x="108" y="31"/>
                    <a:pt x="112" y="31"/>
                  </a:cubicBezTo>
                  <a:cubicBezTo>
                    <a:pt x="115" y="31"/>
                    <a:pt x="118" y="31"/>
                    <a:pt x="122" y="31"/>
                  </a:cubicBezTo>
                  <a:cubicBezTo>
                    <a:pt x="122" y="33"/>
                    <a:pt x="122" y="33"/>
                    <a:pt x="122" y="33"/>
                  </a:cubicBezTo>
                  <a:cubicBezTo>
                    <a:pt x="121" y="34"/>
                    <a:pt x="120" y="34"/>
                    <a:pt x="119" y="35"/>
                  </a:cubicBezTo>
                  <a:cubicBezTo>
                    <a:pt x="119" y="37"/>
                    <a:pt x="119" y="39"/>
                    <a:pt x="119" y="41"/>
                  </a:cubicBezTo>
                  <a:cubicBezTo>
                    <a:pt x="119" y="42"/>
                    <a:pt x="119" y="45"/>
                    <a:pt x="119" y="48"/>
                  </a:cubicBezTo>
                  <a:cubicBezTo>
                    <a:pt x="114" y="50"/>
                    <a:pt x="110" y="51"/>
                    <a:pt x="107" y="52"/>
                  </a:cubicBezTo>
                  <a:cubicBezTo>
                    <a:pt x="104" y="53"/>
                    <a:pt x="100" y="53"/>
                    <a:pt x="97" y="53"/>
                  </a:cubicBezTo>
                  <a:cubicBezTo>
                    <a:pt x="87" y="53"/>
                    <a:pt x="80" y="50"/>
                    <a:pt x="75" y="46"/>
                  </a:cubicBezTo>
                  <a:moveTo>
                    <a:pt x="7" y="46"/>
                  </a:moveTo>
                  <a:cubicBezTo>
                    <a:pt x="2" y="41"/>
                    <a:pt x="0" y="35"/>
                    <a:pt x="0" y="27"/>
                  </a:cubicBezTo>
                  <a:cubicBezTo>
                    <a:pt x="0" y="21"/>
                    <a:pt x="1" y="16"/>
                    <a:pt x="3" y="12"/>
                  </a:cubicBezTo>
                  <a:cubicBezTo>
                    <a:pt x="6" y="8"/>
                    <a:pt x="9" y="5"/>
                    <a:pt x="13" y="3"/>
                  </a:cubicBezTo>
                  <a:cubicBezTo>
                    <a:pt x="17" y="1"/>
                    <a:pt x="22" y="0"/>
                    <a:pt x="29" y="0"/>
                  </a:cubicBezTo>
                  <a:cubicBezTo>
                    <a:pt x="35" y="0"/>
                    <a:pt x="40" y="1"/>
                    <a:pt x="44" y="3"/>
                  </a:cubicBezTo>
                  <a:cubicBezTo>
                    <a:pt x="48" y="5"/>
                    <a:pt x="51" y="8"/>
                    <a:pt x="53" y="12"/>
                  </a:cubicBezTo>
                  <a:cubicBezTo>
                    <a:pt x="55" y="15"/>
                    <a:pt x="57" y="20"/>
                    <a:pt x="57" y="25"/>
                  </a:cubicBezTo>
                  <a:cubicBezTo>
                    <a:pt x="57" y="31"/>
                    <a:pt x="55" y="36"/>
                    <a:pt x="53" y="40"/>
                  </a:cubicBezTo>
                  <a:cubicBezTo>
                    <a:pt x="51" y="44"/>
                    <a:pt x="47" y="47"/>
                    <a:pt x="43" y="49"/>
                  </a:cubicBezTo>
                  <a:cubicBezTo>
                    <a:pt x="39" y="52"/>
                    <a:pt x="34" y="53"/>
                    <a:pt x="28" y="53"/>
                  </a:cubicBezTo>
                  <a:cubicBezTo>
                    <a:pt x="19" y="53"/>
                    <a:pt x="12" y="51"/>
                    <a:pt x="7" y="46"/>
                  </a:cubicBezTo>
                  <a:moveTo>
                    <a:pt x="16" y="9"/>
                  </a:moveTo>
                  <a:cubicBezTo>
                    <a:pt x="13" y="13"/>
                    <a:pt x="11" y="18"/>
                    <a:pt x="11" y="25"/>
                  </a:cubicBezTo>
                  <a:cubicBezTo>
                    <a:pt x="11" y="31"/>
                    <a:pt x="12" y="35"/>
                    <a:pt x="14" y="39"/>
                  </a:cubicBezTo>
                  <a:cubicBezTo>
                    <a:pt x="15" y="42"/>
                    <a:pt x="17" y="45"/>
                    <a:pt x="20" y="47"/>
                  </a:cubicBezTo>
                  <a:cubicBezTo>
                    <a:pt x="22" y="48"/>
                    <a:pt x="25" y="49"/>
                    <a:pt x="29" y="49"/>
                  </a:cubicBezTo>
                  <a:cubicBezTo>
                    <a:pt x="34" y="49"/>
                    <a:pt x="38" y="47"/>
                    <a:pt x="41" y="43"/>
                  </a:cubicBezTo>
                  <a:cubicBezTo>
                    <a:pt x="44" y="40"/>
                    <a:pt x="45" y="34"/>
                    <a:pt x="45" y="27"/>
                  </a:cubicBezTo>
                  <a:cubicBezTo>
                    <a:pt x="45" y="19"/>
                    <a:pt x="44" y="13"/>
                    <a:pt x="40" y="9"/>
                  </a:cubicBezTo>
                  <a:cubicBezTo>
                    <a:pt x="38" y="6"/>
                    <a:pt x="33" y="4"/>
                    <a:pt x="28" y="4"/>
                  </a:cubicBezTo>
                  <a:cubicBezTo>
                    <a:pt x="23" y="4"/>
                    <a:pt x="18" y="6"/>
                    <a:pt x="16" y="9"/>
                  </a:cubicBezTo>
                  <a:moveTo>
                    <a:pt x="406" y="52"/>
                  </a:moveTo>
                  <a:cubicBezTo>
                    <a:pt x="402" y="52"/>
                    <a:pt x="399" y="52"/>
                    <a:pt x="396" y="52"/>
                  </a:cubicBezTo>
                  <a:cubicBezTo>
                    <a:pt x="392" y="52"/>
                    <a:pt x="387" y="52"/>
                    <a:pt x="383" y="52"/>
                  </a:cubicBezTo>
                  <a:cubicBezTo>
                    <a:pt x="383" y="50"/>
                    <a:pt x="383" y="50"/>
                    <a:pt x="383" y="50"/>
                  </a:cubicBezTo>
                  <a:cubicBezTo>
                    <a:pt x="384" y="50"/>
                    <a:pt x="385" y="49"/>
                    <a:pt x="386" y="48"/>
                  </a:cubicBezTo>
                  <a:cubicBezTo>
                    <a:pt x="387" y="44"/>
                    <a:pt x="387" y="36"/>
                    <a:pt x="387" y="24"/>
                  </a:cubicBezTo>
                  <a:cubicBezTo>
                    <a:pt x="387" y="16"/>
                    <a:pt x="387" y="10"/>
                    <a:pt x="387" y="7"/>
                  </a:cubicBezTo>
                  <a:cubicBezTo>
                    <a:pt x="387" y="6"/>
                    <a:pt x="387" y="5"/>
                    <a:pt x="386" y="5"/>
                  </a:cubicBezTo>
                  <a:cubicBezTo>
                    <a:pt x="386" y="4"/>
                    <a:pt x="384" y="4"/>
                    <a:pt x="381" y="4"/>
                  </a:cubicBezTo>
                  <a:cubicBezTo>
                    <a:pt x="381" y="1"/>
                    <a:pt x="381" y="1"/>
                    <a:pt x="381" y="1"/>
                  </a:cubicBezTo>
                  <a:cubicBezTo>
                    <a:pt x="386" y="1"/>
                    <a:pt x="391" y="1"/>
                    <a:pt x="394" y="1"/>
                  </a:cubicBezTo>
                  <a:cubicBezTo>
                    <a:pt x="414" y="1"/>
                    <a:pt x="414" y="1"/>
                    <a:pt x="414" y="1"/>
                  </a:cubicBezTo>
                  <a:cubicBezTo>
                    <a:pt x="417" y="1"/>
                    <a:pt x="419" y="1"/>
                    <a:pt x="420" y="1"/>
                  </a:cubicBezTo>
                  <a:cubicBezTo>
                    <a:pt x="421" y="1"/>
                    <a:pt x="421" y="1"/>
                    <a:pt x="421" y="1"/>
                  </a:cubicBezTo>
                  <a:cubicBezTo>
                    <a:pt x="420" y="4"/>
                    <a:pt x="420" y="8"/>
                    <a:pt x="419" y="12"/>
                  </a:cubicBezTo>
                  <a:cubicBezTo>
                    <a:pt x="417" y="12"/>
                    <a:pt x="417" y="12"/>
                    <a:pt x="417" y="12"/>
                  </a:cubicBezTo>
                  <a:cubicBezTo>
                    <a:pt x="416" y="8"/>
                    <a:pt x="416" y="6"/>
                    <a:pt x="416" y="6"/>
                  </a:cubicBezTo>
                  <a:cubicBezTo>
                    <a:pt x="416" y="6"/>
                    <a:pt x="415" y="6"/>
                    <a:pt x="414" y="6"/>
                  </a:cubicBezTo>
                  <a:cubicBezTo>
                    <a:pt x="412" y="5"/>
                    <a:pt x="409" y="5"/>
                    <a:pt x="405" y="5"/>
                  </a:cubicBezTo>
                  <a:cubicBezTo>
                    <a:pt x="403" y="5"/>
                    <a:pt x="401" y="5"/>
                    <a:pt x="398" y="5"/>
                  </a:cubicBezTo>
                  <a:cubicBezTo>
                    <a:pt x="398" y="13"/>
                    <a:pt x="397" y="19"/>
                    <a:pt x="397" y="23"/>
                  </a:cubicBezTo>
                  <a:cubicBezTo>
                    <a:pt x="400" y="23"/>
                    <a:pt x="402" y="24"/>
                    <a:pt x="405" y="24"/>
                  </a:cubicBezTo>
                  <a:cubicBezTo>
                    <a:pt x="408" y="24"/>
                    <a:pt x="410" y="23"/>
                    <a:pt x="411" y="23"/>
                  </a:cubicBezTo>
                  <a:cubicBezTo>
                    <a:pt x="411" y="23"/>
                    <a:pt x="412" y="23"/>
                    <a:pt x="412" y="22"/>
                  </a:cubicBezTo>
                  <a:cubicBezTo>
                    <a:pt x="412" y="22"/>
                    <a:pt x="412" y="20"/>
                    <a:pt x="412" y="18"/>
                  </a:cubicBezTo>
                  <a:cubicBezTo>
                    <a:pt x="415" y="18"/>
                    <a:pt x="415" y="18"/>
                    <a:pt x="415" y="18"/>
                  </a:cubicBezTo>
                  <a:cubicBezTo>
                    <a:pt x="415" y="22"/>
                    <a:pt x="415" y="24"/>
                    <a:pt x="415" y="26"/>
                  </a:cubicBezTo>
                  <a:cubicBezTo>
                    <a:pt x="415" y="34"/>
                    <a:pt x="415" y="34"/>
                    <a:pt x="415" y="34"/>
                  </a:cubicBezTo>
                  <a:cubicBezTo>
                    <a:pt x="412" y="34"/>
                    <a:pt x="412" y="34"/>
                    <a:pt x="412" y="34"/>
                  </a:cubicBezTo>
                  <a:cubicBezTo>
                    <a:pt x="412" y="31"/>
                    <a:pt x="412" y="29"/>
                    <a:pt x="412" y="28"/>
                  </a:cubicBezTo>
                  <a:cubicBezTo>
                    <a:pt x="411" y="28"/>
                    <a:pt x="411" y="28"/>
                    <a:pt x="411" y="28"/>
                  </a:cubicBezTo>
                  <a:cubicBezTo>
                    <a:pt x="409" y="27"/>
                    <a:pt x="407" y="27"/>
                    <a:pt x="402" y="27"/>
                  </a:cubicBezTo>
                  <a:cubicBezTo>
                    <a:pt x="401" y="27"/>
                    <a:pt x="399" y="27"/>
                    <a:pt x="398" y="28"/>
                  </a:cubicBezTo>
                  <a:cubicBezTo>
                    <a:pt x="397" y="29"/>
                    <a:pt x="397" y="30"/>
                    <a:pt x="397" y="32"/>
                  </a:cubicBezTo>
                  <a:cubicBezTo>
                    <a:pt x="397" y="38"/>
                    <a:pt x="398" y="44"/>
                    <a:pt x="398" y="48"/>
                  </a:cubicBezTo>
                  <a:cubicBezTo>
                    <a:pt x="405" y="48"/>
                    <a:pt x="405" y="48"/>
                    <a:pt x="405" y="48"/>
                  </a:cubicBezTo>
                  <a:cubicBezTo>
                    <a:pt x="409" y="48"/>
                    <a:pt x="413" y="47"/>
                    <a:pt x="416" y="47"/>
                  </a:cubicBezTo>
                  <a:cubicBezTo>
                    <a:pt x="417" y="45"/>
                    <a:pt x="418" y="42"/>
                    <a:pt x="418" y="39"/>
                  </a:cubicBezTo>
                  <a:cubicBezTo>
                    <a:pt x="421" y="39"/>
                    <a:pt x="421" y="39"/>
                    <a:pt x="421" y="39"/>
                  </a:cubicBezTo>
                  <a:cubicBezTo>
                    <a:pt x="421" y="44"/>
                    <a:pt x="420" y="48"/>
                    <a:pt x="420" y="52"/>
                  </a:cubicBezTo>
                  <a:cubicBezTo>
                    <a:pt x="418" y="52"/>
                    <a:pt x="416" y="52"/>
                    <a:pt x="414" y="52"/>
                  </a:cubicBezTo>
                  <a:cubicBezTo>
                    <a:pt x="412" y="52"/>
                    <a:pt x="410" y="52"/>
                    <a:pt x="406" y="52"/>
                  </a:cubicBezTo>
                  <a:moveTo>
                    <a:pt x="305" y="52"/>
                  </a:moveTo>
                  <a:cubicBezTo>
                    <a:pt x="302" y="52"/>
                    <a:pt x="300" y="52"/>
                    <a:pt x="298" y="52"/>
                  </a:cubicBezTo>
                  <a:cubicBezTo>
                    <a:pt x="285" y="52"/>
                    <a:pt x="285" y="52"/>
                    <a:pt x="285" y="52"/>
                  </a:cubicBezTo>
                  <a:cubicBezTo>
                    <a:pt x="285" y="49"/>
                    <a:pt x="285" y="49"/>
                    <a:pt x="285" y="49"/>
                  </a:cubicBezTo>
                  <a:cubicBezTo>
                    <a:pt x="289" y="49"/>
                    <a:pt x="291" y="49"/>
                    <a:pt x="291" y="48"/>
                  </a:cubicBezTo>
                  <a:cubicBezTo>
                    <a:pt x="291" y="48"/>
                    <a:pt x="292" y="47"/>
                    <a:pt x="292" y="45"/>
                  </a:cubicBezTo>
                  <a:cubicBezTo>
                    <a:pt x="292" y="42"/>
                    <a:pt x="292" y="36"/>
                    <a:pt x="292" y="27"/>
                  </a:cubicBezTo>
                  <a:cubicBezTo>
                    <a:pt x="292" y="24"/>
                    <a:pt x="292" y="19"/>
                    <a:pt x="292" y="13"/>
                  </a:cubicBezTo>
                  <a:cubicBezTo>
                    <a:pt x="292" y="8"/>
                    <a:pt x="292" y="6"/>
                    <a:pt x="292" y="5"/>
                  </a:cubicBezTo>
                  <a:cubicBezTo>
                    <a:pt x="291" y="5"/>
                    <a:pt x="291" y="5"/>
                    <a:pt x="291" y="4"/>
                  </a:cubicBezTo>
                  <a:cubicBezTo>
                    <a:pt x="290" y="4"/>
                    <a:pt x="289" y="4"/>
                    <a:pt x="285" y="4"/>
                  </a:cubicBezTo>
                  <a:cubicBezTo>
                    <a:pt x="285" y="1"/>
                    <a:pt x="285" y="1"/>
                    <a:pt x="285" y="1"/>
                  </a:cubicBezTo>
                  <a:cubicBezTo>
                    <a:pt x="290" y="1"/>
                    <a:pt x="294" y="1"/>
                    <a:pt x="297" y="1"/>
                  </a:cubicBezTo>
                  <a:cubicBezTo>
                    <a:pt x="301" y="1"/>
                    <a:pt x="306" y="1"/>
                    <a:pt x="309" y="1"/>
                  </a:cubicBezTo>
                  <a:cubicBezTo>
                    <a:pt x="309" y="4"/>
                    <a:pt x="309" y="4"/>
                    <a:pt x="309" y="4"/>
                  </a:cubicBezTo>
                  <a:cubicBezTo>
                    <a:pt x="306" y="4"/>
                    <a:pt x="304" y="4"/>
                    <a:pt x="304" y="4"/>
                  </a:cubicBezTo>
                  <a:cubicBezTo>
                    <a:pt x="303" y="5"/>
                    <a:pt x="303" y="6"/>
                    <a:pt x="303" y="7"/>
                  </a:cubicBezTo>
                  <a:cubicBezTo>
                    <a:pt x="303" y="9"/>
                    <a:pt x="302" y="14"/>
                    <a:pt x="302" y="21"/>
                  </a:cubicBezTo>
                  <a:cubicBezTo>
                    <a:pt x="302" y="31"/>
                    <a:pt x="303" y="37"/>
                    <a:pt x="303" y="41"/>
                  </a:cubicBezTo>
                  <a:cubicBezTo>
                    <a:pt x="303" y="45"/>
                    <a:pt x="303" y="47"/>
                    <a:pt x="303" y="48"/>
                  </a:cubicBezTo>
                  <a:cubicBezTo>
                    <a:pt x="303" y="48"/>
                    <a:pt x="304" y="48"/>
                    <a:pt x="304" y="49"/>
                  </a:cubicBezTo>
                  <a:cubicBezTo>
                    <a:pt x="305" y="49"/>
                    <a:pt x="306" y="49"/>
                    <a:pt x="309" y="49"/>
                  </a:cubicBezTo>
                  <a:cubicBezTo>
                    <a:pt x="309" y="52"/>
                    <a:pt x="309" y="52"/>
                    <a:pt x="309" y="52"/>
                  </a:cubicBezTo>
                  <a:cubicBezTo>
                    <a:pt x="305" y="52"/>
                    <a:pt x="305" y="52"/>
                    <a:pt x="305" y="52"/>
                  </a:cubicBezTo>
                  <a:moveTo>
                    <a:pt x="254" y="52"/>
                  </a:moveTo>
                  <a:cubicBezTo>
                    <a:pt x="249" y="52"/>
                    <a:pt x="245" y="52"/>
                    <a:pt x="241" y="52"/>
                  </a:cubicBezTo>
                  <a:cubicBezTo>
                    <a:pt x="241" y="49"/>
                    <a:pt x="241" y="49"/>
                    <a:pt x="241" y="49"/>
                  </a:cubicBezTo>
                  <a:cubicBezTo>
                    <a:pt x="243" y="49"/>
                    <a:pt x="244" y="49"/>
                    <a:pt x="246" y="49"/>
                  </a:cubicBezTo>
                  <a:cubicBezTo>
                    <a:pt x="246" y="49"/>
                    <a:pt x="247" y="48"/>
                    <a:pt x="247" y="48"/>
                  </a:cubicBezTo>
                  <a:cubicBezTo>
                    <a:pt x="248" y="48"/>
                    <a:pt x="248" y="47"/>
                    <a:pt x="248" y="47"/>
                  </a:cubicBezTo>
                  <a:cubicBezTo>
                    <a:pt x="248" y="46"/>
                    <a:pt x="248" y="42"/>
                    <a:pt x="248" y="35"/>
                  </a:cubicBezTo>
                  <a:cubicBezTo>
                    <a:pt x="248" y="30"/>
                    <a:pt x="248" y="25"/>
                    <a:pt x="248" y="21"/>
                  </a:cubicBezTo>
                  <a:cubicBezTo>
                    <a:pt x="248" y="11"/>
                    <a:pt x="248" y="6"/>
                    <a:pt x="248" y="6"/>
                  </a:cubicBezTo>
                  <a:cubicBezTo>
                    <a:pt x="248" y="6"/>
                    <a:pt x="247" y="5"/>
                    <a:pt x="246" y="5"/>
                  </a:cubicBezTo>
                  <a:cubicBezTo>
                    <a:pt x="242" y="5"/>
                    <a:pt x="239" y="6"/>
                    <a:pt x="237" y="6"/>
                  </a:cubicBezTo>
                  <a:cubicBezTo>
                    <a:pt x="236" y="6"/>
                    <a:pt x="235" y="6"/>
                    <a:pt x="235" y="6"/>
                  </a:cubicBezTo>
                  <a:cubicBezTo>
                    <a:pt x="234" y="7"/>
                    <a:pt x="234" y="7"/>
                    <a:pt x="234" y="7"/>
                  </a:cubicBezTo>
                  <a:cubicBezTo>
                    <a:pt x="234" y="7"/>
                    <a:pt x="234" y="9"/>
                    <a:pt x="234" y="13"/>
                  </a:cubicBezTo>
                  <a:cubicBezTo>
                    <a:pt x="230" y="13"/>
                    <a:pt x="230" y="13"/>
                    <a:pt x="230" y="13"/>
                  </a:cubicBezTo>
                  <a:cubicBezTo>
                    <a:pt x="230" y="9"/>
                    <a:pt x="230" y="4"/>
                    <a:pt x="230" y="1"/>
                  </a:cubicBezTo>
                  <a:cubicBezTo>
                    <a:pt x="230" y="1"/>
                    <a:pt x="230" y="1"/>
                    <a:pt x="230" y="1"/>
                  </a:cubicBezTo>
                  <a:cubicBezTo>
                    <a:pt x="238" y="1"/>
                    <a:pt x="246" y="1"/>
                    <a:pt x="253" y="1"/>
                  </a:cubicBezTo>
                  <a:cubicBezTo>
                    <a:pt x="260" y="1"/>
                    <a:pt x="268" y="1"/>
                    <a:pt x="277" y="1"/>
                  </a:cubicBezTo>
                  <a:cubicBezTo>
                    <a:pt x="278" y="1"/>
                    <a:pt x="278" y="1"/>
                    <a:pt x="278" y="1"/>
                  </a:cubicBezTo>
                  <a:cubicBezTo>
                    <a:pt x="277" y="5"/>
                    <a:pt x="277" y="9"/>
                    <a:pt x="277" y="13"/>
                  </a:cubicBezTo>
                  <a:cubicBezTo>
                    <a:pt x="274" y="13"/>
                    <a:pt x="274" y="13"/>
                    <a:pt x="274" y="13"/>
                  </a:cubicBezTo>
                  <a:cubicBezTo>
                    <a:pt x="273" y="9"/>
                    <a:pt x="273" y="7"/>
                    <a:pt x="273" y="6"/>
                  </a:cubicBezTo>
                  <a:cubicBezTo>
                    <a:pt x="273" y="6"/>
                    <a:pt x="272" y="6"/>
                    <a:pt x="272" y="6"/>
                  </a:cubicBezTo>
                  <a:cubicBezTo>
                    <a:pt x="270" y="6"/>
                    <a:pt x="266" y="5"/>
                    <a:pt x="260" y="5"/>
                  </a:cubicBezTo>
                  <a:cubicBezTo>
                    <a:pt x="260" y="5"/>
                    <a:pt x="259" y="6"/>
                    <a:pt x="259" y="6"/>
                  </a:cubicBezTo>
                  <a:cubicBezTo>
                    <a:pt x="259" y="6"/>
                    <a:pt x="259" y="6"/>
                    <a:pt x="259" y="8"/>
                  </a:cubicBezTo>
                  <a:cubicBezTo>
                    <a:pt x="259" y="32"/>
                    <a:pt x="259" y="32"/>
                    <a:pt x="259" y="32"/>
                  </a:cubicBezTo>
                  <a:cubicBezTo>
                    <a:pt x="259" y="39"/>
                    <a:pt x="259" y="44"/>
                    <a:pt x="259" y="45"/>
                  </a:cubicBezTo>
                  <a:cubicBezTo>
                    <a:pt x="259" y="47"/>
                    <a:pt x="259" y="48"/>
                    <a:pt x="260" y="48"/>
                  </a:cubicBezTo>
                  <a:cubicBezTo>
                    <a:pt x="260" y="49"/>
                    <a:pt x="262" y="49"/>
                    <a:pt x="266" y="49"/>
                  </a:cubicBezTo>
                  <a:cubicBezTo>
                    <a:pt x="266" y="52"/>
                    <a:pt x="266" y="52"/>
                    <a:pt x="266" y="52"/>
                  </a:cubicBezTo>
                  <a:cubicBezTo>
                    <a:pt x="262" y="52"/>
                    <a:pt x="258" y="52"/>
                    <a:pt x="254" y="52"/>
                  </a:cubicBezTo>
                  <a:moveTo>
                    <a:pt x="218" y="52"/>
                  </a:moveTo>
                  <a:cubicBezTo>
                    <a:pt x="215" y="52"/>
                    <a:pt x="213" y="52"/>
                    <a:pt x="211" y="52"/>
                  </a:cubicBezTo>
                  <a:cubicBezTo>
                    <a:pt x="199" y="52"/>
                    <a:pt x="199" y="52"/>
                    <a:pt x="199" y="52"/>
                  </a:cubicBezTo>
                  <a:cubicBezTo>
                    <a:pt x="199" y="49"/>
                    <a:pt x="199" y="49"/>
                    <a:pt x="199" y="49"/>
                  </a:cubicBezTo>
                  <a:cubicBezTo>
                    <a:pt x="202" y="49"/>
                    <a:pt x="204" y="49"/>
                    <a:pt x="204" y="48"/>
                  </a:cubicBezTo>
                  <a:cubicBezTo>
                    <a:pt x="205" y="48"/>
                    <a:pt x="205" y="47"/>
                    <a:pt x="205" y="45"/>
                  </a:cubicBezTo>
                  <a:cubicBezTo>
                    <a:pt x="205" y="42"/>
                    <a:pt x="205" y="36"/>
                    <a:pt x="205" y="27"/>
                  </a:cubicBezTo>
                  <a:cubicBezTo>
                    <a:pt x="205" y="24"/>
                    <a:pt x="205" y="19"/>
                    <a:pt x="205" y="13"/>
                  </a:cubicBezTo>
                  <a:cubicBezTo>
                    <a:pt x="205" y="8"/>
                    <a:pt x="205" y="6"/>
                    <a:pt x="205" y="5"/>
                  </a:cubicBezTo>
                  <a:cubicBezTo>
                    <a:pt x="205" y="5"/>
                    <a:pt x="204" y="5"/>
                    <a:pt x="204" y="4"/>
                  </a:cubicBezTo>
                  <a:cubicBezTo>
                    <a:pt x="204" y="4"/>
                    <a:pt x="202" y="4"/>
                    <a:pt x="199" y="4"/>
                  </a:cubicBezTo>
                  <a:cubicBezTo>
                    <a:pt x="199" y="1"/>
                    <a:pt x="199" y="1"/>
                    <a:pt x="199" y="1"/>
                  </a:cubicBezTo>
                  <a:cubicBezTo>
                    <a:pt x="204" y="1"/>
                    <a:pt x="207" y="1"/>
                    <a:pt x="210" y="1"/>
                  </a:cubicBezTo>
                  <a:cubicBezTo>
                    <a:pt x="215" y="1"/>
                    <a:pt x="219" y="1"/>
                    <a:pt x="222" y="1"/>
                  </a:cubicBezTo>
                  <a:cubicBezTo>
                    <a:pt x="222" y="4"/>
                    <a:pt x="222" y="4"/>
                    <a:pt x="222" y="4"/>
                  </a:cubicBezTo>
                  <a:cubicBezTo>
                    <a:pt x="219" y="4"/>
                    <a:pt x="217" y="4"/>
                    <a:pt x="217" y="4"/>
                  </a:cubicBezTo>
                  <a:cubicBezTo>
                    <a:pt x="216" y="5"/>
                    <a:pt x="216" y="6"/>
                    <a:pt x="216" y="7"/>
                  </a:cubicBezTo>
                  <a:cubicBezTo>
                    <a:pt x="216" y="9"/>
                    <a:pt x="216" y="14"/>
                    <a:pt x="216" y="21"/>
                  </a:cubicBezTo>
                  <a:cubicBezTo>
                    <a:pt x="216" y="31"/>
                    <a:pt x="216" y="37"/>
                    <a:pt x="216" y="41"/>
                  </a:cubicBezTo>
                  <a:cubicBezTo>
                    <a:pt x="216" y="45"/>
                    <a:pt x="216" y="47"/>
                    <a:pt x="216" y="48"/>
                  </a:cubicBezTo>
                  <a:cubicBezTo>
                    <a:pt x="217" y="48"/>
                    <a:pt x="217" y="48"/>
                    <a:pt x="217" y="49"/>
                  </a:cubicBezTo>
                  <a:cubicBezTo>
                    <a:pt x="218" y="49"/>
                    <a:pt x="220" y="49"/>
                    <a:pt x="222" y="49"/>
                  </a:cubicBezTo>
                  <a:cubicBezTo>
                    <a:pt x="222" y="52"/>
                    <a:pt x="222" y="52"/>
                    <a:pt x="222" y="52"/>
                  </a:cubicBezTo>
                  <a:cubicBezTo>
                    <a:pt x="218" y="52"/>
                    <a:pt x="218" y="52"/>
                    <a:pt x="218" y="52"/>
                  </a:cubicBezTo>
                </a:path>
              </a:pathLst>
            </a:cu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8"/>
            <p:cNvSpPr>
              <a:spLocks/>
            </p:cNvSpPr>
            <p:nvPr/>
          </p:nvSpPr>
          <p:spPr bwMode="auto">
            <a:xfrm>
              <a:off x="1228" y="559"/>
              <a:ext cx="95" cy="116"/>
            </a:xfrm>
            <a:custGeom>
              <a:avLst/>
              <a:gdLst>
                <a:gd name="T0" fmla="*/ 20 w 73"/>
                <a:gd name="T1" fmla="*/ 74 h 79"/>
                <a:gd name="T2" fmla="*/ 5 w 73"/>
                <a:gd name="T3" fmla="*/ 60 h 79"/>
                <a:gd name="T4" fmla="*/ 0 w 73"/>
                <a:gd name="T5" fmla="*/ 39 h 79"/>
                <a:gd name="T6" fmla="*/ 12 w 73"/>
                <a:gd name="T7" fmla="*/ 11 h 79"/>
                <a:gd name="T8" fmla="*/ 45 w 73"/>
                <a:gd name="T9" fmla="*/ 0 h 79"/>
                <a:gd name="T10" fmla="*/ 59 w 73"/>
                <a:gd name="T11" fmla="*/ 1 h 79"/>
                <a:gd name="T12" fmla="*/ 73 w 73"/>
                <a:gd name="T13" fmla="*/ 5 h 79"/>
                <a:gd name="T14" fmla="*/ 73 w 73"/>
                <a:gd name="T15" fmla="*/ 6 h 79"/>
                <a:gd name="T16" fmla="*/ 72 w 73"/>
                <a:gd name="T17" fmla="*/ 12 h 79"/>
                <a:gd name="T18" fmla="*/ 71 w 73"/>
                <a:gd name="T19" fmla="*/ 24 h 79"/>
                <a:gd name="T20" fmla="*/ 66 w 73"/>
                <a:gd name="T21" fmla="*/ 24 h 79"/>
                <a:gd name="T22" fmla="*/ 66 w 73"/>
                <a:gd name="T23" fmla="*/ 14 h 79"/>
                <a:gd name="T24" fmla="*/ 63 w 73"/>
                <a:gd name="T25" fmla="*/ 11 h 79"/>
                <a:gd name="T26" fmla="*/ 55 w 73"/>
                <a:gd name="T27" fmla="*/ 8 h 79"/>
                <a:gd name="T28" fmla="*/ 45 w 73"/>
                <a:gd name="T29" fmla="*/ 6 h 79"/>
                <a:gd name="T30" fmla="*/ 24 w 73"/>
                <a:gd name="T31" fmla="*/ 15 h 79"/>
                <a:gd name="T32" fmla="*/ 16 w 73"/>
                <a:gd name="T33" fmla="*/ 37 h 79"/>
                <a:gd name="T34" fmla="*/ 26 w 73"/>
                <a:gd name="T35" fmla="*/ 63 h 79"/>
                <a:gd name="T36" fmla="*/ 49 w 73"/>
                <a:gd name="T37" fmla="*/ 72 h 79"/>
                <a:gd name="T38" fmla="*/ 60 w 73"/>
                <a:gd name="T39" fmla="*/ 71 h 79"/>
                <a:gd name="T40" fmla="*/ 72 w 73"/>
                <a:gd name="T41" fmla="*/ 66 h 79"/>
                <a:gd name="T42" fmla="*/ 73 w 73"/>
                <a:gd name="T43" fmla="*/ 68 h 79"/>
                <a:gd name="T44" fmla="*/ 70 w 73"/>
                <a:gd name="T45" fmla="*/ 73 h 79"/>
                <a:gd name="T46" fmla="*/ 58 w 73"/>
                <a:gd name="T47" fmla="*/ 78 h 79"/>
                <a:gd name="T48" fmla="*/ 45 w 73"/>
                <a:gd name="T49" fmla="*/ 79 h 79"/>
                <a:gd name="T50" fmla="*/ 20 w 73"/>
                <a:gd name="T51" fmla="*/ 7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79">
                  <a:moveTo>
                    <a:pt x="20" y="74"/>
                  </a:moveTo>
                  <a:cubicBezTo>
                    <a:pt x="14" y="71"/>
                    <a:pt x="8" y="66"/>
                    <a:pt x="5" y="60"/>
                  </a:cubicBezTo>
                  <a:cubicBezTo>
                    <a:pt x="1" y="54"/>
                    <a:pt x="0" y="47"/>
                    <a:pt x="0" y="39"/>
                  </a:cubicBezTo>
                  <a:cubicBezTo>
                    <a:pt x="0" y="28"/>
                    <a:pt x="4" y="18"/>
                    <a:pt x="12" y="11"/>
                  </a:cubicBezTo>
                  <a:cubicBezTo>
                    <a:pt x="20" y="4"/>
                    <a:pt x="31" y="0"/>
                    <a:pt x="45" y="0"/>
                  </a:cubicBezTo>
                  <a:cubicBezTo>
                    <a:pt x="50" y="0"/>
                    <a:pt x="55" y="0"/>
                    <a:pt x="59" y="1"/>
                  </a:cubicBezTo>
                  <a:cubicBezTo>
                    <a:pt x="64" y="2"/>
                    <a:pt x="68" y="3"/>
                    <a:pt x="73" y="5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3" y="8"/>
                    <a:pt x="72" y="10"/>
                    <a:pt x="72" y="12"/>
                  </a:cubicBezTo>
                  <a:cubicBezTo>
                    <a:pt x="72" y="15"/>
                    <a:pt x="71" y="19"/>
                    <a:pt x="71" y="24"/>
                  </a:cubicBezTo>
                  <a:cubicBezTo>
                    <a:pt x="66" y="24"/>
                    <a:pt x="66" y="24"/>
                    <a:pt x="66" y="24"/>
                  </a:cubicBezTo>
                  <a:cubicBezTo>
                    <a:pt x="66" y="18"/>
                    <a:pt x="66" y="15"/>
                    <a:pt x="66" y="14"/>
                  </a:cubicBezTo>
                  <a:cubicBezTo>
                    <a:pt x="65" y="14"/>
                    <a:pt x="64" y="13"/>
                    <a:pt x="63" y="11"/>
                  </a:cubicBezTo>
                  <a:cubicBezTo>
                    <a:pt x="61" y="10"/>
                    <a:pt x="58" y="9"/>
                    <a:pt x="55" y="8"/>
                  </a:cubicBezTo>
                  <a:cubicBezTo>
                    <a:pt x="52" y="7"/>
                    <a:pt x="49" y="6"/>
                    <a:pt x="45" y="6"/>
                  </a:cubicBezTo>
                  <a:cubicBezTo>
                    <a:pt x="36" y="6"/>
                    <a:pt x="29" y="9"/>
                    <a:pt x="24" y="15"/>
                  </a:cubicBezTo>
                  <a:cubicBezTo>
                    <a:pt x="19" y="20"/>
                    <a:pt x="16" y="28"/>
                    <a:pt x="16" y="37"/>
                  </a:cubicBezTo>
                  <a:cubicBezTo>
                    <a:pt x="16" y="48"/>
                    <a:pt x="19" y="56"/>
                    <a:pt x="26" y="63"/>
                  </a:cubicBezTo>
                  <a:cubicBezTo>
                    <a:pt x="32" y="69"/>
                    <a:pt x="39" y="72"/>
                    <a:pt x="49" y="72"/>
                  </a:cubicBezTo>
                  <a:cubicBezTo>
                    <a:pt x="53" y="72"/>
                    <a:pt x="57" y="71"/>
                    <a:pt x="60" y="71"/>
                  </a:cubicBezTo>
                  <a:cubicBezTo>
                    <a:pt x="64" y="70"/>
                    <a:pt x="68" y="68"/>
                    <a:pt x="72" y="66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72" y="69"/>
                    <a:pt x="71" y="71"/>
                    <a:pt x="70" y="73"/>
                  </a:cubicBezTo>
                  <a:cubicBezTo>
                    <a:pt x="66" y="75"/>
                    <a:pt x="62" y="77"/>
                    <a:pt x="58" y="78"/>
                  </a:cubicBezTo>
                  <a:cubicBezTo>
                    <a:pt x="54" y="79"/>
                    <a:pt x="50" y="79"/>
                    <a:pt x="45" y="79"/>
                  </a:cubicBezTo>
                  <a:cubicBezTo>
                    <a:pt x="35" y="79"/>
                    <a:pt x="27" y="78"/>
                    <a:pt x="20" y="74"/>
                  </a:cubicBezTo>
                </a:path>
              </a:pathLst>
            </a:cu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1339" y="597"/>
              <a:ext cx="757" cy="78"/>
            </a:xfrm>
            <a:custGeom>
              <a:avLst/>
              <a:gdLst>
                <a:gd name="T0" fmla="*/ 537 w 583"/>
                <a:gd name="T1" fmla="*/ 48 h 53"/>
                <a:gd name="T2" fmla="*/ 525 w 583"/>
                <a:gd name="T3" fmla="*/ 49 h 53"/>
                <a:gd name="T4" fmla="*/ 532 w 583"/>
                <a:gd name="T5" fmla="*/ 5 h 53"/>
                <a:gd name="T6" fmla="*/ 560 w 583"/>
                <a:gd name="T7" fmla="*/ 24 h 53"/>
                <a:gd name="T8" fmla="*/ 565 w 583"/>
                <a:gd name="T9" fmla="*/ 4 h 53"/>
                <a:gd name="T10" fmla="*/ 578 w 583"/>
                <a:gd name="T11" fmla="*/ 5 h 53"/>
                <a:gd name="T12" fmla="*/ 576 w 583"/>
                <a:gd name="T13" fmla="*/ 53 h 53"/>
                <a:gd name="T14" fmla="*/ 489 w 583"/>
                <a:gd name="T15" fmla="*/ 0 h 53"/>
                <a:gd name="T16" fmla="*/ 487 w 583"/>
                <a:gd name="T17" fmla="*/ 53 h 53"/>
                <a:gd name="T18" fmla="*/ 489 w 583"/>
                <a:gd name="T19" fmla="*/ 49 h 53"/>
                <a:gd name="T20" fmla="*/ 209 w 583"/>
                <a:gd name="T21" fmla="*/ 51 h 53"/>
                <a:gd name="T22" fmla="*/ 199 w 583"/>
                <a:gd name="T23" fmla="*/ 4 h 53"/>
                <a:gd name="T24" fmla="*/ 212 w 583"/>
                <a:gd name="T25" fmla="*/ 4 h 53"/>
                <a:gd name="T26" fmla="*/ 216 w 583"/>
                <a:gd name="T27" fmla="*/ 45 h 53"/>
                <a:gd name="T28" fmla="*/ 237 w 583"/>
                <a:gd name="T29" fmla="*/ 5 h 53"/>
                <a:gd name="T30" fmla="*/ 249 w 583"/>
                <a:gd name="T31" fmla="*/ 4 h 53"/>
                <a:gd name="T32" fmla="*/ 233 w 583"/>
                <a:gd name="T33" fmla="*/ 51 h 53"/>
                <a:gd name="T34" fmla="*/ 13 w 583"/>
                <a:gd name="T35" fmla="*/ 3 h 53"/>
                <a:gd name="T36" fmla="*/ 43 w 583"/>
                <a:gd name="T37" fmla="*/ 49 h 53"/>
                <a:gd name="T38" fmla="*/ 20 w 583"/>
                <a:gd name="T39" fmla="*/ 47 h 53"/>
                <a:gd name="T40" fmla="*/ 16 w 583"/>
                <a:gd name="T41" fmla="*/ 9 h 53"/>
                <a:gd name="T42" fmla="*/ 78 w 583"/>
                <a:gd name="T43" fmla="*/ 48 h 53"/>
                <a:gd name="T44" fmla="*/ 68 w 583"/>
                <a:gd name="T45" fmla="*/ 49 h 53"/>
                <a:gd name="T46" fmla="*/ 71 w 583"/>
                <a:gd name="T47" fmla="*/ 4 h 53"/>
                <a:gd name="T48" fmla="*/ 101 w 583"/>
                <a:gd name="T49" fmla="*/ 38 h 53"/>
                <a:gd name="T50" fmla="*/ 130 w 583"/>
                <a:gd name="T51" fmla="*/ 8 h 53"/>
                <a:gd name="T52" fmla="*/ 136 w 583"/>
                <a:gd name="T53" fmla="*/ 52 h 53"/>
                <a:gd name="T54" fmla="*/ 119 w 583"/>
                <a:gd name="T55" fmla="*/ 45 h 53"/>
                <a:gd name="T56" fmla="*/ 446 w 583"/>
                <a:gd name="T57" fmla="*/ 52 h 53"/>
                <a:gd name="T58" fmla="*/ 433 w 583"/>
                <a:gd name="T59" fmla="*/ 27 h 53"/>
                <a:gd name="T60" fmla="*/ 438 w 583"/>
                <a:gd name="T61" fmla="*/ 1 h 53"/>
                <a:gd name="T62" fmla="*/ 444 w 583"/>
                <a:gd name="T63" fmla="*/ 41 h 53"/>
                <a:gd name="T64" fmla="*/ 395 w 583"/>
                <a:gd name="T65" fmla="*/ 52 h 53"/>
                <a:gd name="T66" fmla="*/ 389 w 583"/>
                <a:gd name="T67" fmla="*/ 35 h 53"/>
                <a:gd name="T68" fmla="*/ 375 w 583"/>
                <a:gd name="T69" fmla="*/ 7 h 53"/>
                <a:gd name="T70" fmla="*/ 418 w 583"/>
                <a:gd name="T71" fmla="*/ 1 h 53"/>
                <a:gd name="T72" fmla="*/ 401 w 583"/>
                <a:gd name="T73" fmla="*/ 5 h 53"/>
                <a:gd name="T74" fmla="*/ 407 w 583"/>
                <a:gd name="T75" fmla="*/ 49 h 53"/>
                <a:gd name="T76" fmla="*/ 347 w 583"/>
                <a:gd name="T77" fmla="*/ 48 h 53"/>
                <a:gd name="T78" fmla="*/ 323 w 583"/>
                <a:gd name="T79" fmla="*/ 41 h 53"/>
                <a:gd name="T80" fmla="*/ 318 w 583"/>
                <a:gd name="T81" fmla="*/ 52 h 53"/>
                <a:gd name="T82" fmla="*/ 335 w 583"/>
                <a:gd name="T83" fmla="*/ 0 h 53"/>
                <a:gd name="T84" fmla="*/ 354 w 583"/>
                <a:gd name="T85" fmla="*/ 52 h 53"/>
                <a:gd name="T86" fmla="*/ 279 w 583"/>
                <a:gd name="T87" fmla="*/ 52 h 53"/>
                <a:gd name="T88" fmla="*/ 273 w 583"/>
                <a:gd name="T89" fmla="*/ 35 h 53"/>
                <a:gd name="T90" fmla="*/ 259 w 583"/>
                <a:gd name="T91" fmla="*/ 7 h 53"/>
                <a:gd name="T92" fmla="*/ 302 w 583"/>
                <a:gd name="T93" fmla="*/ 1 h 53"/>
                <a:gd name="T94" fmla="*/ 285 w 583"/>
                <a:gd name="T95" fmla="*/ 5 h 53"/>
                <a:gd name="T96" fmla="*/ 291 w 583"/>
                <a:gd name="T97" fmla="*/ 49 h 53"/>
                <a:gd name="T98" fmla="*/ 150 w 583"/>
                <a:gd name="T99" fmla="*/ 48 h 53"/>
                <a:gd name="T100" fmla="*/ 147 w 583"/>
                <a:gd name="T101" fmla="*/ 4 h 53"/>
                <a:gd name="T102" fmla="*/ 171 w 583"/>
                <a:gd name="T103" fmla="*/ 1 h 53"/>
                <a:gd name="T104" fmla="*/ 168 w 583"/>
                <a:gd name="T105" fmla="*/ 28 h 53"/>
                <a:gd name="T106" fmla="*/ 174 w 583"/>
                <a:gd name="T107" fmla="*/ 22 h 53"/>
                <a:gd name="T108" fmla="*/ 162 w 583"/>
                <a:gd name="T109" fmla="*/ 4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3" h="53">
                  <a:moveTo>
                    <a:pt x="570" y="52"/>
                  </a:moveTo>
                  <a:cubicBezTo>
                    <a:pt x="564" y="45"/>
                    <a:pt x="556" y="36"/>
                    <a:pt x="547" y="26"/>
                  </a:cubicBezTo>
                  <a:cubicBezTo>
                    <a:pt x="543" y="21"/>
                    <a:pt x="539" y="16"/>
                    <a:pt x="537" y="12"/>
                  </a:cubicBezTo>
                  <a:cubicBezTo>
                    <a:pt x="537" y="27"/>
                    <a:pt x="537" y="27"/>
                    <a:pt x="537" y="27"/>
                  </a:cubicBezTo>
                  <a:cubicBezTo>
                    <a:pt x="537" y="31"/>
                    <a:pt x="537" y="35"/>
                    <a:pt x="537" y="41"/>
                  </a:cubicBezTo>
                  <a:cubicBezTo>
                    <a:pt x="537" y="45"/>
                    <a:pt x="537" y="47"/>
                    <a:pt x="537" y="48"/>
                  </a:cubicBezTo>
                  <a:cubicBezTo>
                    <a:pt x="538" y="48"/>
                    <a:pt x="538" y="48"/>
                    <a:pt x="538" y="48"/>
                  </a:cubicBezTo>
                  <a:cubicBezTo>
                    <a:pt x="538" y="49"/>
                    <a:pt x="540" y="49"/>
                    <a:pt x="543" y="49"/>
                  </a:cubicBezTo>
                  <a:cubicBezTo>
                    <a:pt x="543" y="52"/>
                    <a:pt x="543" y="52"/>
                    <a:pt x="543" y="52"/>
                  </a:cubicBezTo>
                  <a:cubicBezTo>
                    <a:pt x="539" y="52"/>
                    <a:pt x="536" y="52"/>
                    <a:pt x="535" y="52"/>
                  </a:cubicBezTo>
                  <a:cubicBezTo>
                    <a:pt x="533" y="52"/>
                    <a:pt x="530" y="52"/>
                    <a:pt x="525" y="52"/>
                  </a:cubicBezTo>
                  <a:cubicBezTo>
                    <a:pt x="525" y="49"/>
                    <a:pt x="525" y="49"/>
                    <a:pt x="525" y="49"/>
                  </a:cubicBezTo>
                  <a:cubicBezTo>
                    <a:pt x="528" y="49"/>
                    <a:pt x="530" y="49"/>
                    <a:pt x="531" y="49"/>
                  </a:cubicBezTo>
                  <a:cubicBezTo>
                    <a:pt x="531" y="48"/>
                    <a:pt x="531" y="48"/>
                    <a:pt x="531" y="48"/>
                  </a:cubicBezTo>
                  <a:cubicBezTo>
                    <a:pt x="532" y="47"/>
                    <a:pt x="532" y="45"/>
                    <a:pt x="532" y="41"/>
                  </a:cubicBezTo>
                  <a:cubicBezTo>
                    <a:pt x="532" y="35"/>
                    <a:pt x="532" y="31"/>
                    <a:pt x="532" y="28"/>
                  </a:cubicBezTo>
                  <a:cubicBezTo>
                    <a:pt x="532" y="12"/>
                    <a:pt x="532" y="12"/>
                    <a:pt x="532" y="12"/>
                  </a:cubicBezTo>
                  <a:cubicBezTo>
                    <a:pt x="532" y="8"/>
                    <a:pt x="532" y="6"/>
                    <a:pt x="532" y="5"/>
                  </a:cubicBezTo>
                  <a:cubicBezTo>
                    <a:pt x="532" y="5"/>
                    <a:pt x="531" y="5"/>
                    <a:pt x="531" y="5"/>
                  </a:cubicBezTo>
                  <a:cubicBezTo>
                    <a:pt x="531" y="4"/>
                    <a:pt x="529" y="4"/>
                    <a:pt x="525" y="4"/>
                  </a:cubicBezTo>
                  <a:cubicBezTo>
                    <a:pt x="525" y="1"/>
                    <a:pt x="525" y="1"/>
                    <a:pt x="525" y="1"/>
                  </a:cubicBezTo>
                  <a:cubicBezTo>
                    <a:pt x="529" y="1"/>
                    <a:pt x="532" y="1"/>
                    <a:pt x="534" y="1"/>
                  </a:cubicBezTo>
                  <a:cubicBezTo>
                    <a:pt x="536" y="1"/>
                    <a:pt x="538" y="1"/>
                    <a:pt x="541" y="1"/>
                  </a:cubicBezTo>
                  <a:cubicBezTo>
                    <a:pt x="546" y="8"/>
                    <a:pt x="553" y="16"/>
                    <a:pt x="560" y="24"/>
                  </a:cubicBezTo>
                  <a:cubicBezTo>
                    <a:pt x="565" y="30"/>
                    <a:pt x="569" y="34"/>
                    <a:pt x="572" y="38"/>
                  </a:cubicBezTo>
                  <a:cubicBezTo>
                    <a:pt x="572" y="24"/>
                    <a:pt x="572" y="24"/>
                    <a:pt x="572" y="24"/>
                  </a:cubicBezTo>
                  <a:cubicBezTo>
                    <a:pt x="572" y="18"/>
                    <a:pt x="572" y="13"/>
                    <a:pt x="572" y="9"/>
                  </a:cubicBezTo>
                  <a:cubicBezTo>
                    <a:pt x="572" y="7"/>
                    <a:pt x="572" y="5"/>
                    <a:pt x="571" y="5"/>
                  </a:cubicBezTo>
                  <a:cubicBezTo>
                    <a:pt x="571" y="5"/>
                    <a:pt x="571" y="4"/>
                    <a:pt x="571" y="4"/>
                  </a:cubicBezTo>
                  <a:cubicBezTo>
                    <a:pt x="570" y="4"/>
                    <a:pt x="569" y="4"/>
                    <a:pt x="565" y="4"/>
                  </a:cubicBezTo>
                  <a:cubicBezTo>
                    <a:pt x="565" y="1"/>
                    <a:pt x="565" y="1"/>
                    <a:pt x="565" y="1"/>
                  </a:cubicBezTo>
                  <a:cubicBezTo>
                    <a:pt x="568" y="1"/>
                    <a:pt x="571" y="1"/>
                    <a:pt x="573" y="1"/>
                  </a:cubicBezTo>
                  <a:cubicBezTo>
                    <a:pt x="577" y="1"/>
                    <a:pt x="580" y="1"/>
                    <a:pt x="583" y="1"/>
                  </a:cubicBezTo>
                  <a:cubicBezTo>
                    <a:pt x="583" y="4"/>
                    <a:pt x="583" y="4"/>
                    <a:pt x="583" y="4"/>
                  </a:cubicBezTo>
                  <a:cubicBezTo>
                    <a:pt x="581" y="4"/>
                    <a:pt x="579" y="4"/>
                    <a:pt x="578" y="4"/>
                  </a:cubicBezTo>
                  <a:cubicBezTo>
                    <a:pt x="578" y="5"/>
                    <a:pt x="578" y="5"/>
                    <a:pt x="578" y="5"/>
                  </a:cubicBezTo>
                  <a:cubicBezTo>
                    <a:pt x="577" y="6"/>
                    <a:pt x="577" y="6"/>
                    <a:pt x="577" y="6"/>
                  </a:cubicBezTo>
                  <a:cubicBezTo>
                    <a:pt x="577" y="6"/>
                    <a:pt x="577" y="8"/>
                    <a:pt x="577" y="11"/>
                  </a:cubicBezTo>
                  <a:cubicBezTo>
                    <a:pt x="577" y="26"/>
                    <a:pt x="577" y="26"/>
                    <a:pt x="577" y="26"/>
                  </a:cubicBezTo>
                  <a:cubicBezTo>
                    <a:pt x="577" y="41"/>
                    <a:pt x="577" y="41"/>
                    <a:pt x="577" y="41"/>
                  </a:cubicBezTo>
                  <a:cubicBezTo>
                    <a:pt x="577" y="45"/>
                    <a:pt x="577" y="49"/>
                    <a:pt x="577" y="53"/>
                  </a:cubicBezTo>
                  <a:cubicBezTo>
                    <a:pt x="576" y="53"/>
                    <a:pt x="576" y="53"/>
                    <a:pt x="576" y="53"/>
                  </a:cubicBezTo>
                  <a:cubicBezTo>
                    <a:pt x="573" y="53"/>
                    <a:pt x="571" y="52"/>
                    <a:pt x="570" y="52"/>
                  </a:cubicBezTo>
                  <a:moveTo>
                    <a:pt x="467" y="46"/>
                  </a:moveTo>
                  <a:cubicBezTo>
                    <a:pt x="462" y="41"/>
                    <a:pt x="460" y="35"/>
                    <a:pt x="460" y="27"/>
                  </a:cubicBezTo>
                  <a:cubicBezTo>
                    <a:pt x="460" y="21"/>
                    <a:pt x="461" y="16"/>
                    <a:pt x="463" y="12"/>
                  </a:cubicBezTo>
                  <a:cubicBezTo>
                    <a:pt x="465" y="8"/>
                    <a:pt x="469" y="5"/>
                    <a:pt x="473" y="3"/>
                  </a:cubicBezTo>
                  <a:cubicBezTo>
                    <a:pt x="477" y="1"/>
                    <a:pt x="482" y="0"/>
                    <a:pt x="489" y="0"/>
                  </a:cubicBezTo>
                  <a:cubicBezTo>
                    <a:pt x="495" y="0"/>
                    <a:pt x="500" y="1"/>
                    <a:pt x="504" y="3"/>
                  </a:cubicBezTo>
                  <a:cubicBezTo>
                    <a:pt x="508" y="5"/>
                    <a:pt x="511" y="8"/>
                    <a:pt x="513" y="12"/>
                  </a:cubicBezTo>
                  <a:cubicBezTo>
                    <a:pt x="515" y="15"/>
                    <a:pt x="516" y="20"/>
                    <a:pt x="516" y="25"/>
                  </a:cubicBezTo>
                  <a:cubicBezTo>
                    <a:pt x="516" y="31"/>
                    <a:pt x="515" y="36"/>
                    <a:pt x="513" y="40"/>
                  </a:cubicBezTo>
                  <a:cubicBezTo>
                    <a:pt x="510" y="44"/>
                    <a:pt x="507" y="47"/>
                    <a:pt x="503" y="49"/>
                  </a:cubicBezTo>
                  <a:cubicBezTo>
                    <a:pt x="499" y="52"/>
                    <a:pt x="493" y="53"/>
                    <a:pt x="487" y="53"/>
                  </a:cubicBezTo>
                  <a:cubicBezTo>
                    <a:pt x="478" y="53"/>
                    <a:pt x="472" y="51"/>
                    <a:pt x="467" y="46"/>
                  </a:cubicBezTo>
                  <a:moveTo>
                    <a:pt x="475" y="9"/>
                  </a:moveTo>
                  <a:cubicBezTo>
                    <a:pt x="472" y="13"/>
                    <a:pt x="471" y="18"/>
                    <a:pt x="471" y="25"/>
                  </a:cubicBezTo>
                  <a:cubicBezTo>
                    <a:pt x="471" y="31"/>
                    <a:pt x="472" y="35"/>
                    <a:pt x="473" y="39"/>
                  </a:cubicBezTo>
                  <a:cubicBezTo>
                    <a:pt x="475" y="42"/>
                    <a:pt x="477" y="45"/>
                    <a:pt x="479" y="47"/>
                  </a:cubicBezTo>
                  <a:cubicBezTo>
                    <a:pt x="482" y="48"/>
                    <a:pt x="485" y="49"/>
                    <a:pt x="489" y="49"/>
                  </a:cubicBezTo>
                  <a:cubicBezTo>
                    <a:pt x="494" y="49"/>
                    <a:pt x="498" y="47"/>
                    <a:pt x="501" y="43"/>
                  </a:cubicBezTo>
                  <a:cubicBezTo>
                    <a:pt x="503" y="40"/>
                    <a:pt x="505" y="34"/>
                    <a:pt x="505" y="27"/>
                  </a:cubicBezTo>
                  <a:cubicBezTo>
                    <a:pt x="505" y="19"/>
                    <a:pt x="503" y="13"/>
                    <a:pt x="500" y="9"/>
                  </a:cubicBezTo>
                  <a:cubicBezTo>
                    <a:pt x="497" y="6"/>
                    <a:pt x="493" y="4"/>
                    <a:pt x="487" y="4"/>
                  </a:cubicBezTo>
                  <a:cubicBezTo>
                    <a:pt x="482" y="4"/>
                    <a:pt x="478" y="6"/>
                    <a:pt x="475" y="9"/>
                  </a:cubicBezTo>
                  <a:moveTo>
                    <a:pt x="209" y="51"/>
                  </a:moveTo>
                  <a:cubicBezTo>
                    <a:pt x="206" y="49"/>
                    <a:pt x="203" y="47"/>
                    <a:pt x="202" y="45"/>
                  </a:cubicBezTo>
                  <a:cubicBezTo>
                    <a:pt x="201" y="43"/>
                    <a:pt x="200" y="40"/>
                    <a:pt x="200" y="35"/>
                  </a:cubicBezTo>
                  <a:cubicBezTo>
                    <a:pt x="200" y="19"/>
                    <a:pt x="200" y="19"/>
                    <a:pt x="200" y="19"/>
                  </a:cubicBezTo>
                  <a:cubicBezTo>
                    <a:pt x="200" y="17"/>
                    <a:pt x="200" y="14"/>
                    <a:pt x="200" y="9"/>
                  </a:cubicBezTo>
                  <a:cubicBezTo>
                    <a:pt x="200" y="7"/>
                    <a:pt x="200" y="6"/>
                    <a:pt x="199" y="5"/>
                  </a:cubicBezTo>
                  <a:cubicBezTo>
                    <a:pt x="199" y="5"/>
                    <a:pt x="199" y="5"/>
                    <a:pt x="199" y="4"/>
                  </a:cubicBezTo>
                  <a:cubicBezTo>
                    <a:pt x="198" y="4"/>
                    <a:pt x="197" y="4"/>
                    <a:pt x="194" y="4"/>
                  </a:cubicBezTo>
                  <a:cubicBezTo>
                    <a:pt x="194" y="1"/>
                    <a:pt x="194" y="1"/>
                    <a:pt x="194" y="1"/>
                  </a:cubicBezTo>
                  <a:cubicBezTo>
                    <a:pt x="199" y="1"/>
                    <a:pt x="203" y="1"/>
                    <a:pt x="207" y="1"/>
                  </a:cubicBezTo>
                  <a:cubicBezTo>
                    <a:pt x="209" y="1"/>
                    <a:pt x="213" y="1"/>
                    <a:pt x="217" y="1"/>
                  </a:cubicBezTo>
                  <a:cubicBezTo>
                    <a:pt x="217" y="4"/>
                    <a:pt x="217" y="4"/>
                    <a:pt x="217" y="4"/>
                  </a:cubicBezTo>
                  <a:cubicBezTo>
                    <a:pt x="215" y="4"/>
                    <a:pt x="213" y="4"/>
                    <a:pt x="212" y="4"/>
                  </a:cubicBezTo>
                  <a:cubicBezTo>
                    <a:pt x="212" y="5"/>
                    <a:pt x="212" y="5"/>
                    <a:pt x="212" y="5"/>
                  </a:cubicBezTo>
                  <a:cubicBezTo>
                    <a:pt x="211" y="5"/>
                    <a:pt x="211" y="6"/>
                    <a:pt x="211" y="7"/>
                  </a:cubicBezTo>
                  <a:cubicBezTo>
                    <a:pt x="211" y="8"/>
                    <a:pt x="211" y="12"/>
                    <a:pt x="211" y="18"/>
                  </a:cubicBezTo>
                  <a:cubicBezTo>
                    <a:pt x="211" y="23"/>
                    <a:pt x="211" y="28"/>
                    <a:pt x="211" y="32"/>
                  </a:cubicBezTo>
                  <a:cubicBezTo>
                    <a:pt x="211" y="36"/>
                    <a:pt x="211" y="39"/>
                    <a:pt x="212" y="41"/>
                  </a:cubicBezTo>
                  <a:cubicBezTo>
                    <a:pt x="213" y="43"/>
                    <a:pt x="214" y="44"/>
                    <a:pt x="216" y="45"/>
                  </a:cubicBezTo>
                  <a:cubicBezTo>
                    <a:pt x="218" y="46"/>
                    <a:pt x="221" y="47"/>
                    <a:pt x="224" y="47"/>
                  </a:cubicBezTo>
                  <a:cubicBezTo>
                    <a:pt x="228" y="47"/>
                    <a:pt x="231" y="46"/>
                    <a:pt x="233" y="45"/>
                  </a:cubicBezTo>
                  <a:cubicBezTo>
                    <a:pt x="235" y="43"/>
                    <a:pt x="236" y="42"/>
                    <a:pt x="237" y="39"/>
                  </a:cubicBezTo>
                  <a:cubicBezTo>
                    <a:pt x="238" y="37"/>
                    <a:pt x="238" y="32"/>
                    <a:pt x="238" y="24"/>
                  </a:cubicBezTo>
                  <a:cubicBezTo>
                    <a:pt x="238" y="11"/>
                    <a:pt x="238" y="11"/>
                    <a:pt x="238" y="11"/>
                  </a:cubicBezTo>
                  <a:cubicBezTo>
                    <a:pt x="238" y="8"/>
                    <a:pt x="238" y="6"/>
                    <a:pt x="237" y="5"/>
                  </a:cubicBezTo>
                  <a:cubicBezTo>
                    <a:pt x="237" y="5"/>
                    <a:pt x="237" y="5"/>
                    <a:pt x="237" y="5"/>
                  </a:cubicBezTo>
                  <a:cubicBezTo>
                    <a:pt x="236" y="4"/>
                    <a:pt x="234" y="4"/>
                    <a:pt x="231" y="4"/>
                  </a:cubicBezTo>
                  <a:cubicBezTo>
                    <a:pt x="231" y="1"/>
                    <a:pt x="231" y="1"/>
                    <a:pt x="231" y="1"/>
                  </a:cubicBezTo>
                  <a:cubicBezTo>
                    <a:pt x="235" y="1"/>
                    <a:pt x="237" y="1"/>
                    <a:pt x="240" y="1"/>
                  </a:cubicBezTo>
                  <a:cubicBezTo>
                    <a:pt x="242" y="1"/>
                    <a:pt x="245" y="1"/>
                    <a:pt x="249" y="1"/>
                  </a:cubicBezTo>
                  <a:cubicBezTo>
                    <a:pt x="249" y="4"/>
                    <a:pt x="249" y="4"/>
                    <a:pt x="249" y="4"/>
                  </a:cubicBezTo>
                  <a:cubicBezTo>
                    <a:pt x="246" y="4"/>
                    <a:pt x="245" y="4"/>
                    <a:pt x="244" y="5"/>
                  </a:cubicBezTo>
                  <a:cubicBezTo>
                    <a:pt x="243" y="5"/>
                    <a:pt x="243" y="6"/>
                    <a:pt x="243" y="9"/>
                  </a:cubicBezTo>
                  <a:cubicBezTo>
                    <a:pt x="243" y="14"/>
                    <a:pt x="243" y="20"/>
                    <a:pt x="243" y="27"/>
                  </a:cubicBezTo>
                  <a:cubicBezTo>
                    <a:pt x="243" y="32"/>
                    <a:pt x="242" y="35"/>
                    <a:pt x="242" y="36"/>
                  </a:cubicBezTo>
                  <a:cubicBezTo>
                    <a:pt x="242" y="39"/>
                    <a:pt x="241" y="42"/>
                    <a:pt x="240" y="45"/>
                  </a:cubicBezTo>
                  <a:cubicBezTo>
                    <a:pt x="239" y="47"/>
                    <a:pt x="236" y="49"/>
                    <a:pt x="233" y="51"/>
                  </a:cubicBezTo>
                  <a:cubicBezTo>
                    <a:pt x="230" y="52"/>
                    <a:pt x="226" y="53"/>
                    <a:pt x="221" y="53"/>
                  </a:cubicBezTo>
                  <a:cubicBezTo>
                    <a:pt x="216" y="53"/>
                    <a:pt x="212" y="52"/>
                    <a:pt x="209" y="51"/>
                  </a:cubicBezTo>
                  <a:moveTo>
                    <a:pt x="7" y="46"/>
                  </a:moveTo>
                  <a:cubicBezTo>
                    <a:pt x="2" y="41"/>
                    <a:pt x="0" y="35"/>
                    <a:pt x="0" y="27"/>
                  </a:cubicBezTo>
                  <a:cubicBezTo>
                    <a:pt x="0" y="21"/>
                    <a:pt x="1" y="16"/>
                    <a:pt x="3" y="12"/>
                  </a:cubicBezTo>
                  <a:cubicBezTo>
                    <a:pt x="6" y="8"/>
                    <a:pt x="9" y="5"/>
                    <a:pt x="13" y="3"/>
                  </a:cubicBezTo>
                  <a:cubicBezTo>
                    <a:pt x="17" y="1"/>
                    <a:pt x="23" y="0"/>
                    <a:pt x="29" y="0"/>
                  </a:cubicBezTo>
                  <a:cubicBezTo>
                    <a:pt x="35" y="0"/>
                    <a:pt x="40" y="1"/>
                    <a:pt x="44" y="3"/>
                  </a:cubicBezTo>
                  <a:cubicBezTo>
                    <a:pt x="48" y="5"/>
                    <a:pt x="51" y="8"/>
                    <a:pt x="53" y="12"/>
                  </a:cubicBezTo>
                  <a:cubicBezTo>
                    <a:pt x="56" y="15"/>
                    <a:pt x="57" y="20"/>
                    <a:pt x="57" y="25"/>
                  </a:cubicBezTo>
                  <a:cubicBezTo>
                    <a:pt x="57" y="31"/>
                    <a:pt x="55" y="36"/>
                    <a:pt x="53" y="40"/>
                  </a:cubicBezTo>
                  <a:cubicBezTo>
                    <a:pt x="51" y="44"/>
                    <a:pt x="47" y="47"/>
                    <a:pt x="43" y="49"/>
                  </a:cubicBezTo>
                  <a:cubicBezTo>
                    <a:pt x="39" y="52"/>
                    <a:pt x="34" y="53"/>
                    <a:pt x="28" y="53"/>
                  </a:cubicBezTo>
                  <a:cubicBezTo>
                    <a:pt x="19" y="53"/>
                    <a:pt x="12" y="51"/>
                    <a:pt x="7" y="46"/>
                  </a:cubicBezTo>
                  <a:moveTo>
                    <a:pt x="16" y="9"/>
                  </a:moveTo>
                  <a:cubicBezTo>
                    <a:pt x="13" y="13"/>
                    <a:pt x="11" y="18"/>
                    <a:pt x="11" y="25"/>
                  </a:cubicBezTo>
                  <a:cubicBezTo>
                    <a:pt x="11" y="31"/>
                    <a:pt x="12" y="35"/>
                    <a:pt x="14" y="39"/>
                  </a:cubicBezTo>
                  <a:cubicBezTo>
                    <a:pt x="15" y="42"/>
                    <a:pt x="17" y="45"/>
                    <a:pt x="20" y="47"/>
                  </a:cubicBezTo>
                  <a:cubicBezTo>
                    <a:pt x="22" y="48"/>
                    <a:pt x="25" y="49"/>
                    <a:pt x="29" y="49"/>
                  </a:cubicBezTo>
                  <a:cubicBezTo>
                    <a:pt x="34" y="49"/>
                    <a:pt x="38" y="47"/>
                    <a:pt x="41" y="43"/>
                  </a:cubicBezTo>
                  <a:cubicBezTo>
                    <a:pt x="44" y="40"/>
                    <a:pt x="45" y="34"/>
                    <a:pt x="45" y="27"/>
                  </a:cubicBezTo>
                  <a:cubicBezTo>
                    <a:pt x="45" y="19"/>
                    <a:pt x="44" y="13"/>
                    <a:pt x="40" y="9"/>
                  </a:cubicBezTo>
                  <a:cubicBezTo>
                    <a:pt x="38" y="6"/>
                    <a:pt x="33" y="4"/>
                    <a:pt x="28" y="4"/>
                  </a:cubicBezTo>
                  <a:cubicBezTo>
                    <a:pt x="23" y="4"/>
                    <a:pt x="18" y="6"/>
                    <a:pt x="16" y="9"/>
                  </a:cubicBezTo>
                  <a:moveTo>
                    <a:pt x="97" y="53"/>
                  </a:moveTo>
                  <a:cubicBezTo>
                    <a:pt x="95" y="49"/>
                    <a:pt x="92" y="43"/>
                    <a:pt x="89" y="37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7" y="16"/>
                    <a:pt x="77" y="16"/>
                    <a:pt x="77" y="16"/>
                  </a:cubicBezTo>
                  <a:cubicBezTo>
                    <a:pt x="77" y="29"/>
                    <a:pt x="77" y="39"/>
                    <a:pt x="77" y="44"/>
                  </a:cubicBezTo>
                  <a:cubicBezTo>
                    <a:pt x="77" y="46"/>
                    <a:pt x="77" y="48"/>
                    <a:pt x="78" y="48"/>
                  </a:cubicBezTo>
                  <a:cubicBezTo>
                    <a:pt x="78" y="49"/>
                    <a:pt x="80" y="49"/>
                    <a:pt x="83" y="49"/>
                  </a:cubicBezTo>
                  <a:cubicBezTo>
                    <a:pt x="83" y="52"/>
                    <a:pt x="83" y="52"/>
                    <a:pt x="83" y="52"/>
                  </a:cubicBezTo>
                  <a:cubicBezTo>
                    <a:pt x="81" y="52"/>
                    <a:pt x="78" y="52"/>
                    <a:pt x="76" y="52"/>
                  </a:cubicBezTo>
                  <a:cubicBezTo>
                    <a:pt x="72" y="52"/>
                    <a:pt x="69" y="52"/>
                    <a:pt x="66" y="52"/>
                  </a:cubicBezTo>
                  <a:cubicBezTo>
                    <a:pt x="66" y="49"/>
                    <a:pt x="66" y="49"/>
                    <a:pt x="66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70" y="49"/>
                    <a:pt x="71" y="49"/>
                    <a:pt x="71" y="48"/>
                  </a:cubicBezTo>
                  <a:cubicBezTo>
                    <a:pt x="72" y="48"/>
                    <a:pt x="72" y="46"/>
                    <a:pt x="72" y="43"/>
                  </a:cubicBezTo>
                  <a:cubicBezTo>
                    <a:pt x="72" y="37"/>
                    <a:pt x="72" y="30"/>
                    <a:pt x="72" y="23"/>
                  </a:cubicBezTo>
                  <a:cubicBezTo>
                    <a:pt x="72" y="19"/>
                    <a:pt x="72" y="15"/>
                    <a:pt x="72" y="10"/>
                  </a:cubicBezTo>
                  <a:cubicBezTo>
                    <a:pt x="72" y="7"/>
                    <a:pt x="72" y="6"/>
                    <a:pt x="72" y="5"/>
                  </a:cubicBezTo>
                  <a:cubicBezTo>
                    <a:pt x="72" y="5"/>
                    <a:pt x="71" y="5"/>
                    <a:pt x="71" y="4"/>
                  </a:cubicBezTo>
                  <a:cubicBezTo>
                    <a:pt x="71" y="4"/>
                    <a:pt x="69" y="4"/>
                    <a:pt x="66" y="4"/>
                  </a:cubicBezTo>
                  <a:cubicBezTo>
                    <a:pt x="66" y="1"/>
                    <a:pt x="66" y="1"/>
                    <a:pt x="66" y="1"/>
                  </a:cubicBezTo>
                  <a:cubicBezTo>
                    <a:pt x="69" y="1"/>
                    <a:pt x="72" y="1"/>
                    <a:pt x="74" y="1"/>
                  </a:cubicBezTo>
                  <a:cubicBezTo>
                    <a:pt x="78" y="1"/>
                    <a:pt x="81" y="1"/>
                    <a:pt x="84" y="1"/>
                  </a:cubicBezTo>
                  <a:cubicBezTo>
                    <a:pt x="85" y="4"/>
                    <a:pt x="87" y="7"/>
                    <a:pt x="88" y="10"/>
                  </a:cubicBezTo>
                  <a:cubicBezTo>
                    <a:pt x="89" y="12"/>
                    <a:pt x="93" y="21"/>
                    <a:pt x="101" y="38"/>
                  </a:cubicBezTo>
                  <a:cubicBezTo>
                    <a:pt x="110" y="21"/>
                    <a:pt x="115" y="9"/>
                    <a:pt x="119" y="1"/>
                  </a:cubicBezTo>
                  <a:cubicBezTo>
                    <a:pt x="122" y="1"/>
                    <a:pt x="125" y="1"/>
                    <a:pt x="127" y="1"/>
                  </a:cubicBezTo>
                  <a:cubicBezTo>
                    <a:pt x="130" y="1"/>
                    <a:pt x="133" y="1"/>
                    <a:pt x="136" y="1"/>
                  </a:cubicBezTo>
                  <a:cubicBezTo>
                    <a:pt x="136" y="4"/>
                    <a:pt x="136" y="4"/>
                    <a:pt x="136" y="4"/>
                  </a:cubicBezTo>
                  <a:cubicBezTo>
                    <a:pt x="133" y="4"/>
                    <a:pt x="131" y="4"/>
                    <a:pt x="131" y="5"/>
                  </a:cubicBezTo>
                  <a:cubicBezTo>
                    <a:pt x="130" y="5"/>
                    <a:pt x="130" y="6"/>
                    <a:pt x="130" y="8"/>
                  </a:cubicBezTo>
                  <a:cubicBezTo>
                    <a:pt x="130" y="11"/>
                    <a:pt x="130" y="17"/>
                    <a:pt x="130" y="26"/>
                  </a:cubicBezTo>
                  <a:cubicBezTo>
                    <a:pt x="130" y="30"/>
                    <a:pt x="130" y="34"/>
                    <a:pt x="130" y="39"/>
                  </a:cubicBezTo>
                  <a:cubicBezTo>
                    <a:pt x="130" y="44"/>
                    <a:pt x="130" y="47"/>
                    <a:pt x="130" y="48"/>
                  </a:cubicBezTo>
                  <a:cubicBezTo>
                    <a:pt x="130" y="48"/>
                    <a:pt x="131" y="48"/>
                    <a:pt x="131" y="48"/>
                  </a:cubicBezTo>
                  <a:cubicBezTo>
                    <a:pt x="131" y="49"/>
                    <a:pt x="133" y="49"/>
                    <a:pt x="136" y="49"/>
                  </a:cubicBezTo>
                  <a:cubicBezTo>
                    <a:pt x="136" y="52"/>
                    <a:pt x="136" y="52"/>
                    <a:pt x="136" y="52"/>
                  </a:cubicBezTo>
                  <a:cubicBezTo>
                    <a:pt x="132" y="52"/>
                    <a:pt x="129" y="52"/>
                    <a:pt x="126" y="52"/>
                  </a:cubicBezTo>
                  <a:cubicBezTo>
                    <a:pt x="122" y="52"/>
                    <a:pt x="118" y="52"/>
                    <a:pt x="113" y="52"/>
                  </a:cubicBezTo>
                  <a:cubicBezTo>
                    <a:pt x="113" y="49"/>
                    <a:pt x="113" y="49"/>
                    <a:pt x="113" y="49"/>
                  </a:cubicBezTo>
                  <a:cubicBezTo>
                    <a:pt x="115" y="49"/>
                    <a:pt x="115" y="49"/>
                    <a:pt x="115" y="49"/>
                  </a:cubicBezTo>
                  <a:cubicBezTo>
                    <a:pt x="117" y="49"/>
                    <a:pt x="118" y="49"/>
                    <a:pt x="118" y="48"/>
                  </a:cubicBezTo>
                  <a:cubicBezTo>
                    <a:pt x="119" y="48"/>
                    <a:pt x="119" y="47"/>
                    <a:pt x="119" y="45"/>
                  </a:cubicBezTo>
                  <a:cubicBezTo>
                    <a:pt x="119" y="43"/>
                    <a:pt x="119" y="39"/>
                    <a:pt x="119" y="33"/>
                  </a:cubicBezTo>
                  <a:cubicBezTo>
                    <a:pt x="119" y="11"/>
                    <a:pt x="119" y="11"/>
                    <a:pt x="119" y="11"/>
                  </a:cubicBezTo>
                  <a:cubicBezTo>
                    <a:pt x="115" y="18"/>
                    <a:pt x="111" y="28"/>
                    <a:pt x="105" y="40"/>
                  </a:cubicBezTo>
                  <a:cubicBezTo>
                    <a:pt x="102" y="46"/>
                    <a:pt x="100" y="50"/>
                    <a:pt x="99" y="53"/>
                  </a:cubicBezTo>
                  <a:cubicBezTo>
                    <a:pt x="97" y="53"/>
                    <a:pt x="97" y="53"/>
                    <a:pt x="97" y="53"/>
                  </a:cubicBezTo>
                  <a:moveTo>
                    <a:pt x="446" y="52"/>
                  </a:moveTo>
                  <a:cubicBezTo>
                    <a:pt x="443" y="52"/>
                    <a:pt x="441" y="52"/>
                    <a:pt x="439" y="52"/>
                  </a:cubicBezTo>
                  <a:cubicBezTo>
                    <a:pt x="426" y="52"/>
                    <a:pt x="426" y="52"/>
                    <a:pt x="426" y="52"/>
                  </a:cubicBezTo>
                  <a:cubicBezTo>
                    <a:pt x="426" y="49"/>
                    <a:pt x="426" y="49"/>
                    <a:pt x="426" y="49"/>
                  </a:cubicBezTo>
                  <a:cubicBezTo>
                    <a:pt x="430" y="49"/>
                    <a:pt x="432" y="49"/>
                    <a:pt x="432" y="48"/>
                  </a:cubicBezTo>
                  <a:cubicBezTo>
                    <a:pt x="432" y="48"/>
                    <a:pt x="433" y="47"/>
                    <a:pt x="433" y="45"/>
                  </a:cubicBezTo>
                  <a:cubicBezTo>
                    <a:pt x="433" y="42"/>
                    <a:pt x="433" y="36"/>
                    <a:pt x="433" y="27"/>
                  </a:cubicBezTo>
                  <a:cubicBezTo>
                    <a:pt x="433" y="24"/>
                    <a:pt x="433" y="19"/>
                    <a:pt x="433" y="13"/>
                  </a:cubicBezTo>
                  <a:cubicBezTo>
                    <a:pt x="433" y="8"/>
                    <a:pt x="433" y="6"/>
                    <a:pt x="433" y="5"/>
                  </a:cubicBezTo>
                  <a:cubicBezTo>
                    <a:pt x="433" y="5"/>
                    <a:pt x="432" y="5"/>
                    <a:pt x="432" y="4"/>
                  </a:cubicBezTo>
                  <a:cubicBezTo>
                    <a:pt x="431" y="4"/>
                    <a:pt x="430" y="4"/>
                    <a:pt x="426" y="4"/>
                  </a:cubicBezTo>
                  <a:cubicBezTo>
                    <a:pt x="426" y="1"/>
                    <a:pt x="426" y="1"/>
                    <a:pt x="426" y="1"/>
                  </a:cubicBezTo>
                  <a:cubicBezTo>
                    <a:pt x="431" y="1"/>
                    <a:pt x="435" y="1"/>
                    <a:pt x="438" y="1"/>
                  </a:cubicBezTo>
                  <a:cubicBezTo>
                    <a:pt x="442" y="1"/>
                    <a:pt x="447" y="1"/>
                    <a:pt x="450" y="1"/>
                  </a:cubicBezTo>
                  <a:cubicBezTo>
                    <a:pt x="450" y="4"/>
                    <a:pt x="450" y="4"/>
                    <a:pt x="450" y="4"/>
                  </a:cubicBezTo>
                  <a:cubicBezTo>
                    <a:pt x="447" y="4"/>
                    <a:pt x="445" y="4"/>
                    <a:pt x="445" y="4"/>
                  </a:cubicBezTo>
                  <a:cubicBezTo>
                    <a:pt x="444" y="5"/>
                    <a:pt x="444" y="6"/>
                    <a:pt x="444" y="7"/>
                  </a:cubicBezTo>
                  <a:cubicBezTo>
                    <a:pt x="444" y="9"/>
                    <a:pt x="444" y="14"/>
                    <a:pt x="444" y="21"/>
                  </a:cubicBezTo>
                  <a:cubicBezTo>
                    <a:pt x="444" y="31"/>
                    <a:pt x="444" y="37"/>
                    <a:pt x="444" y="41"/>
                  </a:cubicBezTo>
                  <a:cubicBezTo>
                    <a:pt x="444" y="45"/>
                    <a:pt x="444" y="47"/>
                    <a:pt x="444" y="48"/>
                  </a:cubicBezTo>
                  <a:cubicBezTo>
                    <a:pt x="444" y="48"/>
                    <a:pt x="445" y="48"/>
                    <a:pt x="445" y="49"/>
                  </a:cubicBezTo>
                  <a:cubicBezTo>
                    <a:pt x="446" y="49"/>
                    <a:pt x="447" y="49"/>
                    <a:pt x="450" y="49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46" y="52"/>
                    <a:pt x="446" y="52"/>
                    <a:pt x="446" y="52"/>
                  </a:cubicBezTo>
                  <a:moveTo>
                    <a:pt x="395" y="52"/>
                  </a:moveTo>
                  <a:cubicBezTo>
                    <a:pt x="390" y="52"/>
                    <a:pt x="386" y="52"/>
                    <a:pt x="383" y="52"/>
                  </a:cubicBezTo>
                  <a:cubicBezTo>
                    <a:pt x="383" y="49"/>
                    <a:pt x="383" y="49"/>
                    <a:pt x="383" y="49"/>
                  </a:cubicBezTo>
                  <a:cubicBezTo>
                    <a:pt x="384" y="49"/>
                    <a:pt x="385" y="49"/>
                    <a:pt x="387" y="49"/>
                  </a:cubicBezTo>
                  <a:cubicBezTo>
                    <a:pt x="388" y="49"/>
                    <a:pt x="388" y="48"/>
                    <a:pt x="388" y="48"/>
                  </a:cubicBezTo>
                  <a:cubicBezTo>
                    <a:pt x="389" y="48"/>
                    <a:pt x="389" y="47"/>
                    <a:pt x="389" y="47"/>
                  </a:cubicBezTo>
                  <a:cubicBezTo>
                    <a:pt x="389" y="46"/>
                    <a:pt x="389" y="42"/>
                    <a:pt x="389" y="35"/>
                  </a:cubicBezTo>
                  <a:cubicBezTo>
                    <a:pt x="389" y="30"/>
                    <a:pt x="389" y="25"/>
                    <a:pt x="389" y="21"/>
                  </a:cubicBezTo>
                  <a:cubicBezTo>
                    <a:pt x="389" y="11"/>
                    <a:pt x="389" y="6"/>
                    <a:pt x="389" y="6"/>
                  </a:cubicBezTo>
                  <a:cubicBezTo>
                    <a:pt x="389" y="6"/>
                    <a:pt x="388" y="5"/>
                    <a:pt x="387" y="5"/>
                  </a:cubicBezTo>
                  <a:cubicBezTo>
                    <a:pt x="383" y="5"/>
                    <a:pt x="380" y="6"/>
                    <a:pt x="378" y="6"/>
                  </a:cubicBezTo>
                  <a:cubicBezTo>
                    <a:pt x="377" y="6"/>
                    <a:pt x="376" y="6"/>
                    <a:pt x="376" y="6"/>
                  </a:cubicBezTo>
                  <a:cubicBezTo>
                    <a:pt x="375" y="7"/>
                    <a:pt x="375" y="7"/>
                    <a:pt x="375" y="7"/>
                  </a:cubicBezTo>
                  <a:cubicBezTo>
                    <a:pt x="375" y="7"/>
                    <a:pt x="375" y="9"/>
                    <a:pt x="375" y="13"/>
                  </a:cubicBezTo>
                  <a:cubicBezTo>
                    <a:pt x="371" y="13"/>
                    <a:pt x="371" y="13"/>
                    <a:pt x="371" y="13"/>
                  </a:cubicBezTo>
                  <a:cubicBezTo>
                    <a:pt x="371" y="9"/>
                    <a:pt x="371" y="4"/>
                    <a:pt x="371" y="1"/>
                  </a:cubicBezTo>
                  <a:cubicBezTo>
                    <a:pt x="371" y="1"/>
                    <a:pt x="371" y="1"/>
                    <a:pt x="371" y="1"/>
                  </a:cubicBezTo>
                  <a:cubicBezTo>
                    <a:pt x="379" y="1"/>
                    <a:pt x="387" y="1"/>
                    <a:pt x="394" y="1"/>
                  </a:cubicBezTo>
                  <a:cubicBezTo>
                    <a:pt x="401" y="1"/>
                    <a:pt x="409" y="1"/>
                    <a:pt x="418" y="1"/>
                  </a:cubicBezTo>
                  <a:cubicBezTo>
                    <a:pt x="419" y="1"/>
                    <a:pt x="419" y="1"/>
                    <a:pt x="419" y="1"/>
                  </a:cubicBezTo>
                  <a:cubicBezTo>
                    <a:pt x="418" y="5"/>
                    <a:pt x="418" y="9"/>
                    <a:pt x="418" y="13"/>
                  </a:cubicBezTo>
                  <a:cubicBezTo>
                    <a:pt x="415" y="13"/>
                    <a:pt x="415" y="13"/>
                    <a:pt x="415" y="13"/>
                  </a:cubicBezTo>
                  <a:cubicBezTo>
                    <a:pt x="414" y="9"/>
                    <a:pt x="414" y="7"/>
                    <a:pt x="414" y="6"/>
                  </a:cubicBezTo>
                  <a:cubicBezTo>
                    <a:pt x="414" y="6"/>
                    <a:pt x="413" y="6"/>
                    <a:pt x="413" y="6"/>
                  </a:cubicBezTo>
                  <a:cubicBezTo>
                    <a:pt x="411" y="6"/>
                    <a:pt x="407" y="5"/>
                    <a:pt x="401" y="5"/>
                  </a:cubicBezTo>
                  <a:cubicBezTo>
                    <a:pt x="401" y="5"/>
                    <a:pt x="400" y="6"/>
                    <a:pt x="400" y="6"/>
                  </a:cubicBezTo>
                  <a:cubicBezTo>
                    <a:pt x="400" y="6"/>
                    <a:pt x="400" y="6"/>
                    <a:pt x="400" y="8"/>
                  </a:cubicBezTo>
                  <a:cubicBezTo>
                    <a:pt x="400" y="32"/>
                    <a:pt x="400" y="32"/>
                    <a:pt x="400" y="32"/>
                  </a:cubicBezTo>
                  <a:cubicBezTo>
                    <a:pt x="400" y="39"/>
                    <a:pt x="400" y="44"/>
                    <a:pt x="400" y="45"/>
                  </a:cubicBezTo>
                  <a:cubicBezTo>
                    <a:pt x="400" y="47"/>
                    <a:pt x="401" y="48"/>
                    <a:pt x="401" y="48"/>
                  </a:cubicBezTo>
                  <a:cubicBezTo>
                    <a:pt x="401" y="49"/>
                    <a:pt x="403" y="49"/>
                    <a:pt x="407" y="49"/>
                  </a:cubicBezTo>
                  <a:cubicBezTo>
                    <a:pt x="407" y="52"/>
                    <a:pt x="407" y="52"/>
                    <a:pt x="407" y="52"/>
                  </a:cubicBezTo>
                  <a:cubicBezTo>
                    <a:pt x="403" y="52"/>
                    <a:pt x="399" y="52"/>
                    <a:pt x="395" y="52"/>
                  </a:cubicBezTo>
                  <a:moveTo>
                    <a:pt x="354" y="52"/>
                  </a:moveTo>
                  <a:cubicBezTo>
                    <a:pt x="350" y="52"/>
                    <a:pt x="346" y="52"/>
                    <a:pt x="342" y="52"/>
                  </a:cubicBezTo>
                  <a:cubicBezTo>
                    <a:pt x="342" y="49"/>
                    <a:pt x="342" y="49"/>
                    <a:pt x="342" y="49"/>
                  </a:cubicBezTo>
                  <a:cubicBezTo>
                    <a:pt x="345" y="49"/>
                    <a:pt x="347" y="49"/>
                    <a:pt x="347" y="48"/>
                  </a:cubicBezTo>
                  <a:cubicBezTo>
                    <a:pt x="347" y="48"/>
                    <a:pt x="348" y="48"/>
                    <a:pt x="348" y="47"/>
                  </a:cubicBezTo>
                  <a:cubicBezTo>
                    <a:pt x="348" y="47"/>
                    <a:pt x="347" y="45"/>
                    <a:pt x="346" y="43"/>
                  </a:cubicBezTo>
                  <a:cubicBezTo>
                    <a:pt x="344" y="36"/>
                    <a:pt x="344" y="36"/>
                    <a:pt x="344" y="36"/>
                  </a:cubicBezTo>
                  <a:cubicBezTo>
                    <a:pt x="341" y="36"/>
                    <a:pt x="337" y="36"/>
                    <a:pt x="334" y="36"/>
                  </a:cubicBezTo>
                  <a:cubicBezTo>
                    <a:pt x="330" y="36"/>
                    <a:pt x="327" y="36"/>
                    <a:pt x="325" y="36"/>
                  </a:cubicBezTo>
                  <a:cubicBezTo>
                    <a:pt x="323" y="41"/>
                    <a:pt x="323" y="41"/>
                    <a:pt x="323" y="41"/>
                  </a:cubicBezTo>
                  <a:cubicBezTo>
                    <a:pt x="323" y="42"/>
                    <a:pt x="322" y="43"/>
                    <a:pt x="321" y="46"/>
                  </a:cubicBezTo>
                  <a:cubicBezTo>
                    <a:pt x="321" y="46"/>
                    <a:pt x="321" y="47"/>
                    <a:pt x="321" y="47"/>
                  </a:cubicBezTo>
                  <a:cubicBezTo>
                    <a:pt x="321" y="47"/>
                    <a:pt x="321" y="48"/>
                    <a:pt x="322" y="48"/>
                  </a:cubicBezTo>
                  <a:cubicBezTo>
                    <a:pt x="322" y="48"/>
                    <a:pt x="324" y="49"/>
                    <a:pt x="327" y="49"/>
                  </a:cubicBezTo>
                  <a:cubicBezTo>
                    <a:pt x="327" y="52"/>
                    <a:pt x="327" y="52"/>
                    <a:pt x="327" y="52"/>
                  </a:cubicBezTo>
                  <a:cubicBezTo>
                    <a:pt x="325" y="52"/>
                    <a:pt x="322" y="52"/>
                    <a:pt x="318" y="52"/>
                  </a:cubicBezTo>
                  <a:cubicBezTo>
                    <a:pt x="315" y="52"/>
                    <a:pt x="312" y="52"/>
                    <a:pt x="310" y="52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12" y="49"/>
                    <a:pt x="314" y="48"/>
                    <a:pt x="314" y="48"/>
                  </a:cubicBezTo>
                  <a:cubicBezTo>
                    <a:pt x="315" y="48"/>
                    <a:pt x="315" y="47"/>
                    <a:pt x="316" y="45"/>
                  </a:cubicBezTo>
                  <a:cubicBezTo>
                    <a:pt x="318" y="42"/>
                    <a:pt x="319" y="38"/>
                    <a:pt x="322" y="32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57" y="40"/>
                    <a:pt x="357" y="40"/>
                    <a:pt x="357" y="40"/>
                  </a:cubicBezTo>
                  <a:cubicBezTo>
                    <a:pt x="359" y="45"/>
                    <a:pt x="360" y="47"/>
                    <a:pt x="361" y="48"/>
                  </a:cubicBezTo>
                  <a:cubicBezTo>
                    <a:pt x="361" y="48"/>
                    <a:pt x="363" y="49"/>
                    <a:pt x="365" y="49"/>
                  </a:cubicBezTo>
                  <a:cubicBezTo>
                    <a:pt x="365" y="52"/>
                    <a:pt x="365" y="52"/>
                    <a:pt x="365" y="52"/>
                  </a:cubicBezTo>
                  <a:cubicBezTo>
                    <a:pt x="361" y="52"/>
                    <a:pt x="358" y="52"/>
                    <a:pt x="354" y="52"/>
                  </a:cubicBezTo>
                  <a:moveTo>
                    <a:pt x="326" y="32"/>
                  </a:moveTo>
                  <a:cubicBezTo>
                    <a:pt x="329" y="32"/>
                    <a:pt x="331" y="32"/>
                    <a:pt x="334" y="32"/>
                  </a:cubicBezTo>
                  <a:cubicBezTo>
                    <a:pt x="337" y="32"/>
                    <a:pt x="339" y="32"/>
                    <a:pt x="342" y="32"/>
                  </a:cubicBezTo>
                  <a:cubicBezTo>
                    <a:pt x="334" y="13"/>
                    <a:pt x="334" y="13"/>
                    <a:pt x="334" y="13"/>
                  </a:cubicBezTo>
                  <a:cubicBezTo>
                    <a:pt x="326" y="32"/>
                    <a:pt x="326" y="32"/>
                    <a:pt x="326" y="32"/>
                  </a:cubicBezTo>
                  <a:moveTo>
                    <a:pt x="279" y="52"/>
                  </a:moveTo>
                  <a:cubicBezTo>
                    <a:pt x="274" y="52"/>
                    <a:pt x="270" y="52"/>
                    <a:pt x="267" y="52"/>
                  </a:cubicBezTo>
                  <a:cubicBezTo>
                    <a:pt x="267" y="49"/>
                    <a:pt x="267" y="49"/>
                    <a:pt x="267" y="49"/>
                  </a:cubicBezTo>
                  <a:cubicBezTo>
                    <a:pt x="268" y="49"/>
                    <a:pt x="269" y="49"/>
                    <a:pt x="271" y="49"/>
                  </a:cubicBezTo>
                  <a:cubicBezTo>
                    <a:pt x="272" y="49"/>
                    <a:pt x="272" y="48"/>
                    <a:pt x="272" y="48"/>
                  </a:cubicBezTo>
                  <a:cubicBezTo>
                    <a:pt x="273" y="48"/>
                    <a:pt x="273" y="47"/>
                    <a:pt x="273" y="47"/>
                  </a:cubicBezTo>
                  <a:cubicBezTo>
                    <a:pt x="273" y="46"/>
                    <a:pt x="273" y="42"/>
                    <a:pt x="273" y="35"/>
                  </a:cubicBezTo>
                  <a:cubicBezTo>
                    <a:pt x="273" y="30"/>
                    <a:pt x="274" y="25"/>
                    <a:pt x="274" y="21"/>
                  </a:cubicBezTo>
                  <a:cubicBezTo>
                    <a:pt x="274" y="11"/>
                    <a:pt x="273" y="6"/>
                    <a:pt x="273" y="6"/>
                  </a:cubicBezTo>
                  <a:cubicBezTo>
                    <a:pt x="273" y="6"/>
                    <a:pt x="273" y="5"/>
                    <a:pt x="271" y="5"/>
                  </a:cubicBezTo>
                  <a:cubicBezTo>
                    <a:pt x="267" y="5"/>
                    <a:pt x="264" y="6"/>
                    <a:pt x="262" y="6"/>
                  </a:cubicBezTo>
                  <a:cubicBezTo>
                    <a:pt x="261" y="6"/>
                    <a:pt x="260" y="6"/>
                    <a:pt x="260" y="6"/>
                  </a:cubicBezTo>
                  <a:cubicBezTo>
                    <a:pt x="259" y="7"/>
                    <a:pt x="259" y="7"/>
                    <a:pt x="259" y="7"/>
                  </a:cubicBezTo>
                  <a:cubicBezTo>
                    <a:pt x="259" y="7"/>
                    <a:pt x="259" y="9"/>
                    <a:pt x="259" y="13"/>
                  </a:cubicBezTo>
                  <a:cubicBezTo>
                    <a:pt x="255" y="13"/>
                    <a:pt x="255" y="13"/>
                    <a:pt x="255" y="13"/>
                  </a:cubicBezTo>
                  <a:cubicBezTo>
                    <a:pt x="256" y="9"/>
                    <a:pt x="255" y="4"/>
                    <a:pt x="255" y="1"/>
                  </a:cubicBezTo>
                  <a:cubicBezTo>
                    <a:pt x="255" y="1"/>
                    <a:pt x="255" y="1"/>
                    <a:pt x="255" y="1"/>
                  </a:cubicBezTo>
                  <a:cubicBezTo>
                    <a:pt x="263" y="1"/>
                    <a:pt x="271" y="1"/>
                    <a:pt x="278" y="1"/>
                  </a:cubicBezTo>
                  <a:cubicBezTo>
                    <a:pt x="285" y="1"/>
                    <a:pt x="293" y="1"/>
                    <a:pt x="302" y="1"/>
                  </a:cubicBezTo>
                  <a:cubicBezTo>
                    <a:pt x="303" y="1"/>
                    <a:pt x="303" y="1"/>
                    <a:pt x="303" y="1"/>
                  </a:cubicBezTo>
                  <a:cubicBezTo>
                    <a:pt x="302" y="5"/>
                    <a:pt x="302" y="9"/>
                    <a:pt x="302" y="13"/>
                  </a:cubicBezTo>
                  <a:cubicBezTo>
                    <a:pt x="299" y="13"/>
                    <a:pt x="299" y="13"/>
                    <a:pt x="299" y="13"/>
                  </a:cubicBezTo>
                  <a:cubicBezTo>
                    <a:pt x="298" y="9"/>
                    <a:pt x="298" y="7"/>
                    <a:pt x="298" y="6"/>
                  </a:cubicBezTo>
                  <a:cubicBezTo>
                    <a:pt x="298" y="6"/>
                    <a:pt x="297" y="6"/>
                    <a:pt x="297" y="6"/>
                  </a:cubicBezTo>
                  <a:cubicBezTo>
                    <a:pt x="295" y="6"/>
                    <a:pt x="291" y="5"/>
                    <a:pt x="285" y="5"/>
                  </a:cubicBezTo>
                  <a:cubicBezTo>
                    <a:pt x="285" y="5"/>
                    <a:pt x="284" y="6"/>
                    <a:pt x="284" y="6"/>
                  </a:cubicBezTo>
                  <a:cubicBezTo>
                    <a:pt x="284" y="6"/>
                    <a:pt x="284" y="6"/>
                    <a:pt x="284" y="8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84" y="39"/>
                    <a:pt x="284" y="44"/>
                    <a:pt x="284" y="45"/>
                  </a:cubicBezTo>
                  <a:cubicBezTo>
                    <a:pt x="284" y="47"/>
                    <a:pt x="285" y="48"/>
                    <a:pt x="285" y="48"/>
                  </a:cubicBezTo>
                  <a:cubicBezTo>
                    <a:pt x="285" y="49"/>
                    <a:pt x="287" y="49"/>
                    <a:pt x="291" y="49"/>
                  </a:cubicBezTo>
                  <a:cubicBezTo>
                    <a:pt x="291" y="52"/>
                    <a:pt x="291" y="52"/>
                    <a:pt x="291" y="52"/>
                  </a:cubicBezTo>
                  <a:cubicBezTo>
                    <a:pt x="287" y="52"/>
                    <a:pt x="283" y="52"/>
                    <a:pt x="279" y="52"/>
                  </a:cubicBezTo>
                  <a:moveTo>
                    <a:pt x="158" y="52"/>
                  </a:moveTo>
                  <a:cubicBezTo>
                    <a:pt x="157" y="52"/>
                    <a:pt x="153" y="52"/>
                    <a:pt x="145" y="52"/>
                  </a:cubicBezTo>
                  <a:cubicBezTo>
                    <a:pt x="145" y="49"/>
                    <a:pt x="145" y="49"/>
                    <a:pt x="145" y="49"/>
                  </a:cubicBezTo>
                  <a:cubicBezTo>
                    <a:pt x="148" y="49"/>
                    <a:pt x="150" y="49"/>
                    <a:pt x="150" y="48"/>
                  </a:cubicBezTo>
                  <a:cubicBezTo>
                    <a:pt x="150" y="48"/>
                    <a:pt x="151" y="48"/>
                    <a:pt x="151" y="48"/>
                  </a:cubicBezTo>
                  <a:cubicBezTo>
                    <a:pt x="151" y="47"/>
                    <a:pt x="151" y="45"/>
                    <a:pt x="151" y="40"/>
                  </a:cubicBezTo>
                  <a:cubicBezTo>
                    <a:pt x="151" y="36"/>
                    <a:pt x="151" y="31"/>
                    <a:pt x="151" y="27"/>
                  </a:cubicBezTo>
                  <a:cubicBezTo>
                    <a:pt x="151" y="19"/>
                    <a:pt x="151" y="14"/>
                    <a:pt x="151" y="10"/>
                  </a:cubicBezTo>
                  <a:cubicBezTo>
                    <a:pt x="151" y="7"/>
                    <a:pt x="151" y="5"/>
                    <a:pt x="150" y="5"/>
                  </a:cubicBezTo>
                  <a:cubicBezTo>
                    <a:pt x="150" y="4"/>
                    <a:pt x="149" y="4"/>
                    <a:pt x="147" y="4"/>
                  </a:cubicBezTo>
                  <a:cubicBezTo>
                    <a:pt x="145" y="4"/>
                    <a:pt x="145" y="4"/>
                    <a:pt x="145" y="4"/>
                  </a:cubicBezTo>
                  <a:cubicBezTo>
                    <a:pt x="145" y="1"/>
                    <a:pt x="145" y="1"/>
                    <a:pt x="145" y="1"/>
                  </a:cubicBezTo>
                  <a:cubicBezTo>
                    <a:pt x="149" y="1"/>
                    <a:pt x="149" y="1"/>
                    <a:pt x="149" y="1"/>
                  </a:cubicBezTo>
                  <a:cubicBezTo>
                    <a:pt x="152" y="1"/>
                    <a:pt x="154" y="1"/>
                    <a:pt x="155" y="1"/>
                  </a:cubicBezTo>
                  <a:cubicBezTo>
                    <a:pt x="157" y="1"/>
                    <a:pt x="161" y="1"/>
                    <a:pt x="165" y="1"/>
                  </a:cubicBezTo>
                  <a:cubicBezTo>
                    <a:pt x="168" y="1"/>
                    <a:pt x="170" y="1"/>
                    <a:pt x="171" y="1"/>
                  </a:cubicBezTo>
                  <a:cubicBezTo>
                    <a:pt x="175" y="1"/>
                    <a:pt x="178" y="1"/>
                    <a:pt x="181" y="2"/>
                  </a:cubicBezTo>
                  <a:cubicBezTo>
                    <a:pt x="183" y="3"/>
                    <a:pt x="184" y="4"/>
                    <a:pt x="185" y="6"/>
                  </a:cubicBezTo>
                  <a:cubicBezTo>
                    <a:pt x="186" y="7"/>
                    <a:pt x="187" y="9"/>
                    <a:pt x="187" y="12"/>
                  </a:cubicBezTo>
                  <a:cubicBezTo>
                    <a:pt x="187" y="16"/>
                    <a:pt x="185" y="20"/>
                    <a:pt x="182" y="23"/>
                  </a:cubicBezTo>
                  <a:cubicBezTo>
                    <a:pt x="179" y="26"/>
                    <a:pt x="175" y="28"/>
                    <a:pt x="170" y="28"/>
                  </a:cubicBezTo>
                  <a:cubicBezTo>
                    <a:pt x="169" y="28"/>
                    <a:pt x="169" y="28"/>
                    <a:pt x="168" y="28"/>
                  </a:cubicBezTo>
                  <a:cubicBezTo>
                    <a:pt x="167" y="28"/>
                    <a:pt x="166" y="28"/>
                    <a:pt x="166" y="27"/>
                  </a:cubicBezTo>
                  <a:cubicBezTo>
                    <a:pt x="165" y="27"/>
                    <a:pt x="165" y="26"/>
                    <a:pt x="164" y="25"/>
                  </a:cubicBezTo>
                  <a:cubicBezTo>
                    <a:pt x="165" y="24"/>
                    <a:pt x="165" y="24"/>
                    <a:pt x="165" y="24"/>
                  </a:cubicBezTo>
                  <a:cubicBezTo>
                    <a:pt x="166" y="24"/>
                    <a:pt x="166" y="24"/>
                    <a:pt x="167" y="24"/>
                  </a:cubicBezTo>
                  <a:cubicBezTo>
                    <a:pt x="167" y="24"/>
                    <a:pt x="167" y="24"/>
                    <a:pt x="168" y="24"/>
                  </a:cubicBezTo>
                  <a:cubicBezTo>
                    <a:pt x="170" y="24"/>
                    <a:pt x="172" y="23"/>
                    <a:pt x="174" y="22"/>
                  </a:cubicBezTo>
                  <a:cubicBezTo>
                    <a:pt x="175" y="20"/>
                    <a:pt x="176" y="18"/>
                    <a:pt x="176" y="15"/>
                  </a:cubicBezTo>
                  <a:cubicBezTo>
                    <a:pt x="176" y="11"/>
                    <a:pt x="175" y="9"/>
                    <a:pt x="174" y="7"/>
                  </a:cubicBezTo>
                  <a:cubicBezTo>
                    <a:pt x="172" y="5"/>
                    <a:pt x="170" y="4"/>
                    <a:pt x="167" y="4"/>
                  </a:cubicBezTo>
                  <a:cubicBezTo>
                    <a:pt x="165" y="4"/>
                    <a:pt x="164" y="5"/>
                    <a:pt x="162" y="5"/>
                  </a:cubicBezTo>
                  <a:cubicBezTo>
                    <a:pt x="162" y="13"/>
                    <a:pt x="162" y="19"/>
                    <a:pt x="162" y="24"/>
                  </a:cubicBezTo>
                  <a:cubicBezTo>
                    <a:pt x="162" y="26"/>
                    <a:pt x="162" y="32"/>
                    <a:pt x="162" y="41"/>
                  </a:cubicBezTo>
                  <a:cubicBezTo>
                    <a:pt x="162" y="45"/>
                    <a:pt x="162" y="47"/>
                    <a:pt x="162" y="47"/>
                  </a:cubicBezTo>
                  <a:cubicBezTo>
                    <a:pt x="163" y="48"/>
                    <a:pt x="163" y="48"/>
                    <a:pt x="163" y="48"/>
                  </a:cubicBezTo>
                  <a:cubicBezTo>
                    <a:pt x="164" y="49"/>
                    <a:pt x="166" y="49"/>
                    <a:pt x="169" y="49"/>
                  </a:cubicBezTo>
                  <a:cubicBezTo>
                    <a:pt x="169" y="52"/>
                    <a:pt x="169" y="52"/>
                    <a:pt x="169" y="52"/>
                  </a:cubicBezTo>
                  <a:cubicBezTo>
                    <a:pt x="165" y="52"/>
                    <a:pt x="161" y="52"/>
                    <a:pt x="158" y="52"/>
                  </a:cubicBezTo>
                </a:path>
              </a:pathLst>
            </a:cu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2155" y="559"/>
              <a:ext cx="108" cy="116"/>
            </a:xfrm>
            <a:custGeom>
              <a:avLst/>
              <a:gdLst>
                <a:gd name="T0" fmla="*/ 12 w 83"/>
                <a:gd name="T1" fmla="*/ 68 h 79"/>
                <a:gd name="T2" fmla="*/ 0 w 83"/>
                <a:gd name="T3" fmla="*/ 40 h 79"/>
                <a:gd name="T4" fmla="*/ 12 w 83"/>
                <a:gd name="T5" fmla="*/ 11 h 79"/>
                <a:gd name="T6" fmla="*/ 48 w 83"/>
                <a:gd name="T7" fmla="*/ 0 h 79"/>
                <a:gd name="T8" fmla="*/ 63 w 83"/>
                <a:gd name="T9" fmla="*/ 1 h 79"/>
                <a:gd name="T10" fmla="*/ 77 w 83"/>
                <a:gd name="T11" fmla="*/ 5 h 79"/>
                <a:gd name="T12" fmla="*/ 78 w 83"/>
                <a:gd name="T13" fmla="*/ 6 h 79"/>
                <a:gd name="T14" fmla="*/ 75 w 83"/>
                <a:gd name="T15" fmla="*/ 23 h 79"/>
                <a:gd name="T16" fmla="*/ 71 w 83"/>
                <a:gd name="T17" fmla="*/ 23 h 79"/>
                <a:gd name="T18" fmla="*/ 70 w 83"/>
                <a:gd name="T19" fmla="*/ 14 h 79"/>
                <a:gd name="T20" fmla="*/ 61 w 83"/>
                <a:gd name="T21" fmla="*/ 8 h 79"/>
                <a:gd name="T22" fmla="*/ 48 w 83"/>
                <a:gd name="T23" fmla="*/ 6 h 79"/>
                <a:gd name="T24" fmla="*/ 25 w 83"/>
                <a:gd name="T25" fmla="*/ 15 h 79"/>
                <a:gd name="T26" fmla="*/ 17 w 83"/>
                <a:gd name="T27" fmla="*/ 38 h 79"/>
                <a:gd name="T28" fmla="*/ 26 w 83"/>
                <a:gd name="T29" fmla="*/ 64 h 79"/>
                <a:gd name="T30" fmla="*/ 48 w 83"/>
                <a:gd name="T31" fmla="*/ 73 h 79"/>
                <a:gd name="T32" fmla="*/ 62 w 83"/>
                <a:gd name="T33" fmla="*/ 70 h 79"/>
                <a:gd name="T34" fmla="*/ 63 w 83"/>
                <a:gd name="T35" fmla="*/ 62 h 79"/>
                <a:gd name="T36" fmla="*/ 62 w 83"/>
                <a:gd name="T37" fmla="*/ 53 h 79"/>
                <a:gd name="T38" fmla="*/ 50 w 83"/>
                <a:gd name="T39" fmla="*/ 51 h 79"/>
                <a:gd name="T40" fmla="*/ 50 w 83"/>
                <a:gd name="T41" fmla="*/ 47 h 79"/>
                <a:gd name="T42" fmla="*/ 68 w 83"/>
                <a:gd name="T43" fmla="*/ 47 h 79"/>
                <a:gd name="T44" fmla="*/ 83 w 83"/>
                <a:gd name="T45" fmla="*/ 47 h 79"/>
                <a:gd name="T46" fmla="*/ 83 w 83"/>
                <a:gd name="T47" fmla="*/ 50 h 79"/>
                <a:gd name="T48" fmla="*/ 79 w 83"/>
                <a:gd name="T49" fmla="*/ 52 h 79"/>
                <a:gd name="T50" fmla="*/ 78 w 83"/>
                <a:gd name="T51" fmla="*/ 62 h 79"/>
                <a:gd name="T52" fmla="*/ 79 w 83"/>
                <a:gd name="T53" fmla="*/ 73 h 79"/>
                <a:gd name="T54" fmla="*/ 61 w 83"/>
                <a:gd name="T55" fmla="*/ 78 h 79"/>
                <a:gd name="T56" fmla="*/ 45 w 83"/>
                <a:gd name="T57" fmla="*/ 79 h 79"/>
                <a:gd name="T58" fmla="*/ 12 w 83"/>
                <a:gd name="T59" fmla="*/ 6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3" h="79">
                  <a:moveTo>
                    <a:pt x="12" y="68"/>
                  </a:moveTo>
                  <a:cubicBezTo>
                    <a:pt x="4" y="61"/>
                    <a:pt x="0" y="51"/>
                    <a:pt x="0" y="40"/>
                  </a:cubicBezTo>
                  <a:cubicBezTo>
                    <a:pt x="0" y="28"/>
                    <a:pt x="4" y="18"/>
                    <a:pt x="12" y="11"/>
                  </a:cubicBezTo>
                  <a:cubicBezTo>
                    <a:pt x="21" y="4"/>
                    <a:pt x="32" y="0"/>
                    <a:pt x="48" y="0"/>
                  </a:cubicBezTo>
                  <a:cubicBezTo>
                    <a:pt x="53" y="0"/>
                    <a:pt x="58" y="0"/>
                    <a:pt x="63" y="1"/>
                  </a:cubicBezTo>
                  <a:cubicBezTo>
                    <a:pt x="68" y="2"/>
                    <a:pt x="73" y="3"/>
                    <a:pt x="77" y="5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7" y="11"/>
                    <a:pt x="76" y="16"/>
                    <a:pt x="75" y="23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0"/>
                    <a:pt x="70" y="17"/>
                    <a:pt x="70" y="14"/>
                  </a:cubicBezTo>
                  <a:cubicBezTo>
                    <a:pt x="68" y="11"/>
                    <a:pt x="65" y="9"/>
                    <a:pt x="61" y="8"/>
                  </a:cubicBezTo>
                  <a:cubicBezTo>
                    <a:pt x="57" y="7"/>
                    <a:pt x="53" y="6"/>
                    <a:pt x="48" y="6"/>
                  </a:cubicBezTo>
                  <a:cubicBezTo>
                    <a:pt x="39" y="6"/>
                    <a:pt x="31" y="9"/>
                    <a:pt x="25" y="15"/>
                  </a:cubicBezTo>
                  <a:cubicBezTo>
                    <a:pt x="20" y="20"/>
                    <a:pt x="17" y="28"/>
                    <a:pt x="17" y="38"/>
                  </a:cubicBezTo>
                  <a:cubicBezTo>
                    <a:pt x="17" y="49"/>
                    <a:pt x="20" y="57"/>
                    <a:pt x="26" y="64"/>
                  </a:cubicBezTo>
                  <a:cubicBezTo>
                    <a:pt x="32" y="70"/>
                    <a:pt x="39" y="73"/>
                    <a:pt x="48" y="73"/>
                  </a:cubicBezTo>
                  <a:cubicBezTo>
                    <a:pt x="52" y="73"/>
                    <a:pt x="57" y="72"/>
                    <a:pt x="62" y="70"/>
                  </a:cubicBezTo>
                  <a:cubicBezTo>
                    <a:pt x="63" y="67"/>
                    <a:pt x="63" y="65"/>
                    <a:pt x="63" y="62"/>
                  </a:cubicBezTo>
                  <a:cubicBezTo>
                    <a:pt x="63" y="56"/>
                    <a:pt x="62" y="53"/>
                    <a:pt x="62" y="53"/>
                  </a:cubicBezTo>
                  <a:cubicBezTo>
                    <a:pt x="61" y="52"/>
                    <a:pt x="57" y="52"/>
                    <a:pt x="50" y="51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57" y="47"/>
                    <a:pt x="63" y="47"/>
                    <a:pt x="68" y="47"/>
                  </a:cubicBezTo>
                  <a:cubicBezTo>
                    <a:pt x="73" y="47"/>
                    <a:pt x="78" y="47"/>
                    <a:pt x="83" y="47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2" y="51"/>
                    <a:pt x="80" y="51"/>
                    <a:pt x="79" y="52"/>
                  </a:cubicBezTo>
                  <a:cubicBezTo>
                    <a:pt x="78" y="56"/>
                    <a:pt x="78" y="59"/>
                    <a:pt x="78" y="62"/>
                  </a:cubicBezTo>
                  <a:cubicBezTo>
                    <a:pt x="78" y="63"/>
                    <a:pt x="78" y="67"/>
                    <a:pt x="79" y="73"/>
                  </a:cubicBezTo>
                  <a:cubicBezTo>
                    <a:pt x="72" y="75"/>
                    <a:pt x="66" y="77"/>
                    <a:pt x="61" y="78"/>
                  </a:cubicBezTo>
                  <a:cubicBezTo>
                    <a:pt x="56" y="79"/>
                    <a:pt x="51" y="79"/>
                    <a:pt x="45" y="79"/>
                  </a:cubicBezTo>
                  <a:cubicBezTo>
                    <a:pt x="31" y="79"/>
                    <a:pt x="20" y="76"/>
                    <a:pt x="12" y="68"/>
                  </a:cubicBezTo>
                </a:path>
              </a:pathLst>
            </a:cu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1"/>
            <p:cNvSpPr>
              <a:spLocks noEditPoints="1"/>
            </p:cNvSpPr>
            <p:nvPr/>
          </p:nvSpPr>
          <p:spPr bwMode="auto">
            <a:xfrm>
              <a:off x="2281" y="597"/>
              <a:ext cx="297" cy="78"/>
            </a:xfrm>
            <a:custGeom>
              <a:avLst/>
              <a:gdLst>
                <a:gd name="T0" fmla="*/ 130 w 229"/>
                <a:gd name="T1" fmla="*/ 35 h 53"/>
                <a:gd name="T2" fmla="*/ 129 w 229"/>
                <a:gd name="T3" fmla="*/ 5 h 53"/>
                <a:gd name="T4" fmla="*/ 124 w 229"/>
                <a:gd name="T5" fmla="*/ 1 h 53"/>
                <a:gd name="T6" fmla="*/ 147 w 229"/>
                <a:gd name="T7" fmla="*/ 4 h 53"/>
                <a:gd name="T8" fmla="*/ 141 w 229"/>
                <a:gd name="T9" fmla="*/ 7 h 53"/>
                <a:gd name="T10" fmla="*/ 142 w 229"/>
                <a:gd name="T11" fmla="*/ 41 h 53"/>
                <a:gd name="T12" fmla="*/ 163 w 229"/>
                <a:gd name="T13" fmla="*/ 45 h 53"/>
                <a:gd name="T14" fmla="*/ 168 w 229"/>
                <a:gd name="T15" fmla="*/ 11 h 53"/>
                <a:gd name="T16" fmla="*/ 161 w 229"/>
                <a:gd name="T17" fmla="*/ 4 h 53"/>
                <a:gd name="T18" fmla="*/ 178 w 229"/>
                <a:gd name="T19" fmla="*/ 1 h 53"/>
                <a:gd name="T20" fmla="*/ 173 w 229"/>
                <a:gd name="T21" fmla="*/ 9 h 53"/>
                <a:gd name="T22" fmla="*/ 170 w 229"/>
                <a:gd name="T23" fmla="*/ 45 h 53"/>
                <a:gd name="T24" fmla="*/ 139 w 229"/>
                <a:gd name="T25" fmla="*/ 51 h 53"/>
                <a:gd name="T26" fmla="*/ 62 w 229"/>
                <a:gd name="T27" fmla="*/ 12 h 53"/>
                <a:gd name="T28" fmla="*/ 103 w 229"/>
                <a:gd name="T29" fmla="*/ 3 h 53"/>
                <a:gd name="T30" fmla="*/ 111 w 229"/>
                <a:gd name="T31" fmla="*/ 40 h 53"/>
                <a:gd name="T32" fmla="*/ 65 w 229"/>
                <a:gd name="T33" fmla="*/ 46 h 53"/>
                <a:gd name="T34" fmla="*/ 72 w 229"/>
                <a:gd name="T35" fmla="*/ 39 h 53"/>
                <a:gd name="T36" fmla="*/ 99 w 229"/>
                <a:gd name="T37" fmla="*/ 43 h 53"/>
                <a:gd name="T38" fmla="*/ 86 w 229"/>
                <a:gd name="T39" fmla="*/ 4 h 53"/>
                <a:gd name="T40" fmla="*/ 187 w 229"/>
                <a:gd name="T41" fmla="*/ 52 h 53"/>
                <a:gd name="T42" fmla="*/ 192 w 229"/>
                <a:gd name="T43" fmla="*/ 48 h 53"/>
                <a:gd name="T44" fmla="*/ 193 w 229"/>
                <a:gd name="T45" fmla="*/ 10 h 53"/>
                <a:gd name="T46" fmla="*/ 187 w 229"/>
                <a:gd name="T47" fmla="*/ 4 h 53"/>
                <a:gd name="T48" fmla="*/ 197 w 229"/>
                <a:gd name="T49" fmla="*/ 1 h 53"/>
                <a:gd name="T50" fmla="*/ 222 w 229"/>
                <a:gd name="T51" fmla="*/ 2 h 53"/>
                <a:gd name="T52" fmla="*/ 224 w 229"/>
                <a:gd name="T53" fmla="*/ 23 h 53"/>
                <a:gd name="T54" fmla="*/ 207 w 229"/>
                <a:gd name="T55" fmla="*/ 27 h 53"/>
                <a:gd name="T56" fmla="*/ 208 w 229"/>
                <a:gd name="T57" fmla="*/ 24 h 53"/>
                <a:gd name="T58" fmla="*/ 218 w 229"/>
                <a:gd name="T59" fmla="*/ 15 h 53"/>
                <a:gd name="T60" fmla="*/ 204 w 229"/>
                <a:gd name="T61" fmla="*/ 5 h 53"/>
                <a:gd name="T62" fmla="*/ 204 w 229"/>
                <a:gd name="T63" fmla="*/ 47 h 53"/>
                <a:gd name="T64" fmla="*/ 211 w 229"/>
                <a:gd name="T65" fmla="*/ 52 h 53"/>
                <a:gd name="T66" fmla="*/ 19 w 229"/>
                <a:gd name="T67" fmla="*/ 26 h 53"/>
                <a:gd name="T68" fmla="*/ 29 w 229"/>
                <a:gd name="T69" fmla="*/ 22 h 53"/>
                <a:gd name="T70" fmla="*/ 22 w 229"/>
                <a:gd name="T71" fmla="*/ 5 h 53"/>
                <a:gd name="T72" fmla="*/ 17 w 229"/>
                <a:gd name="T73" fmla="*/ 30 h 53"/>
                <a:gd name="T74" fmla="*/ 18 w 229"/>
                <a:gd name="T75" fmla="*/ 48 h 53"/>
                <a:gd name="T76" fmla="*/ 12 w 229"/>
                <a:gd name="T77" fmla="*/ 52 h 53"/>
                <a:gd name="T78" fmla="*/ 5 w 229"/>
                <a:gd name="T79" fmla="*/ 48 h 53"/>
                <a:gd name="T80" fmla="*/ 6 w 229"/>
                <a:gd name="T81" fmla="*/ 29 h 53"/>
                <a:gd name="T82" fmla="*/ 5 w 229"/>
                <a:gd name="T83" fmla="*/ 5 h 53"/>
                <a:gd name="T84" fmla="*/ 10 w 229"/>
                <a:gd name="T85" fmla="*/ 1 h 53"/>
                <a:gd name="T86" fmla="*/ 41 w 229"/>
                <a:gd name="T87" fmla="*/ 6 h 53"/>
                <a:gd name="T88" fmla="*/ 31 w 229"/>
                <a:gd name="T89" fmla="*/ 25 h 53"/>
                <a:gd name="T90" fmla="*/ 48 w 229"/>
                <a:gd name="T91" fmla="*/ 49 h 53"/>
                <a:gd name="T92" fmla="*/ 48 w 229"/>
                <a:gd name="T93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53">
                  <a:moveTo>
                    <a:pt x="139" y="51"/>
                  </a:moveTo>
                  <a:cubicBezTo>
                    <a:pt x="136" y="49"/>
                    <a:pt x="133" y="47"/>
                    <a:pt x="132" y="45"/>
                  </a:cubicBezTo>
                  <a:cubicBezTo>
                    <a:pt x="131" y="43"/>
                    <a:pt x="130" y="40"/>
                    <a:pt x="130" y="35"/>
                  </a:cubicBezTo>
                  <a:cubicBezTo>
                    <a:pt x="130" y="19"/>
                    <a:pt x="130" y="19"/>
                    <a:pt x="130" y="19"/>
                  </a:cubicBezTo>
                  <a:cubicBezTo>
                    <a:pt x="130" y="17"/>
                    <a:pt x="130" y="14"/>
                    <a:pt x="130" y="9"/>
                  </a:cubicBezTo>
                  <a:cubicBezTo>
                    <a:pt x="130" y="7"/>
                    <a:pt x="130" y="6"/>
                    <a:pt x="129" y="5"/>
                  </a:cubicBezTo>
                  <a:cubicBezTo>
                    <a:pt x="129" y="5"/>
                    <a:pt x="129" y="5"/>
                    <a:pt x="128" y="4"/>
                  </a:cubicBezTo>
                  <a:cubicBezTo>
                    <a:pt x="128" y="4"/>
                    <a:pt x="127" y="4"/>
                    <a:pt x="124" y="4"/>
                  </a:cubicBezTo>
                  <a:cubicBezTo>
                    <a:pt x="124" y="1"/>
                    <a:pt x="124" y="1"/>
                    <a:pt x="124" y="1"/>
                  </a:cubicBezTo>
                  <a:cubicBezTo>
                    <a:pt x="129" y="1"/>
                    <a:pt x="133" y="1"/>
                    <a:pt x="137" y="1"/>
                  </a:cubicBezTo>
                  <a:cubicBezTo>
                    <a:pt x="139" y="1"/>
                    <a:pt x="143" y="1"/>
                    <a:pt x="147" y="1"/>
                  </a:cubicBezTo>
                  <a:cubicBezTo>
                    <a:pt x="147" y="4"/>
                    <a:pt x="147" y="4"/>
                    <a:pt x="147" y="4"/>
                  </a:cubicBezTo>
                  <a:cubicBezTo>
                    <a:pt x="145" y="4"/>
                    <a:pt x="143" y="4"/>
                    <a:pt x="142" y="4"/>
                  </a:cubicBezTo>
                  <a:cubicBezTo>
                    <a:pt x="142" y="5"/>
                    <a:pt x="142" y="5"/>
                    <a:pt x="142" y="5"/>
                  </a:cubicBezTo>
                  <a:cubicBezTo>
                    <a:pt x="141" y="5"/>
                    <a:pt x="141" y="6"/>
                    <a:pt x="141" y="7"/>
                  </a:cubicBezTo>
                  <a:cubicBezTo>
                    <a:pt x="141" y="8"/>
                    <a:pt x="141" y="12"/>
                    <a:pt x="141" y="18"/>
                  </a:cubicBezTo>
                  <a:cubicBezTo>
                    <a:pt x="141" y="23"/>
                    <a:pt x="141" y="28"/>
                    <a:pt x="141" y="32"/>
                  </a:cubicBezTo>
                  <a:cubicBezTo>
                    <a:pt x="141" y="36"/>
                    <a:pt x="141" y="39"/>
                    <a:pt x="142" y="41"/>
                  </a:cubicBezTo>
                  <a:cubicBezTo>
                    <a:pt x="143" y="43"/>
                    <a:pt x="144" y="44"/>
                    <a:pt x="146" y="45"/>
                  </a:cubicBezTo>
                  <a:cubicBezTo>
                    <a:pt x="148" y="46"/>
                    <a:pt x="151" y="47"/>
                    <a:pt x="154" y="47"/>
                  </a:cubicBezTo>
                  <a:cubicBezTo>
                    <a:pt x="158" y="47"/>
                    <a:pt x="161" y="46"/>
                    <a:pt x="163" y="45"/>
                  </a:cubicBezTo>
                  <a:cubicBezTo>
                    <a:pt x="165" y="43"/>
                    <a:pt x="166" y="42"/>
                    <a:pt x="167" y="39"/>
                  </a:cubicBezTo>
                  <a:cubicBezTo>
                    <a:pt x="168" y="37"/>
                    <a:pt x="168" y="32"/>
                    <a:pt x="168" y="24"/>
                  </a:cubicBezTo>
                  <a:cubicBezTo>
                    <a:pt x="168" y="11"/>
                    <a:pt x="168" y="11"/>
                    <a:pt x="168" y="11"/>
                  </a:cubicBezTo>
                  <a:cubicBezTo>
                    <a:pt x="168" y="8"/>
                    <a:pt x="168" y="6"/>
                    <a:pt x="167" y="5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6" y="4"/>
                    <a:pt x="164" y="4"/>
                    <a:pt x="161" y="4"/>
                  </a:cubicBezTo>
                  <a:cubicBezTo>
                    <a:pt x="161" y="1"/>
                    <a:pt x="161" y="1"/>
                    <a:pt x="161" y="1"/>
                  </a:cubicBezTo>
                  <a:cubicBezTo>
                    <a:pt x="164" y="1"/>
                    <a:pt x="167" y="1"/>
                    <a:pt x="170" y="1"/>
                  </a:cubicBezTo>
                  <a:cubicBezTo>
                    <a:pt x="172" y="1"/>
                    <a:pt x="175" y="1"/>
                    <a:pt x="178" y="1"/>
                  </a:cubicBezTo>
                  <a:cubicBezTo>
                    <a:pt x="178" y="4"/>
                    <a:pt x="178" y="4"/>
                    <a:pt x="178" y="4"/>
                  </a:cubicBezTo>
                  <a:cubicBezTo>
                    <a:pt x="176" y="4"/>
                    <a:pt x="175" y="4"/>
                    <a:pt x="174" y="5"/>
                  </a:cubicBezTo>
                  <a:cubicBezTo>
                    <a:pt x="173" y="5"/>
                    <a:pt x="173" y="6"/>
                    <a:pt x="173" y="9"/>
                  </a:cubicBezTo>
                  <a:cubicBezTo>
                    <a:pt x="173" y="14"/>
                    <a:pt x="172" y="20"/>
                    <a:pt x="172" y="27"/>
                  </a:cubicBezTo>
                  <a:cubicBezTo>
                    <a:pt x="172" y="32"/>
                    <a:pt x="172" y="35"/>
                    <a:pt x="172" y="36"/>
                  </a:cubicBezTo>
                  <a:cubicBezTo>
                    <a:pt x="172" y="39"/>
                    <a:pt x="171" y="42"/>
                    <a:pt x="170" y="45"/>
                  </a:cubicBezTo>
                  <a:cubicBezTo>
                    <a:pt x="168" y="47"/>
                    <a:pt x="166" y="49"/>
                    <a:pt x="163" y="51"/>
                  </a:cubicBezTo>
                  <a:cubicBezTo>
                    <a:pt x="160" y="52"/>
                    <a:pt x="156" y="53"/>
                    <a:pt x="151" y="53"/>
                  </a:cubicBezTo>
                  <a:cubicBezTo>
                    <a:pt x="146" y="53"/>
                    <a:pt x="142" y="52"/>
                    <a:pt x="139" y="51"/>
                  </a:cubicBezTo>
                  <a:moveTo>
                    <a:pt x="65" y="46"/>
                  </a:moveTo>
                  <a:cubicBezTo>
                    <a:pt x="61" y="41"/>
                    <a:pt x="58" y="35"/>
                    <a:pt x="58" y="27"/>
                  </a:cubicBezTo>
                  <a:cubicBezTo>
                    <a:pt x="58" y="21"/>
                    <a:pt x="59" y="16"/>
                    <a:pt x="62" y="12"/>
                  </a:cubicBezTo>
                  <a:cubicBezTo>
                    <a:pt x="64" y="8"/>
                    <a:pt x="67" y="5"/>
                    <a:pt x="71" y="3"/>
                  </a:cubicBezTo>
                  <a:cubicBezTo>
                    <a:pt x="76" y="1"/>
                    <a:pt x="81" y="0"/>
                    <a:pt x="87" y="0"/>
                  </a:cubicBezTo>
                  <a:cubicBezTo>
                    <a:pt x="94" y="0"/>
                    <a:pt x="99" y="1"/>
                    <a:pt x="103" y="3"/>
                  </a:cubicBezTo>
                  <a:cubicBezTo>
                    <a:pt x="107" y="5"/>
                    <a:pt x="110" y="8"/>
                    <a:pt x="112" y="12"/>
                  </a:cubicBezTo>
                  <a:cubicBezTo>
                    <a:pt x="114" y="15"/>
                    <a:pt x="115" y="20"/>
                    <a:pt x="115" y="25"/>
                  </a:cubicBezTo>
                  <a:cubicBezTo>
                    <a:pt x="115" y="31"/>
                    <a:pt x="114" y="36"/>
                    <a:pt x="111" y="40"/>
                  </a:cubicBezTo>
                  <a:cubicBezTo>
                    <a:pt x="109" y="44"/>
                    <a:pt x="106" y="47"/>
                    <a:pt x="102" y="49"/>
                  </a:cubicBezTo>
                  <a:cubicBezTo>
                    <a:pt x="97" y="52"/>
                    <a:pt x="92" y="53"/>
                    <a:pt x="86" y="53"/>
                  </a:cubicBezTo>
                  <a:cubicBezTo>
                    <a:pt x="77" y="53"/>
                    <a:pt x="70" y="51"/>
                    <a:pt x="65" y="46"/>
                  </a:cubicBezTo>
                  <a:moveTo>
                    <a:pt x="74" y="9"/>
                  </a:moveTo>
                  <a:cubicBezTo>
                    <a:pt x="71" y="13"/>
                    <a:pt x="70" y="18"/>
                    <a:pt x="70" y="25"/>
                  </a:cubicBezTo>
                  <a:cubicBezTo>
                    <a:pt x="70" y="31"/>
                    <a:pt x="70" y="35"/>
                    <a:pt x="72" y="39"/>
                  </a:cubicBezTo>
                  <a:cubicBezTo>
                    <a:pt x="74" y="42"/>
                    <a:pt x="76" y="45"/>
                    <a:pt x="78" y="47"/>
                  </a:cubicBezTo>
                  <a:cubicBezTo>
                    <a:pt x="80" y="48"/>
                    <a:pt x="84" y="49"/>
                    <a:pt x="88" y="49"/>
                  </a:cubicBezTo>
                  <a:cubicBezTo>
                    <a:pt x="92" y="49"/>
                    <a:pt x="96" y="47"/>
                    <a:pt x="99" y="43"/>
                  </a:cubicBezTo>
                  <a:cubicBezTo>
                    <a:pt x="102" y="40"/>
                    <a:pt x="104" y="34"/>
                    <a:pt x="104" y="27"/>
                  </a:cubicBezTo>
                  <a:cubicBezTo>
                    <a:pt x="104" y="19"/>
                    <a:pt x="102" y="13"/>
                    <a:pt x="99" y="9"/>
                  </a:cubicBezTo>
                  <a:cubicBezTo>
                    <a:pt x="96" y="6"/>
                    <a:pt x="92" y="4"/>
                    <a:pt x="86" y="4"/>
                  </a:cubicBezTo>
                  <a:cubicBezTo>
                    <a:pt x="81" y="4"/>
                    <a:pt x="77" y="6"/>
                    <a:pt x="74" y="9"/>
                  </a:cubicBezTo>
                  <a:moveTo>
                    <a:pt x="200" y="52"/>
                  </a:moveTo>
                  <a:cubicBezTo>
                    <a:pt x="199" y="52"/>
                    <a:pt x="194" y="52"/>
                    <a:pt x="187" y="52"/>
                  </a:cubicBezTo>
                  <a:cubicBezTo>
                    <a:pt x="187" y="49"/>
                    <a:pt x="187" y="49"/>
                    <a:pt x="187" y="49"/>
                  </a:cubicBezTo>
                  <a:cubicBezTo>
                    <a:pt x="190" y="49"/>
                    <a:pt x="191" y="49"/>
                    <a:pt x="192" y="48"/>
                  </a:cubicBezTo>
                  <a:cubicBezTo>
                    <a:pt x="192" y="48"/>
                    <a:pt x="192" y="48"/>
                    <a:pt x="192" y="48"/>
                  </a:cubicBezTo>
                  <a:cubicBezTo>
                    <a:pt x="193" y="47"/>
                    <a:pt x="193" y="45"/>
                    <a:pt x="193" y="40"/>
                  </a:cubicBezTo>
                  <a:cubicBezTo>
                    <a:pt x="193" y="36"/>
                    <a:pt x="193" y="31"/>
                    <a:pt x="193" y="27"/>
                  </a:cubicBezTo>
                  <a:cubicBezTo>
                    <a:pt x="193" y="19"/>
                    <a:pt x="193" y="14"/>
                    <a:pt x="193" y="10"/>
                  </a:cubicBezTo>
                  <a:cubicBezTo>
                    <a:pt x="193" y="7"/>
                    <a:pt x="192" y="5"/>
                    <a:pt x="192" y="5"/>
                  </a:cubicBezTo>
                  <a:cubicBezTo>
                    <a:pt x="192" y="4"/>
                    <a:pt x="191" y="4"/>
                    <a:pt x="189" y="4"/>
                  </a:cubicBezTo>
                  <a:cubicBezTo>
                    <a:pt x="187" y="4"/>
                    <a:pt x="187" y="4"/>
                    <a:pt x="187" y="4"/>
                  </a:cubicBezTo>
                  <a:cubicBezTo>
                    <a:pt x="187" y="1"/>
                    <a:pt x="187" y="1"/>
                    <a:pt x="187" y="1"/>
                  </a:cubicBezTo>
                  <a:cubicBezTo>
                    <a:pt x="191" y="1"/>
                    <a:pt x="191" y="1"/>
                    <a:pt x="191" y="1"/>
                  </a:cubicBezTo>
                  <a:cubicBezTo>
                    <a:pt x="193" y="1"/>
                    <a:pt x="195" y="1"/>
                    <a:pt x="197" y="1"/>
                  </a:cubicBezTo>
                  <a:cubicBezTo>
                    <a:pt x="199" y="1"/>
                    <a:pt x="202" y="1"/>
                    <a:pt x="207" y="1"/>
                  </a:cubicBezTo>
                  <a:cubicBezTo>
                    <a:pt x="209" y="1"/>
                    <a:pt x="211" y="1"/>
                    <a:pt x="212" y="1"/>
                  </a:cubicBezTo>
                  <a:cubicBezTo>
                    <a:pt x="217" y="1"/>
                    <a:pt x="220" y="1"/>
                    <a:pt x="222" y="2"/>
                  </a:cubicBezTo>
                  <a:cubicBezTo>
                    <a:pt x="224" y="3"/>
                    <a:pt x="226" y="4"/>
                    <a:pt x="227" y="6"/>
                  </a:cubicBezTo>
                  <a:cubicBezTo>
                    <a:pt x="228" y="7"/>
                    <a:pt x="229" y="9"/>
                    <a:pt x="229" y="12"/>
                  </a:cubicBezTo>
                  <a:cubicBezTo>
                    <a:pt x="229" y="16"/>
                    <a:pt x="227" y="20"/>
                    <a:pt x="224" y="23"/>
                  </a:cubicBezTo>
                  <a:cubicBezTo>
                    <a:pt x="221" y="26"/>
                    <a:pt x="216" y="28"/>
                    <a:pt x="211" y="28"/>
                  </a:cubicBezTo>
                  <a:cubicBezTo>
                    <a:pt x="211" y="28"/>
                    <a:pt x="210" y="28"/>
                    <a:pt x="209" y="28"/>
                  </a:cubicBezTo>
                  <a:cubicBezTo>
                    <a:pt x="209" y="28"/>
                    <a:pt x="208" y="28"/>
                    <a:pt x="207" y="27"/>
                  </a:cubicBezTo>
                  <a:cubicBezTo>
                    <a:pt x="207" y="27"/>
                    <a:pt x="206" y="26"/>
                    <a:pt x="206" y="25"/>
                  </a:cubicBezTo>
                  <a:cubicBezTo>
                    <a:pt x="207" y="24"/>
                    <a:pt x="207" y="24"/>
                    <a:pt x="207" y="24"/>
                  </a:cubicBezTo>
                  <a:cubicBezTo>
                    <a:pt x="207" y="24"/>
                    <a:pt x="208" y="24"/>
                    <a:pt x="208" y="24"/>
                  </a:cubicBezTo>
                  <a:cubicBezTo>
                    <a:pt x="209" y="24"/>
                    <a:pt x="209" y="24"/>
                    <a:pt x="209" y="24"/>
                  </a:cubicBezTo>
                  <a:cubicBezTo>
                    <a:pt x="212" y="24"/>
                    <a:pt x="214" y="23"/>
                    <a:pt x="215" y="22"/>
                  </a:cubicBezTo>
                  <a:cubicBezTo>
                    <a:pt x="217" y="20"/>
                    <a:pt x="218" y="18"/>
                    <a:pt x="218" y="15"/>
                  </a:cubicBezTo>
                  <a:cubicBezTo>
                    <a:pt x="218" y="11"/>
                    <a:pt x="217" y="9"/>
                    <a:pt x="215" y="7"/>
                  </a:cubicBezTo>
                  <a:cubicBezTo>
                    <a:pt x="214" y="5"/>
                    <a:pt x="211" y="4"/>
                    <a:pt x="208" y="4"/>
                  </a:cubicBezTo>
                  <a:cubicBezTo>
                    <a:pt x="207" y="4"/>
                    <a:pt x="206" y="5"/>
                    <a:pt x="204" y="5"/>
                  </a:cubicBezTo>
                  <a:cubicBezTo>
                    <a:pt x="204" y="13"/>
                    <a:pt x="203" y="19"/>
                    <a:pt x="203" y="24"/>
                  </a:cubicBezTo>
                  <a:cubicBezTo>
                    <a:pt x="203" y="26"/>
                    <a:pt x="204" y="32"/>
                    <a:pt x="204" y="41"/>
                  </a:cubicBezTo>
                  <a:cubicBezTo>
                    <a:pt x="204" y="45"/>
                    <a:pt x="204" y="47"/>
                    <a:pt x="204" y="47"/>
                  </a:cubicBezTo>
                  <a:cubicBezTo>
                    <a:pt x="204" y="48"/>
                    <a:pt x="204" y="48"/>
                    <a:pt x="205" y="48"/>
                  </a:cubicBezTo>
                  <a:cubicBezTo>
                    <a:pt x="205" y="49"/>
                    <a:pt x="207" y="49"/>
                    <a:pt x="211" y="49"/>
                  </a:cubicBezTo>
                  <a:cubicBezTo>
                    <a:pt x="211" y="52"/>
                    <a:pt x="211" y="52"/>
                    <a:pt x="211" y="52"/>
                  </a:cubicBezTo>
                  <a:cubicBezTo>
                    <a:pt x="207" y="52"/>
                    <a:pt x="203" y="52"/>
                    <a:pt x="200" y="52"/>
                  </a:cubicBezTo>
                  <a:moveTo>
                    <a:pt x="27" y="37"/>
                  </a:move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1" y="25"/>
                    <a:pt x="22" y="25"/>
                    <a:pt x="22" y="25"/>
                  </a:cubicBezTo>
                  <a:cubicBezTo>
                    <a:pt x="24" y="25"/>
                    <a:pt x="27" y="24"/>
                    <a:pt x="29" y="22"/>
                  </a:cubicBezTo>
                  <a:cubicBezTo>
                    <a:pt x="31" y="20"/>
                    <a:pt x="32" y="18"/>
                    <a:pt x="32" y="14"/>
                  </a:cubicBezTo>
                  <a:cubicBezTo>
                    <a:pt x="32" y="11"/>
                    <a:pt x="31" y="9"/>
                    <a:pt x="30" y="7"/>
                  </a:cubicBezTo>
                  <a:cubicBezTo>
                    <a:pt x="28" y="6"/>
                    <a:pt x="25" y="5"/>
                    <a:pt x="22" y="5"/>
                  </a:cubicBezTo>
                  <a:cubicBezTo>
                    <a:pt x="21" y="5"/>
                    <a:pt x="19" y="5"/>
                    <a:pt x="17" y="5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3"/>
                    <a:pt x="17" y="37"/>
                    <a:pt x="17" y="42"/>
                  </a:cubicBezTo>
                  <a:cubicBezTo>
                    <a:pt x="17" y="45"/>
                    <a:pt x="17" y="47"/>
                    <a:pt x="18" y="48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9" y="49"/>
                    <a:pt x="21" y="49"/>
                    <a:pt x="23" y="49"/>
                  </a:cubicBezTo>
                  <a:cubicBezTo>
                    <a:pt x="23" y="52"/>
                    <a:pt x="23" y="52"/>
                    <a:pt x="23" y="52"/>
                  </a:cubicBezTo>
                  <a:cubicBezTo>
                    <a:pt x="19" y="52"/>
                    <a:pt x="15" y="52"/>
                    <a:pt x="12" y="52"/>
                  </a:cubicBezTo>
                  <a:cubicBezTo>
                    <a:pt x="8" y="52"/>
                    <a:pt x="4" y="52"/>
                    <a:pt x="0" y="52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3" y="49"/>
                    <a:pt x="5" y="49"/>
                    <a:pt x="5" y="4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6" y="47"/>
                    <a:pt x="6" y="45"/>
                    <a:pt x="6" y="42"/>
                  </a:cubicBezTo>
                  <a:cubicBezTo>
                    <a:pt x="6" y="37"/>
                    <a:pt x="6" y="32"/>
                    <a:pt x="6" y="29"/>
                  </a:cubicBezTo>
                  <a:cubicBezTo>
                    <a:pt x="6" y="25"/>
                    <a:pt x="6" y="20"/>
                    <a:pt x="6" y="14"/>
                  </a:cubicBezTo>
                  <a:cubicBezTo>
                    <a:pt x="6" y="9"/>
                    <a:pt x="6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4"/>
                    <a:pt x="3" y="4"/>
                    <a:pt x="0" y="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1"/>
                    <a:pt x="8" y="1"/>
                    <a:pt x="10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2" y="1"/>
                    <a:pt x="35" y="1"/>
                    <a:pt x="37" y="2"/>
                  </a:cubicBezTo>
                  <a:cubicBezTo>
                    <a:pt x="39" y="3"/>
                    <a:pt x="40" y="4"/>
                    <a:pt x="41" y="6"/>
                  </a:cubicBezTo>
                  <a:cubicBezTo>
                    <a:pt x="42" y="7"/>
                    <a:pt x="43" y="9"/>
                    <a:pt x="43" y="12"/>
                  </a:cubicBezTo>
                  <a:cubicBezTo>
                    <a:pt x="43" y="14"/>
                    <a:pt x="42" y="17"/>
                    <a:pt x="40" y="19"/>
                  </a:cubicBezTo>
                  <a:cubicBezTo>
                    <a:pt x="39" y="21"/>
                    <a:pt x="36" y="23"/>
                    <a:pt x="31" y="25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45" y="46"/>
                    <a:pt x="45" y="46"/>
                    <a:pt x="45" y="46"/>
                  </a:cubicBezTo>
                  <a:cubicBezTo>
                    <a:pt x="46" y="47"/>
                    <a:pt x="47" y="48"/>
                    <a:pt x="48" y="49"/>
                  </a:cubicBezTo>
                  <a:cubicBezTo>
                    <a:pt x="48" y="49"/>
                    <a:pt x="49" y="49"/>
                    <a:pt x="51" y="49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42" y="52"/>
                    <a:pt x="38" y="52"/>
                    <a:pt x="37" y="52"/>
                  </a:cubicBezTo>
                  <a:cubicBezTo>
                    <a:pt x="34" y="49"/>
                    <a:pt x="31" y="44"/>
                    <a:pt x="27" y="37"/>
                  </a:cubicBezTo>
                </a:path>
              </a:pathLst>
            </a:cu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505" y="551"/>
              <a:ext cx="96" cy="117"/>
            </a:xfrm>
            <a:custGeom>
              <a:avLst/>
              <a:gdLst>
                <a:gd name="T0" fmla="*/ 61 w 74"/>
                <a:gd name="T1" fmla="*/ 71 h 80"/>
                <a:gd name="T2" fmla="*/ 50 w 74"/>
                <a:gd name="T3" fmla="*/ 72 h 80"/>
                <a:gd name="T4" fmla="*/ 26 w 74"/>
                <a:gd name="T5" fmla="*/ 63 h 80"/>
                <a:gd name="T6" fmla="*/ 17 w 74"/>
                <a:gd name="T7" fmla="*/ 38 h 80"/>
                <a:gd name="T8" fmla="*/ 24 w 74"/>
                <a:gd name="T9" fmla="*/ 15 h 80"/>
                <a:gd name="T10" fmla="*/ 45 w 74"/>
                <a:gd name="T11" fmla="*/ 7 h 80"/>
                <a:gd name="T12" fmla="*/ 55 w 74"/>
                <a:gd name="T13" fmla="*/ 8 h 80"/>
                <a:gd name="T14" fmla="*/ 63 w 74"/>
                <a:gd name="T15" fmla="*/ 11 h 80"/>
                <a:gd name="T16" fmla="*/ 66 w 74"/>
                <a:gd name="T17" fmla="*/ 14 h 80"/>
                <a:gd name="T18" fmla="*/ 66 w 74"/>
                <a:gd name="T19" fmla="*/ 24 h 80"/>
                <a:gd name="T20" fmla="*/ 71 w 74"/>
                <a:gd name="T21" fmla="*/ 24 h 80"/>
                <a:gd name="T22" fmla="*/ 72 w 74"/>
                <a:gd name="T23" fmla="*/ 12 h 80"/>
                <a:gd name="T24" fmla="*/ 74 w 74"/>
                <a:gd name="T25" fmla="*/ 6 h 80"/>
                <a:gd name="T26" fmla="*/ 73 w 74"/>
                <a:gd name="T27" fmla="*/ 5 h 80"/>
                <a:gd name="T28" fmla="*/ 59 w 74"/>
                <a:gd name="T29" fmla="*/ 2 h 80"/>
                <a:gd name="T30" fmla="*/ 45 w 74"/>
                <a:gd name="T31" fmla="*/ 0 h 80"/>
                <a:gd name="T32" fmla="*/ 12 w 74"/>
                <a:gd name="T33" fmla="*/ 11 h 80"/>
                <a:gd name="T34" fmla="*/ 0 w 74"/>
                <a:gd name="T35" fmla="*/ 39 h 80"/>
                <a:gd name="T36" fmla="*/ 5 w 74"/>
                <a:gd name="T37" fmla="*/ 60 h 80"/>
                <a:gd name="T38" fmla="*/ 20 w 74"/>
                <a:gd name="T39" fmla="*/ 75 h 80"/>
                <a:gd name="T40" fmla="*/ 45 w 74"/>
                <a:gd name="T41" fmla="*/ 80 h 80"/>
                <a:gd name="T42" fmla="*/ 58 w 74"/>
                <a:gd name="T43" fmla="*/ 78 h 80"/>
                <a:gd name="T44" fmla="*/ 71 w 74"/>
                <a:gd name="T45" fmla="*/ 73 h 80"/>
                <a:gd name="T46" fmla="*/ 73 w 74"/>
                <a:gd name="T47" fmla="*/ 68 h 80"/>
                <a:gd name="T48" fmla="*/ 72 w 74"/>
                <a:gd name="T49" fmla="*/ 67 h 80"/>
                <a:gd name="T50" fmla="*/ 61 w 74"/>
                <a:gd name="T51" fmla="*/ 7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80">
                  <a:moveTo>
                    <a:pt x="61" y="71"/>
                  </a:moveTo>
                  <a:cubicBezTo>
                    <a:pt x="57" y="72"/>
                    <a:pt x="54" y="72"/>
                    <a:pt x="50" y="72"/>
                  </a:cubicBezTo>
                  <a:cubicBezTo>
                    <a:pt x="40" y="72"/>
                    <a:pt x="32" y="69"/>
                    <a:pt x="26" y="63"/>
                  </a:cubicBezTo>
                  <a:cubicBezTo>
                    <a:pt x="20" y="57"/>
                    <a:pt x="17" y="48"/>
                    <a:pt x="17" y="38"/>
                  </a:cubicBezTo>
                  <a:cubicBezTo>
                    <a:pt x="17" y="28"/>
                    <a:pt x="19" y="20"/>
                    <a:pt x="24" y="15"/>
                  </a:cubicBezTo>
                  <a:cubicBezTo>
                    <a:pt x="30" y="9"/>
                    <a:pt x="37" y="7"/>
                    <a:pt x="45" y="7"/>
                  </a:cubicBezTo>
                  <a:cubicBezTo>
                    <a:pt x="49" y="7"/>
                    <a:pt x="52" y="7"/>
                    <a:pt x="55" y="8"/>
                  </a:cubicBezTo>
                  <a:cubicBezTo>
                    <a:pt x="59" y="9"/>
                    <a:pt x="61" y="10"/>
                    <a:pt x="63" y="11"/>
                  </a:cubicBezTo>
                  <a:cubicBezTo>
                    <a:pt x="65" y="13"/>
                    <a:pt x="66" y="14"/>
                    <a:pt x="66" y="14"/>
                  </a:cubicBezTo>
                  <a:cubicBezTo>
                    <a:pt x="66" y="15"/>
                    <a:pt x="66" y="18"/>
                    <a:pt x="66" y="24"/>
                  </a:cubicBezTo>
                  <a:cubicBezTo>
                    <a:pt x="71" y="24"/>
                    <a:pt x="71" y="24"/>
                    <a:pt x="71" y="24"/>
                  </a:cubicBezTo>
                  <a:cubicBezTo>
                    <a:pt x="71" y="19"/>
                    <a:pt x="72" y="15"/>
                    <a:pt x="72" y="12"/>
                  </a:cubicBezTo>
                  <a:cubicBezTo>
                    <a:pt x="72" y="10"/>
                    <a:pt x="73" y="8"/>
                    <a:pt x="74" y="6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69" y="4"/>
                    <a:pt x="64" y="2"/>
                    <a:pt x="59" y="2"/>
                  </a:cubicBezTo>
                  <a:cubicBezTo>
                    <a:pt x="55" y="1"/>
                    <a:pt x="50" y="0"/>
                    <a:pt x="45" y="0"/>
                  </a:cubicBezTo>
                  <a:cubicBezTo>
                    <a:pt x="31" y="0"/>
                    <a:pt x="20" y="4"/>
                    <a:pt x="12" y="11"/>
                  </a:cubicBezTo>
                  <a:cubicBezTo>
                    <a:pt x="4" y="18"/>
                    <a:pt x="0" y="28"/>
                    <a:pt x="0" y="39"/>
                  </a:cubicBezTo>
                  <a:cubicBezTo>
                    <a:pt x="0" y="47"/>
                    <a:pt x="1" y="54"/>
                    <a:pt x="5" y="60"/>
                  </a:cubicBezTo>
                  <a:cubicBezTo>
                    <a:pt x="9" y="66"/>
                    <a:pt x="14" y="71"/>
                    <a:pt x="20" y="75"/>
                  </a:cubicBezTo>
                  <a:cubicBezTo>
                    <a:pt x="27" y="78"/>
                    <a:pt x="35" y="80"/>
                    <a:pt x="45" y="80"/>
                  </a:cubicBezTo>
                  <a:cubicBezTo>
                    <a:pt x="50" y="80"/>
                    <a:pt x="54" y="79"/>
                    <a:pt x="58" y="78"/>
                  </a:cubicBezTo>
                  <a:cubicBezTo>
                    <a:pt x="62" y="77"/>
                    <a:pt x="66" y="76"/>
                    <a:pt x="71" y="73"/>
                  </a:cubicBezTo>
                  <a:cubicBezTo>
                    <a:pt x="71" y="72"/>
                    <a:pt x="72" y="70"/>
                    <a:pt x="73" y="68"/>
                  </a:cubicBezTo>
                  <a:cubicBezTo>
                    <a:pt x="72" y="67"/>
                    <a:pt x="72" y="67"/>
                    <a:pt x="72" y="67"/>
                  </a:cubicBezTo>
                  <a:cubicBezTo>
                    <a:pt x="68" y="69"/>
                    <a:pt x="64" y="70"/>
                    <a:pt x="61" y="71"/>
                  </a:cubicBezTo>
                  <a:close/>
                </a:path>
              </a:pathLst>
            </a:custGeom>
            <a:solidFill>
              <a:srgbClr val="FFA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15" y="589"/>
              <a:ext cx="547" cy="77"/>
            </a:xfrm>
            <a:custGeom>
              <a:avLst/>
              <a:gdLst>
                <a:gd name="T0" fmla="*/ 54 w 421"/>
                <a:gd name="T1" fmla="*/ 12 h 53"/>
                <a:gd name="T2" fmla="*/ 4 w 421"/>
                <a:gd name="T3" fmla="*/ 13 h 53"/>
                <a:gd name="T4" fmla="*/ 43 w 421"/>
                <a:gd name="T5" fmla="*/ 50 h 53"/>
                <a:gd name="T6" fmla="*/ 16 w 421"/>
                <a:gd name="T7" fmla="*/ 9 h 53"/>
                <a:gd name="T8" fmla="*/ 41 w 421"/>
                <a:gd name="T9" fmla="*/ 44 h 53"/>
                <a:gd name="T10" fmla="*/ 109 w 421"/>
                <a:gd name="T11" fmla="*/ 42 h 53"/>
                <a:gd name="T12" fmla="*/ 78 w 421"/>
                <a:gd name="T13" fmla="*/ 26 h 53"/>
                <a:gd name="T14" fmla="*/ 113 w 421"/>
                <a:gd name="T15" fmla="*/ 10 h 53"/>
                <a:gd name="T16" fmla="*/ 118 w 421"/>
                <a:gd name="T17" fmla="*/ 4 h 53"/>
                <a:gd name="T18" fmla="*/ 67 w 421"/>
                <a:gd name="T19" fmla="*/ 27 h 53"/>
                <a:gd name="T20" fmla="*/ 119 w 421"/>
                <a:gd name="T21" fmla="*/ 49 h 53"/>
                <a:gd name="T22" fmla="*/ 122 w 421"/>
                <a:gd name="T23" fmla="*/ 31 h 53"/>
                <a:gd name="T24" fmla="*/ 108 w 421"/>
                <a:gd name="T25" fmla="*/ 35 h 53"/>
                <a:gd name="T26" fmla="*/ 145 w 421"/>
                <a:gd name="T27" fmla="*/ 49 h 53"/>
                <a:gd name="T28" fmla="*/ 143 w 421"/>
                <a:gd name="T29" fmla="*/ 13 h 53"/>
                <a:gd name="T30" fmla="*/ 184 w 421"/>
                <a:gd name="T31" fmla="*/ 53 h 53"/>
                <a:gd name="T32" fmla="*/ 184 w 421"/>
                <a:gd name="T33" fmla="*/ 6 h 53"/>
                <a:gd name="T34" fmla="*/ 190 w 421"/>
                <a:gd name="T35" fmla="*/ 1 h 53"/>
                <a:gd name="T36" fmla="*/ 177 w 421"/>
                <a:gd name="T37" fmla="*/ 4 h 53"/>
                <a:gd name="T38" fmla="*/ 179 w 421"/>
                <a:gd name="T39" fmla="*/ 38 h 53"/>
                <a:gd name="T40" fmla="*/ 132 w 421"/>
                <a:gd name="T41" fmla="*/ 1 h 53"/>
                <a:gd name="T42" fmla="*/ 139 w 421"/>
                <a:gd name="T43" fmla="*/ 13 h 53"/>
                <a:gd name="T44" fmla="*/ 138 w 421"/>
                <a:gd name="T45" fmla="*/ 49 h 53"/>
                <a:gd name="T46" fmla="*/ 211 w 421"/>
                <a:gd name="T47" fmla="*/ 52 h 53"/>
                <a:gd name="T48" fmla="*/ 218 w 421"/>
                <a:gd name="T49" fmla="*/ 49 h 53"/>
                <a:gd name="T50" fmla="*/ 216 w 421"/>
                <a:gd name="T51" fmla="*/ 7 h 53"/>
                <a:gd name="T52" fmla="*/ 210 w 421"/>
                <a:gd name="T53" fmla="*/ 1 h 53"/>
                <a:gd name="T54" fmla="*/ 205 w 421"/>
                <a:gd name="T55" fmla="*/ 6 h 53"/>
                <a:gd name="T56" fmla="*/ 204 w 421"/>
                <a:gd name="T57" fmla="*/ 49 h 53"/>
                <a:gd name="T58" fmla="*/ 255 w 421"/>
                <a:gd name="T59" fmla="*/ 52 h 53"/>
                <a:gd name="T60" fmla="*/ 259 w 421"/>
                <a:gd name="T61" fmla="*/ 46 h 53"/>
                <a:gd name="T62" fmla="*/ 260 w 421"/>
                <a:gd name="T63" fmla="*/ 6 h 53"/>
                <a:gd name="T64" fmla="*/ 277 w 421"/>
                <a:gd name="T65" fmla="*/ 13 h 53"/>
                <a:gd name="T66" fmla="*/ 231 w 421"/>
                <a:gd name="T67" fmla="*/ 1 h 53"/>
                <a:gd name="T68" fmla="*/ 234 w 421"/>
                <a:gd name="T69" fmla="*/ 7 h 53"/>
                <a:gd name="T70" fmla="*/ 249 w 421"/>
                <a:gd name="T71" fmla="*/ 6 h 53"/>
                <a:gd name="T72" fmla="*/ 247 w 421"/>
                <a:gd name="T73" fmla="*/ 48 h 53"/>
                <a:gd name="T74" fmla="*/ 255 w 421"/>
                <a:gd name="T75" fmla="*/ 52 h 53"/>
                <a:gd name="T76" fmla="*/ 309 w 421"/>
                <a:gd name="T77" fmla="*/ 49 h 53"/>
                <a:gd name="T78" fmla="*/ 303 w 421"/>
                <a:gd name="T79" fmla="*/ 21 h 53"/>
                <a:gd name="T80" fmla="*/ 309 w 421"/>
                <a:gd name="T81" fmla="*/ 1 h 53"/>
                <a:gd name="T82" fmla="*/ 291 w 421"/>
                <a:gd name="T83" fmla="*/ 5 h 53"/>
                <a:gd name="T84" fmla="*/ 292 w 421"/>
                <a:gd name="T85" fmla="*/ 46 h 53"/>
                <a:gd name="T86" fmla="*/ 298 w 421"/>
                <a:gd name="T87" fmla="*/ 52 h 53"/>
                <a:gd name="T88" fmla="*/ 342 w 421"/>
                <a:gd name="T89" fmla="*/ 53 h 53"/>
                <a:gd name="T90" fmla="*/ 368 w 421"/>
                <a:gd name="T91" fmla="*/ 5 h 53"/>
                <a:gd name="T92" fmla="*/ 355 w 421"/>
                <a:gd name="T93" fmla="*/ 1 h 53"/>
                <a:gd name="T94" fmla="*/ 356 w 421"/>
                <a:gd name="T95" fmla="*/ 19 h 53"/>
                <a:gd name="T96" fmla="*/ 335 w 421"/>
                <a:gd name="T97" fmla="*/ 5 h 53"/>
                <a:gd name="T98" fmla="*/ 316 w 421"/>
                <a:gd name="T99" fmla="*/ 1 h 53"/>
                <a:gd name="T100" fmla="*/ 406 w 421"/>
                <a:gd name="T101" fmla="*/ 52 h 53"/>
                <a:gd name="T102" fmla="*/ 418 w 421"/>
                <a:gd name="T103" fmla="*/ 40 h 53"/>
                <a:gd name="T104" fmla="*/ 398 w 421"/>
                <a:gd name="T105" fmla="*/ 32 h 53"/>
                <a:gd name="T106" fmla="*/ 412 w 421"/>
                <a:gd name="T107" fmla="*/ 29 h 53"/>
                <a:gd name="T108" fmla="*/ 416 w 421"/>
                <a:gd name="T109" fmla="*/ 18 h 53"/>
                <a:gd name="T110" fmla="*/ 405 w 421"/>
                <a:gd name="T111" fmla="*/ 24 h 53"/>
                <a:gd name="T112" fmla="*/ 415 w 421"/>
                <a:gd name="T113" fmla="*/ 6 h 53"/>
                <a:gd name="T114" fmla="*/ 421 w 421"/>
                <a:gd name="T115" fmla="*/ 2 h 53"/>
                <a:gd name="T116" fmla="*/ 381 w 421"/>
                <a:gd name="T117" fmla="*/ 1 h 53"/>
                <a:gd name="T118" fmla="*/ 387 w 421"/>
                <a:gd name="T119" fmla="*/ 24 h 53"/>
                <a:gd name="T120" fmla="*/ 396 w 421"/>
                <a:gd name="T121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21" h="53">
                  <a:moveTo>
                    <a:pt x="43" y="50"/>
                  </a:moveTo>
                  <a:cubicBezTo>
                    <a:pt x="48" y="47"/>
                    <a:pt x="51" y="44"/>
                    <a:pt x="53" y="40"/>
                  </a:cubicBezTo>
                  <a:cubicBezTo>
                    <a:pt x="56" y="36"/>
                    <a:pt x="57" y="31"/>
                    <a:pt x="57" y="25"/>
                  </a:cubicBezTo>
                  <a:cubicBezTo>
                    <a:pt x="57" y="20"/>
                    <a:pt x="56" y="15"/>
                    <a:pt x="54" y="12"/>
                  </a:cubicBezTo>
                  <a:cubicBezTo>
                    <a:pt x="51" y="8"/>
                    <a:pt x="48" y="5"/>
                    <a:pt x="44" y="3"/>
                  </a:cubicBezTo>
                  <a:cubicBezTo>
                    <a:pt x="41" y="1"/>
                    <a:pt x="35" y="0"/>
                    <a:pt x="29" y="0"/>
                  </a:cubicBezTo>
                  <a:cubicBezTo>
                    <a:pt x="23" y="0"/>
                    <a:pt x="17" y="1"/>
                    <a:pt x="13" y="3"/>
                  </a:cubicBezTo>
                  <a:cubicBezTo>
                    <a:pt x="9" y="6"/>
                    <a:pt x="6" y="9"/>
                    <a:pt x="4" y="13"/>
                  </a:cubicBezTo>
                  <a:cubicBezTo>
                    <a:pt x="1" y="17"/>
                    <a:pt x="0" y="21"/>
                    <a:pt x="0" y="27"/>
                  </a:cubicBezTo>
                  <a:cubicBezTo>
                    <a:pt x="0" y="35"/>
                    <a:pt x="3" y="42"/>
                    <a:pt x="7" y="46"/>
                  </a:cubicBezTo>
                  <a:cubicBezTo>
                    <a:pt x="12" y="51"/>
                    <a:pt x="19" y="53"/>
                    <a:pt x="28" y="53"/>
                  </a:cubicBezTo>
                  <a:cubicBezTo>
                    <a:pt x="34" y="53"/>
                    <a:pt x="39" y="52"/>
                    <a:pt x="43" y="50"/>
                  </a:cubicBezTo>
                  <a:close/>
                  <a:moveTo>
                    <a:pt x="20" y="47"/>
                  </a:moveTo>
                  <a:cubicBezTo>
                    <a:pt x="17" y="45"/>
                    <a:pt x="15" y="43"/>
                    <a:pt x="14" y="39"/>
                  </a:cubicBezTo>
                  <a:cubicBezTo>
                    <a:pt x="12" y="35"/>
                    <a:pt x="11" y="31"/>
                    <a:pt x="11" y="26"/>
                  </a:cubicBezTo>
                  <a:cubicBezTo>
                    <a:pt x="11" y="18"/>
                    <a:pt x="13" y="13"/>
                    <a:pt x="16" y="9"/>
                  </a:cubicBezTo>
                  <a:cubicBezTo>
                    <a:pt x="19" y="6"/>
                    <a:pt x="23" y="4"/>
                    <a:pt x="28" y="4"/>
                  </a:cubicBezTo>
                  <a:cubicBezTo>
                    <a:pt x="34" y="4"/>
                    <a:pt x="38" y="6"/>
                    <a:pt x="41" y="9"/>
                  </a:cubicBezTo>
                  <a:cubicBezTo>
                    <a:pt x="44" y="13"/>
                    <a:pt x="46" y="19"/>
                    <a:pt x="46" y="27"/>
                  </a:cubicBezTo>
                  <a:cubicBezTo>
                    <a:pt x="46" y="35"/>
                    <a:pt x="44" y="40"/>
                    <a:pt x="41" y="44"/>
                  </a:cubicBezTo>
                  <a:cubicBezTo>
                    <a:pt x="38" y="47"/>
                    <a:pt x="34" y="49"/>
                    <a:pt x="29" y="49"/>
                  </a:cubicBezTo>
                  <a:cubicBezTo>
                    <a:pt x="26" y="49"/>
                    <a:pt x="22" y="48"/>
                    <a:pt x="20" y="47"/>
                  </a:cubicBezTo>
                  <a:close/>
                  <a:moveTo>
                    <a:pt x="108" y="35"/>
                  </a:moveTo>
                  <a:cubicBezTo>
                    <a:pt x="108" y="36"/>
                    <a:pt x="109" y="38"/>
                    <a:pt x="109" y="42"/>
                  </a:cubicBezTo>
                  <a:cubicBezTo>
                    <a:pt x="109" y="43"/>
                    <a:pt x="109" y="45"/>
                    <a:pt x="108" y="47"/>
                  </a:cubicBezTo>
                  <a:cubicBezTo>
                    <a:pt x="105" y="48"/>
                    <a:pt x="102" y="49"/>
                    <a:pt x="99" y="49"/>
                  </a:cubicBezTo>
                  <a:cubicBezTo>
                    <a:pt x="93" y="49"/>
                    <a:pt x="88" y="47"/>
                    <a:pt x="84" y="43"/>
                  </a:cubicBezTo>
                  <a:cubicBezTo>
                    <a:pt x="80" y="38"/>
                    <a:pt x="78" y="33"/>
                    <a:pt x="78" y="26"/>
                  </a:cubicBezTo>
                  <a:cubicBezTo>
                    <a:pt x="78" y="19"/>
                    <a:pt x="80" y="14"/>
                    <a:pt x="84" y="10"/>
                  </a:cubicBezTo>
                  <a:cubicBezTo>
                    <a:pt x="88" y="6"/>
                    <a:pt x="93" y="4"/>
                    <a:pt x="99" y="4"/>
                  </a:cubicBezTo>
                  <a:cubicBezTo>
                    <a:pt x="102" y="4"/>
                    <a:pt x="105" y="5"/>
                    <a:pt x="107" y="6"/>
                  </a:cubicBezTo>
                  <a:cubicBezTo>
                    <a:pt x="110" y="6"/>
                    <a:pt x="112" y="8"/>
                    <a:pt x="113" y="10"/>
                  </a:cubicBezTo>
                  <a:cubicBezTo>
                    <a:pt x="114" y="11"/>
                    <a:pt x="114" y="13"/>
                    <a:pt x="114" y="16"/>
                  </a:cubicBezTo>
                  <a:cubicBezTo>
                    <a:pt x="117" y="16"/>
                    <a:pt x="117" y="16"/>
                    <a:pt x="117" y="16"/>
                  </a:cubicBezTo>
                  <a:cubicBezTo>
                    <a:pt x="117" y="11"/>
                    <a:pt x="118" y="7"/>
                    <a:pt x="119" y="4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5" y="2"/>
                    <a:pt x="112" y="2"/>
                    <a:pt x="109" y="1"/>
                  </a:cubicBezTo>
                  <a:cubicBezTo>
                    <a:pt x="106" y="1"/>
                    <a:pt x="102" y="0"/>
                    <a:pt x="99" y="0"/>
                  </a:cubicBezTo>
                  <a:cubicBezTo>
                    <a:pt x="88" y="0"/>
                    <a:pt x="81" y="3"/>
                    <a:pt x="75" y="7"/>
                  </a:cubicBezTo>
                  <a:cubicBezTo>
                    <a:pt x="70" y="12"/>
                    <a:pt x="67" y="19"/>
                    <a:pt x="67" y="27"/>
                  </a:cubicBezTo>
                  <a:cubicBezTo>
                    <a:pt x="67" y="35"/>
                    <a:pt x="70" y="41"/>
                    <a:pt x="75" y="46"/>
                  </a:cubicBezTo>
                  <a:cubicBezTo>
                    <a:pt x="80" y="51"/>
                    <a:pt x="88" y="53"/>
                    <a:pt x="97" y="53"/>
                  </a:cubicBezTo>
                  <a:cubicBezTo>
                    <a:pt x="101" y="53"/>
                    <a:pt x="104" y="53"/>
                    <a:pt x="107" y="52"/>
                  </a:cubicBezTo>
                  <a:cubicBezTo>
                    <a:pt x="111" y="52"/>
                    <a:pt x="115" y="50"/>
                    <a:pt x="119" y="49"/>
                  </a:cubicBezTo>
                  <a:cubicBezTo>
                    <a:pt x="119" y="45"/>
                    <a:pt x="119" y="42"/>
                    <a:pt x="119" y="41"/>
                  </a:cubicBezTo>
                  <a:cubicBezTo>
                    <a:pt x="119" y="40"/>
                    <a:pt x="119" y="37"/>
                    <a:pt x="119" y="35"/>
                  </a:cubicBezTo>
                  <a:cubicBezTo>
                    <a:pt x="120" y="34"/>
                    <a:pt x="121" y="34"/>
                    <a:pt x="122" y="34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19" y="31"/>
                    <a:pt x="115" y="32"/>
                    <a:pt x="112" y="32"/>
                  </a:cubicBezTo>
                  <a:cubicBezTo>
                    <a:pt x="109" y="32"/>
                    <a:pt x="105" y="31"/>
                    <a:pt x="100" y="31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5" y="35"/>
                    <a:pt x="108" y="35"/>
                    <a:pt x="108" y="35"/>
                  </a:cubicBezTo>
                  <a:close/>
                  <a:moveTo>
                    <a:pt x="141" y="52"/>
                  </a:moveTo>
                  <a:cubicBezTo>
                    <a:pt x="143" y="52"/>
                    <a:pt x="146" y="52"/>
                    <a:pt x="150" y="52"/>
                  </a:cubicBezTo>
                  <a:cubicBezTo>
                    <a:pt x="150" y="49"/>
                    <a:pt x="150" y="49"/>
                    <a:pt x="150" y="49"/>
                  </a:cubicBezTo>
                  <a:cubicBezTo>
                    <a:pt x="147" y="49"/>
                    <a:pt x="145" y="49"/>
                    <a:pt x="145" y="49"/>
                  </a:cubicBezTo>
                  <a:cubicBezTo>
                    <a:pt x="144" y="48"/>
                    <a:pt x="144" y="48"/>
                    <a:pt x="144" y="48"/>
                  </a:cubicBezTo>
                  <a:cubicBezTo>
                    <a:pt x="144" y="47"/>
                    <a:pt x="144" y="45"/>
                    <a:pt x="144" y="41"/>
                  </a:cubicBezTo>
                  <a:cubicBezTo>
                    <a:pt x="143" y="36"/>
                    <a:pt x="143" y="31"/>
                    <a:pt x="143" y="27"/>
                  </a:cubicBezTo>
                  <a:cubicBezTo>
                    <a:pt x="143" y="13"/>
                    <a:pt x="143" y="13"/>
                    <a:pt x="143" y="13"/>
                  </a:cubicBezTo>
                  <a:cubicBezTo>
                    <a:pt x="146" y="16"/>
                    <a:pt x="150" y="21"/>
                    <a:pt x="154" y="26"/>
                  </a:cubicBezTo>
                  <a:cubicBezTo>
                    <a:pt x="163" y="37"/>
                    <a:pt x="171" y="45"/>
                    <a:pt x="177" y="52"/>
                  </a:cubicBezTo>
                  <a:cubicBezTo>
                    <a:pt x="178" y="53"/>
                    <a:pt x="180" y="53"/>
                    <a:pt x="183" y="53"/>
                  </a:cubicBezTo>
                  <a:cubicBezTo>
                    <a:pt x="184" y="53"/>
                    <a:pt x="184" y="53"/>
                    <a:pt x="184" y="53"/>
                  </a:cubicBezTo>
                  <a:cubicBezTo>
                    <a:pt x="184" y="49"/>
                    <a:pt x="183" y="45"/>
                    <a:pt x="183" y="41"/>
                  </a:cubicBezTo>
                  <a:cubicBezTo>
                    <a:pt x="184" y="26"/>
                    <a:pt x="184" y="26"/>
                    <a:pt x="184" y="26"/>
                  </a:cubicBezTo>
                  <a:cubicBezTo>
                    <a:pt x="184" y="12"/>
                    <a:pt x="184" y="12"/>
                    <a:pt x="184" y="12"/>
                  </a:cubicBezTo>
                  <a:cubicBezTo>
                    <a:pt x="184" y="8"/>
                    <a:pt x="184" y="6"/>
                    <a:pt x="184" y="6"/>
                  </a:cubicBezTo>
                  <a:cubicBezTo>
                    <a:pt x="184" y="5"/>
                    <a:pt x="184" y="5"/>
                    <a:pt x="184" y="5"/>
                  </a:cubicBezTo>
                  <a:cubicBezTo>
                    <a:pt x="185" y="5"/>
                    <a:pt x="185" y="5"/>
                    <a:pt x="185" y="5"/>
                  </a:cubicBezTo>
                  <a:cubicBezTo>
                    <a:pt x="186" y="4"/>
                    <a:pt x="187" y="4"/>
                    <a:pt x="190" y="4"/>
                  </a:cubicBezTo>
                  <a:cubicBezTo>
                    <a:pt x="190" y="1"/>
                    <a:pt x="190" y="1"/>
                    <a:pt x="190" y="1"/>
                  </a:cubicBezTo>
                  <a:cubicBezTo>
                    <a:pt x="187" y="1"/>
                    <a:pt x="184" y="1"/>
                    <a:pt x="180" y="1"/>
                  </a:cubicBezTo>
                  <a:cubicBezTo>
                    <a:pt x="178" y="1"/>
                    <a:pt x="175" y="1"/>
                    <a:pt x="172" y="1"/>
                  </a:cubicBezTo>
                  <a:cubicBezTo>
                    <a:pt x="172" y="4"/>
                    <a:pt x="172" y="4"/>
                    <a:pt x="172" y="4"/>
                  </a:cubicBezTo>
                  <a:cubicBezTo>
                    <a:pt x="175" y="4"/>
                    <a:pt x="177" y="4"/>
                    <a:pt x="177" y="4"/>
                  </a:cubicBezTo>
                  <a:cubicBezTo>
                    <a:pt x="178" y="5"/>
                    <a:pt x="178" y="5"/>
                    <a:pt x="178" y="5"/>
                  </a:cubicBezTo>
                  <a:cubicBezTo>
                    <a:pt x="179" y="6"/>
                    <a:pt x="179" y="7"/>
                    <a:pt x="179" y="9"/>
                  </a:cubicBezTo>
                  <a:cubicBezTo>
                    <a:pt x="179" y="13"/>
                    <a:pt x="179" y="18"/>
                    <a:pt x="179" y="24"/>
                  </a:cubicBezTo>
                  <a:cubicBezTo>
                    <a:pt x="179" y="38"/>
                    <a:pt x="179" y="38"/>
                    <a:pt x="179" y="38"/>
                  </a:cubicBezTo>
                  <a:cubicBezTo>
                    <a:pt x="176" y="35"/>
                    <a:pt x="172" y="30"/>
                    <a:pt x="167" y="24"/>
                  </a:cubicBezTo>
                  <a:cubicBezTo>
                    <a:pt x="160" y="16"/>
                    <a:pt x="153" y="8"/>
                    <a:pt x="148" y="1"/>
                  </a:cubicBezTo>
                  <a:cubicBezTo>
                    <a:pt x="145" y="1"/>
                    <a:pt x="143" y="1"/>
                    <a:pt x="141" y="1"/>
                  </a:cubicBezTo>
                  <a:cubicBezTo>
                    <a:pt x="139" y="1"/>
                    <a:pt x="136" y="1"/>
                    <a:pt x="132" y="1"/>
                  </a:cubicBezTo>
                  <a:cubicBezTo>
                    <a:pt x="132" y="4"/>
                    <a:pt x="132" y="4"/>
                    <a:pt x="132" y="4"/>
                  </a:cubicBezTo>
                  <a:cubicBezTo>
                    <a:pt x="136" y="4"/>
                    <a:pt x="137" y="4"/>
                    <a:pt x="138" y="5"/>
                  </a:cubicBezTo>
                  <a:cubicBezTo>
                    <a:pt x="138" y="5"/>
                    <a:pt x="138" y="5"/>
                    <a:pt x="139" y="6"/>
                  </a:cubicBezTo>
                  <a:cubicBezTo>
                    <a:pt x="139" y="6"/>
                    <a:pt x="139" y="9"/>
                    <a:pt x="139" y="13"/>
                  </a:cubicBezTo>
                  <a:cubicBezTo>
                    <a:pt x="139" y="28"/>
                    <a:pt x="139" y="28"/>
                    <a:pt x="139" y="28"/>
                  </a:cubicBezTo>
                  <a:cubicBezTo>
                    <a:pt x="139" y="31"/>
                    <a:pt x="139" y="36"/>
                    <a:pt x="139" y="42"/>
                  </a:cubicBezTo>
                  <a:cubicBezTo>
                    <a:pt x="139" y="45"/>
                    <a:pt x="139" y="47"/>
                    <a:pt x="138" y="48"/>
                  </a:cubicBezTo>
                  <a:cubicBezTo>
                    <a:pt x="138" y="48"/>
                    <a:pt x="138" y="49"/>
                    <a:pt x="138" y="49"/>
                  </a:cubicBezTo>
                  <a:cubicBezTo>
                    <a:pt x="137" y="49"/>
                    <a:pt x="135" y="49"/>
                    <a:pt x="132" y="49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7" y="52"/>
                    <a:pt x="140" y="52"/>
                    <a:pt x="141" y="52"/>
                  </a:cubicBezTo>
                  <a:close/>
                  <a:moveTo>
                    <a:pt x="211" y="52"/>
                  </a:moveTo>
                  <a:cubicBezTo>
                    <a:pt x="213" y="52"/>
                    <a:pt x="216" y="52"/>
                    <a:pt x="218" y="52"/>
                  </a:cubicBezTo>
                  <a:cubicBezTo>
                    <a:pt x="223" y="52"/>
                    <a:pt x="223" y="52"/>
                    <a:pt x="223" y="52"/>
                  </a:cubicBezTo>
                  <a:cubicBezTo>
                    <a:pt x="223" y="49"/>
                    <a:pt x="223" y="49"/>
                    <a:pt x="223" y="49"/>
                  </a:cubicBezTo>
                  <a:cubicBezTo>
                    <a:pt x="220" y="49"/>
                    <a:pt x="218" y="49"/>
                    <a:pt x="218" y="49"/>
                  </a:cubicBezTo>
                  <a:cubicBezTo>
                    <a:pt x="217" y="49"/>
                    <a:pt x="217" y="48"/>
                    <a:pt x="217" y="48"/>
                  </a:cubicBezTo>
                  <a:cubicBezTo>
                    <a:pt x="216" y="47"/>
                    <a:pt x="216" y="45"/>
                    <a:pt x="216" y="41"/>
                  </a:cubicBezTo>
                  <a:cubicBezTo>
                    <a:pt x="216" y="38"/>
                    <a:pt x="216" y="31"/>
                    <a:pt x="216" y="21"/>
                  </a:cubicBezTo>
                  <a:cubicBezTo>
                    <a:pt x="216" y="14"/>
                    <a:pt x="216" y="9"/>
                    <a:pt x="216" y="7"/>
                  </a:cubicBezTo>
                  <a:cubicBezTo>
                    <a:pt x="216" y="6"/>
                    <a:pt x="217" y="5"/>
                    <a:pt x="217" y="5"/>
                  </a:cubicBezTo>
                  <a:cubicBezTo>
                    <a:pt x="218" y="4"/>
                    <a:pt x="219" y="4"/>
                    <a:pt x="223" y="4"/>
                  </a:cubicBezTo>
                  <a:cubicBezTo>
                    <a:pt x="223" y="1"/>
                    <a:pt x="223" y="1"/>
                    <a:pt x="223" y="1"/>
                  </a:cubicBezTo>
                  <a:cubicBezTo>
                    <a:pt x="219" y="1"/>
                    <a:pt x="215" y="1"/>
                    <a:pt x="210" y="1"/>
                  </a:cubicBezTo>
                  <a:cubicBezTo>
                    <a:pt x="208" y="1"/>
                    <a:pt x="204" y="1"/>
                    <a:pt x="199" y="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202" y="4"/>
                    <a:pt x="204" y="4"/>
                    <a:pt x="204" y="5"/>
                  </a:cubicBezTo>
                  <a:cubicBezTo>
                    <a:pt x="205" y="5"/>
                    <a:pt x="205" y="5"/>
                    <a:pt x="205" y="6"/>
                  </a:cubicBezTo>
                  <a:cubicBezTo>
                    <a:pt x="205" y="6"/>
                    <a:pt x="205" y="8"/>
                    <a:pt x="205" y="13"/>
                  </a:cubicBezTo>
                  <a:cubicBezTo>
                    <a:pt x="205" y="19"/>
                    <a:pt x="206" y="24"/>
                    <a:pt x="206" y="28"/>
                  </a:cubicBezTo>
                  <a:cubicBezTo>
                    <a:pt x="206" y="36"/>
                    <a:pt x="205" y="42"/>
                    <a:pt x="205" y="46"/>
                  </a:cubicBezTo>
                  <a:cubicBezTo>
                    <a:pt x="205" y="47"/>
                    <a:pt x="205" y="48"/>
                    <a:pt x="204" y="49"/>
                  </a:cubicBezTo>
                  <a:cubicBezTo>
                    <a:pt x="204" y="49"/>
                    <a:pt x="202" y="49"/>
                    <a:pt x="199" y="49"/>
                  </a:cubicBezTo>
                  <a:cubicBezTo>
                    <a:pt x="199" y="52"/>
                    <a:pt x="199" y="52"/>
                    <a:pt x="199" y="52"/>
                  </a:cubicBezTo>
                  <a:cubicBezTo>
                    <a:pt x="211" y="52"/>
                    <a:pt x="211" y="52"/>
                    <a:pt x="211" y="52"/>
                  </a:cubicBezTo>
                  <a:close/>
                  <a:moveTo>
                    <a:pt x="255" y="52"/>
                  </a:moveTo>
                  <a:cubicBezTo>
                    <a:pt x="259" y="52"/>
                    <a:pt x="262" y="52"/>
                    <a:pt x="266" y="52"/>
                  </a:cubicBezTo>
                  <a:cubicBezTo>
                    <a:pt x="266" y="49"/>
                    <a:pt x="266" y="49"/>
                    <a:pt x="266" y="49"/>
                  </a:cubicBezTo>
                  <a:cubicBezTo>
                    <a:pt x="262" y="49"/>
                    <a:pt x="261" y="49"/>
                    <a:pt x="260" y="49"/>
                  </a:cubicBezTo>
                  <a:cubicBezTo>
                    <a:pt x="260" y="48"/>
                    <a:pt x="259" y="47"/>
                    <a:pt x="259" y="46"/>
                  </a:cubicBezTo>
                  <a:cubicBezTo>
                    <a:pt x="259" y="44"/>
                    <a:pt x="259" y="40"/>
                    <a:pt x="259" y="32"/>
                  </a:cubicBezTo>
                  <a:cubicBezTo>
                    <a:pt x="259" y="8"/>
                    <a:pt x="259" y="8"/>
                    <a:pt x="259" y="8"/>
                  </a:cubicBezTo>
                  <a:cubicBezTo>
                    <a:pt x="259" y="7"/>
                    <a:pt x="259" y="6"/>
                    <a:pt x="259" y="6"/>
                  </a:cubicBezTo>
                  <a:cubicBezTo>
                    <a:pt x="260" y="6"/>
                    <a:pt x="260" y="6"/>
                    <a:pt x="260" y="6"/>
                  </a:cubicBezTo>
                  <a:cubicBezTo>
                    <a:pt x="266" y="6"/>
                    <a:pt x="270" y="6"/>
                    <a:pt x="272" y="6"/>
                  </a:cubicBezTo>
                  <a:cubicBezTo>
                    <a:pt x="273" y="6"/>
                    <a:pt x="273" y="6"/>
                    <a:pt x="273" y="7"/>
                  </a:cubicBezTo>
                  <a:cubicBezTo>
                    <a:pt x="273" y="7"/>
                    <a:pt x="274" y="9"/>
                    <a:pt x="274" y="13"/>
                  </a:cubicBezTo>
                  <a:cubicBezTo>
                    <a:pt x="277" y="13"/>
                    <a:pt x="277" y="13"/>
                    <a:pt x="277" y="13"/>
                  </a:cubicBezTo>
                  <a:cubicBezTo>
                    <a:pt x="277" y="9"/>
                    <a:pt x="277" y="5"/>
                    <a:pt x="278" y="2"/>
                  </a:cubicBezTo>
                  <a:cubicBezTo>
                    <a:pt x="277" y="1"/>
                    <a:pt x="277" y="1"/>
                    <a:pt x="277" y="1"/>
                  </a:cubicBezTo>
                  <a:cubicBezTo>
                    <a:pt x="268" y="1"/>
                    <a:pt x="260" y="1"/>
                    <a:pt x="253" y="1"/>
                  </a:cubicBezTo>
                  <a:cubicBezTo>
                    <a:pt x="246" y="1"/>
                    <a:pt x="238" y="1"/>
                    <a:pt x="231" y="1"/>
                  </a:cubicBezTo>
                  <a:cubicBezTo>
                    <a:pt x="230" y="1"/>
                    <a:pt x="230" y="1"/>
                    <a:pt x="230" y="1"/>
                  </a:cubicBezTo>
                  <a:cubicBezTo>
                    <a:pt x="231" y="5"/>
                    <a:pt x="231" y="9"/>
                    <a:pt x="231" y="13"/>
                  </a:cubicBezTo>
                  <a:cubicBezTo>
                    <a:pt x="234" y="13"/>
                    <a:pt x="234" y="13"/>
                    <a:pt x="234" y="13"/>
                  </a:cubicBezTo>
                  <a:cubicBezTo>
                    <a:pt x="234" y="9"/>
                    <a:pt x="234" y="7"/>
                    <a:pt x="234" y="7"/>
                  </a:cubicBezTo>
                  <a:cubicBezTo>
                    <a:pt x="235" y="6"/>
                    <a:pt x="235" y="6"/>
                    <a:pt x="235" y="6"/>
                  </a:cubicBezTo>
                  <a:cubicBezTo>
                    <a:pt x="235" y="6"/>
                    <a:pt x="236" y="6"/>
                    <a:pt x="237" y="6"/>
                  </a:cubicBezTo>
                  <a:cubicBezTo>
                    <a:pt x="240" y="6"/>
                    <a:pt x="243" y="6"/>
                    <a:pt x="246" y="6"/>
                  </a:cubicBezTo>
                  <a:cubicBezTo>
                    <a:pt x="248" y="6"/>
                    <a:pt x="249" y="6"/>
                    <a:pt x="249" y="6"/>
                  </a:cubicBezTo>
                  <a:cubicBezTo>
                    <a:pt x="249" y="6"/>
                    <a:pt x="249" y="11"/>
                    <a:pt x="249" y="21"/>
                  </a:cubicBezTo>
                  <a:cubicBezTo>
                    <a:pt x="249" y="26"/>
                    <a:pt x="249" y="31"/>
                    <a:pt x="249" y="35"/>
                  </a:cubicBezTo>
                  <a:cubicBezTo>
                    <a:pt x="248" y="42"/>
                    <a:pt x="248" y="46"/>
                    <a:pt x="248" y="47"/>
                  </a:cubicBezTo>
                  <a:cubicBezTo>
                    <a:pt x="248" y="48"/>
                    <a:pt x="248" y="48"/>
                    <a:pt x="247" y="48"/>
                  </a:cubicBezTo>
                  <a:cubicBezTo>
                    <a:pt x="247" y="49"/>
                    <a:pt x="247" y="49"/>
                    <a:pt x="246" y="49"/>
                  </a:cubicBezTo>
                  <a:cubicBezTo>
                    <a:pt x="244" y="49"/>
                    <a:pt x="243" y="49"/>
                    <a:pt x="242" y="49"/>
                  </a:cubicBezTo>
                  <a:cubicBezTo>
                    <a:pt x="242" y="52"/>
                    <a:pt x="242" y="52"/>
                    <a:pt x="242" y="52"/>
                  </a:cubicBezTo>
                  <a:cubicBezTo>
                    <a:pt x="245" y="52"/>
                    <a:pt x="249" y="52"/>
                    <a:pt x="255" y="52"/>
                  </a:cubicBezTo>
                  <a:close/>
                  <a:moveTo>
                    <a:pt x="298" y="52"/>
                  </a:moveTo>
                  <a:cubicBezTo>
                    <a:pt x="300" y="52"/>
                    <a:pt x="302" y="52"/>
                    <a:pt x="305" y="52"/>
                  </a:cubicBezTo>
                  <a:cubicBezTo>
                    <a:pt x="309" y="52"/>
                    <a:pt x="309" y="52"/>
                    <a:pt x="309" y="52"/>
                  </a:cubicBezTo>
                  <a:cubicBezTo>
                    <a:pt x="309" y="49"/>
                    <a:pt x="309" y="49"/>
                    <a:pt x="309" y="49"/>
                  </a:cubicBezTo>
                  <a:cubicBezTo>
                    <a:pt x="307" y="49"/>
                    <a:pt x="305" y="49"/>
                    <a:pt x="304" y="49"/>
                  </a:cubicBezTo>
                  <a:cubicBezTo>
                    <a:pt x="304" y="49"/>
                    <a:pt x="304" y="48"/>
                    <a:pt x="304" y="48"/>
                  </a:cubicBezTo>
                  <a:cubicBezTo>
                    <a:pt x="303" y="47"/>
                    <a:pt x="303" y="45"/>
                    <a:pt x="303" y="41"/>
                  </a:cubicBezTo>
                  <a:cubicBezTo>
                    <a:pt x="303" y="38"/>
                    <a:pt x="303" y="31"/>
                    <a:pt x="303" y="21"/>
                  </a:cubicBezTo>
                  <a:cubicBezTo>
                    <a:pt x="303" y="14"/>
                    <a:pt x="303" y="9"/>
                    <a:pt x="303" y="7"/>
                  </a:cubicBezTo>
                  <a:cubicBezTo>
                    <a:pt x="303" y="6"/>
                    <a:pt x="303" y="5"/>
                    <a:pt x="304" y="5"/>
                  </a:cubicBezTo>
                  <a:cubicBezTo>
                    <a:pt x="304" y="4"/>
                    <a:pt x="306" y="4"/>
                    <a:pt x="309" y="4"/>
                  </a:cubicBezTo>
                  <a:cubicBezTo>
                    <a:pt x="309" y="1"/>
                    <a:pt x="309" y="1"/>
                    <a:pt x="309" y="1"/>
                  </a:cubicBezTo>
                  <a:cubicBezTo>
                    <a:pt x="306" y="1"/>
                    <a:pt x="302" y="1"/>
                    <a:pt x="297" y="1"/>
                  </a:cubicBezTo>
                  <a:cubicBezTo>
                    <a:pt x="294" y="1"/>
                    <a:pt x="291" y="1"/>
                    <a:pt x="286" y="1"/>
                  </a:cubicBezTo>
                  <a:cubicBezTo>
                    <a:pt x="286" y="4"/>
                    <a:pt x="286" y="4"/>
                    <a:pt x="286" y="4"/>
                  </a:cubicBezTo>
                  <a:cubicBezTo>
                    <a:pt x="289" y="4"/>
                    <a:pt x="291" y="4"/>
                    <a:pt x="291" y="5"/>
                  </a:cubicBezTo>
                  <a:cubicBezTo>
                    <a:pt x="291" y="5"/>
                    <a:pt x="292" y="5"/>
                    <a:pt x="292" y="6"/>
                  </a:cubicBezTo>
                  <a:cubicBezTo>
                    <a:pt x="292" y="6"/>
                    <a:pt x="292" y="8"/>
                    <a:pt x="292" y="13"/>
                  </a:cubicBezTo>
                  <a:cubicBezTo>
                    <a:pt x="292" y="19"/>
                    <a:pt x="292" y="24"/>
                    <a:pt x="292" y="28"/>
                  </a:cubicBezTo>
                  <a:cubicBezTo>
                    <a:pt x="292" y="36"/>
                    <a:pt x="292" y="42"/>
                    <a:pt x="292" y="46"/>
                  </a:cubicBezTo>
                  <a:cubicBezTo>
                    <a:pt x="292" y="47"/>
                    <a:pt x="292" y="48"/>
                    <a:pt x="291" y="49"/>
                  </a:cubicBezTo>
                  <a:cubicBezTo>
                    <a:pt x="291" y="49"/>
                    <a:pt x="289" y="49"/>
                    <a:pt x="286" y="49"/>
                  </a:cubicBezTo>
                  <a:cubicBezTo>
                    <a:pt x="286" y="52"/>
                    <a:pt x="286" y="52"/>
                    <a:pt x="286" y="52"/>
                  </a:cubicBezTo>
                  <a:cubicBezTo>
                    <a:pt x="298" y="52"/>
                    <a:pt x="298" y="52"/>
                    <a:pt x="298" y="52"/>
                  </a:cubicBezTo>
                  <a:close/>
                  <a:moveTo>
                    <a:pt x="321" y="5"/>
                  </a:moveTo>
                  <a:cubicBezTo>
                    <a:pt x="322" y="5"/>
                    <a:pt x="322" y="6"/>
                    <a:pt x="323" y="8"/>
                  </a:cubicBezTo>
                  <a:cubicBezTo>
                    <a:pt x="324" y="10"/>
                    <a:pt x="326" y="15"/>
                    <a:pt x="329" y="22"/>
                  </a:cubicBezTo>
                  <a:cubicBezTo>
                    <a:pt x="342" y="53"/>
                    <a:pt x="342" y="53"/>
                    <a:pt x="342" y="53"/>
                  </a:cubicBezTo>
                  <a:cubicBezTo>
                    <a:pt x="347" y="53"/>
                    <a:pt x="347" y="53"/>
                    <a:pt x="347" y="53"/>
                  </a:cubicBezTo>
                  <a:cubicBezTo>
                    <a:pt x="348" y="50"/>
                    <a:pt x="350" y="46"/>
                    <a:pt x="352" y="40"/>
                  </a:cubicBezTo>
                  <a:cubicBezTo>
                    <a:pt x="364" y="13"/>
                    <a:pt x="364" y="13"/>
                    <a:pt x="364" y="13"/>
                  </a:cubicBezTo>
                  <a:cubicBezTo>
                    <a:pt x="366" y="8"/>
                    <a:pt x="367" y="5"/>
                    <a:pt x="368" y="5"/>
                  </a:cubicBezTo>
                  <a:cubicBezTo>
                    <a:pt x="368" y="4"/>
                    <a:pt x="370" y="4"/>
                    <a:pt x="372" y="4"/>
                  </a:cubicBezTo>
                  <a:cubicBezTo>
                    <a:pt x="372" y="1"/>
                    <a:pt x="372" y="1"/>
                    <a:pt x="372" y="1"/>
                  </a:cubicBezTo>
                  <a:cubicBezTo>
                    <a:pt x="368" y="1"/>
                    <a:pt x="365" y="1"/>
                    <a:pt x="364" y="1"/>
                  </a:cubicBezTo>
                  <a:cubicBezTo>
                    <a:pt x="362" y="1"/>
                    <a:pt x="359" y="1"/>
                    <a:pt x="355" y="1"/>
                  </a:cubicBezTo>
                  <a:cubicBezTo>
                    <a:pt x="355" y="4"/>
                    <a:pt x="355" y="4"/>
                    <a:pt x="355" y="4"/>
                  </a:cubicBezTo>
                  <a:cubicBezTo>
                    <a:pt x="358" y="4"/>
                    <a:pt x="359" y="4"/>
                    <a:pt x="360" y="5"/>
                  </a:cubicBezTo>
                  <a:cubicBezTo>
                    <a:pt x="360" y="5"/>
                    <a:pt x="361" y="5"/>
                    <a:pt x="361" y="6"/>
                  </a:cubicBezTo>
                  <a:cubicBezTo>
                    <a:pt x="361" y="7"/>
                    <a:pt x="359" y="12"/>
                    <a:pt x="356" y="19"/>
                  </a:cubicBezTo>
                  <a:cubicBezTo>
                    <a:pt x="348" y="40"/>
                    <a:pt x="348" y="40"/>
                    <a:pt x="348" y="40"/>
                  </a:cubicBezTo>
                  <a:cubicBezTo>
                    <a:pt x="338" y="15"/>
                    <a:pt x="338" y="15"/>
                    <a:pt x="338" y="15"/>
                  </a:cubicBezTo>
                  <a:cubicBezTo>
                    <a:pt x="335" y="9"/>
                    <a:pt x="334" y="7"/>
                    <a:pt x="334" y="6"/>
                  </a:cubicBezTo>
                  <a:cubicBezTo>
                    <a:pt x="334" y="5"/>
                    <a:pt x="335" y="5"/>
                    <a:pt x="335" y="5"/>
                  </a:cubicBezTo>
                  <a:cubicBezTo>
                    <a:pt x="336" y="4"/>
                    <a:pt x="338" y="4"/>
                    <a:pt x="340" y="4"/>
                  </a:cubicBezTo>
                  <a:cubicBezTo>
                    <a:pt x="340" y="1"/>
                    <a:pt x="340" y="1"/>
                    <a:pt x="340" y="1"/>
                  </a:cubicBezTo>
                  <a:cubicBezTo>
                    <a:pt x="336" y="1"/>
                    <a:pt x="333" y="1"/>
                    <a:pt x="329" y="1"/>
                  </a:cubicBezTo>
                  <a:cubicBezTo>
                    <a:pt x="325" y="1"/>
                    <a:pt x="321" y="1"/>
                    <a:pt x="316" y="1"/>
                  </a:cubicBezTo>
                  <a:cubicBezTo>
                    <a:pt x="316" y="4"/>
                    <a:pt x="316" y="4"/>
                    <a:pt x="316" y="4"/>
                  </a:cubicBezTo>
                  <a:cubicBezTo>
                    <a:pt x="319" y="4"/>
                    <a:pt x="321" y="4"/>
                    <a:pt x="321" y="5"/>
                  </a:cubicBezTo>
                  <a:close/>
                  <a:moveTo>
                    <a:pt x="396" y="52"/>
                  </a:moveTo>
                  <a:cubicBezTo>
                    <a:pt x="399" y="52"/>
                    <a:pt x="402" y="52"/>
                    <a:pt x="406" y="52"/>
                  </a:cubicBezTo>
                  <a:cubicBezTo>
                    <a:pt x="410" y="52"/>
                    <a:pt x="413" y="52"/>
                    <a:pt x="414" y="52"/>
                  </a:cubicBezTo>
                  <a:cubicBezTo>
                    <a:pt x="416" y="52"/>
                    <a:pt x="418" y="52"/>
                    <a:pt x="420" y="52"/>
                  </a:cubicBezTo>
                  <a:cubicBezTo>
                    <a:pt x="421" y="48"/>
                    <a:pt x="421" y="44"/>
                    <a:pt x="421" y="40"/>
                  </a:cubicBezTo>
                  <a:cubicBezTo>
                    <a:pt x="418" y="40"/>
                    <a:pt x="418" y="40"/>
                    <a:pt x="418" y="40"/>
                  </a:cubicBezTo>
                  <a:cubicBezTo>
                    <a:pt x="418" y="42"/>
                    <a:pt x="417" y="45"/>
                    <a:pt x="417" y="47"/>
                  </a:cubicBezTo>
                  <a:cubicBezTo>
                    <a:pt x="413" y="48"/>
                    <a:pt x="409" y="48"/>
                    <a:pt x="405" y="48"/>
                  </a:cubicBezTo>
                  <a:cubicBezTo>
                    <a:pt x="398" y="48"/>
                    <a:pt x="398" y="48"/>
                    <a:pt x="398" y="48"/>
                  </a:cubicBezTo>
                  <a:cubicBezTo>
                    <a:pt x="398" y="44"/>
                    <a:pt x="398" y="39"/>
                    <a:pt x="398" y="32"/>
                  </a:cubicBezTo>
                  <a:cubicBezTo>
                    <a:pt x="398" y="30"/>
                    <a:pt x="398" y="29"/>
                    <a:pt x="398" y="28"/>
                  </a:cubicBezTo>
                  <a:cubicBezTo>
                    <a:pt x="400" y="28"/>
                    <a:pt x="401" y="28"/>
                    <a:pt x="403" y="28"/>
                  </a:cubicBezTo>
                  <a:cubicBezTo>
                    <a:pt x="407" y="28"/>
                    <a:pt x="410" y="28"/>
                    <a:pt x="411" y="28"/>
                  </a:cubicBezTo>
                  <a:cubicBezTo>
                    <a:pt x="411" y="28"/>
                    <a:pt x="412" y="28"/>
                    <a:pt x="412" y="29"/>
                  </a:cubicBezTo>
                  <a:cubicBezTo>
                    <a:pt x="412" y="29"/>
                    <a:pt x="412" y="31"/>
                    <a:pt x="412" y="34"/>
                  </a:cubicBezTo>
                  <a:cubicBezTo>
                    <a:pt x="416" y="34"/>
                    <a:pt x="416" y="34"/>
                    <a:pt x="416" y="34"/>
                  </a:cubicBezTo>
                  <a:cubicBezTo>
                    <a:pt x="415" y="26"/>
                    <a:pt x="415" y="26"/>
                    <a:pt x="415" y="26"/>
                  </a:cubicBezTo>
                  <a:cubicBezTo>
                    <a:pt x="415" y="25"/>
                    <a:pt x="415" y="22"/>
                    <a:pt x="416" y="18"/>
                  </a:cubicBezTo>
                  <a:cubicBezTo>
                    <a:pt x="412" y="18"/>
                    <a:pt x="412" y="18"/>
                    <a:pt x="412" y="18"/>
                  </a:cubicBezTo>
                  <a:cubicBezTo>
                    <a:pt x="412" y="20"/>
                    <a:pt x="412" y="22"/>
                    <a:pt x="412" y="22"/>
                  </a:cubicBezTo>
                  <a:cubicBezTo>
                    <a:pt x="412" y="23"/>
                    <a:pt x="411" y="23"/>
                    <a:pt x="411" y="23"/>
                  </a:cubicBezTo>
                  <a:cubicBezTo>
                    <a:pt x="410" y="24"/>
                    <a:pt x="408" y="24"/>
                    <a:pt x="405" y="24"/>
                  </a:cubicBezTo>
                  <a:cubicBezTo>
                    <a:pt x="403" y="24"/>
                    <a:pt x="400" y="24"/>
                    <a:pt x="398" y="24"/>
                  </a:cubicBezTo>
                  <a:cubicBezTo>
                    <a:pt x="398" y="19"/>
                    <a:pt x="398" y="13"/>
                    <a:pt x="398" y="5"/>
                  </a:cubicBezTo>
                  <a:cubicBezTo>
                    <a:pt x="401" y="5"/>
                    <a:pt x="403" y="5"/>
                    <a:pt x="405" y="5"/>
                  </a:cubicBezTo>
                  <a:cubicBezTo>
                    <a:pt x="409" y="5"/>
                    <a:pt x="413" y="5"/>
                    <a:pt x="415" y="6"/>
                  </a:cubicBezTo>
                  <a:cubicBezTo>
                    <a:pt x="416" y="6"/>
                    <a:pt x="416" y="6"/>
                    <a:pt x="416" y="6"/>
                  </a:cubicBezTo>
                  <a:cubicBezTo>
                    <a:pt x="416" y="7"/>
                    <a:pt x="417" y="9"/>
                    <a:pt x="417" y="12"/>
                  </a:cubicBezTo>
                  <a:cubicBezTo>
                    <a:pt x="420" y="12"/>
                    <a:pt x="420" y="12"/>
                    <a:pt x="420" y="12"/>
                  </a:cubicBezTo>
                  <a:cubicBezTo>
                    <a:pt x="420" y="8"/>
                    <a:pt x="420" y="4"/>
                    <a:pt x="421" y="2"/>
                  </a:cubicBezTo>
                  <a:cubicBezTo>
                    <a:pt x="420" y="1"/>
                    <a:pt x="420" y="1"/>
                    <a:pt x="420" y="1"/>
                  </a:cubicBezTo>
                  <a:cubicBezTo>
                    <a:pt x="419" y="1"/>
                    <a:pt x="417" y="1"/>
                    <a:pt x="415" y="1"/>
                  </a:cubicBezTo>
                  <a:cubicBezTo>
                    <a:pt x="395" y="1"/>
                    <a:pt x="395" y="1"/>
                    <a:pt x="395" y="1"/>
                  </a:cubicBezTo>
                  <a:cubicBezTo>
                    <a:pt x="391" y="1"/>
                    <a:pt x="387" y="1"/>
                    <a:pt x="381" y="1"/>
                  </a:cubicBezTo>
                  <a:cubicBezTo>
                    <a:pt x="381" y="4"/>
                    <a:pt x="381" y="4"/>
                    <a:pt x="381" y="4"/>
                  </a:cubicBezTo>
                  <a:cubicBezTo>
                    <a:pt x="384" y="4"/>
                    <a:pt x="386" y="5"/>
                    <a:pt x="386" y="5"/>
                  </a:cubicBezTo>
                  <a:cubicBezTo>
                    <a:pt x="387" y="5"/>
                    <a:pt x="387" y="6"/>
                    <a:pt x="387" y="8"/>
                  </a:cubicBezTo>
                  <a:cubicBezTo>
                    <a:pt x="387" y="10"/>
                    <a:pt x="387" y="16"/>
                    <a:pt x="387" y="24"/>
                  </a:cubicBezTo>
                  <a:cubicBezTo>
                    <a:pt x="387" y="37"/>
                    <a:pt x="387" y="45"/>
                    <a:pt x="387" y="48"/>
                  </a:cubicBezTo>
                  <a:cubicBezTo>
                    <a:pt x="386" y="49"/>
                    <a:pt x="384" y="50"/>
                    <a:pt x="383" y="50"/>
                  </a:cubicBezTo>
                  <a:cubicBezTo>
                    <a:pt x="383" y="52"/>
                    <a:pt x="383" y="52"/>
                    <a:pt x="383" y="52"/>
                  </a:cubicBezTo>
                  <a:cubicBezTo>
                    <a:pt x="388" y="52"/>
                    <a:pt x="392" y="52"/>
                    <a:pt x="396" y="52"/>
                  </a:cubicBezTo>
                  <a:close/>
                </a:path>
              </a:pathLst>
            </a:custGeom>
            <a:solidFill>
              <a:srgbClr val="FFA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1221" y="551"/>
              <a:ext cx="96" cy="117"/>
            </a:xfrm>
            <a:custGeom>
              <a:avLst/>
              <a:gdLst>
                <a:gd name="T0" fmla="*/ 61 w 74"/>
                <a:gd name="T1" fmla="*/ 71 h 80"/>
                <a:gd name="T2" fmla="*/ 50 w 74"/>
                <a:gd name="T3" fmla="*/ 72 h 80"/>
                <a:gd name="T4" fmla="*/ 26 w 74"/>
                <a:gd name="T5" fmla="*/ 63 h 80"/>
                <a:gd name="T6" fmla="*/ 17 w 74"/>
                <a:gd name="T7" fmla="*/ 38 h 80"/>
                <a:gd name="T8" fmla="*/ 24 w 74"/>
                <a:gd name="T9" fmla="*/ 15 h 80"/>
                <a:gd name="T10" fmla="*/ 45 w 74"/>
                <a:gd name="T11" fmla="*/ 7 h 80"/>
                <a:gd name="T12" fmla="*/ 56 w 74"/>
                <a:gd name="T13" fmla="*/ 8 h 80"/>
                <a:gd name="T14" fmla="*/ 63 w 74"/>
                <a:gd name="T15" fmla="*/ 11 h 80"/>
                <a:gd name="T16" fmla="*/ 66 w 74"/>
                <a:gd name="T17" fmla="*/ 14 h 80"/>
                <a:gd name="T18" fmla="*/ 66 w 74"/>
                <a:gd name="T19" fmla="*/ 24 h 80"/>
                <a:gd name="T20" fmla="*/ 71 w 74"/>
                <a:gd name="T21" fmla="*/ 24 h 80"/>
                <a:gd name="T22" fmla="*/ 72 w 74"/>
                <a:gd name="T23" fmla="*/ 12 h 80"/>
                <a:gd name="T24" fmla="*/ 74 w 74"/>
                <a:gd name="T25" fmla="*/ 6 h 80"/>
                <a:gd name="T26" fmla="*/ 73 w 74"/>
                <a:gd name="T27" fmla="*/ 5 h 80"/>
                <a:gd name="T28" fmla="*/ 59 w 74"/>
                <a:gd name="T29" fmla="*/ 2 h 80"/>
                <a:gd name="T30" fmla="*/ 45 w 74"/>
                <a:gd name="T31" fmla="*/ 0 h 80"/>
                <a:gd name="T32" fmla="*/ 12 w 74"/>
                <a:gd name="T33" fmla="*/ 11 h 80"/>
                <a:gd name="T34" fmla="*/ 0 w 74"/>
                <a:gd name="T35" fmla="*/ 39 h 80"/>
                <a:gd name="T36" fmla="*/ 5 w 74"/>
                <a:gd name="T37" fmla="*/ 60 h 80"/>
                <a:gd name="T38" fmla="*/ 20 w 74"/>
                <a:gd name="T39" fmla="*/ 75 h 80"/>
                <a:gd name="T40" fmla="*/ 45 w 74"/>
                <a:gd name="T41" fmla="*/ 80 h 80"/>
                <a:gd name="T42" fmla="*/ 58 w 74"/>
                <a:gd name="T43" fmla="*/ 78 h 80"/>
                <a:gd name="T44" fmla="*/ 71 w 74"/>
                <a:gd name="T45" fmla="*/ 73 h 80"/>
                <a:gd name="T46" fmla="*/ 73 w 74"/>
                <a:gd name="T47" fmla="*/ 68 h 80"/>
                <a:gd name="T48" fmla="*/ 72 w 74"/>
                <a:gd name="T49" fmla="*/ 67 h 80"/>
                <a:gd name="T50" fmla="*/ 61 w 74"/>
                <a:gd name="T51" fmla="*/ 7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80">
                  <a:moveTo>
                    <a:pt x="61" y="71"/>
                  </a:moveTo>
                  <a:cubicBezTo>
                    <a:pt x="57" y="72"/>
                    <a:pt x="54" y="72"/>
                    <a:pt x="50" y="72"/>
                  </a:cubicBezTo>
                  <a:cubicBezTo>
                    <a:pt x="40" y="72"/>
                    <a:pt x="32" y="69"/>
                    <a:pt x="26" y="63"/>
                  </a:cubicBezTo>
                  <a:cubicBezTo>
                    <a:pt x="20" y="57"/>
                    <a:pt x="17" y="48"/>
                    <a:pt x="17" y="38"/>
                  </a:cubicBezTo>
                  <a:cubicBezTo>
                    <a:pt x="17" y="28"/>
                    <a:pt x="19" y="20"/>
                    <a:pt x="24" y="15"/>
                  </a:cubicBezTo>
                  <a:cubicBezTo>
                    <a:pt x="30" y="9"/>
                    <a:pt x="37" y="7"/>
                    <a:pt x="45" y="7"/>
                  </a:cubicBezTo>
                  <a:cubicBezTo>
                    <a:pt x="49" y="7"/>
                    <a:pt x="52" y="7"/>
                    <a:pt x="56" y="8"/>
                  </a:cubicBezTo>
                  <a:cubicBezTo>
                    <a:pt x="59" y="9"/>
                    <a:pt x="61" y="10"/>
                    <a:pt x="63" y="11"/>
                  </a:cubicBezTo>
                  <a:cubicBezTo>
                    <a:pt x="65" y="13"/>
                    <a:pt x="66" y="14"/>
                    <a:pt x="66" y="14"/>
                  </a:cubicBezTo>
                  <a:cubicBezTo>
                    <a:pt x="66" y="15"/>
                    <a:pt x="66" y="18"/>
                    <a:pt x="66" y="24"/>
                  </a:cubicBezTo>
                  <a:cubicBezTo>
                    <a:pt x="71" y="24"/>
                    <a:pt x="71" y="24"/>
                    <a:pt x="71" y="24"/>
                  </a:cubicBezTo>
                  <a:cubicBezTo>
                    <a:pt x="71" y="19"/>
                    <a:pt x="72" y="15"/>
                    <a:pt x="72" y="12"/>
                  </a:cubicBezTo>
                  <a:cubicBezTo>
                    <a:pt x="72" y="10"/>
                    <a:pt x="73" y="8"/>
                    <a:pt x="74" y="6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69" y="4"/>
                    <a:pt x="64" y="2"/>
                    <a:pt x="59" y="2"/>
                  </a:cubicBezTo>
                  <a:cubicBezTo>
                    <a:pt x="55" y="1"/>
                    <a:pt x="50" y="0"/>
                    <a:pt x="45" y="0"/>
                  </a:cubicBezTo>
                  <a:cubicBezTo>
                    <a:pt x="31" y="0"/>
                    <a:pt x="20" y="4"/>
                    <a:pt x="12" y="11"/>
                  </a:cubicBezTo>
                  <a:cubicBezTo>
                    <a:pt x="4" y="18"/>
                    <a:pt x="0" y="28"/>
                    <a:pt x="0" y="39"/>
                  </a:cubicBezTo>
                  <a:cubicBezTo>
                    <a:pt x="0" y="47"/>
                    <a:pt x="2" y="54"/>
                    <a:pt x="5" y="60"/>
                  </a:cubicBezTo>
                  <a:cubicBezTo>
                    <a:pt x="9" y="66"/>
                    <a:pt x="14" y="71"/>
                    <a:pt x="20" y="75"/>
                  </a:cubicBezTo>
                  <a:cubicBezTo>
                    <a:pt x="27" y="78"/>
                    <a:pt x="35" y="80"/>
                    <a:pt x="45" y="80"/>
                  </a:cubicBezTo>
                  <a:cubicBezTo>
                    <a:pt x="50" y="80"/>
                    <a:pt x="54" y="79"/>
                    <a:pt x="58" y="78"/>
                  </a:cubicBezTo>
                  <a:cubicBezTo>
                    <a:pt x="62" y="77"/>
                    <a:pt x="66" y="76"/>
                    <a:pt x="71" y="73"/>
                  </a:cubicBezTo>
                  <a:cubicBezTo>
                    <a:pt x="71" y="72"/>
                    <a:pt x="72" y="70"/>
                    <a:pt x="73" y="68"/>
                  </a:cubicBezTo>
                  <a:cubicBezTo>
                    <a:pt x="72" y="67"/>
                    <a:pt x="72" y="67"/>
                    <a:pt x="72" y="67"/>
                  </a:cubicBezTo>
                  <a:cubicBezTo>
                    <a:pt x="68" y="69"/>
                    <a:pt x="64" y="70"/>
                    <a:pt x="61" y="71"/>
                  </a:cubicBezTo>
                  <a:close/>
                </a:path>
              </a:pathLst>
            </a:custGeom>
            <a:solidFill>
              <a:srgbClr val="FFA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331" y="589"/>
              <a:ext cx="757" cy="77"/>
            </a:xfrm>
            <a:custGeom>
              <a:avLst/>
              <a:gdLst>
                <a:gd name="T0" fmla="*/ 29 w 583"/>
                <a:gd name="T1" fmla="*/ 0 h 53"/>
                <a:gd name="T2" fmla="*/ 43 w 583"/>
                <a:gd name="T3" fmla="*/ 50 h 53"/>
                <a:gd name="T4" fmla="*/ 41 w 583"/>
                <a:gd name="T5" fmla="*/ 9 h 53"/>
                <a:gd name="T6" fmla="*/ 83 w 583"/>
                <a:gd name="T7" fmla="*/ 52 h 53"/>
                <a:gd name="T8" fmla="*/ 90 w 583"/>
                <a:gd name="T9" fmla="*/ 37 h 53"/>
                <a:gd name="T10" fmla="*/ 119 w 583"/>
                <a:gd name="T11" fmla="*/ 45 h 53"/>
                <a:gd name="T12" fmla="*/ 136 w 583"/>
                <a:gd name="T13" fmla="*/ 52 h 53"/>
                <a:gd name="T14" fmla="*/ 130 w 583"/>
                <a:gd name="T15" fmla="*/ 8 h 53"/>
                <a:gd name="T16" fmla="*/ 102 w 583"/>
                <a:gd name="T17" fmla="*/ 38 h 53"/>
                <a:gd name="T18" fmla="*/ 71 w 583"/>
                <a:gd name="T19" fmla="*/ 5 h 53"/>
                <a:gd name="T20" fmla="*/ 68 w 583"/>
                <a:gd name="T21" fmla="*/ 49 h 53"/>
                <a:gd name="T22" fmla="*/ 170 w 583"/>
                <a:gd name="T23" fmla="*/ 49 h 53"/>
                <a:gd name="T24" fmla="*/ 167 w 583"/>
                <a:gd name="T25" fmla="*/ 5 h 53"/>
                <a:gd name="T26" fmla="*/ 165 w 583"/>
                <a:gd name="T27" fmla="*/ 24 h 53"/>
                <a:gd name="T28" fmla="*/ 187 w 583"/>
                <a:gd name="T29" fmla="*/ 12 h 53"/>
                <a:gd name="T30" fmla="*/ 149 w 583"/>
                <a:gd name="T31" fmla="*/ 1 h 53"/>
                <a:gd name="T32" fmla="*/ 152 w 583"/>
                <a:gd name="T33" fmla="*/ 27 h 53"/>
                <a:gd name="T34" fmla="*/ 159 w 583"/>
                <a:gd name="T35" fmla="*/ 52 h 53"/>
                <a:gd name="T36" fmla="*/ 202 w 583"/>
                <a:gd name="T37" fmla="*/ 45 h 53"/>
                <a:gd name="T38" fmla="*/ 243 w 583"/>
                <a:gd name="T39" fmla="*/ 28 h 53"/>
                <a:gd name="T40" fmla="*/ 232 w 583"/>
                <a:gd name="T41" fmla="*/ 1 h 53"/>
                <a:gd name="T42" fmla="*/ 237 w 583"/>
                <a:gd name="T43" fmla="*/ 40 h 53"/>
                <a:gd name="T44" fmla="*/ 211 w 583"/>
                <a:gd name="T45" fmla="*/ 19 h 53"/>
                <a:gd name="T46" fmla="*/ 207 w 583"/>
                <a:gd name="T47" fmla="*/ 1 h 53"/>
                <a:gd name="T48" fmla="*/ 291 w 583"/>
                <a:gd name="T49" fmla="*/ 49 h 53"/>
                <a:gd name="T50" fmla="*/ 285 w 583"/>
                <a:gd name="T51" fmla="*/ 6 h 53"/>
                <a:gd name="T52" fmla="*/ 303 w 583"/>
                <a:gd name="T53" fmla="*/ 1 h 53"/>
                <a:gd name="T54" fmla="*/ 259 w 583"/>
                <a:gd name="T55" fmla="*/ 7 h 53"/>
                <a:gd name="T56" fmla="*/ 274 w 583"/>
                <a:gd name="T57" fmla="*/ 35 h 53"/>
                <a:gd name="T58" fmla="*/ 280 w 583"/>
                <a:gd name="T59" fmla="*/ 52 h 53"/>
                <a:gd name="T60" fmla="*/ 321 w 583"/>
                <a:gd name="T61" fmla="*/ 47 h 53"/>
                <a:gd name="T62" fmla="*/ 346 w 583"/>
                <a:gd name="T63" fmla="*/ 43 h 53"/>
                <a:gd name="T64" fmla="*/ 366 w 583"/>
                <a:gd name="T65" fmla="*/ 52 h 53"/>
                <a:gd name="T66" fmla="*/ 322 w 583"/>
                <a:gd name="T67" fmla="*/ 32 h 53"/>
                <a:gd name="T68" fmla="*/ 334 w 583"/>
                <a:gd name="T69" fmla="*/ 32 h 53"/>
                <a:gd name="T70" fmla="*/ 407 w 583"/>
                <a:gd name="T71" fmla="*/ 49 h 53"/>
                <a:gd name="T72" fmla="*/ 401 w 583"/>
                <a:gd name="T73" fmla="*/ 6 h 53"/>
                <a:gd name="T74" fmla="*/ 419 w 583"/>
                <a:gd name="T75" fmla="*/ 1 h 53"/>
                <a:gd name="T76" fmla="*/ 375 w 583"/>
                <a:gd name="T77" fmla="*/ 7 h 53"/>
                <a:gd name="T78" fmla="*/ 390 w 583"/>
                <a:gd name="T79" fmla="*/ 35 h 53"/>
                <a:gd name="T80" fmla="*/ 396 w 583"/>
                <a:gd name="T81" fmla="*/ 52 h 53"/>
                <a:gd name="T82" fmla="*/ 445 w 583"/>
                <a:gd name="T83" fmla="*/ 48 h 53"/>
                <a:gd name="T84" fmla="*/ 450 w 583"/>
                <a:gd name="T85" fmla="*/ 1 h 53"/>
                <a:gd name="T86" fmla="*/ 433 w 583"/>
                <a:gd name="T87" fmla="*/ 13 h 53"/>
                <a:gd name="T88" fmla="*/ 439 w 583"/>
                <a:gd name="T89" fmla="*/ 52 h 53"/>
                <a:gd name="T90" fmla="*/ 489 w 583"/>
                <a:gd name="T91" fmla="*/ 0 h 53"/>
                <a:gd name="T92" fmla="*/ 503 w 583"/>
                <a:gd name="T93" fmla="*/ 50 h 53"/>
                <a:gd name="T94" fmla="*/ 500 w 583"/>
                <a:gd name="T95" fmla="*/ 9 h 53"/>
                <a:gd name="T96" fmla="*/ 543 w 583"/>
                <a:gd name="T97" fmla="*/ 52 h 53"/>
                <a:gd name="T98" fmla="*/ 537 w 583"/>
                <a:gd name="T99" fmla="*/ 13 h 53"/>
                <a:gd name="T100" fmla="*/ 577 w 583"/>
                <a:gd name="T101" fmla="*/ 26 h 53"/>
                <a:gd name="T102" fmla="*/ 583 w 583"/>
                <a:gd name="T103" fmla="*/ 1 h 53"/>
                <a:gd name="T104" fmla="*/ 572 w 583"/>
                <a:gd name="T105" fmla="*/ 9 h 53"/>
                <a:gd name="T106" fmla="*/ 526 w 583"/>
                <a:gd name="T107" fmla="*/ 1 h 53"/>
                <a:gd name="T108" fmla="*/ 532 w 583"/>
                <a:gd name="T109" fmla="*/ 4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3" h="53">
                  <a:moveTo>
                    <a:pt x="43" y="50"/>
                  </a:moveTo>
                  <a:cubicBezTo>
                    <a:pt x="48" y="47"/>
                    <a:pt x="51" y="44"/>
                    <a:pt x="53" y="40"/>
                  </a:cubicBezTo>
                  <a:cubicBezTo>
                    <a:pt x="56" y="36"/>
                    <a:pt x="57" y="31"/>
                    <a:pt x="57" y="25"/>
                  </a:cubicBezTo>
                  <a:cubicBezTo>
                    <a:pt x="57" y="20"/>
                    <a:pt x="56" y="15"/>
                    <a:pt x="54" y="12"/>
                  </a:cubicBezTo>
                  <a:cubicBezTo>
                    <a:pt x="52" y="8"/>
                    <a:pt x="48" y="5"/>
                    <a:pt x="45" y="3"/>
                  </a:cubicBezTo>
                  <a:cubicBezTo>
                    <a:pt x="41" y="1"/>
                    <a:pt x="35" y="0"/>
                    <a:pt x="29" y="0"/>
                  </a:cubicBezTo>
                  <a:cubicBezTo>
                    <a:pt x="23" y="0"/>
                    <a:pt x="17" y="1"/>
                    <a:pt x="13" y="3"/>
                  </a:cubicBezTo>
                  <a:cubicBezTo>
                    <a:pt x="9" y="6"/>
                    <a:pt x="6" y="9"/>
                    <a:pt x="4" y="13"/>
                  </a:cubicBezTo>
                  <a:cubicBezTo>
                    <a:pt x="1" y="17"/>
                    <a:pt x="0" y="21"/>
                    <a:pt x="0" y="27"/>
                  </a:cubicBezTo>
                  <a:cubicBezTo>
                    <a:pt x="0" y="35"/>
                    <a:pt x="3" y="42"/>
                    <a:pt x="7" y="46"/>
                  </a:cubicBezTo>
                  <a:cubicBezTo>
                    <a:pt x="12" y="51"/>
                    <a:pt x="19" y="53"/>
                    <a:pt x="28" y="53"/>
                  </a:cubicBezTo>
                  <a:cubicBezTo>
                    <a:pt x="34" y="53"/>
                    <a:pt x="39" y="52"/>
                    <a:pt x="43" y="50"/>
                  </a:cubicBezTo>
                  <a:close/>
                  <a:moveTo>
                    <a:pt x="20" y="47"/>
                  </a:moveTo>
                  <a:cubicBezTo>
                    <a:pt x="17" y="45"/>
                    <a:pt x="15" y="43"/>
                    <a:pt x="14" y="39"/>
                  </a:cubicBezTo>
                  <a:cubicBezTo>
                    <a:pt x="12" y="35"/>
                    <a:pt x="11" y="31"/>
                    <a:pt x="11" y="26"/>
                  </a:cubicBezTo>
                  <a:cubicBezTo>
                    <a:pt x="11" y="18"/>
                    <a:pt x="13" y="13"/>
                    <a:pt x="16" y="9"/>
                  </a:cubicBezTo>
                  <a:cubicBezTo>
                    <a:pt x="19" y="6"/>
                    <a:pt x="23" y="4"/>
                    <a:pt x="28" y="4"/>
                  </a:cubicBezTo>
                  <a:cubicBezTo>
                    <a:pt x="34" y="4"/>
                    <a:pt x="38" y="6"/>
                    <a:pt x="41" y="9"/>
                  </a:cubicBezTo>
                  <a:cubicBezTo>
                    <a:pt x="44" y="13"/>
                    <a:pt x="46" y="19"/>
                    <a:pt x="46" y="27"/>
                  </a:cubicBezTo>
                  <a:cubicBezTo>
                    <a:pt x="46" y="35"/>
                    <a:pt x="44" y="40"/>
                    <a:pt x="41" y="44"/>
                  </a:cubicBezTo>
                  <a:cubicBezTo>
                    <a:pt x="38" y="47"/>
                    <a:pt x="34" y="49"/>
                    <a:pt x="30" y="49"/>
                  </a:cubicBezTo>
                  <a:cubicBezTo>
                    <a:pt x="26" y="49"/>
                    <a:pt x="22" y="48"/>
                    <a:pt x="20" y="47"/>
                  </a:cubicBezTo>
                  <a:close/>
                  <a:moveTo>
                    <a:pt x="76" y="52"/>
                  </a:moveTo>
                  <a:cubicBezTo>
                    <a:pt x="78" y="52"/>
                    <a:pt x="81" y="52"/>
                    <a:pt x="83" y="52"/>
                  </a:cubicBezTo>
                  <a:cubicBezTo>
                    <a:pt x="83" y="49"/>
                    <a:pt x="83" y="49"/>
                    <a:pt x="83" y="49"/>
                  </a:cubicBezTo>
                  <a:cubicBezTo>
                    <a:pt x="80" y="49"/>
                    <a:pt x="78" y="49"/>
                    <a:pt x="78" y="48"/>
                  </a:cubicBezTo>
                  <a:cubicBezTo>
                    <a:pt x="77" y="48"/>
                    <a:pt x="77" y="47"/>
                    <a:pt x="77" y="44"/>
                  </a:cubicBezTo>
                  <a:cubicBezTo>
                    <a:pt x="77" y="39"/>
                    <a:pt x="77" y="30"/>
                    <a:pt x="77" y="16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3" y="44"/>
                    <a:pt x="95" y="49"/>
                    <a:pt x="97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101" y="50"/>
                    <a:pt x="103" y="46"/>
                    <a:pt x="105" y="41"/>
                  </a:cubicBezTo>
                  <a:cubicBezTo>
                    <a:pt x="111" y="28"/>
                    <a:pt x="116" y="19"/>
                    <a:pt x="119" y="11"/>
                  </a:cubicBezTo>
                  <a:cubicBezTo>
                    <a:pt x="119" y="33"/>
                    <a:pt x="119" y="33"/>
                    <a:pt x="119" y="33"/>
                  </a:cubicBezTo>
                  <a:cubicBezTo>
                    <a:pt x="119" y="40"/>
                    <a:pt x="119" y="44"/>
                    <a:pt x="119" y="45"/>
                  </a:cubicBezTo>
                  <a:cubicBezTo>
                    <a:pt x="119" y="47"/>
                    <a:pt x="119" y="48"/>
                    <a:pt x="118" y="49"/>
                  </a:cubicBezTo>
                  <a:cubicBezTo>
                    <a:pt x="118" y="49"/>
                    <a:pt x="117" y="49"/>
                    <a:pt x="115" y="49"/>
                  </a:cubicBezTo>
                  <a:cubicBezTo>
                    <a:pt x="113" y="49"/>
                    <a:pt x="113" y="49"/>
                    <a:pt x="113" y="49"/>
                  </a:cubicBezTo>
                  <a:cubicBezTo>
                    <a:pt x="113" y="52"/>
                    <a:pt x="113" y="52"/>
                    <a:pt x="113" y="52"/>
                  </a:cubicBezTo>
                  <a:cubicBezTo>
                    <a:pt x="118" y="52"/>
                    <a:pt x="123" y="52"/>
                    <a:pt x="126" y="52"/>
                  </a:cubicBezTo>
                  <a:cubicBezTo>
                    <a:pt x="129" y="52"/>
                    <a:pt x="132" y="52"/>
                    <a:pt x="136" y="52"/>
                  </a:cubicBezTo>
                  <a:cubicBezTo>
                    <a:pt x="136" y="49"/>
                    <a:pt x="136" y="49"/>
                    <a:pt x="136" y="49"/>
                  </a:cubicBezTo>
                  <a:cubicBezTo>
                    <a:pt x="133" y="49"/>
                    <a:pt x="132" y="49"/>
                    <a:pt x="131" y="49"/>
                  </a:cubicBezTo>
                  <a:cubicBezTo>
                    <a:pt x="131" y="48"/>
                    <a:pt x="131" y="48"/>
                    <a:pt x="130" y="48"/>
                  </a:cubicBezTo>
                  <a:cubicBezTo>
                    <a:pt x="130" y="47"/>
                    <a:pt x="130" y="44"/>
                    <a:pt x="130" y="40"/>
                  </a:cubicBezTo>
                  <a:cubicBezTo>
                    <a:pt x="130" y="35"/>
                    <a:pt x="130" y="30"/>
                    <a:pt x="130" y="26"/>
                  </a:cubicBezTo>
                  <a:cubicBezTo>
                    <a:pt x="130" y="17"/>
                    <a:pt x="130" y="11"/>
                    <a:pt x="130" y="8"/>
                  </a:cubicBezTo>
                  <a:cubicBezTo>
                    <a:pt x="130" y="6"/>
                    <a:pt x="130" y="5"/>
                    <a:pt x="131" y="5"/>
                  </a:cubicBezTo>
                  <a:cubicBezTo>
                    <a:pt x="131" y="4"/>
                    <a:pt x="133" y="4"/>
                    <a:pt x="136" y="4"/>
                  </a:cubicBezTo>
                  <a:cubicBezTo>
                    <a:pt x="136" y="1"/>
                    <a:pt x="136" y="1"/>
                    <a:pt x="136" y="1"/>
                  </a:cubicBezTo>
                  <a:cubicBezTo>
                    <a:pt x="134" y="1"/>
                    <a:pt x="131" y="1"/>
                    <a:pt x="127" y="1"/>
                  </a:cubicBezTo>
                  <a:cubicBezTo>
                    <a:pt x="125" y="1"/>
                    <a:pt x="122" y="1"/>
                    <a:pt x="119" y="1"/>
                  </a:cubicBezTo>
                  <a:cubicBezTo>
                    <a:pt x="116" y="9"/>
                    <a:pt x="110" y="21"/>
                    <a:pt x="102" y="38"/>
                  </a:cubicBezTo>
                  <a:cubicBezTo>
                    <a:pt x="94" y="22"/>
                    <a:pt x="89" y="12"/>
                    <a:pt x="88" y="10"/>
                  </a:cubicBezTo>
                  <a:cubicBezTo>
                    <a:pt x="87" y="7"/>
                    <a:pt x="85" y="4"/>
                    <a:pt x="84" y="1"/>
                  </a:cubicBezTo>
                  <a:cubicBezTo>
                    <a:pt x="81" y="1"/>
                    <a:pt x="78" y="1"/>
                    <a:pt x="75" y="1"/>
                  </a:cubicBezTo>
                  <a:cubicBezTo>
                    <a:pt x="72" y="1"/>
                    <a:pt x="69" y="1"/>
                    <a:pt x="66" y="1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69" y="4"/>
                    <a:pt x="71" y="4"/>
                    <a:pt x="71" y="5"/>
                  </a:cubicBezTo>
                  <a:cubicBezTo>
                    <a:pt x="72" y="5"/>
                    <a:pt x="72" y="5"/>
                    <a:pt x="72" y="5"/>
                  </a:cubicBezTo>
                  <a:cubicBezTo>
                    <a:pt x="72" y="6"/>
                    <a:pt x="72" y="8"/>
                    <a:pt x="72" y="11"/>
                  </a:cubicBezTo>
                  <a:cubicBezTo>
                    <a:pt x="73" y="15"/>
                    <a:pt x="73" y="20"/>
                    <a:pt x="73" y="23"/>
                  </a:cubicBezTo>
                  <a:cubicBezTo>
                    <a:pt x="73" y="30"/>
                    <a:pt x="72" y="37"/>
                    <a:pt x="72" y="43"/>
                  </a:cubicBezTo>
                  <a:cubicBezTo>
                    <a:pt x="72" y="46"/>
                    <a:pt x="72" y="48"/>
                    <a:pt x="71" y="48"/>
                  </a:cubicBezTo>
                  <a:cubicBezTo>
                    <a:pt x="71" y="49"/>
                    <a:pt x="70" y="49"/>
                    <a:pt x="68" y="49"/>
                  </a:cubicBezTo>
                  <a:cubicBezTo>
                    <a:pt x="66" y="49"/>
                    <a:pt x="66" y="49"/>
                    <a:pt x="66" y="49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69" y="52"/>
                    <a:pt x="72" y="52"/>
                    <a:pt x="76" y="52"/>
                  </a:cubicBezTo>
                  <a:close/>
                  <a:moveTo>
                    <a:pt x="159" y="52"/>
                  </a:moveTo>
                  <a:cubicBezTo>
                    <a:pt x="162" y="52"/>
                    <a:pt x="165" y="52"/>
                    <a:pt x="170" y="52"/>
                  </a:cubicBezTo>
                  <a:cubicBezTo>
                    <a:pt x="170" y="49"/>
                    <a:pt x="170" y="49"/>
                    <a:pt x="170" y="49"/>
                  </a:cubicBezTo>
                  <a:cubicBezTo>
                    <a:pt x="166" y="49"/>
                    <a:pt x="164" y="49"/>
                    <a:pt x="163" y="49"/>
                  </a:cubicBezTo>
                  <a:cubicBezTo>
                    <a:pt x="163" y="48"/>
                    <a:pt x="163" y="48"/>
                    <a:pt x="163" y="48"/>
                  </a:cubicBezTo>
                  <a:cubicBezTo>
                    <a:pt x="163" y="47"/>
                    <a:pt x="162" y="45"/>
                    <a:pt x="162" y="41"/>
                  </a:cubicBezTo>
                  <a:cubicBezTo>
                    <a:pt x="162" y="32"/>
                    <a:pt x="162" y="26"/>
                    <a:pt x="162" y="24"/>
                  </a:cubicBezTo>
                  <a:cubicBezTo>
                    <a:pt x="162" y="19"/>
                    <a:pt x="162" y="13"/>
                    <a:pt x="162" y="5"/>
                  </a:cubicBezTo>
                  <a:cubicBezTo>
                    <a:pt x="164" y="5"/>
                    <a:pt x="166" y="5"/>
                    <a:pt x="167" y="5"/>
                  </a:cubicBezTo>
                  <a:cubicBezTo>
                    <a:pt x="170" y="5"/>
                    <a:pt x="172" y="6"/>
                    <a:pt x="174" y="7"/>
                  </a:cubicBezTo>
                  <a:cubicBezTo>
                    <a:pt x="176" y="9"/>
                    <a:pt x="176" y="11"/>
                    <a:pt x="176" y="15"/>
                  </a:cubicBezTo>
                  <a:cubicBezTo>
                    <a:pt x="176" y="18"/>
                    <a:pt x="176" y="20"/>
                    <a:pt x="174" y="22"/>
                  </a:cubicBezTo>
                  <a:cubicBezTo>
                    <a:pt x="172" y="24"/>
                    <a:pt x="170" y="25"/>
                    <a:pt x="168" y="25"/>
                  </a:cubicBezTo>
                  <a:cubicBezTo>
                    <a:pt x="168" y="25"/>
                    <a:pt x="167" y="25"/>
                    <a:pt x="167" y="24"/>
                  </a:cubicBezTo>
                  <a:cubicBezTo>
                    <a:pt x="166" y="24"/>
                    <a:pt x="166" y="24"/>
                    <a:pt x="165" y="24"/>
                  </a:cubicBezTo>
                  <a:cubicBezTo>
                    <a:pt x="164" y="25"/>
                    <a:pt x="164" y="25"/>
                    <a:pt x="164" y="25"/>
                  </a:cubicBezTo>
                  <a:cubicBezTo>
                    <a:pt x="165" y="26"/>
                    <a:pt x="165" y="27"/>
                    <a:pt x="166" y="28"/>
                  </a:cubicBezTo>
                  <a:cubicBezTo>
                    <a:pt x="167" y="28"/>
                    <a:pt x="167" y="28"/>
                    <a:pt x="168" y="28"/>
                  </a:cubicBezTo>
                  <a:cubicBezTo>
                    <a:pt x="169" y="28"/>
                    <a:pt x="169" y="28"/>
                    <a:pt x="170" y="28"/>
                  </a:cubicBezTo>
                  <a:cubicBezTo>
                    <a:pt x="175" y="28"/>
                    <a:pt x="179" y="27"/>
                    <a:pt x="182" y="24"/>
                  </a:cubicBezTo>
                  <a:cubicBezTo>
                    <a:pt x="186" y="21"/>
                    <a:pt x="187" y="17"/>
                    <a:pt x="187" y="12"/>
                  </a:cubicBezTo>
                  <a:cubicBezTo>
                    <a:pt x="187" y="10"/>
                    <a:pt x="187" y="8"/>
                    <a:pt x="186" y="6"/>
                  </a:cubicBezTo>
                  <a:cubicBezTo>
                    <a:pt x="184" y="4"/>
                    <a:pt x="183" y="3"/>
                    <a:pt x="181" y="2"/>
                  </a:cubicBezTo>
                  <a:cubicBezTo>
                    <a:pt x="179" y="1"/>
                    <a:pt x="175" y="1"/>
                    <a:pt x="171" y="1"/>
                  </a:cubicBezTo>
                  <a:cubicBezTo>
                    <a:pt x="170" y="1"/>
                    <a:pt x="168" y="1"/>
                    <a:pt x="166" y="1"/>
                  </a:cubicBezTo>
                  <a:cubicBezTo>
                    <a:pt x="161" y="1"/>
                    <a:pt x="158" y="1"/>
                    <a:pt x="156" y="1"/>
                  </a:cubicBezTo>
                  <a:cubicBezTo>
                    <a:pt x="154" y="1"/>
                    <a:pt x="152" y="1"/>
                    <a:pt x="149" y="1"/>
                  </a:cubicBezTo>
                  <a:cubicBezTo>
                    <a:pt x="145" y="1"/>
                    <a:pt x="145" y="1"/>
                    <a:pt x="145" y="1"/>
                  </a:cubicBezTo>
                  <a:cubicBezTo>
                    <a:pt x="145" y="4"/>
                    <a:pt x="145" y="4"/>
                    <a:pt x="145" y="4"/>
                  </a:cubicBezTo>
                  <a:cubicBezTo>
                    <a:pt x="147" y="4"/>
                    <a:pt x="147" y="4"/>
                    <a:pt x="147" y="4"/>
                  </a:cubicBezTo>
                  <a:cubicBezTo>
                    <a:pt x="149" y="4"/>
                    <a:pt x="150" y="4"/>
                    <a:pt x="151" y="5"/>
                  </a:cubicBezTo>
                  <a:cubicBezTo>
                    <a:pt x="151" y="5"/>
                    <a:pt x="151" y="7"/>
                    <a:pt x="151" y="11"/>
                  </a:cubicBezTo>
                  <a:cubicBezTo>
                    <a:pt x="152" y="14"/>
                    <a:pt x="152" y="19"/>
                    <a:pt x="152" y="27"/>
                  </a:cubicBezTo>
                  <a:cubicBezTo>
                    <a:pt x="152" y="31"/>
                    <a:pt x="152" y="36"/>
                    <a:pt x="151" y="40"/>
                  </a:cubicBezTo>
                  <a:cubicBezTo>
                    <a:pt x="151" y="45"/>
                    <a:pt x="151" y="47"/>
                    <a:pt x="151" y="48"/>
                  </a:cubicBezTo>
                  <a:cubicBezTo>
                    <a:pt x="151" y="48"/>
                    <a:pt x="151" y="49"/>
                    <a:pt x="150" y="49"/>
                  </a:cubicBezTo>
                  <a:cubicBezTo>
                    <a:pt x="150" y="49"/>
                    <a:pt x="148" y="49"/>
                    <a:pt x="145" y="49"/>
                  </a:cubicBezTo>
                  <a:cubicBezTo>
                    <a:pt x="145" y="52"/>
                    <a:pt x="145" y="52"/>
                    <a:pt x="145" y="52"/>
                  </a:cubicBezTo>
                  <a:cubicBezTo>
                    <a:pt x="153" y="52"/>
                    <a:pt x="157" y="52"/>
                    <a:pt x="159" y="52"/>
                  </a:cubicBezTo>
                  <a:close/>
                  <a:moveTo>
                    <a:pt x="199" y="5"/>
                  </a:moveTo>
                  <a:cubicBezTo>
                    <a:pt x="199" y="5"/>
                    <a:pt x="200" y="5"/>
                    <a:pt x="200" y="5"/>
                  </a:cubicBezTo>
                  <a:cubicBezTo>
                    <a:pt x="200" y="6"/>
                    <a:pt x="200" y="7"/>
                    <a:pt x="200" y="9"/>
                  </a:cubicBezTo>
                  <a:cubicBezTo>
                    <a:pt x="200" y="14"/>
                    <a:pt x="200" y="18"/>
                    <a:pt x="200" y="19"/>
                  </a:cubicBezTo>
                  <a:cubicBezTo>
                    <a:pt x="200" y="35"/>
                    <a:pt x="200" y="35"/>
                    <a:pt x="200" y="35"/>
                  </a:cubicBezTo>
                  <a:cubicBezTo>
                    <a:pt x="200" y="40"/>
                    <a:pt x="201" y="43"/>
                    <a:pt x="202" y="45"/>
                  </a:cubicBezTo>
                  <a:cubicBezTo>
                    <a:pt x="204" y="48"/>
                    <a:pt x="206" y="49"/>
                    <a:pt x="209" y="51"/>
                  </a:cubicBezTo>
                  <a:cubicBezTo>
                    <a:pt x="212" y="52"/>
                    <a:pt x="217" y="53"/>
                    <a:pt x="221" y="53"/>
                  </a:cubicBezTo>
                  <a:cubicBezTo>
                    <a:pt x="226" y="53"/>
                    <a:pt x="230" y="52"/>
                    <a:pt x="233" y="51"/>
                  </a:cubicBezTo>
                  <a:cubicBezTo>
                    <a:pt x="236" y="49"/>
                    <a:pt x="239" y="47"/>
                    <a:pt x="240" y="45"/>
                  </a:cubicBezTo>
                  <a:cubicBezTo>
                    <a:pt x="241" y="43"/>
                    <a:pt x="242" y="40"/>
                    <a:pt x="243" y="36"/>
                  </a:cubicBezTo>
                  <a:cubicBezTo>
                    <a:pt x="243" y="35"/>
                    <a:pt x="243" y="32"/>
                    <a:pt x="243" y="28"/>
                  </a:cubicBezTo>
                  <a:cubicBezTo>
                    <a:pt x="243" y="21"/>
                    <a:pt x="243" y="14"/>
                    <a:pt x="243" y="9"/>
                  </a:cubicBezTo>
                  <a:cubicBezTo>
                    <a:pt x="243" y="7"/>
                    <a:pt x="244" y="5"/>
                    <a:pt x="244" y="5"/>
                  </a:cubicBezTo>
                  <a:cubicBezTo>
                    <a:pt x="245" y="4"/>
                    <a:pt x="246" y="4"/>
                    <a:pt x="249" y="4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5" y="1"/>
                    <a:pt x="243" y="1"/>
                    <a:pt x="240" y="1"/>
                  </a:cubicBezTo>
                  <a:cubicBezTo>
                    <a:pt x="238" y="1"/>
                    <a:pt x="235" y="1"/>
                    <a:pt x="232" y="1"/>
                  </a:cubicBezTo>
                  <a:cubicBezTo>
                    <a:pt x="232" y="4"/>
                    <a:pt x="232" y="4"/>
                    <a:pt x="232" y="4"/>
                  </a:cubicBezTo>
                  <a:cubicBezTo>
                    <a:pt x="235" y="4"/>
                    <a:pt x="236" y="4"/>
                    <a:pt x="237" y="5"/>
                  </a:cubicBezTo>
                  <a:cubicBezTo>
                    <a:pt x="237" y="5"/>
                    <a:pt x="238" y="5"/>
                    <a:pt x="238" y="5"/>
                  </a:cubicBezTo>
                  <a:cubicBezTo>
                    <a:pt x="238" y="6"/>
                    <a:pt x="238" y="8"/>
                    <a:pt x="238" y="11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32"/>
                    <a:pt x="238" y="37"/>
                    <a:pt x="237" y="40"/>
                  </a:cubicBezTo>
                  <a:cubicBezTo>
                    <a:pt x="236" y="42"/>
                    <a:pt x="235" y="44"/>
                    <a:pt x="233" y="45"/>
                  </a:cubicBezTo>
                  <a:cubicBezTo>
                    <a:pt x="231" y="46"/>
                    <a:pt x="228" y="47"/>
                    <a:pt x="224" y="47"/>
                  </a:cubicBezTo>
                  <a:cubicBezTo>
                    <a:pt x="221" y="47"/>
                    <a:pt x="218" y="46"/>
                    <a:pt x="216" y="45"/>
                  </a:cubicBezTo>
                  <a:cubicBezTo>
                    <a:pt x="214" y="44"/>
                    <a:pt x="213" y="43"/>
                    <a:pt x="212" y="41"/>
                  </a:cubicBezTo>
                  <a:cubicBezTo>
                    <a:pt x="211" y="39"/>
                    <a:pt x="211" y="36"/>
                    <a:pt x="211" y="32"/>
                  </a:cubicBezTo>
                  <a:cubicBezTo>
                    <a:pt x="211" y="28"/>
                    <a:pt x="211" y="23"/>
                    <a:pt x="211" y="19"/>
                  </a:cubicBezTo>
                  <a:cubicBezTo>
                    <a:pt x="211" y="12"/>
                    <a:pt x="211" y="8"/>
                    <a:pt x="211" y="7"/>
                  </a:cubicBezTo>
                  <a:cubicBezTo>
                    <a:pt x="211" y="6"/>
                    <a:pt x="212" y="5"/>
                    <a:pt x="212" y="5"/>
                  </a:cubicBezTo>
                  <a:cubicBezTo>
                    <a:pt x="213" y="5"/>
                    <a:pt x="213" y="5"/>
                    <a:pt x="213" y="5"/>
                  </a:cubicBezTo>
                  <a:cubicBezTo>
                    <a:pt x="214" y="4"/>
                    <a:pt x="215" y="4"/>
                    <a:pt x="217" y="4"/>
                  </a:cubicBezTo>
                  <a:cubicBezTo>
                    <a:pt x="217" y="1"/>
                    <a:pt x="217" y="1"/>
                    <a:pt x="217" y="1"/>
                  </a:cubicBezTo>
                  <a:cubicBezTo>
                    <a:pt x="213" y="1"/>
                    <a:pt x="210" y="1"/>
                    <a:pt x="207" y="1"/>
                  </a:cubicBezTo>
                  <a:cubicBezTo>
                    <a:pt x="204" y="1"/>
                    <a:pt x="199" y="1"/>
                    <a:pt x="194" y="1"/>
                  </a:cubicBezTo>
                  <a:cubicBezTo>
                    <a:pt x="194" y="4"/>
                    <a:pt x="194" y="4"/>
                    <a:pt x="194" y="4"/>
                  </a:cubicBezTo>
                  <a:cubicBezTo>
                    <a:pt x="197" y="4"/>
                    <a:pt x="198" y="4"/>
                    <a:pt x="199" y="5"/>
                  </a:cubicBezTo>
                  <a:close/>
                  <a:moveTo>
                    <a:pt x="280" y="52"/>
                  </a:moveTo>
                  <a:cubicBezTo>
                    <a:pt x="284" y="52"/>
                    <a:pt x="287" y="52"/>
                    <a:pt x="291" y="52"/>
                  </a:cubicBezTo>
                  <a:cubicBezTo>
                    <a:pt x="291" y="49"/>
                    <a:pt x="291" y="49"/>
                    <a:pt x="291" y="49"/>
                  </a:cubicBezTo>
                  <a:cubicBezTo>
                    <a:pt x="288" y="49"/>
                    <a:pt x="286" y="49"/>
                    <a:pt x="285" y="49"/>
                  </a:cubicBezTo>
                  <a:cubicBezTo>
                    <a:pt x="285" y="48"/>
                    <a:pt x="285" y="47"/>
                    <a:pt x="284" y="46"/>
                  </a:cubicBezTo>
                  <a:cubicBezTo>
                    <a:pt x="284" y="44"/>
                    <a:pt x="284" y="40"/>
                    <a:pt x="284" y="32"/>
                  </a:cubicBezTo>
                  <a:cubicBezTo>
                    <a:pt x="284" y="8"/>
                    <a:pt x="284" y="8"/>
                    <a:pt x="284" y="8"/>
                  </a:cubicBezTo>
                  <a:cubicBezTo>
                    <a:pt x="284" y="7"/>
                    <a:pt x="284" y="6"/>
                    <a:pt x="285" y="6"/>
                  </a:cubicBezTo>
                  <a:cubicBezTo>
                    <a:pt x="285" y="6"/>
                    <a:pt x="285" y="6"/>
                    <a:pt x="285" y="6"/>
                  </a:cubicBezTo>
                  <a:cubicBezTo>
                    <a:pt x="291" y="6"/>
                    <a:pt x="295" y="6"/>
                    <a:pt x="297" y="6"/>
                  </a:cubicBezTo>
                  <a:cubicBezTo>
                    <a:pt x="298" y="6"/>
                    <a:pt x="298" y="6"/>
                    <a:pt x="298" y="7"/>
                  </a:cubicBezTo>
                  <a:cubicBezTo>
                    <a:pt x="298" y="7"/>
                    <a:pt x="299" y="9"/>
                    <a:pt x="299" y="13"/>
                  </a:cubicBezTo>
                  <a:cubicBezTo>
                    <a:pt x="302" y="13"/>
                    <a:pt x="302" y="13"/>
                    <a:pt x="302" y="13"/>
                  </a:cubicBezTo>
                  <a:cubicBezTo>
                    <a:pt x="302" y="9"/>
                    <a:pt x="302" y="5"/>
                    <a:pt x="303" y="2"/>
                  </a:cubicBezTo>
                  <a:cubicBezTo>
                    <a:pt x="303" y="1"/>
                    <a:pt x="303" y="1"/>
                    <a:pt x="303" y="1"/>
                  </a:cubicBezTo>
                  <a:cubicBezTo>
                    <a:pt x="294" y="1"/>
                    <a:pt x="285" y="1"/>
                    <a:pt x="278" y="1"/>
                  </a:cubicBezTo>
                  <a:cubicBezTo>
                    <a:pt x="271" y="1"/>
                    <a:pt x="263" y="1"/>
                    <a:pt x="256" y="1"/>
                  </a:cubicBezTo>
                  <a:cubicBezTo>
                    <a:pt x="255" y="1"/>
                    <a:pt x="255" y="1"/>
                    <a:pt x="255" y="1"/>
                  </a:cubicBezTo>
                  <a:cubicBezTo>
                    <a:pt x="256" y="5"/>
                    <a:pt x="256" y="9"/>
                    <a:pt x="256" y="13"/>
                  </a:cubicBezTo>
                  <a:cubicBezTo>
                    <a:pt x="259" y="13"/>
                    <a:pt x="259" y="13"/>
                    <a:pt x="259" y="13"/>
                  </a:cubicBezTo>
                  <a:cubicBezTo>
                    <a:pt x="259" y="9"/>
                    <a:pt x="259" y="7"/>
                    <a:pt x="259" y="7"/>
                  </a:cubicBezTo>
                  <a:cubicBezTo>
                    <a:pt x="260" y="6"/>
                    <a:pt x="260" y="6"/>
                    <a:pt x="260" y="6"/>
                  </a:cubicBezTo>
                  <a:cubicBezTo>
                    <a:pt x="260" y="6"/>
                    <a:pt x="261" y="6"/>
                    <a:pt x="262" y="6"/>
                  </a:cubicBezTo>
                  <a:cubicBezTo>
                    <a:pt x="265" y="6"/>
                    <a:pt x="268" y="6"/>
                    <a:pt x="271" y="6"/>
                  </a:cubicBezTo>
                  <a:cubicBezTo>
                    <a:pt x="273" y="6"/>
                    <a:pt x="274" y="6"/>
                    <a:pt x="274" y="6"/>
                  </a:cubicBezTo>
                  <a:cubicBezTo>
                    <a:pt x="274" y="6"/>
                    <a:pt x="274" y="11"/>
                    <a:pt x="274" y="21"/>
                  </a:cubicBezTo>
                  <a:cubicBezTo>
                    <a:pt x="274" y="26"/>
                    <a:pt x="274" y="31"/>
                    <a:pt x="274" y="35"/>
                  </a:cubicBezTo>
                  <a:cubicBezTo>
                    <a:pt x="274" y="42"/>
                    <a:pt x="273" y="46"/>
                    <a:pt x="273" y="47"/>
                  </a:cubicBezTo>
                  <a:cubicBezTo>
                    <a:pt x="273" y="48"/>
                    <a:pt x="273" y="48"/>
                    <a:pt x="273" y="48"/>
                  </a:cubicBezTo>
                  <a:cubicBezTo>
                    <a:pt x="272" y="49"/>
                    <a:pt x="272" y="49"/>
                    <a:pt x="271" y="49"/>
                  </a:cubicBezTo>
                  <a:cubicBezTo>
                    <a:pt x="270" y="49"/>
                    <a:pt x="268" y="49"/>
                    <a:pt x="267" y="49"/>
                  </a:cubicBezTo>
                  <a:cubicBezTo>
                    <a:pt x="267" y="52"/>
                    <a:pt x="267" y="52"/>
                    <a:pt x="267" y="52"/>
                  </a:cubicBezTo>
                  <a:cubicBezTo>
                    <a:pt x="270" y="52"/>
                    <a:pt x="274" y="52"/>
                    <a:pt x="280" y="52"/>
                  </a:cubicBezTo>
                  <a:close/>
                  <a:moveTo>
                    <a:pt x="310" y="52"/>
                  </a:moveTo>
                  <a:cubicBezTo>
                    <a:pt x="312" y="52"/>
                    <a:pt x="315" y="52"/>
                    <a:pt x="318" y="52"/>
                  </a:cubicBezTo>
                  <a:cubicBezTo>
                    <a:pt x="322" y="52"/>
                    <a:pt x="325" y="52"/>
                    <a:pt x="327" y="52"/>
                  </a:cubicBezTo>
                  <a:cubicBezTo>
                    <a:pt x="327" y="49"/>
                    <a:pt x="327" y="49"/>
                    <a:pt x="327" y="49"/>
                  </a:cubicBezTo>
                  <a:cubicBezTo>
                    <a:pt x="324" y="49"/>
                    <a:pt x="323" y="49"/>
                    <a:pt x="322" y="48"/>
                  </a:cubicBezTo>
                  <a:cubicBezTo>
                    <a:pt x="322" y="48"/>
                    <a:pt x="321" y="48"/>
                    <a:pt x="321" y="47"/>
                  </a:cubicBezTo>
                  <a:cubicBezTo>
                    <a:pt x="321" y="47"/>
                    <a:pt x="322" y="46"/>
                    <a:pt x="322" y="46"/>
                  </a:cubicBezTo>
                  <a:cubicBezTo>
                    <a:pt x="322" y="44"/>
                    <a:pt x="323" y="42"/>
                    <a:pt x="323" y="41"/>
                  </a:cubicBezTo>
                  <a:cubicBezTo>
                    <a:pt x="325" y="37"/>
                    <a:pt x="325" y="37"/>
                    <a:pt x="325" y="37"/>
                  </a:cubicBezTo>
                  <a:cubicBezTo>
                    <a:pt x="328" y="37"/>
                    <a:pt x="331" y="37"/>
                    <a:pt x="334" y="37"/>
                  </a:cubicBezTo>
                  <a:cubicBezTo>
                    <a:pt x="338" y="37"/>
                    <a:pt x="341" y="37"/>
                    <a:pt x="344" y="37"/>
                  </a:cubicBezTo>
                  <a:cubicBezTo>
                    <a:pt x="346" y="43"/>
                    <a:pt x="346" y="43"/>
                    <a:pt x="346" y="43"/>
                  </a:cubicBezTo>
                  <a:cubicBezTo>
                    <a:pt x="347" y="45"/>
                    <a:pt x="348" y="47"/>
                    <a:pt x="348" y="47"/>
                  </a:cubicBezTo>
                  <a:cubicBezTo>
                    <a:pt x="348" y="48"/>
                    <a:pt x="348" y="48"/>
                    <a:pt x="347" y="49"/>
                  </a:cubicBezTo>
                  <a:cubicBezTo>
                    <a:pt x="347" y="49"/>
                    <a:pt x="345" y="49"/>
                    <a:pt x="342" y="49"/>
                  </a:cubicBezTo>
                  <a:cubicBezTo>
                    <a:pt x="342" y="52"/>
                    <a:pt x="342" y="52"/>
                    <a:pt x="342" y="52"/>
                  </a:cubicBezTo>
                  <a:cubicBezTo>
                    <a:pt x="346" y="52"/>
                    <a:pt x="350" y="52"/>
                    <a:pt x="354" y="52"/>
                  </a:cubicBezTo>
                  <a:cubicBezTo>
                    <a:pt x="358" y="52"/>
                    <a:pt x="362" y="52"/>
                    <a:pt x="366" y="52"/>
                  </a:cubicBezTo>
                  <a:cubicBezTo>
                    <a:pt x="366" y="49"/>
                    <a:pt x="366" y="49"/>
                    <a:pt x="366" y="49"/>
                  </a:cubicBezTo>
                  <a:cubicBezTo>
                    <a:pt x="363" y="49"/>
                    <a:pt x="361" y="49"/>
                    <a:pt x="361" y="48"/>
                  </a:cubicBezTo>
                  <a:cubicBezTo>
                    <a:pt x="360" y="48"/>
                    <a:pt x="359" y="45"/>
                    <a:pt x="357" y="40"/>
                  </a:cubicBezTo>
                  <a:cubicBezTo>
                    <a:pt x="340" y="1"/>
                    <a:pt x="340" y="1"/>
                    <a:pt x="340" y="1"/>
                  </a:cubicBezTo>
                  <a:cubicBezTo>
                    <a:pt x="335" y="1"/>
                    <a:pt x="335" y="1"/>
                    <a:pt x="335" y="1"/>
                  </a:cubicBezTo>
                  <a:cubicBezTo>
                    <a:pt x="322" y="32"/>
                    <a:pt x="322" y="32"/>
                    <a:pt x="322" y="32"/>
                  </a:cubicBezTo>
                  <a:cubicBezTo>
                    <a:pt x="320" y="38"/>
                    <a:pt x="318" y="42"/>
                    <a:pt x="316" y="46"/>
                  </a:cubicBezTo>
                  <a:cubicBezTo>
                    <a:pt x="315" y="47"/>
                    <a:pt x="315" y="48"/>
                    <a:pt x="315" y="48"/>
                  </a:cubicBezTo>
                  <a:cubicBezTo>
                    <a:pt x="314" y="49"/>
                    <a:pt x="313" y="49"/>
                    <a:pt x="310" y="49"/>
                  </a:cubicBezTo>
                  <a:cubicBezTo>
                    <a:pt x="310" y="52"/>
                    <a:pt x="310" y="52"/>
                    <a:pt x="310" y="52"/>
                  </a:cubicBezTo>
                  <a:close/>
                  <a:moveTo>
                    <a:pt x="342" y="32"/>
                  </a:moveTo>
                  <a:cubicBezTo>
                    <a:pt x="340" y="32"/>
                    <a:pt x="337" y="32"/>
                    <a:pt x="334" y="32"/>
                  </a:cubicBezTo>
                  <a:cubicBezTo>
                    <a:pt x="331" y="32"/>
                    <a:pt x="329" y="32"/>
                    <a:pt x="327" y="32"/>
                  </a:cubicBezTo>
                  <a:cubicBezTo>
                    <a:pt x="334" y="13"/>
                    <a:pt x="334" y="13"/>
                    <a:pt x="334" y="13"/>
                  </a:cubicBezTo>
                  <a:cubicBezTo>
                    <a:pt x="342" y="32"/>
                    <a:pt x="342" y="32"/>
                    <a:pt x="342" y="32"/>
                  </a:cubicBezTo>
                  <a:close/>
                  <a:moveTo>
                    <a:pt x="396" y="52"/>
                  </a:moveTo>
                  <a:cubicBezTo>
                    <a:pt x="400" y="52"/>
                    <a:pt x="403" y="52"/>
                    <a:pt x="407" y="52"/>
                  </a:cubicBezTo>
                  <a:cubicBezTo>
                    <a:pt x="407" y="49"/>
                    <a:pt x="407" y="49"/>
                    <a:pt x="407" y="49"/>
                  </a:cubicBezTo>
                  <a:cubicBezTo>
                    <a:pt x="404" y="49"/>
                    <a:pt x="402" y="49"/>
                    <a:pt x="401" y="49"/>
                  </a:cubicBezTo>
                  <a:cubicBezTo>
                    <a:pt x="401" y="48"/>
                    <a:pt x="400" y="47"/>
                    <a:pt x="400" y="46"/>
                  </a:cubicBezTo>
                  <a:cubicBezTo>
                    <a:pt x="400" y="44"/>
                    <a:pt x="400" y="40"/>
                    <a:pt x="400" y="32"/>
                  </a:cubicBezTo>
                  <a:cubicBezTo>
                    <a:pt x="400" y="8"/>
                    <a:pt x="400" y="8"/>
                    <a:pt x="400" y="8"/>
                  </a:cubicBezTo>
                  <a:cubicBezTo>
                    <a:pt x="400" y="7"/>
                    <a:pt x="400" y="6"/>
                    <a:pt x="401" y="6"/>
                  </a:cubicBezTo>
                  <a:cubicBezTo>
                    <a:pt x="401" y="6"/>
                    <a:pt x="401" y="6"/>
                    <a:pt x="401" y="6"/>
                  </a:cubicBezTo>
                  <a:cubicBezTo>
                    <a:pt x="407" y="6"/>
                    <a:pt x="411" y="6"/>
                    <a:pt x="413" y="6"/>
                  </a:cubicBezTo>
                  <a:cubicBezTo>
                    <a:pt x="414" y="6"/>
                    <a:pt x="414" y="6"/>
                    <a:pt x="414" y="7"/>
                  </a:cubicBezTo>
                  <a:cubicBezTo>
                    <a:pt x="414" y="7"/>
                    <a:pt x="415" y="9"/>
                    <a:pt x="415" y="13"/>
                  </a:cubicBezTo>
                  <a:cubicBezTo>
                    <a:pt x="418" y="13"/>
                    <a:pt x="418" y="13"/>
                    <a:pt x="418" y="13"/>
                  </a:cubicBezTo>
                  <a:cubicBezTo>
                    <a:pt x="418" y="9"/>
                    <a:pt x="418" y="5"/>
                    <a:pt x="419" y="2"/>
                  </a:cubicBezTo>
                  <a:cubicBezTo>
                    <a:pt x="419" y="1"/>
                    <a:pt x="419" y="1"/>
                    <a:pt x="419" y="1"/>
                  </a:cubicBezTo>
                  <a:cubicBezTo>
                    <a:pt x="410" y="1"/>
                    <a:pt x="401" y="1"/>
                    <a:pt x="394" y="1"/>
                  </a:cubicBezTo>
                  <a:cubicBezTo>
                    <a:pt x="387" y="1"/>
                    <a:pt x="379" y="1"/>
                    <a:pt x="372" y="1"/>
                  </a:cubicBezTo>
                  <a:cubicBezTo>
                    <a:pt x="371" y="1"/>
                    <a:pt x="371" y="1"/>
                    <a:pt x="371" y="1"/>
                  </a:cubicBezTo>
                  <a:cubicBezTo>
                    <a:pt x="372" y="5"/>
                    <a:pt x="372" y="9"/>
                    <a:pt x="372" y="13"/>
                  </a:cubicBezTo>
                  <a:cubicBezTo>
                    <a:pt x="375" y="13"/>
                    <a:pt x="375" y="13"/>
                    <a:pt x="375" y="13"/>
                  </a:cubicBezTo>
                  <a:cubicBezTo>
                    <a:pt x="375" y="9"/>
                    <a:pt x="375" y="7"/>
                    <a:pt x="375" y="7"/>
                  </a:cubicBezTo>
                  <a:cubicBezTo>
                    <a:pt x="376" y="6"/>
                    <a:pt x="376" y="6"/>
                    <a:pt x="376" y="6"/>
                  </a:cubicBezTo>
                  <a:cubicBezTo>
                    <a:pt x="376" y="6"/>
                    <a:pt x="377" y="6"/>
                    <a:pt x="378" y="6"/>
                  </a:cubicBezTo>
                  <a:cubicBezTo>
                    <a:pt x="381" y="6"/>
                    <a:pt x="384" y="6"/>
                    <a:pt x="387" y="6"/>
                  </a:cubicBezTo>
                  <a:cubicBezTo>
                    <a:pt x="389" y="6"/>
                    <a:pt x="390" y="6"/>
                    <a:pt x="390" y="6"/>
                  </a:cubicBezTo>
                  <a:cubicBezTo>
                    <a:pt x="390" y="6"/>
                    <a:pt x="390" y="11"/>
                    <a:pt x="390" y="21"/>
                  </a:cubicBezTo>
                  <a:cubicBezTo>
                    <a:pt x="390" y="26"/>
                    <a:pt x="390" y="31"/>
                    <a:pt x="390" y="35"/>
                  </a:cubicBezTo>
                  <a:cubicBezTo>
                    <a:pt x="390" y="42"/>
                    <a:pt x="389" y="46"/>
                    <a:pt x="389" y="47"/>
                  </a:cubicBezTo>
                  <a:cubicBezTo>
                    <a:pt x="389" y="48"/>
                    <a:pt x="389" y="48"/>
                    <a:pt x="389" y="48"/>
                  </a:cubicBezTo>
                  <a:cubicBezTo>
                    <a:pt x="388" y="49"/>
                    <a:pt x="388" y="49"/>
                    <a:pt x="387" y="49"/>
                  </a:cubicBezTo>
                  <a:cubicBezTo>
                    <a:pt x="386" y="49"/>
                    <a:pt x="384" y="49"/>
                    <a:pt x="383" y="49"/>
                  </a:cubicBezTo>
                  <a:cubicBezTo>
                    <a:pt x="383" y="52"/>
                    <a:pt x="383" y="52"/>
                    <a:pt x="383" y="52"/>
                  </a:cubicBezTo>
                  <a:cubicBezTo>
                    <a:pt x="386" y="52"/>
                    <a:pt x="390" y="52"/>
                    <a:pt x="396" y="52"/>
                  </a:cubicBezTo>
                  <a:close/>
                  <a:moveTo>
                    <a:pt x="439" y="52"/>
                  </a:moveTo>
                  <a:cubicBezTo>
                    <a:pt x="441" y="52"/>
                    <a:pt x="443" y="52"/>
                    <a:pt x="446" y="52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0" y="49"/>
                    <a:pt x="450" y="49"/>
                    <a:pt x="450" y="49"/>
                  </a:cubicBezTo>
                  <a:cubicBezTo>
                    <a:pt x="448" y="49"/>
                    <a:pt x="446" y="49"/>
                    <a:pt x="445" y="49"/>
                  </a:cubicBezTo>
                  <a:cubicBezTo>
                    <a:pt x="445" y="49"/>
                    <a:pt x="445" y="48"/>
                    <a:pt x="445" y="48"/>
                  </a:cubicBezTo>
                  <a:cubicBezTo>
                    <a:pt x="444" y="47"/>
                    <a:pt x="444" y="45"/>
                    <a:pt x="444" y="41"/>
                  </a:cubicBezTo>
                  <a:cubicBezTo>
                    <a:pt x="444" y="38"/>
                    <a:pt x="444" y="31"/>
                    <a:pt x="444" y="21"/>
                  </a:cubicBezTo>
                  <a:cubicBezTo>
                    <a:pt x="444" y="14"/>
                    <a:pt x="444" y="9"/>
                    <a:pt x="444" y="7"/>
                  </a:cubicBezTo>
                  <a:cubicBezTo>
                    <a:pt x="444" y="6"/>
                    <a:pt x="445" y="5"/>
                    <a:pt x="445" y="5"/>
                  </a:cubicBezTo>
                  <a:cubicBezTo>
                    <a:pt x="445" y="4"/>
                    <a:pt x="447" y="4"/>
                    <a:pt x="450" y="4"/>
                  </a:cubicBezTo>
                  <a:cubicBezTo>
                    <a:pt x="450" y="1"/>
                    <a:pt x="450" y="1"/>
                    <a:pt x="450" y="1"/>
                  </a:cubicBezTo>
                  <a:cubicBezTo>
                    <a:pt x="447" y="1"/>
                    <a:pt x="443" y="1"/>
                    <a:pt x="438" y="1"/>
                  </a:cubicBezTo>
                  <a:cubicBezTo>
                    <a:pt x="435" y="1"/>
                    <a:pt x="432" y="1"/>
                    <a:pt x="427" y="1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30" y="4"/>
                    <a:pt x="432" y="4"/>
                    <a:pt x="432" y="5"/>
                  </a:cubicBezTo>
                  <a:cubicBezTo>
                    <a:pt x="433" y="5"/>
                    <a:pt x="433" y="5"/>
                    <a:pt x="433" y="6"/>
                  </a:cubicBezTo>
                  <a:cubicBezTo>
                    <a:pt x="433" y="6"/>
                    <a:pt x="433" y="8"/>
                    <a:pt x="433" y="13"/>
                  </a:cubicBezTo>
                  <a:cubicBezTo>
                    <a:pt x="433" y="19"/>
                    <a:pt x="433" y="24"/>
                    <a:pt x="433" y="28"/>
                  </a:cubicBezTo>
                  <a:cubicBezTo>
                    <a:pt x="433" y="36"/>
                    <a:pt x="433" y="42"/>
                    <a:pt x="433" y="46"/>
                  </a:cubicBezTo>
                  <a:cubicBezTo>
                    <a:pt x="433" y="47"/>
                    <a:pt x="433" y="48"/>
                    <a:pt x="432" y="49"/>
                  </a:cubicBezTo>
                  <a:cubicBezTo>
                    <a:pt x="432" y="49"/>
                    <a:pt x="430" y="49"/>
                    <a:pt x="427" y="49"/>
                  </a:cubicBezTo>
                  <a:cubicBezTo>
                    <a:pt x="427" y="52"/>
                    <a:pt x="427" y="52"/>
                    <a:pt x="427" y="52"/>
                  </a:cubicBezTo>
                  <a:cubicBezTo>
                    <a:pt x="439" y="52"/>
                    <a:pt x="439" y="52"/>
                    <a:pt x="439" y="52"/>
                  </a:cubicBezTo>
                  <a:close/>
                  <a:moveTo>
                    <a:pt x="503" y="50"/>
                  </a:moveTo>
                  <a:cubicBezTo>
                    <a:pt x="507" y="47"/>
                    <a:pt x="511" y="44"/>
                    <a:pt x="513" y="40"/>
                  </a:cubicBezTo>
                  <a:cubicBezTo>
                    <a:pt x="515" y="36"/>
                    <a:pt x="516" y="31"/>
                    <a:pt x="516" y="25"/>
                  </a:cubicBezTo>
                  <a:cubicBezTo>
                    <a:pt x="516" y="20"/>
                    <a:pt x="515" y="15"/>
                    <a:pt x="513" y="12"/>
                  </a:cubicBezTo>
                  <a:cubicBezTo>
                    <a:pt x="511" y="8"/>
                    <a:pt x="508" y="5"/>
                    <a:pt x="504" y="3"/>
                  </a:cubicBezTo>
                  <a:cubicBezTo>
                    <a:pt x="500" y="1"/>
                    <a:pt x="495" y="0"/>
                    <a:pt x="489" y="0"/>
                  </a:cubicBezTo>
                  <a:cubicBezTo>
                    <a:pt x="482" y="0"/>
                    <a:pt x="477" y="1"/>
                    <a:pt x="473" y="3"/>
                  </a:cubicBezTo>
                  <a:cubicBezTo>
                    <a:pt x="469" y="6"/>
                    <a:pt x="466" y="9"/>
                    <a:pt x="463" y="13"/>
                  </a:cubicBezTo>
                  <a:cubicBezTo>
                    <a:pt x="461" y="17"/>
                    <a:pt x="460" y="21"/>
                    <a:pt x="460" y="27"/>
                  </a:cubicBezTo>
                  <a:cubicBezTo>
                    <a:pt x="460" y="35"/>
                    <a:pt x="462" y="42"/>
                    <a:pt x="467" y="46"/>
                  </a:cubicBezTo>
                  <a:cubicBezTo>
                    <a:pt x="472" y="51"/>
                    <a:pt x="479" y="53"/>
                    <a:pt x="488" y="53"/>
                  </a:cubicBezTo>
                  <a:cubicBezTo>
                    <a:pt x="494" y="53"/>
                    <a:pt x="499" y="52"/>
                    <a:pt x="503" y="50"/>
                  </a:cubicBezTo>
                  <a:close/>
                  <a:moveTo>
                    <a:pt x="480" y="47"/>
                  </a:moveTo>
                  <a:cubicBezTo>
                    <a:pt x="477" y="45"/>
                    <a:pt x="475" y="43"/>
                    <a:pt x="473" y="39"/>
                  </a:cubicBezTo>
                  <a:cubicBezTo>
                    <a:pt x="472" y="35"/>
                    <a:pt x="471" y="31"/>
                    <a:pt x="471" y="26"/>
                  </a:cubicBezTo>
                  <a:cubicBezTo>
                    <a:pt x="471" y="18"/>
                    <a:pt x="473" y="13"/>
                    <a:pt x="475" y="9"/>
                  </a:cubicBezTo>
                  <a:cubicBezTo>
                    <a:pt x="478" y="6"/>
                    <a:pt x="482" y="4"/>
                    <a:pt x="488" y="4"/>
                  </a:cubicBezTo>
                  <a:cubicBezTo>
                    <a:pt x="493" y="4"/>
                    <a:pt x="497" y="6"/>
                    <a:pt x="500" y="9"/>
                  </a:cubicBezTo>
                  <a:cubicBezTo>
                    <a:pt x="504" y="13"/>
                    <a:pt x="505" y="19"/>
                    <a:pt x="505" y="27"/>
                  </a:cubicBezTo>
                  <a:cubicBezTo>
                    <a:pt x="505" y="35"/>
                    <a:pt x="504" y="40"/>
                    <a:pt x="501" y="44"/>
                  </a:cubicBezTo>
                  <a:cubicBezTo>
                    <a:pt x="498" y="47"/>
                    <a:pt x="494" y="49"/>
                    <a:pt x="489" y="49"/>
                  </a:cubicBezTo>
                  <a:cubicBezTo>
                    <a:pt x="485" y="49"/>
                    <a:pt x="482" y="48"/>
                    <a:pt x="480" y="47"/>
                  </a:cubicBezTo>
                  <a:close/>
                  <a:moveTo>
                    <a:pt x="535" y="52"/>
                  </a:moveTo>
                  <a:cubicBezTo>
                    <a:pt x="536" y="52"/>
                    <a:pt x="539" y="52"/>
                    <a:pt x="543" y="52"/>
                  </a:cubicBezTo>
                  <a:cubicBezTo>
                    <a:pt x="543" y="49"/>
                    <a:pt x="543" y="49"/>
                    <a:pt x="543" y="49"/>
                  </a:cubicBezTo>
                  <a:cubicBezTo>
                    <a:pt x="540" y="49"/>
                    <a:pt x="538" y="49"/>
                    <a:pt x="538" y="49"/>
                  </a:cubicBezTo>
                  <a:cubicBezTo>
                    <a:pt x="537" y="48"/>
                    <a:pt x="537" y="48"/>
                    <a:pt x="537" y="48"/>
                  </a:cubicBezTo>
                  <a:cubicBezTo>
                    <a:pt x="537" y="47"/>
                    <a:pt x="537" y="45"/>
                    <a:pt x="537" y="41"/>
                  </a:cubicBezTo>
                  <a:cubicBezTo>
                    <a:pt x="537" y="36"/>
                    <a:pt x="537" y="31"/>
                    <a:pt x="537" y="27"/>
                  </a:cubicBezTo>
                  <a:cubicBezTo>
                    <a:pt x="537" y="13"/>
                    <a:pt x="537" y="13"/>
                    <a:pt x="537" y="13"/>
                  </a:cubicBezTo>
                  <a:cubicBezTo>
                    <a:pt x="539" y="16"/>
                    <a:pt x="543" y="21"/>
                    <a:pt x="548" y="26"/>
                  </a:cubicBezTo>
                  <a:cubicBezTo>
                    <a:pt x="556" y="37"/>
                    <a:pt x="564" y="45"/>
                    <a:pt x="570" y="52"/>
                  </a:cubicBezTo>
                  <a:cubicBezTo>
                    <a:pt x="572" y="53"/>
                    <a:pt x="574" y="53"/>
                    <a:pt x="577" y="53"/>
                  </a:cubicBezTo>
                  <a:cubicBezTo>
                    <a:pt x="577" y="53"/>
                    <a:pt x="577" y="53"/>
                    <a:pt x="577" y="53"/>
                  </a:cubicBezTo>
                  <a:cubicBezTo>
                    <a:pt x="577" y="49"/>
                    <a:pt x="577" y="45"/>
                    <a:pt x="577" y="41"/>
                  </a:cubicBezTo>
                  <a:cubicBezTo>
                    <a:pt x="577" y="26"/>
                    <a:pt x="577" y="26"/>
                    <a:pt x="577" y="26"/>
                  </a:cubicBezTo>
                  <a:cubicBezTo>
                    <a:pt x="577" y="12"/>
                    <a:pt x="577" y="12"/>
                    <a:pt x="577" y="12"/>
                  </a:cubicBezTo>
                  <a:cubicBezTo>
                    <a:pt x="577" y="8"/>
                    <a:pt x="577" y="6"/>
                    <a:pt x="577" y="6"/>
                  </a:cubicBezTo>
                  <a:cubicBezTo>
                    <a:pt x="578" y="5"/>
                    <a:pt x="578" y="5"/>
                    <a:pt x="578" y="5"/>
                  </a:cubicBezTo>
                  <a:cubicBezTo>
                    <a:pt x="579" y="5"/>
                    <a:pt x="579" y="5"/>
                    <a:pt x="579" y="5"/>
                  </a:cubicBezTo>
                  <a:cubicBezTo>
                    <a:pt x="579" y="4"/>
                    <a:pt x="581" y="4"/>
                    <a:pt x="583" y="4"/>
                  </a:cubicBezTo>
                  <a:cubicBezTo>
                    <a:pt x="583" y="1"/>
                    <a:pt x="583" y="1"/>
                    <a:pt x="583" y="1"/>
                  </a:cubicBezTo>
                  <a:cubicBezTo>
                    <a:pt x="581" y="1"/>
                    <a:pt x="577" y="1"/>
                    <a:pt x="574" y="1"/>
                  </a:cubicBezTo>
                  <a:cubicBezTo>
                    <a:pt x="571" y="1"/>
                    <a:pt x="568" y="1"/>
                    <a:pt x="566" y="1"/>
                  </a:cubicBezTo>
                  <a:cubicBezTo>
                    <a:pt x="566" y="4"/>
                    <a:pt x="566" y="4"/>
                    <a:pt x="566" y="4"/>
                  </a:cubicBezTo>
                  <a:cubicBezTo>
                    <a:pt x="569" y="4"/>
                    <a:pt x="570" y="4"/>
                    <a:pt x="571" y="4"/>
                  </a:cubicBezTo>
                  <a:cubicBezTo>
                    <a:pt x="571" y="5"/>
                    <a:pt x="572" y="5"/>
                    <a:pt x="572" y="5"/>
                  </a:cubicBezTo>
                  <a:cubicBezTo>
                    <a:pt x="572" y="6"/>
                    <a:pt x="572" y="7"/>
                    <a:pt x="572" y="9"/>
                  </a:cubicBezTo>
                  <a:cubicBezTo>
                    <a:pt x="572" y="13"/>
                    <a:pt x="572" y="18"/>
                    <a:pt x="572" y="24"/>
                  </a:cubicBezTo>
                  <a:cubicBezTo>
                    <a:pt x="572" y="38"/>
                    <a:pt x="572" y="38"/>
                    <a:pt x="572" y="38"/>
                  </a:cubicBezTo>
                  <a:cubicBezTo>
                    <a:pt x="569" y="35"/>
                    <a:pt x="565" y="30"/>
                    <a:pt x="560" y="24"/>
                  </a:cubicBezTo>
                  <a:cubicBezTo>
                    <a:pt x="553" y="16"/>
                    <a:pt x="547" y="8"/>
                    <a:pt x="541" y="1"/>
                  </a:cubicBezTo>
                  <a:cubicBezTo>
                    <a:pt x="539" y="1"/>
                    <a:pt x="536" y="1"/>
                    <a:pt x="534" y="1"/>
                  </a:cubicBezTo>
                  <a:cubicBezTo>
                    <a:pt x="532" y="1"/>
                    <a:pt x="530" y="1"/>
                    <a:pt x="526" y="1"/>
                  </a:cubicBezTo>
                  <a:cubicBezTo>
                    <a:pt x="526" y="4"/>
                    <a:pt x="526" y="4"/>
                    <a:pt x="526" y="4"/>
                  </a:cubicBezTo>
                  <a:cubicBezTo>
                    <a:pt x="529" y="4"/>
                    <a:pt x="531" y="4"/>
                    <a:pt x="531" y="5"/>
                  </a:cubicBezTo>
                  <a:cubicBezTo>
                    <a:pt x="532" y="5"/>
                    <a:pt x="532" y="5"/>
                    <a:pt x="532" y="6"/>
                  </a:cubicBezTo>
                  <a:cubicBezTo>
                    <a:pt x="532" y="6"/>
                    <a:pt x="532" y="9"/>
                    <a:pt x="532" y="13"/>
                  </a:cubicBezTo>
                  <a:cubicBezTo>
                    <a:pt x="532" y="28"/>
                    <a:pt x="532" y="28"/>
                    <a:pt x="532" y="28"/>
                  </a:cubicBezTo>
                  <a:cubicBezTo>
                    <a:pt x="532" y="31"/>
                    <a:pt x="532" y="36"/>
                    <a:pt x="532" y="42"/>
                  </a:cubicBezTo>
                  <a:cubicBezTo>
                    <a:pt x="532" y="45"/>
                    <a:pt x="532" y="47"/>
                    <a:pt x="532" y="48"/>
                  </a:cubicBezTo>
                  <a:cubicBezTo>
                    <a:pt x="532" y="48"/>
                    <a:pt x="531" y="49"/>
                    <a:pt x="531" y="49"/>
                  </a:cubicBezTo>
                  <a:cubicBezTo>
                    <a:pt x="530" y="49"/>
                    <a:pt x="529" y="49"/>
                    <a:pt x="526" y="49"/>
                  </a:cubicBezTo>
                  <a:cubicBezTo>
                    <a:pt x="526" y="52"/>
                    <a:pt x="526" y="52"/>
                    <a:pt x="526" y="52"/>
                  </a:cubicBezTo>
                  <a:cubicBezTo>
                    <a:pt x="530" y="52"/>
                    <a:pt x="533" y="52"/>
                    <a:pt x="535" y="52"/>
                  </a:cubicBezTo>
                  <a:close/>
                </a:path>
              </a:pathLst>
            </a:custGeom>
            <a:solidFill>
              <a:srgbClr val="FFA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2147" y="551"/>
              <a:ext cx="109" cy="117"/>
            </a:xfrm>
            <a:custGeom>
              <a:avLst/>
              <a:gdLst>
                <a:gd name="T0" fmla="*/ 62 w 84"/>
                <a:gd name="T1" fmla="*/ 53 h 80"/>
                <a:gd name="T2" fmla="*/ 63 w 84"/>
                <a:gd name="T3" fmla="*/ 62 h 80"/>
                <a:gd name="T4" fmla="*/ 62 w 84"/>
                <a:gd name="T5" fmla="*/ 70 h 80"/>
                <a:gd name="T6" fmla="*/ 48 w 84"/>
                <a:gd name="T7" fmla="*/ 74 h 80"/>
                <a:gd name="T8" fmla="*/ 26 w 84"/>
                <a:gd name="T9" fmla="*/ 64 h 80"/>
                <a:gd name="T10" fmla="*/ 17 w 84"/>
                <a:gd name="T11" fmla="*/ 38 h 80"/>
                <a:gd name="T12" fmla="*/ 26 w 84"/>
                <a:gd name="T13" fmla="*/ 15 h 80"/>
                <a:gd name="T14" fmla="*/ 48 w 84"/>
                <a:gd name="T15" fmla="*/ 6 h 80"/>
                <a:gd name="T16" fmla="*/ 61 w 84"/>
                <a:gd name="T17" fmla="*/ 8 h 80"/>
                <a:gd name="T18" fmla="*/ 70 w 84"/>
                <a:gd name="T19" fmla="*/ 14 h 80"/>
                <a:gd name="T20" fmla="*/ 71 w 84"/>
                <a:gd name="T21" fmla="*/ 24 h 80"/>
                <a:gd name="T22" fmla="*/ 76 w 84"/>
                <a:gd name="T23" fmla="*/ 24 h 80"/>
                <a:gd name="T24" fmla="*/ 78 w 84"/>
                <a:gd name="T25" fmla="*/ 6 h 80"/>
                <a:gd name="T26" fmla="*/ 77 w 84"/>
                <a:gd name="T27" fmla="*/ 5 h 80"/>
                <a:gd name="T28" fmla="*/ 63 w 84"/>
                <a:gd name="T29" fmla="*/ 2 h 80"/>
                <a:gd name="T30" fmla="*/ 48 w 84"/>
                <a:gd name="T31" fmla="*/ 0 h 80"/>
                <a:gd name="T32" fmla="*/ 13 w 84"/>
                <a:gd name="T33" fmla="*/ 11 h 80"/>
                <a:gd name="T34" fmla="*/ 0 w 84"/>
                <a:gd name="T35" fmla="*/ 40 h 80"/>
                <a:gd name="T36" fmla="*/ 12 w 84"/>
                <a:gd name="T37" fmla="*/ 69 h 80"/>
                <a:gd name="T38" fmla="*/ 46 w 84"/>
                <a:gd name="T39" fmla="*/ 80 h 80"/>
                <a:gd name="T40" fmla="*/ 61 w 84"/>
                <a:gd name="T41" fmla="*/ 78 h 80"/>
                <a:gd name="T42" fmla="*/ 79 w 84"/>
                <a:gd name="T43" fmla="*/ 73 h 80"/>
                <a:gd name="T44" fmla="*/ 78 w 84"/>
                <a:gd name="T45" fmla="*/ 62 h 80"/>
                <a:gd name="T46" fmla="*/ 79 w 84"/>
                <a:gd name="T47" fmla="*/ 52 h 80"/>
                <a:gd name="T48" fmla="*/ 84 w 84"/>
                <a:gd name="T49" fmla="*/ 51 h 80"/>
                <a:gd name="T50" fmla="*/ 84 w 84"/>
                <a:gd name="T51" fmla="*/ 47 h 80"/>
                <a:gd name="T52" fmla="*/ 68 w 84"/>
                <a:gd name="T53" fmla="*/ 47 h 80"/>
                <a:gd name="T54" fmla="*/ 50 w 84"/>
                <a:gd name="T55" fmla="*/ 47 h 80"/>
                <a:gd name="T56" fmla="*/ 50 w 84"/>
                <a:gd name="T57" fmla="*/ 51 h 80"/>
                <a:gd name="T58" fmla="*/ 62 w 84"/>
                <a:gd name="T59" fmla="*/ 5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4" h="80">
                  <a:moveTo>
                    <a:pt x="62" y="53"/>
                  </a:moveTo>
                  <a:cubicBezTo>
                    <a:pt x="63" y="54"/>
                    <a:pt x="63" y="57"/>
                    <a:pt x="63" y="62"/>
                  </a:cubicBezTo>
                  <a:cubicBezTo>
                    <a:pt x="63" y="65"/>
                    <a:pt x="63" y="67"/>
                    <a:pt x="62" y="70"/>
                  </a:cubicBezTo>
                  <a:cubicBezTo>
                    <a:pt x="57" y="73"/>
                    <a:pt x="52" y="74"/>
                    <a:pt x="48" y="74"/>
                  </a:cubicBezTo>
                  <a:cubicBezTo>
                    <a:pt x="39" y="74"/>
                    <a:pt x="32" y="70"/>
                    <a:pt x="26" y="64"/>
                  </a:cubicBezTo>
                  <a:cubicBezTo>
                    <a:pt x="20" y="57"/>
                    <a:pt x="17" y="49"/>
                    <a:pt x="17" y="38"/>
                  </a:cubicBezTo>
                  <a:cubicBezTo>
                    <a:pt x="17" y="28"/>
                    <a:pt x="20" y="21"/>
                    <a:pt x="26" y="15"/>
                  </a:cubicBezTo>
                  <a:cubicBezTo>
                    <a:pt x="31" y="9"/>
                    <a:pt x="39" y="6"/>
                    <a:pt x="48" y="6"/>
                  </a:cubicBezTo>
                  <a:cubicBezTo>
                    <a:pt x="53" y="6"/>
                    <a:pt x="58" y="7"/>
                    <a:pt x="61" y="8"/>
                  </a:cubicBezTo>
                  <a:cubicBezTo>
                    <a:pt x="65" y="10"/>
                    <a:pt x="68" y="12"/>
                    <a:pt x="70" y="14"/>
                  </a:cubicBezTo>
                  <a:cubicBezTo>
                    <a:pt x="71" y="17"/>
                    <a:pt x="71" y="20"/>
                    <a:pt x="71" y="24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6" y="17"/>
                    <a:pt x="77" y="11"/>
                    <a:pt x="78" y="6"/>
                  </a:cubicBezTo>
                  <a:cubicBezTo>
                    <a:pt x="77" y="5"/>
                    <a:pt x="77" y="5"/>
                    <a:pt x="77" y="5"/>
                  </a:cubicBezTo>
                  <a:cubicBezTo>
                    <a:pt x="73" y="4"/>
                    <a:pt x="68" y="2"/>
                    <a:pt x="63" y="2"/>
                  </a:cubicBezTo>
                  <a:cubicBezTo>
                    <a:pt x="58" y="1"/>
                    <a:pt x="53" y="0"/>
                    <a:pt x="48" y="0"/>
                  </a:cubicBezTo>
                  <a:cubicBezTo>
                    <a:pt x="33" y="0"/>
                    <a:pt x="21" y="4"/>
                    <a:pt x="13" y="11"/>
                  </a:cubicBezTo>
                  <a:cubicBezTo>
                    <a:pt x="5" y="18"/>
                    <a:pt x="0" y="28"/>
                    <a:pt x="0" y="40"/>
                  </a:cubicBezTo>
                  <a:cubicBezTo>
                    <a:pt x="0" y="52"/>
                    <a:pt x="4" y="61"/>
                    <a:pt x="12" y="69"/>
                  </a:cubicBezTo>
                  <a:cubicBezTo>
                    <a:pt x="20" y="76"/>
                    <a:pt x="32" y="80"/>
                    <a:pt x="46" y="80"/>
                  </a:cubicBezTo>
                  <a:cubicBezTo>
                    <a:pt x="51" y="80"/>
                    <a:pt x="56" y="79"/>
                    <a:pt x="61" y="78"/>
                  </a:cubicBezTo>
                  <a:cubicBezTo>
                    <a:pt x="66" y="77"/>
                    <a:pt x="72" y="76"/>
                    <a:pt x="79" y="73"/>
                  </a:cubicBezTo>
                  <a:cubicBezTo>
                    <a:pt x="79" y="67"/>
                    <a:pt x="78" y="64"/>
                    <a:pt x="78" y="62"/>
                  </a:cubicBezTo>
                  <a:cubicBezTo>
                    <a:pt x="78" y="59"/>
                    <a:pt x="79" y="56"/>
                    <a:pt x="79" y="52"/>
                  </a:cubicBezTo>
                  <a:cubicBezTo>
                    <a:pt x="81" y="52"/>
                    <a:pt x="82" y="51"/>
                    <a:pt x="84" y="51"/>
                  </a:cubicBezTo>
                  <a:cubicBezTo>
                    <a:pt x="84" y="47"/>
                    <a:pt x="84" y="47"/>
                    <a:pt x="84" y="47"/>
                  </a:cubicBezTo>
                  <a:cubicBezTo>
                    <a:pt x="78" y="47"/>
                    <a:pt x="73" y="47"/>
                    <a:pt x="68" y="47"/>
                  </a:cubicBezTo>
                  <a:cubicBezTo>
                    <a:pt x="63" y="47"/>
                    <a:pt x="57" y="47"/>
                    <a:pt x="50" y="47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7" y="52"/>
                    <a:pt x="61" y="52"/>
                    <a:pt x="62" y="53"/>
                  </a:cubicBezTo>
                  <a:close/>
                </a:path>
              </a:pathLst>
            </a:custGeom>
            <a:solidFill>
              <a:srgbClr val="FFA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7"/>
            <p:cNvSpPr>
              <a:spLocks noEditPoints="1"/>
            </p:cNvSpPr>
            <p:nvPr/>
          </p:nvSpPr>
          <p:spPr bwMode="auto">
            <a:xfrm>
              <a:off x="2273" y="589"/>
              <a:ext cx="297" cy="77"/>
            </a:xfrm>
            <a:custGeom>
              <a:avLst/>
              <a:gdLst>
                <a:gd name="T0" fmla="*/ 24 w 229"/>
                <a:gd name="T1" fmla="*/ 49 h 53"/>
                <a:gd name="T2" fmla="*/ 17 w 229"/>
                <a:gd name="T3" fmla="*/ 42 h 53"/>
                <a:gd name="T4" fmla="*/ 17 w 229"/>
                <a:gd name="T5" fmla="*/ 5 h 53"/>
                <a:gd name="T6" fmla="*/ 32 w 229"/>
                <a:gd name="T7" fmla="*/ 14 h 53"/>
                <a:gd name="T8" fmla="*/ 20 w 229"/>
                <a:gd name="T9" fmla="*/ 25 h 53"/>
                <a:gd name="T10" fmla="*/ 37 w 229"/>
                <a:gd name="T11" fmla="*/ 52 h 53"/>
                <a:gd name="T12" fmla="*/ 51 w 229"/>
                <a:gd name="T13" fmla="*/ 49 h 53"/>
                <a:gd name="T14" fmla="*/ 39 w 229"/>
                <a:gd name="T15" fmla="*/ 37 h 53"/>
                <a:gd name="T16" fmla="*/ 43 w 229"/>
                <a:gd name="T17" fmla="*/ 12 h 53"/>
                <a:gd name="T18" fmla="*/ 28 w 229"/>
                <a:gd name="T19" fmla="*/ 1 h 53"/>
                <a:gd name="T20" fmla="*/ 0 w 229"/>
                <a:gd name="T21" fmla="*/ 4 h 53"/>
                <a:gd name="T22" fmla="*/ 6 w 229"/>
                <a:gd name="T23" fmla="*/ 14 h 53"/>
                <a:gd name="T24" fmla="*/ 6 w 229"/>
                <a:gd name="T25" fmla="*/ 48 h 53"/>
                <a:gd name="T26" fmla="*/ 0 w 229"/>
                <a:gd name="T27" fmla="*/ 52 h 53"/>
                <a:gd name="T28" fmla="*/ 112 w 229"/>
                <a:gd name="T29" fmla="*/ 40 h 53"/>
                <a:gd name="T30" fmla="*/ 103 w 229"/>
                <a:gd name="T31" fmla="*/ 3 h 53"/>
                <a:gd name="T32" fmla="*/ 62 w 229"/>
                <a:gd name="T33" fmla="*/ 13 h 53"/>
                <a:gd name="T34" fmla="*/ 86 w 229"/>
                <a:gd name="T35" fmla="*/ 53 h 53"/>
                <a:gd name="T36" fmla="*/ 72 w 229"/>
                <a:gd name="T37" fmla="*/ 39 h 53"/>
                <a:gd name="T38" fmla="*/ 86 w 229"/>
                <a:gd name="T39" fmla="*/ 4 h 53"/>
                <a:gd name="T40" fmla="*/ 100 w 229"/>
                <a:gd name="T41" fmla="*/ 44 h 53"/>
                <a:gd name="T42" fmla="*/ 129 w 229"/>
                <a:gd name="T43" fmla="*/ 5 h 53"/>
                <a:gd name="T44" fmla="*/ 130 w 229"/>
                <a:gd name="T45" fmla="*/ 19 h 53"/>
                <a:gd name="T46" fmla="*/ 139 w 229"/>
                <a:gd name="T47" fmla="*/ 51 h 53"/>
                <a:gd name="T48" fmla="*/ 170 w 229"/>
                <a:gd name="T49" fmla="*/ 45 h 53"/>
                <a:gd name="T50" fmla="*/ 173 w 229"/>
                <a:gd name="T51" fmla="*/ 9 h 53"/>
                <a:gd name="T52" fmla="*/ 179 w 229"/>
                <a:gd name="T53" fmla="*/ 1 h 53"/>
                <a:gd name="T54" fmla="*/ 161 w 229"/>
                <a:gd name="T55" fmla="*/ 4 h 53"/>
                <a:gd name="T56" fmla="*/ 168 w 229"/>
                <a:gd name="T57" fmla="*/ 11 h 53"/>
                <a:gd name="T58" fmla="*/ 163 w 229"/>
                <a:gd name="T59" fmla="*/ 45 h 53"/>
                <a:gd name="T60" fmla="*/ 142 w 229"/>
                <a:gd name="T61" fmla="*/ 41 h 53"/>
                <a:gd name="T62" fmla="*/ 141 w 229"/>
                <a:gd name="T63" fmla="*/ 7 h 53"/>
                <a:gd name="T64" fmla="*/ 147 w 229"/>
                <a:gd name="T65" fmla="*/ 4 h 53"/>
                <a:gd name="T66" fmla="*/ 124 w 229"/>
                <a:gd name="T67" fmla="*/ 1 h 53"/>
                <a:gd name="T68" fmla="*/ 200 w 229"/>
                <a:gd name="T69" fmla="*/ 52 h 53"/>
                <a:gd name="T70" fmla="*/ 205 w 229"/>
                <a:gd name="T71" fmla="*/ 49 h 53"/>
                <a:gd name="T72" fmla="*/ 204 w 229"/>
                <a:gd name="T73" fmla="*/ 24 h 53"/>
                <a:gd name="T74" fmla="*/ 216 w 229"/>
                <a:gd name="T75" fmla="*/ 7 h 53"/>
                <a:gd name="T76" fmla="*/ 210 w 229"/>
                <a:gd name="T77" fmla="*/ 25 h 53"/>
                <a:gd name="T78" fmla="*/ 206 w 229"/>
                <a:gd name="T79" fmla="*/ 25 h 53"/>
                <a:gd name="T80" fmla="*/ 212 w 229"/>
                <a:gd name="T81" fmla="*/ 28 h 53"/>
                <a:gd name="T82" fmla="*/ 227 w 229"/>
                <a:gd name="T83" fmla="*/ 6 h 53"/>
                <a:gd name="T84" fmla="*/ 207 w 229"/>
                <a:gd name="T85" fmla="*/ 1 h 53"/>
                <a:gd name="T86" fmla="*/ 187 w 229"/>
                <a:gd name="T87" fmla="*/ 1 h 53"/>
                <a:gd name="T88" fmla="*/ 192 w 229"/>
                <a:gd name="T89" fmla="*/ 5 h 53"/>
                <a:gd name="T90" fmla="*/ 193 w 229"/>
                <a:gd name="T91" fmla="*/ 40 h 53"/>
                <a:gd name="T92" fmla="*/ 187 w 229"/>
                <a:gd name="T93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53">
                  <a:moveTo>
                    <a:pt x="12" y="52"/>
                  </a:moveTo>
                  <a:cubicBezTo>
                    <a:pt x="15" y="52"/>
                    <a:pt x="19" y="52"/>
                    <a:pt x="24" y="52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21" y="49"/>
                    <a:pt x="19" y="49"/>
                    <a:pt x="19" y="49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8" y="47"/>
                    <a:pt x="17" y="45"/>
                    <a:pt x="17" y="42"/>
                  </a:cubicBezTo>
                  <a:cubicBezTo>
                    <a:pt x="17" y="37"/>
                    <a:pt x="17" y="33"/>
                    <a:pt x="17" y="30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9" y="5"/>
                    <a:pt x="21" y="5"/>
                    <a:pt x="22" y="5"/>
                  </a:cubicBezTo>
                  <a:cubicBezTo>
                    <a:pt x="25" y="5"/>
                    <a:pt x="28" y="6"/>
                    <a:pt x="30" y="7"/>
                  </a:cubicBezTo>
                  <a:cubicBezTo>
                    <a:pt x="32" y="9"/>
                    <a:pt x="32" y="11"/>
                    <a:pt x="32" y="14"/>
                  </a:cubicBezTo>
                  <a:cubicBezTo>
                    <a:pt x="32" y="18"/>
                    <a:pt x="31" y="20"/>
                    <a:pt x="29" y="22"/>
                  </a:cubicBezTo>
                  <a:cubicBezTo>
                    <a:pt x="27" y="24"/>
                    <a:pt x="25" y="25"/>
                    <a:pt x="22" y="25"/>
                  </a:cubicBezTo>
                  <a:cubicBezTo>
                    <a:pt x="22" y="25"/>
                    <a:pt x="21" y="25"/>
                    <a:pt x="20" y="25"/>
                  </a:cubicBezTo>
                  <a:cubicBezTo>
                    <a:pt x="20" y="25"/>
                    <a:pt x="20" y="26"/>
                    <a:pt x="20" y="26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31" y="44"/>
                    <a:pt x="35" y="49"/>
                    <a:pt x="37" y="52"/>
                  </a:cubicBezTo>
                  <a:cubicBezTo>
                    <a:pt x="39" y="52"/>
                    <a:pt x="43" y="52"/>
                    <a:pt x="49" y="52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1" y="49"/>
                    <a:pt x="51" y="49"/>
                    <a:pt x="51" y="49"/>
                  </a:cubicBezTo>
                  <a:cubicBezTo>
                    <a:pt x="50" y="49"/>
                    <a:pt x="49" y="49"/>
                    <a:pt x="48" y="49"/>
                  </a:cubicBezTo>
                  <a:cubicBezTo>
                    <a:pt x="48" y="49"/>
                    <a:pt x="47" y="48"/>
                    <a:pt x="46" y="46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6" y="24"/>
                    <a:pt x="39" y="22"/>
                    <a:pt x="41" y="19"/>
                  </a:cubicBezTo>
                  <a:cubicBezTo>
                    <a:pt x="42" y="17"/>
                    <a:pt x="43" y="15"/>
                    <a:pt x="43" y="12"/>
                  </a:cubicBezTo>
                  <a:cubicBezTo>
                    <a:pt x="43" y="9"/>
                    <a:pt x="43" y="7"/>
                    <a:pt x="41" y="6"/>
                  </a:cubicBezTo>
                  <a:cubicBezTo>
                    <a:pt x="40" y="4"/>
                    <a:pt x="39" y="3"/>
                    <a:pt x="37" y="2"/>
                  </a:cubicBezTo>
                  <a:cubicBezTo>
                    <a:pt x="35" y="1"/>
                    <a:pt x="32" y="1"/>
                    <a:pt x="28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1"/>
                    <a:pt x="5" y="1"/>
                    <a:pt x="0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3" y="4"/>
                    <a:pt x="5" y="4"/>
                    <a:pt x="5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7"/>
                    <a:pt x="6" y="9"/>
                    <a:pt x="6" y="14"/>
                  </a:cubicBezTo>
                  <a:cubicBezTo>
                    <a:pt x="6" y="20"/>
                    <a:pt x="6" y="26"/>
                    <a:pt x="6" y="30"/>
                  </a:cubicBezTo>
                  <a:cubicBezTo>
                    <a:pt x="6" y="33"/>
                    <a:pt x="6" y="37"/>
                    <a:pt x="6" y="42"/>
                  </a:cubicBezTo>
                  <a:cubicBezTo>
                    <a:pt x="6" y="45"/>
                    <a:pt x="6" y="47"/>
                    <a:pt x="6" y="48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" y="49"/>
                    <a:pt x="3" y="49"/>
                    <a:pt x="0" y="49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4" y="52"/>
                    <a:pt x="8" y="52"/>
                    <a:pt x="12" y="52"/>
                  </a:cubicBezTo>
                  <a:close/>
                  <a:moveTo>
                    <a:pt x="102" y="50"/>
                  </a:moveTo>
                  <a:cubicBezTo>
                    <a:pt x="106" y="47"/>
                    <a:pt x="109" y="44"/>
                    <a:pt x="112" y="40"/>
                  </a:cubicBezTo>
                  <a:cubicBezTo>
                    <a:pt x="114" y="36"/>
                    <a:pt x="115" y="31"/>
                    <a:pt x="115" y="25"/>
                  </a:cubicBezTo>
                  <a:cubicBezTo>
                    <a:pt x="115" y="20"/>
                    <a:pt x="114" y="15"/>
                    <a:pt x="112" y="12"/>
                  </a:cubicBezTo>
                  <a:cubicBezTo>
                    <a:pt x="110" y="8"/>
                    <a:pt x="107" y="5"/>
                    <a:pt x="103" y="3"/>
                  </a:cubicBezTo>
                  <a:cubicBezTo>
                    <a:pt x="99" y="1"/>
                    <a:pt x="94" y="0"/>
                    <a:pt x="88" y="0"/>
                  </a:cubicBezTo>
                  <a:cubicBezTo>
                    <a:pt x="81" y="0"/>
                    <a:pt x="76" y="1"/>
                    <a:pt x="72" y="3"/>
                  </a:cubicBezTo>
                  <a:cubicBezTo>
                    <a:pt x="68" y="6"/>
                    <a:pt x="64" y="9"/>
                    <a:pt x="62" y="13"/>
                  </a:cubicBezTo>
                  <a:cubicBezTo>
                    <a:pt x="60" y="17"/>
                    <a:pt x="59" y="21"/>
                    <a:pt x="59" y="27"/>
                  </a:cubicBezTo>
                  <a:cubicBezTo>
                    <a:pt x="59" y="35"/>
                    <a:pt x="61" y="42"/>
                    <a:pt x="66" y="46"/>
                  </a:cubicBezTo>
                  <a:cubicBezTo>
                    <a:pt x="71" y="51"/>
                    <a:pt x="77" y="53"/>
                    <a:pt x="86" y="53"/>
                  </a:cubicBezTo>
                  <a:cubicBezTo>
                    <a:pt x="92" y="53"/>
                    <a:pt x="98" y="52"/>
                    <a:pt x="102" y="50"/>
                  </a:cubicBezTo>
                  <a:close/>
                  <a:moveTo>
                    <a:pt x="78" y="47"/>
                  </a:moveTo>
                  <a:cubicBezTo>
                    <a:pt x="76" y="45"/>
                    <a:pt x="74" y="43"/>
                    <a:pt x="72" y="39"/>
                  </a:cubicBezTo>
                  <a:cubicBezTo>
                    <a:pt x="71" y="35"/>
                    <a:pt x="70" y="31"/>
                    <a:pt x="70" y="26"/>
                  </a:cubicBezTo>
                  <a:cubicBezTo>
                    <a:pt x="70" y="18"/>
                    <a:pt x="71" y="13"/>
                    <a:pt x="74" y="9"/>
                  </a:cubicBezTo>
                  <a:cubicBezTo>
                    <a:pt x="77" y="6"/>
                    <a:pt x="81" y="4"/>
                    <a:pt x="86" y="4"/>
                  </a:cubicBezTo>
                  <a:cubicBezTo>
                    <a:pt x="92" y="4"/>
                    <a:pt x="96" y="6"/>
                    <a:pt x="99" y="9"/>
                  </a:cubicBezTo>
                  <a:cubicBezTo>
                    <a:pt x="102" y="13"/>
                    <a:pt x="104" y="19"/>
                    <a:pt x="104" y="27"/>
                  </a:cubicBezTo>
                  <a:cubicBezTo>
                    <a:pt x="104" y="35"/>
                    <a:pt x="102" y="40"/>
                    <a:pt x="100" y="44"/>
                  </a:cubicBezTo>
                  <a:cubicBezTo>
                    <a:pt x="97" y="47"/>
                    <a:pt x="93" y="49"/>
                    <a:pt x="88" y="49"/>
                  </a:cubicBezTo>
                  <a:cubicBezTo>
                    <a:pt x="84" y="49"/>
                    <a:pt x="81" y="48"/>
                    <a:pt x="78" y="47"/>
                  </a:cubicBezTo>
                  <a:close/>
                  <a:moveTo>
                    <a:pt x="129" y="5"/>
                  </a:moveTo>
                  <a:cubicBezTo>
                    <a:pt x="129" y="5"/>
                    <a:pt x="129" y="5"/>
                    <a:pt x="130" y="5"/>
                  </a:cubicBezTo>
                  <a:cubicBezTo>
                    <a:pt x="130" y="6"/>
                    <a:pt x="130" y="7"/>
                    <a:pt x="130" y="9"/>
                  </a:cubicBezTo>
                  <a:cubicBezTo>
                    <a:pt x="130" y="14"/>
                    <a:pt x="130" y="18"/>
                    <a:pt x="130" y="19"/>
                  </a:cubicBezTo>
                  <a:cubicBezTo>
                    <a:pt x="130" y="35"/>
                    <a:pt x="130" y="35"/>
                    <a:pt x="130" y="35"/>
                  </a:cubicBezTo>
                  <a:cubicBezTo>
                    <a:pt x="130" y="40"/>
                    <a:pt x="131" y="43"/>
                    <a:pt x="132" y="45"/>
                  </a:cubicBezTo>
                  <a:cubicBezTo>
                    <a:pt x="134" y="48"/>
                    <a:pt x="136" y="49"/>
                    <a:pt x="139" y="51"/>
                  </a:cubicBezTo>
                  <a:cubicBezTo>
                    <a:pt x="142" y="52"/>
                    <a:pt x="146" y="53"/>
                    <a:pt x="151" y="53"/>
                  </a:cubicBezTo>
                  <a:cubicBezTo>
                    <a:pt x="156" y="53"/>
                    <a:pt x="160" y="52"/>
                    <a:pt x="163" y="51"/>
                  </a:cubicBezTo>
                  <a:cubicBezTo>
                    <a:pt x="166" y="49"/>
                    <a:pt x="169" y="47"/>
                    <a:pt x="170" y="45"/>
                  </a:cubicBezTo>
                  <a:cubicBezTo>
                    <a:pt x="171" y="43"/>
                    <a:pt x="172" y="40"/>
                    <a:pt x="172" y="36"/>
                  </a:cubicBezTo>
                  <a:cubicBezTo>
                    <a:pt x="173" y="35"/>
                    <a:pt x="173" y="32"/>
                    <a:pt x="173" y="28"/>
                  </a:cubicBezTo>
                  <a:cubicBezTo>
                    <a:pt x="173" y="21"/>
                    <a:pt x="173" y="14"/>
                    <a:pt x="173" y="9"/>
                  </a:cubicBezTo>
                  <a:cubicBezTo>
                    <a:pt x="173" y="7"/>
                    <a:pt x="174" y="5"/>
                    <a:pt x="174" y="5"/>
                  </a:cubicBezTo>
                  <a:cubicBezTo>
                    <a:pt x="175" y="4"/>
                    <a:pt x="176" y="4"/>
                    <a:pt x="179" y="4"/>
                  </a:cubicBezTo>
                  <a:cubicBezTo>
                    <a:pt x="179" y="1"/>
                    <a:pt x="179" y="1"/>
                    <a:pt x="179" y="1"/>
                  </a:cubicBezTo>
                  <a:cubicBezTo>
                    <a:pt x="175" y="1"/>
                    <a:pt x="173" y="1"/>
                    <a:pt x="170" y="1"/>
                  </a:cubicBezTo>
                  <a:cubicBezTo>
                    <a:pt x="168" y="1"/>
                    <a:pt x="165" y="1"/>
                    <a:pt x="161" y="1"/>
                  </a:cubicBezTo>
                  <a:cubicBezTo>
                    <a:pt x="161" y="4"/>
                    <a:pt x="161" y="4"/>
                    <a:pt x="161" y="4"/>
                  </a:cubicBezTo>
                  <a:cubicBezTo>
                    <a:pt x="164" y="4"/>
                    <a:pt x="166" y="4"/>
                    <a:pt x="167" y="5"/>
                  </a:cubicBezTo>
                  <a:cubicBezTo>
                    <a:pt x="167" y="5"/>
                    <a:pt x="167" y="5"/>
                    <a:pt x="168" y="5"/>
                  </a:cubicBezTo>
                  <a:cubicBezTo>
                    <a:pt x="168" y="6"/>
                    <a:pt x="168" y="8"/>
                    <a:pt x="168" y="11"/>
                  </a:cubicBezTo>
                  <a:cubicBezTo>
                    <a:pt x="168" y="25"/>
                    <a:pt x="168" y="25"/>
                    <a:pt x="168" y="25"/>
                  </a:cubicBezTo>
                  <a:cubicBezTo>
                    <a:pt x="168" y="32"/>
                    <a:pt x="168" y="37"/>
                    <a:pt x="167" y="40"/>
                  </a:cubicBezTo>
                  <a:cubicBezTo>
                    <a:pt x="166" y="42"/>
                    <a:pt x="165" y="44"/>
                    <a:pt x="163" y="45"/>
                  </a:cubicBezTo>
                  <a:cubicBezTo>
                    <a:pt x="161" y="46"/>
                    <a:pt x="158" y="47"/>
                    <a:pt x="154" y="47"/>
                  </a:cubicBezTo>
                  <a:cubicBezTo>
                    <a:pt x="151" y="47"/>
                    <a:pt x="148" y="46"/>
                    <a:pt x="146" y="45"/>
                  </a:cubicBezTo>
                  <a:cubicBezTo>
                    <a:pt x="144" y="44"/>
                    <a:pt x="143" y="43"/>
                    <a:pt x="142" y="41"/>
                  </a:cubicBezTo>
                  <a:cubicBezTo>
                    <a:pt x="141" y="39"/>
                    <a:pt x="141" y="36"/>
                    <a:pt x="141" y="32"/>
                  </a:cubicBezTo>
                  <a:cubicBezTo>
                    <a:pt x="141" y="28"/>
                    <a:pt x="141" y="23"/>
                    <a:pt x="141" y="19"/>
                  </a:cubicBezTo>
                  <a:cubicBezTo>
                    <a:pt x="141" y="12"/>
                    <a:pt x="141" y="8"/>
                    <a:pt x="141" y="7"/>
                  </a:cubicBezTo>
                  <a:cubicBezTo>
                    <a:pt x="141" y="6"/>
                    <a:pt x="142" y="5"/>
                    <a:pt x="142" y="5"/>
                  </a:cubicBezTo>
                  <a:cubicBezTo>
                    <a:pt x="143" y="5"/>
                    <a:pt x="143" y="5"/>
                    <a:pt x="143" y="5"/>
                  </a:cubicBezTo>
                  <a:cubicBezTo>
                    <a:pt x="144" y="4"/>
                    <a:pt x="145" y="4"/>
                    <a:pt x="147" y="4"/>
                  </a:cubicBezTo>
                  <a:cubicBezTo>
                    <a:pt x="147" y="1"/>
                    <a:pt x="147" y="1"/>
                    <a:pt x="147" y="1"/>
                  </a:cubicBezTo>
                  <a:cubicBezTo>
                    <a:pt x="143" y="1"/>
                    <a:pt x="140" y="1"/>
                    <a:pt x="137" y="1"/>
                  </a:cubicBezTo>
                  <a:cubicBezTo>
                    <a:pt x="133" y="1"/>
                    <a:pt x="129" y="1"/>
                    <a:pt x="124" y="1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7" y="4"/>
                    <a:pt x="128" y="4"/>
                    <a:pt x="129" y="5"/>
                  </a:cubicBezTo>
                  <a:close/>
                  <a:moveTo>
                    <a:pt x="200" y="52"/>
                  </a:moveTo>
                  <a:cubicBezTo>
                    <a:pt x="203" y="52"/>
                    <a:pt x="207" y="52"/>
                    <a:pt x="211" y="52"/>
                  </a:cubicBezTo>
                  <a:cubicBezTo>
                    <a:pt x="211" y="49"/>
                    <a:pt x="211" y="49"/>
                    <a:pt x="211" y="49"/>
                  </a:cubicBezTo>
                  <a:cubicBezTo>
                    <a:pt x="208" y="49"/>
                    <a:pt x="206" y="49"/>
                    <a:pt x="205" y="49"/>
                  </a:cubicBezTo>
                  <a:cubicBezTo>
                    <a:pt x="205" y="48"/>
                    <a:pt x="204" y="48"/>
                    <a:pt x="204" y="48"/>
                  </a:cubicBezTo>
                  <a:cubicBezTo>
                    <a:pt x="204" y="47"/>
                    <a:pt x="204" y="45"/>
                    <a:pt x="204" y="41"/>
                  </a:cubicBezTo>
                  <a:cubicBezTo>
                    <a:pt x="204" y="32"/>
                    <a:pt x="204" y="26"/>
                    <a:pt x="204" y="24"/>
                  </a:cubicBezTo>
                  <a:cubicBezTo>
                    <a:pt x="204" y="19"/>
                    <a:pt x="204" y="13"/>
                    <a:pt x="204" y="5"/>
                  </a:cubicBezTo>
                  <a:cubicBezTo>
                    <a:pt x="206" y="5"/>
                    <a:pt x="207" y="5"/>
                    <a:pt x="209" y="5"/>
                  </a:cubicBezTo>
                  <a:cubicBezTo>
                    <a:pt x="212" y="5"/>
                    <a:pt x="214" y="6"/>
                    <a:pt x="216" y="7"/>
                  </a:cubicBezTo>
                  <a:cubicBezTo>
                    <a:pt x="217" y="9"/>
                    <a:pt x="218" y="11"/>
                    <a:pt x="218" y="15"/>
                  </a:cubicBezTo>
                  <a:cubicBezTo>
                    <a:pt x="218" y="18"/>
                    <a:pt x="217" y="20"/>
                    <a:pt x="216" y="22"/>
                  </a:cubicBezTo>
                  <a:cubicBezTo>
                    <a:pt x="214" y="24"/>
                    <a:pt x="212" y="25"/>
                    <a:pt x="210" y="25"/>
                  </a:cubicBezTo>
                  <a:cubicBezTo>
                    <a:pt x="209" y="25"/>
                    <a:pt x="209" y="25"/>
                    <a:pt x="208" y="24"/>
                  </a:cubicBezTo>
                  <a:cubicBezTo>
                    <a:pt x="208" y="24"/>
                    <a:pt x="207" y="24"/>
                    <a:pt x="207" y="24"/>
                  </a:cubicBezTo>
                  <a:cubicBezTo>
                    <a:pt x="206" y="25"/>
                    <a:pt x="206" y="25"/>
                    <a:pt x="206" y="25"/>
                  </a:cubicBezTo>
                  <a:cubicBezTo>
                    <a:pt x="207" y="26"/>
                    <a:pt x="207" y="27"/>
                    <a:pt x="207" y="28"/>
                  </a:cubicBezTo>
                  <a:cubicBezTo>
                    <a:pt x="208" y="28"/>
                    <a:pt x="209" y="28"/>
                    <a:pt x="210" y="28"/>
                  </a:cubicBezTo>
                  <a:cubicBezTo>
                    <a:pt x="210" y="28"/>
                    <a:pt x="211" y="28"/>
                    <a:pt x="212" y="28"/>
                  </a:cubicBezTo>
                  <a:cubicBezTo>
                    <a:pt x="217" y="28"/>
                    <a:pt x="221" y="27"/>
                    <a:pt x="224" y="24"/>
                  </a:cubicBezTo>
                  <a:cubicBezTo>
                    <a:pt x="227" y="21"/>
                    <a:pt x="229" y="17"/>
                    <a:pt x="229" y="12"/>
                  </a:cubicBezTo>
                  <a:cubicBezTo>
                    <a:pt x="229" y="10"/>
                    <a:pt x="228" y="8"/>
                    <a:pt x="227" y="6"/>
                  </a:cubicBezTo>
                  <a:cubicBezTo>
                    <a:pt x="226" y="4"/>
                    <a:pt x="224" y="3"/>
                    <a:pt x="222" y="2"/>
                  </a:cubicBezTo>
                  <a:cubicBezTo>
                    <a:pt x="220" y="1"/>
                    <a:pt x="217" y="1"/>
                    <a:pt x="213" y="1"/>
                  </a:cubicBezTo>
                  <a:cubicBezTo>
                    <a:pt x="212" y="1"/>
                    <a:pt x="210" y="1"/>
                    <a:pt x="207" y="1"/>
                  </a:cubicBezTo>
                  <a:cubicBezTo>
                    <a:pt x="203" y="1"/>
                    <a:pt x="199" y="1"/>
                    <a:pt x="197" y="1"/>
                  </a:cubicBezTo>
                  <a:cubicBezTo>
                    <a:pt x="196" y="1"/>
                    <a:pt x="194" y="1"/>
                    <a:pt x="191" y="1"/>
                  </a:cubicBezTo>
                  <a:cubicBezTo>
                    <a:pt x="187" y="1"/>
                    <a:pt x="187" y="1"/>
                    <a:pt x="187" y="1"/>
                  </a:cubicBezTo>
                  <a:cubicBezTo>
                    <a:pt x="187" y="4"/>
                    <a:pt x="187" y="4"/>
                    <a:pt x="187" y="4"/>
                  </a:cubicBezTo>
                  <a:cubicBezTo>
                    <a:pt x="189" y="4"/>
                    <a:pt x="189" y="4"/>
                    <a:pt x="189" y="4"/>
                  </a:cubicBezTo>
                  <a:cubicBezTo>
                    <a:pt x="191" y="4"/>
                    <a:pt x="192" y="4"/>
                    <a:pt x="192" y="5"/>
                  </a:cubicBezTo>
                  <a:cubicBezTo>
                    <a:pt x="193" y="5"/>
                    <a:pt x="193" y="7"/>
                    <a:pt x="193" y="11"/>
                  </a:cubicBezTo>
                  <a:cubicBezTo>
                    <a:pt x="193" y="14"/>
                    <a:pt x="193" y="19"/>
                    <a:pt x="193" y="27"/>
                  </a:cubicBezTo>
                  <a:cubicBezTo>
                    <a:pt x="193" y="31"/>
                    <a:pt x="193" y="36"/>
                    <a:pt x="193" y="40"/>
                  </a:cubicBezTo>
                  <a:cubicBezTo>
                    <a:pt x="193" y="45"/>
                    <a:pt x="193" y="47"/>
                    <a:pt x="193" y="48"/>
                  </a:cubicBezTo>
                  <a:cubicBezTo>
                    <a:pt x="192" y="48"/>
                    <a:pt x="192" y="49"/>
                    <a:pt x="192" y="49"/>
                  </a:cubicBezTo>
                  <a:cubicBezTo>
                    <a:pt x="191" y="49"/>
                    <a:pt x="190" y="49"/>
                    <a:pt x="187" y="49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95" y="52"/>
                    <a:pt x="199" y="52"/>
                    <a:pt x="200" y="52"/>
                  </a:cubicBezTo>
                  <a:close/>
                </a:path>
              </a:pathLst>
            </a:custGeom>
            <a:solidFill>
              <a:srgbClr val="FFA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34" name="Picture 26"/>
            <p:cNvPicPr>
              <a:picLocks noChangeAspect="1" noChangeArrowheads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382"/>
              <a:ext cx="495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27"/>
            <p:cNvPicPr>
              <a:picLocks noChangeAspect="1" noChangeArrowheads="1"/>
            </p:cNvPicPr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" y="386"/>
              <a:ext cx="468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28"/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" y="386"/>
              <a:ext cx="413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9000" y="6400800"/>
            <a:ext cx="317699" cy="411480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cap="small" baseline="0">
          <a:solidFill>
            <a:srgbClr val="A7001B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Arial Rounded MT Bold" panose="020F07040305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Font typeface="Wingdings" panose="05000000000000000000" pitchFamily="2" charset="2"/>
        <a:buChar char="§"/>
        <a:defRPr sz="2400" kern="1200">
          <a:solidFill>
            <a:srgbClr val="00008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Clr>
          <a:srgbClr val="400080"/>
        </a:buClr>
        <a:buSzPct val="65000"/>
        <a:buFont typeface="Wingdings" panose="05000000000000000000" pitchFamily="2" charset="2"/>
        <a:buChar char="q"/>
        <a:defRPr sz="2000" kern="1200">
          <a:solidFill>
            <a:srgbClr val="40008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85750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SzPct val="90000"/>
        <a:buFont typeface="Wingdings" panose="05000000000000000000" pitchFamily="2" charset="2"/>
        <a:buChar char="§"/>
        <a:defRPr kern="1200">
          <a:solidFill>
            <a:srgbClr val="00008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485900" indent="-285750" algn="l" rtl="0" eaLnBrk="0" fontAlgn="base" hangingPunct="0">
        <a:spcBef>
          <a:spcPct val="20000"/>
        </a:spcBef>
        <a:spcAft>
          <a:spcPct val="0"/>
        </a:spcAft>
        <a:buClr>
          <a:srgbClr val="400080"/>
        </a:buClr>
        <a:buSzPct val="55000"/>
        <a:buFont typeface="Wingdings" panose="05000000000000000000" pitchFamily="2" charset="2"/>
        <a:buChar char="q"/>
        <a:defRPr sz="1600" kern="1200">
          <a:solidFill>
            <a:srgbClr val="40008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82880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Arial" panose="020B0604020202020204" pitchFamily="34" charset="0"/>
        <a:buChar char="•"/>
        <a:defRPr sz="1400" kern="1200">
          <a:solidFill>
            <a:srgbClr val="00008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jpeg"/><Relationship Id="rId6" Type="http://schemas.openxmlformats.org/officeDocument/2006/relationships/image" Target="../media/image12.tiff"/><Relationship Id="rId7" Type="http://schemas.openxmlformats.org/officeDocument/2006/relationships/image" Target="../media/image13.tiff"/><Relationship Id="rId8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gcomp.org/page/publication_view/83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sz="3600" dirty="0"/>
              <a:t>Joint Reasoning For Temporal And Causal Relations</a:t>
            </a:r>
            <a:endParaRPr lang="en-US" alt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4800"/>
            <a:ext cx="8382000" cy="2057400"/>
          </a:xfrm>
        </p:spPr>
        <p:txBody>
          <a:bodyPr/>
          <a:lstStyle/>
          <a:p>
            <a:r>
              <a:rPr lang="en-US" dirty="0" smtClean="0"/>
              <a:t>Qiang </a:t>
            </a:r>
            <a:r>
              <a:rPr lang="en-US" dirty="0"/>
              <a:t>Ning, </a:t>
            </a:r>
            <a:r>
              <a:rPr lang="en-US" dirty="0" smtClean="0"/>
              <a:t>   </a:t>
            </a:r>
            <a:r>
              <a:rPr lang="en-US" dirty="0" err="1" smtClean="0"/>
              <a:t>Zhili</a:t>
            </a:r>
            <a:r>
              <a:rPr lang="en-US" dirty="0" smtClean="0"/>
              <a:t> </a:t>
            </a:r>
            <a:r>
              <a:rPr lang="en-US" dirty="0"/>
              <a:t>Feng</a:t>
            </a:r>
            <a:r>
              <a:rPr lang="en-US" dirty="0" smtClean="0"/>
              <a:t>,     </a:t>
            </a:r>
            <a:r>
              <a:rPr lang="en-US" dirty="0"/>
              <a:t>Hao Wu, </a:t>
            </a:r>
            <a:r>
              <a:rPr lang="en-US" dirty="0" smtClean="0"/>
              <a:t>      Dan </a:t>
            </a:r>
            <a:r>
              <a:rPr lang="en-US" dirty="0"/>
              <a:t>Roth</a:t>
            </a:r>
          </a:p>
          <a:p>
            <a:r>
              <a:rPr lang="en-US" dirty="0"/>
              <a:t>07/18/2018</a:t>
            </a:r>
          </a:p>
          <a:p>
            <a:endParaRPr lang="en-US" dirty="0"/>
          </a:p>
          <a:p>
            <a:r>
              <a:rPr lang="en-US" sz="2000" dirty="0"/>
              <a:t>University of Illinois, </a:t>
            </a:r>
            <a:r>
              <a:rPr lang="en-US" sz="2000" dirty="0" smtClean="0"/>
              <a:t>Urbana-Champaign </a:t>
            </a:r>
            <a:r>
              <a:rPr lang="en-US" sz="2000" dirty="0" smtClean="0">
                <a:solidFill>
                  <a:srgbClr val="FF0000"/>
                </a:solidFill>
              </a:rPr>
              <a:t>&amp;</a:t>
            </a:r>
            <a:r>
              <a:rPr lang="en-US" sz="2000" dirty="0" smtClean="0"/>
              <a:t> University </a:t>
            </a:r>
            <a:r>
              <a:rPr lang="en-US" sz="2000" dirty="0"/>
              <a:t>of Pennsylvania</a:t>
            </a:r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2633662" cy="220662"/>
          </a:xfrm>
          <a:prstGeom prst="rect">
            <a:avLst/>
          </a:prstGeom>
          <a:gradFill>
            <a:gsLst>
              <a:gs pos="0">
                <a:srgbClr val="092768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8730" y="23191"/>
            <a:ext cx="2418522" cy="1250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0792" y="3038856"/>
            <a:ext cx="1219200" cy="114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7175" y="3038856"/>
            <a:ext cx="1155172" cy="11483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354"/>
          <a:stretch/>
        </p:blipFill>
        <p:spPr>
          <a:xfrm>
            <a:off x="3302471" y="3038856"/>
            <a:ext cx="1165590" cy="11521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60540" y="3038856"/>
            <a:ext cx="1174156" cy="115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6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Proposed </a:t>
            </a:r>
            <a:r>
              <a:rPr lang="en-US" dirty="0"/>
              <a:t>a </a:t>
            </a:r>
            <a:r>
              <a:rPr lang="en-US" dirty="0" smtClean="0"/>
              <a:t>novel joint inference framework </a:t>
            </a:r>
            <a:r>
              <a:rPr lang="en-US" dirty="0"/>
              <a:t>for </a:t>
            </a:r>
            <a:r>
              <a:rPr lang="en-US" dirty="0" smtClean="0"/>
              <a:t>temporal </a:t>
            </a:r>
            <a:r>
              <a:rPr lang="en-US" dirty="0"/>
              <a:t>and </a:t>
            </a:r>
            <a:r>
              <a:rPr lang="en-US" dirty="0" smtClean="0"/>
              <a:t>causal </a:t>
            </a:r>
            <a:r>
              <a:rPr lang="en-US" dirty="0"/>
              <a:t>r</a:t>
            </a:r>
            <a:r>
              <a:rPr lang="en-US" dirty="0" smtClean="0"/>
              <a:t>easoning</a:t>
            </a:r>
          </a:p>
          <a:p>
            <a:pPr lvl="1"/>
            <a:r>
              <a:rPr lang="en-US" dirty="0" smtClean="0"/>
              <a:t>Assume </a:t>
            </a:r>
            <a:r>
              <a:rPr lang="en-US" dirty="0"/>
              <a:t>the availability of a temporal extraction system and a causal extraction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Enforce </a:t>
            </a:r>
            <a:r>
              <a:rPr lang="en-US" dirty="0"/>
              <a:t>declarative constraints </a:t>
            </a:r>
            <a:r>
              <a:rPr lang="en-US" dirty="0" smtClean="0"/>
              <a:t>originating </a:t>
            </a:r>
            <a:r>
              <a:rPr lang="en-US" dirty="0"/>
              <a:t>from the </a:t>
            </a:r>
            <a:r>
              <a:rPr lang="en-US" dirty="0" smtClean="0"/>
              <a:t>physical </a:t>
            </a:r>
            <a:r>
              <a:rPr lang="en-US" dirty="0"/>
              <a:t>nature of </a:t>
            </a:r>
            <a:r>
              <a:rPr lang="en-US" dirty="0" smtClean="0"/>
              <a:t>causality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Constructed </a:t>
            </a:r>
            <a:r>
              <a:rPr lang="en-US" dirty="0"/>
              <a:t>a </a:t>
            </a:r>
            <a:r>
              <a:rPr lang="en-US" dirty="0" smtClean="0"/>
              <a:t>new dataset with both temporal and causal relations.</a:t>
            </a:r>
          </a:p>
          <a:p>
            <a:pPr lvl="1"/>
            <a:r>
              <a:rPr lang="en-US" dirty="0" smtClean="0"/>
              <a:t>We augmented </a:t>
            </a:r>
            <a:r>
              <a:rPr lang="en-US" dirty="0"/>
              <a:t>the </a:t>
            </a:r>
            <a:r>
              <a:rPr lang="en-US" dirty="0" err="1"/>
              <a:t>EventCausality</a:t>
            </a:r>
            <a:r>
              <a:rPr lang="en-US" dirty="0"/>
              <a:t> dataset (Do et al., 2011</a:t>
            </a:r>
            <a:r>
              <a:rPr lang="en-US" dirty="0" smtClean="0"/>
              <a:t>), which comes with causal relations, with new temporal annotations.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7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7DAD8-661B-426E-A64C-930C32D1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Relation </a:t>
            </a:r>
            <a:r>
              <a:rPr lang="en-US" dirty="0" smtClean="0"/>
              <a:t>Extraction: An ILP Approach </a:t>
            </a:r>
            <a:r>
              <a:rPr lang="en-US" sz="1600" dirty="0" smtClean="0">
                <a:solidFill>
                  <a:schemeClr val="bg2"/>
                </a:solidFill>
              </a:rPr>
              <a:t>[Do et al. EMNLP’12]</a:t>
            </a:r>
            <a:endParaRPr lang="en-US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F02C4E20-21E9-49F2-99C9-0CA78E0DF464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609600" y="1219200"/>
                <a:ext cx="8534400" cy="5181600"/>
              </a:xfrm>
            </p:spPr>
            <p:txBody>
              <a:bodyPr/>
              <a:lstStyle/>
              <a:p>
                <a:r>
                  <a:rPr lang="en-US" dirty="0" smtClean="0"/>
                  <a:t>Notations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--</a:t>
                </a:r>
                <a:r>
                  <a:rPr lang="en-US" dirty="0">
                    <a:solidFill>
                      <a:srgbClr val="7030A0"/>
                    </a:solidFill>
                  </a:rPr>
                  <a:t>Event node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set.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∈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ℰ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 are events.</a:t>
                </a:r>
                <a:endParaRPr lang="en-US" b="0" i="1" dirty="0" smtClean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𝑟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∈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ℛ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--</a:t>
                </a:r>
                <a:r>
                  <a:rPr lang="en-US" dirty="0">
                    <a:solidFill>
                      <a:srgbClr val="7030A0"/>
                    </a:solidFill>
                  </a:rPr>
                  <a:t>temporal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relation label</a:t>
                </a:r>
                <a:endParaRPr lang="en-US" dirty="0">
                  <a:solidFill>
                    <a:srgbClr val="7030A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d>
                      <m:dPr>
                        <m:ctrlPr>
                          <a:rPr lang="en-US" b="1" i="1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—Boolean variable – is there a of relation r between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? (Y/N)</a:t>
                </a:r>
                <a:endParaRPr lang="en-US" dirty="0">
                  <a:solidFill>
                    <a:srgbClr val="7030A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en-US" b="1" i="1" smtClean="0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 smtClean="0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--score of event </a:t>
                </a:r>
                <a:r>
                  <a:rPr lang="en-US" dirty="0">
                    <a:solidFill>
                      <a:srgbClr val="7030A0"/>
                    </a:solidFill>
                  </a:rPr>
                  <a:t>pair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7030A0"/>
                        </a:solidFill>
                        <a:latin typeface="Cambria Math" charset="0"/>
                      </a:rPr>
                      <m:t>(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having relation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𝑟</m:t>
                    </m:r>
                  </m:oMath>
                </a14:m>
                <a:endParaRPr lang="en-US" dirty="0" smtClean="0">
                  <a:solidFill>
                    <a:srgbClr val="7030A0"/>
                  </a:solidFill>
                </a:endParaRPr>
              </a:p>
              <a:p>
                <a:pPr lvl="1"/>
                <a:endParaRPr lang="en-US" dirty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acc>
                      <m:r>
                        <a:rPr lang="en-US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𝑎𝑟𝑔</m:t>
                      </m:r>
                      <m:func>
                        <m:func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ax</m:t>
                              </m:r>
                            </m:e>
                            <m:lim>
                              <m: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  <m: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ℰ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b="0" i="1" dirty="0" smtClean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US" b="0" i="1" dirty="0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b="0" i="1" dirty="0" smtClean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  <m:t>ℛ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𝑖𝑗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r>
                                    <a:rPr lang="en-US" b="0" i="1" dirty="0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dirty="0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  <m:r>
                                    <a:rPr lang="en-US" b="0" i="1" dirty="0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nary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𝑠𝑢𝑐h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𝑡h𝑎𝑡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 ∀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ℰ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, 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ℛ</m:t>
                      </m:r>
                    </m:oMath>
                  </m:oMathPara>
                </a14:m>
                <a:endParaRPr lang="en-US" b="0" dirty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b="0" dirty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</m:e>
                      </m:d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𝑗𝑘</m:t>
                          </m:r>
                        </m:e>
                      </m:d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2C4E20-21E9-49F2-99C9-0CA78E0DF4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09600" y="1219200"/>
                <a:ext cx="8534400" cy="5181600"/>
              </a:xfrm>
              <a:blipFill>
                <a:blip r:embed="rId2"/>
                <a:stretch>
                  <a:fillRect l="-1000" t="-941" r="-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0CB617D-BD82-460A-81E8-D560F32C96B0}"/>
              </a:ext>
            </a:extLst>
          </p:cNvPr>
          <p:cNvSpPr txBox="1"/>
          <p:nvPr/>
        </p:nvSpPr>
        <p:spPr>
          <a:xfrm>
            <a:off x="6613323" y="4684931"/>
            <a:ext cx="14029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Uniqueness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3C649FF-D4DE-4DDB-B1B8-730DA7C8DC8A}"/>
              </a:ext>
            </a:extLst>
          </p:cNvPr>
          <p:cNvSpPr txBox="1"/>
          <p:nvPr/>
        </p:nvSpPr>
        <p:spPr>
          <a:xfrm>
            <a:off x="6613323" y="5203350"/>
            <a:ext cx="120129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Transitivity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98790" y="5867400"/>
                <a:ext cx="38043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--the relation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dictated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790" y="5867400"/>
                <a:ext cx="3804311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0CB617D-BD82-460A-81E8-D560F32C96B0}"/>
              </a:ext>
            </a:extLst>
          </p:cNvPr>
          <p:cNvSpPr txBox="1"/>
          <p:nvPr/>
        </p:nvSpPr>
        <p:spPr>
          <a:xfrm>
            <a:off x="6613323" y="3581400"/>
            <a:ext cx="245537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sum of all </a:t>
            </a:r>
            <a:r>
              <a:rPr lang="en-US" dirty="0" err="1" smtClean="0">
                <a:solidFill>
                  <a:srgbClr val="002060"/>
                </a:solidFill>
              </a:rPr>
              <a:t>softmax</a:t>
            </a:r>
            <a:r>
              <a:rPr lang="en-US" dirty="0" smtClean="0">
                <a:solidFill>
                  <a:srgbClr val="002060"/>
                </a:solidFill>
              </a:rPr>
              <a:t> scores in this document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0CB617D-BD82-460A-81E8-D560F32C96B0}"/>
              </a:ext>
            </a:extLst>
          </p:cNvPr>
          <p:cNvSpPr txBox="1"/>
          <p:nvPr/>
        </p:nvSpPr>
        <p:spPr>
          <a:xfrm>
            <a:off x="762000" y="3581399"/>
            <a:ext cx="193679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Global assignment of relations: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9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9" grpId="0" animBg="1"/>
      <p:bldP spid="4" grpId="0"/>
      <p:bldP spid="10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7DAD8-661B-426E-A64C-930C32D1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Joint </a:t>
            </a:r>
            <a:r>
              <a:rPr lang="en-US" dirty="0" smtClean="0"/>
              <a:t>Approach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F02C4E20-21E9-49F2-99C9-0CA78E0DF464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609600" y="1219200"/>
                <a:ext cx="8534400" cy="5181600"/>
              </a:xfrm>
            </p:spPr>
            <p:txBody>
              <a:bodyPr/>
              <a:lstStyle/>
              <a:p>
                <a:r>
                  <a:rPr lang="en-US" dirty="0" smtClean="0"/>
                  <a:t>Notations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--</a:t>
                </a:r>
                <a:r>
                  <a:rPr lang="en-US" dirty="0">
                    <a:solidFill>
                      <a:srgbClr val="7030A0"/>
                    </a:solidFill>
                  </a:rPr>
                  <a:t>Event node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set.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∈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ℰ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 are events.</a:t>
                </a:r>
                <a:endParaRPr lang="en-US" b="0" i="1" dirty="0" smtClean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𝑟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∈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ℛ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--</a:t>
                </a:r>
                <a:r>
                  <a:rPr lang="en-US" dirty="0">
                    <a:solidFill>
                      <a:srgbClr val="7030A0"/>
                    </a:solidFill>
                  </a:rPr>
                  <a:t>temporal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relation label</a:t>
                </a:r>
                <a:endParaRPr lang="en-US" dirty="0">
                  <a:solidFill>
                    <a:srgbClr val="7030A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d>
                      <m:dPr>
                        <m:ctrlPr>
                          <a:rPr lang="en-US" b="1" i="1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—Boolean variable – is there a of relation r between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? (Y/N)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en-US" b="1" i="1" smtClean="0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 smtClean="0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--score of event </a:t>
                </a:r>
                <a:r>
                  <a:rPr lang="en-US" dirty="0">
                    <a:solidFill>
                      <a:srgbClr val="7030A0"/>
                    </a:solidFill>
                  </a:rPr>
                  <a:t>pair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7030A0"/>
                        </a:solidFill>
                        <a:latin typeface="Cambria Math" charset="0"/>
                      </a:rPr>
                      <m:t>(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having relation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𝑟</m:t>
                    </m:r>
                  </m:oMath>
                </a14:m>
                <a:endParaRPr lang="en-US" dirty="0" smtClean="0">
                  <a:solidFill>
                    <a:srgbClr val="7030A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𝑐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∈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𝒞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--causal relation; with corresponding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  <m:t>𝑱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  <m:t>𝒄</m:t>
                        </m:r>
                      </m:sub>
                    </m:sSub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  <m:t>𝒄</m:t>
                        </m:r>
                      </m:sub>
                    </m:sSub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7030A0"/>
                  </a:solidFill>
                </a:endParaRPr>
              </a:p>
              <a:p>
                <a:pPr lvl="1"/>
                <a:r>
                  <a:rPr lang="en-US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charset="0"/>
                          </a:rPr>
                          <m:t>𝐽</m:t>
                        </m:r>
                      </m:e>
                    </m:acc>
                    <m:r>
                      <a:rPr lang="en-US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𝑎𝑟𝑔</m:t>
                    </m:r>
                    <m:func>
                      <m:funcPr>
                        <m:ctrlPr>
                          <a:rPr lang="en-US" b="0" i="1" dirty="0" smtClean="0">
                            <a:solidFill>
                              <a:srgbClr val="7030A0"/>
                            </a:solidFill>
                            <a:latin typeface="Cambria Math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rgbClr val="7030A0"/>
                                </a:solidFill>
                                <a:latin typeface="Cambria Math" charset="0"/>
                              </a:rPr>
                              <m:t>ax</m:t>
                            </m:r>
                          </m:e>
                          <m:lim>
                            <m: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charset="0"/>
                              </a:rPr>
                              <m:t>,</m:t>
                            </m:r>
                            <m: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charset="0"/>
                              </a:rPr>
                              <m:t>𝐽</m:t>
                            </m:r>
                          </m:lim>
                        </m:limLow>
                      </m:fName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  <m: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ℰ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b="0" i="1" dirty="0" smtClean="0">
                                    <a:solidFill>
                                      <a:srgbClr val="7030A0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b="0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b="0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charset="0"/>
                                      </a:rPr>
                                      <m:t>ℛ</m:t>
                                    </m:r>
                                  </m:sub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e>
                                    </m:d>
                                    <m:sSub>
                                      <m:sSubPr>
                                        <m:ctrlP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dirty="0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e>
                                    </m:d>
                                  </m:e>
                                </m:nary>
                                <m:r>
                                  <a:rPr lang="en-US" b="0" i="1" dirty="0" smtClean="0">
                                    <a:solidFill>
                                      <a:srgbClr val="7030A0"/>
                                    </a:solidFill>
                                    <a:latin typeface="Cambria Math" charset="0"/>
                                  </a:rPr>
                                  <m:t>+</m:t>
                                </m:r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i="1" dirty="0">
                                        <a:solidFill>
                                          <a:srgbClr val="7030A0"/>
                                        </a:solidFill>
                                        <a:latin typeface="Cambria Math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 dirty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i="1" dirty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charset="0"/>
                                      </a:rPr>
                                      <m:t>𝒞</m:t>
                                    </m:r>
                                  </m:sub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e>
                                    </m:d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𝐽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e>
                                    </m:d>
                                  </m:e>
                                </m:nary>
                              </m:e>
                            </m:d>
                          </m:e>
                        </m:nary>
                      </m:e>
                    </m:func>
                  </m:oMath>
                </a14:m>
                <a:endParaRPr lang="en-US" b="0" dirty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𝑠𝑢𝑐h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𝑡h𝑎𝑡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 ∀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ℰ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, 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charset="0"/>
                        </a:rPr>
                        <m:t>ℛ</m:t>
                      </m:r>
                    </m:oMath>
                  </m:oMathPara>
                </a14:m>
                <a:endParaRPr lang="en-US" b="0" dirty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b="0" i="1" dirty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</m:e>
                      </m:d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𝑗𝑘</m:t>
                          </m:r>
                        </m:e>
                      </m:d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US" dirty="0" smtClean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𝑐𝑎𝑢𝑠𝑒𝑠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</m:e>
                      </m:d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𝑏𝑒𝑓𝑜𝑟𝑒</m:t>
                          </m:r>
                        </m:sub>
                      </m:sSub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𝑖𝑗</m:t>
                      </m:r>
                      <m:r>
                        <a:rPr lang="en-US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2C4E20-21E9-49F2-99C9-0CA78E0DF4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09600" y="1219200"/>
                <a:ext cx="8534400" cy="5181600"/>
              </a:xfrm>
              <a:blipFill>
                <a:blip r:embed="rId2"/>
                <a:stretch>
                  <a:fillRect l="-1000" t="-941" r="-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5867400" y="3505200"/>
            <a:ext cx="1981200" cy="439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90800" y="5352079"/>
            <a:ext cx="3886200" cy="3629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3C649FF-D4DE-4DDB-B1B8-730DA7C8DC8A}"/>
              </a:ext>
            </a:extLst>
          </p:cNvPr>
          <p:cNvSpPr txBox="1"/>
          <p:nvPr/>
        </p:nvSpPr>
        <p:spPr>
          <a:xfrm>
            <a:off x="6854447" y="5668617"/>
            <a:ext cx="213715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“Cause” must be before “effect”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3C649FF-D4DE-4DDB-B1B8-730DA7C8DC8A}"/>
              </a:ext>
            </a:extLst>
          </p:cNvPr>
          <p:cNvSpPr txBox="1"/>
          <p:nvPr/>
        </p:nvSpPr>
        <p:spPr>
          <a:xfrm>
            <a:off x="6854447" y="4038600"/>
            <a:ext cx="17895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“causal” part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0CB617D-BD82-460A-81E8-D560F32C96B0}"/>
              </a:ext>
            </a:extLst>
          </p:cNvPr>
          <p:cNvSpPr txBox="1"/>
          <p:nvPr/>
        </p:nvSpPr>
        <p:spPr>
          <a:xfrm>
            <a:off x="76200" y="3486834"/>
            <a:ext cx="140339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</a:rPr>
              <a:t>Global assignment of T &amp; C relations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8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11" grpId="0" animBg="1"/>
      <p:bldP spid="12" grpId="0" animBg="1"/>
      <p:bldP spid="13" grpId="0" animBg="1"/>
      <p:bldP spid="14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1" indent="0">
                  <a:buClr>
                    <a:srgbClr val="000080"/>
                  </a:buClr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acc>
                      <m:r>
                        <a:rPr lang="en-US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𝑎𝑟𝑔</m:t>
                      </m:r>
                      <m:func>
                        <m:funcPr>
                          <m:ctrlPr>
                            <a:rPr lang="en-US" i="1" dirty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ax</m:t>
                              </m:r>
                            </m:e>
                            <m:lim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ℰ</m:t>
                              </m:r>
                            </m:sub>
                            <m:sup/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  <m:t>ℛ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</m:e>
                                  </m:nary>
                                  <m:r>
                                    <a:rPr lang="en-US" i="1" dirty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  <m:t>+</m:t>
                                  </m:r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  <m:t>𝒞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𝐽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  <a:p>
                <a:pPr marL="342900" lvl="1">
                  <a:buClr>
                    <a:srgbClr val="000080"/>
                  </a:buClr>
                  <a:buSzTx/>
                  <a:buFont typeface="Wingdings" panose="05000000000000000000" pitchFamily="2" charset="2"/>
                  <a:buChar char="§"/>
                </a:pPr>
                <a:r>
                  <a:rPr lang="en-US" dirty="0" smtClean="0">
                    <a:solidFill>
                      <a:srgbClr val="000080"/>
                    </a:solidFill>
                    <a:latin typeface="Calibri" charset="0"/>
                    <a:ea typeface="Calibri" charset="0"/>
                    <a:cs typeface="Calibri" charset="0"/>
                  </a:rPr>
                  <a:t>Two scoring functions are needed in the objective above</a:t>
                </a:r>
              </a:p>
              <a:p>
                <a:pPr marL="685800" lvl="2"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b="1" i="1">
                            <a:solidFill>
                              <a:srgbClr val="00008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--score of event pair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7030A0"/>
                        </a:solidFill>
                        <a:latin typeface="Cambria Math" charset="0"/>
                      </a:rPr>
                      <m:t>(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having </a:t>
                </a:r>
                <a:r>
                  <a:rPr lang="en-US" u="sng" dirty="0" smtClean="0">
                    <a:solidFill>
                      <a:srgbClr val="7030A0"/>
                    </a:solidFill>
                  </a:rPr>
                  <a:t>temporal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dirty="0">
                    <a:solidFill>
                      <a:srgbClr val="7030A0"/>
                    </a:solidFill>
                  </a:rPr>
                  <a:t>relation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𝑟</m:t>
                    </m:r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  <a:p>
                <a:pPr marL="685800" lvl="2"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008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80"/>
                            </a:solidFill>
                            <a:latin typeface="Cambria Math" charset="0"/>
                          </a:rPr>
                          <m:t>𝒄</m:t>
                        </m:r>
                      </m:sub>
                    </m:sSub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>
                        <a:solidFill>
                          <a:srgbClr val="00008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--score of event pair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7030A0"/>
                        </a:solidFill>
                        <a:latin typeface="Cambria Math" charset="0"/>
                      </a:rPr>
                      <m:t>(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having </a:t>
                </a:r>
                <a:r>
                  <a:rPr lang="en-US" u="sng" dirty="0" smtClean="0">
                    <a:solidFill>
                      <a:srgbClr val="7030A0"/>
                    </a:solidFill>
                  </a:rPr>
                  <a:t>causal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relation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charset="0"/>
                      </a:rPr>
                      <m:t>𝑐</m:t>
                    </m:r>
                  </m:oMath>
                </a14:m>
                <a:endParaRPr lang="en-US" dirty="0" smtClean="0">
                  <a:solidFill>
                    <a:srgbClr val="7030A0"/>
                  </a:solidFill>
                </a:endParaRPr>
              </a:p>
              <a:p>
                <a:pPr marL="342900" lvl="1">
                  <a:buClr>
                    <a:srgbClr val="000080"/>
                  </a:buClr>
                  <a:buSzTx/>
                  <a:buFont typeface="Wingdings" panose="05000000000000000000" pitchFamily="2" charset="2"/>
                  <a:buChar char="§"/>
                </a:pPr>
                <a:r>
                  <a:rPr lang="en-US" dirty="0" smtClean="0">
                    <a:solidFill>
                      <a:srgbClr val="000080"/>
                    </a:solidFill>
                    <a:latin typeface="Calibri" charset="0"/>
                    <a:ea typeface="Calibri" charset="0"/>
                    <a:cs typeface="Calibri" charset="0"/>
                  </a:rPr>
                  <a:t>Scoring </a:t>
                </a:r>
                <a:r>
                  <a:rPr lang="en-US" dirty="0">
                    <a:solidFill>
                      <a:srgbClr val="000080"/>
                    </a:solidFill>
                    <a:latin typeface="Calibri" charset="0"/>
                    <a:ea typeface="Calibri" charset="0"/>
                    <a:cs typeface="Calibri" charset="0"/>
                  </a:rPr>
                  <a:t>functions</a:t>
                </a:r>
              </a:p>
              <a:p>
                <a:pPr marL="685800" lvl="2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We use the soft-max scores from temporal/causal classifiers (or the log of the soft-max scores)</a:t>
                </a:r>
              </a:p>
              <a:p>
                <a:pPr marL="685800" lvl="2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Choose your favorite model for the classifiers</a:t>
                </a:r>
                <a:r>
                  <a:rPr lang="en-US" dirty="0">
                    <a:solidFill>
                      <a:srgbClr val="7030A0"/>
                    </a:solidFill>
                  </a:rPr>
                  <a:t>;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here: sparse averaged perceptron</a:t>
                </a:r>
              </a:p>
              <a:p>
                <a:pPr marL="685800" lvl="2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Features for a pair of events: </a:t>
                </a:r>
              </a:p>
              <a:p>
                <a:pPr marL="1028700" lvl="3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POS, token distance</a:t>
                </a:r>
              </a:p>
              <a:p>
                <a:pPr marL="1028700" lvl="3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modal </a:t>
                </a:r>
                <a:r>
                  <a:rPr lang="en-US" dirty="0">
                    <a:solidFill>
                      <a:srgbClr val="7030A0"/>
                    </a:solidFill>
                  </a:rPr>
                  <a:t>verbs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in-between (</a:t>
                </a:r>
                <a:r>
                  <a:rPr lang="en-US" dirty="0">
                    <a:solidFill>
                      <a:srgbClr val="7030A0"/>
                    </a:solidFill>
                  </a:rPr>
                  <a:t>i.e., will, would, can, could, may and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might)</a:t>
                </a:r>
              </a:p>
              <a:p>
                <a:pPr marL="1028700" lvl="3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temporal </a:t>
                </a:r>
                <a:r>
                  <a:rPr lang="en-US" dirty="0">
                    <a:solidFill>
                      <a:srgbClr val="7030A0"/>
                    </a:solidFill>
                  </a:rPr>
                  <a:t>connectives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in-between (</a:t>
                </a:r>
                <a:r>
                  <a:rPr lang="en-US" dirty="0">
                    <a:solidFill>
                      <a:srgbClr val="7030A0"/>
                    </a:solidFill>
                  </a:rPr>
                  <a:t>e.g., before, after and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since)</a:t>
                </a:r>
              </a:p>
              <a:p>
                <a:pPr marL="1028700" lvl="3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Whether </a:t>
                </a:r>
                <a:r>
                  <a:rPr lang="en-US" dirty="0">
                    <a:solidFill>
                      <a:srgbClr val="7030A0"/>
                    </a:solidFill>
                  </a:rPr>
                  <a:t>the two verbs have a common synonym from their </a:t>
                </a:r>
                <a:r>
                  <a:rPr lang="en-US" dirty="0" err="1">
                    <a:solidFill>
                      <a:srgbClr val="7030A0"/>
                    </a:solidFill>
                  </a:rPr>
                  <a:t>synsets</a:t>
                </a:r>
                <a:r>
                  <a:rPr lang="en-US" dirty="0">
                    <a:solidFill>
                      <a:srgbClr val="7030A0"/>
                    </a:solidFill>
                  </a:rPr>
                  <a:t> in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WordNet</a:t>
                </a:r>
              </a:p>
              <a:p>
                <a:pPr marL="1028700" lvl="3">
                  <a:buSzTx/>
                </a:pPr>
                <a:r>
                  <a:rPr lang="en-US" dirty="0" smtClean="0">
                    <a:solidFill>
                      <a:srgbClr val="7030A0"/>
                    </a:solidFill>
                  </a:rPr>
                  <a:t>The </a:t>
                </a:r>
                <a:r>
                  <a:rPr lang="en-US" dirty="0">
                    <a:solidFill>
                      <a:srgbClr val="7030A0"/>
                    </a:solidFill>
                  </a:rPr>
                  <a:t>head word of the preposition phrase that covers each 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verb</a:t>
                </a:r>
                <a:endParaRPr lang="en-US" dirty="0">
                  <a:solidFill>
                    <a:srgbClr val="7030A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14" r="-571" b="-1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C649FF-D4DE-4DDB-B1B8-730DA7C8DC8A}"/>
              </a:ext>
            </a:extLst>
          </p:cNvPr>
          <p:cNvSpPr txBox="1"/>
          <p:nvPr/>
        </p:nvSpPr>
        <p:spPr>
          <a:xfrm>
            <a:off x="5715000" y="4572000"/>
            <a:ext cx="3048000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Can we use more than just this “local” information?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1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Example</a:t>
            </a:r>
            <a:r>
              <a:rPr lang="en-US" dirty="0"/>
              <a:t>: Temporal determined by causal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10 people </a:t>
            </a:r>
            <a:r>
              <a:rPr lang="en-US" b="1" i="1" dirty="0"/>
              <a:t>(e1: </a:t>
            </a:r>
            <a:r>
              <a:rPr lang="en-US" b="1" i="1" dirty="0">
                <a:solidFill>
                  <a:srgbClr val="002060"/>
                </a:solidFill>
              </a:rPr>
              <a:t>died</a:t>
            </a:r>
            <a:r>
              <a:rPr lang="en-US" b="1" i="1" dirty="0"/>
              <a:t>)</a:t>
            </a:r>
            <a:r>
              <a:rPr lang="en-US" dirty="0"/>
              <a:t>, he said. A car </a:t>
            </a:r>
            <a:r>
              <a:rPr lang="en-US" b="1" i="1" dirty="0"/>
              <a:t>(e2: </a:t>
            </a:r>
            <a:r>
              <a:rPr lang="en-US" b="1" i="1" dirty="0">
                <a:solidFill>
                  <a:srgbClr val="002060"/>
                </a:solidFill>
              </a:rPr>
              <a:t>exploded</a:t>
            </a:r>
            <a:r>
              <a:rPr lang="en-US" b="1" i="1" dirty="0"/>
              <a:t>)</a:t>
            </a:r>
            <a:r>
              <a:rPr lang="en-US" dirty="0"/>
              <a:t> Friday in the middle of a group of men playing volleyball.</a:t>
            </a:r>
          </a:p>
          <a:p>
            <a:endParaRPr lang="en-US" dirty="0" smtClean="0"/>
          </a:p>
          <a:p>
            <a:r>
              <a:rPr lang="en-US" dirty="0" smtClean="0"/>
              <a:t>Temporal </a:t>
            </a:r>
            <a:r>
              <a:rPr lang="en-US" dirty="0"/>
              <a:t>question: Which one happens first?</a:t>
            </a:r>
          </a:p>
          <a:p>
            <a:r>
              <a:rPr lang="en-US" dirty="0"/>
              <a:t>Obviously, “</a:t>
            </a:r>
            <a:r>
              <a:rPr lang="en-US" dirty="0" smtClean="0"/>
              <a:t>e2:exploded” is the </a:t>
            </a:r>
            <a:r>
              <a:rPr lang="en-US" u="sng" dirty="0" smtClean="0"/>
              <a:t>cause</a:t>
            </a:r>
            <a:r>
              <a:rPr lang="en-US" dirty="0" smtClean="0"/>
              <a:t> and “e1:died” is the </a:t>
            </a:r>
            <a:r>
              <a:rPr lang="en-US" u="sng" dirty="0" smtClean="0"/>
              <a:t>effect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So, “e2” </a:t>
            </a:r>
            <a:r>
              <a:rPr lang="en-US" dirty="0"/>
              <a:t>happens </a:t>
            </a:r>
            <a:r>
              <a:rPr lang="en-US" dirty="0" smtClean="0"/>
              <a:t>first.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this example, the </a:t>
            </a:r>
            <a:r>
              <a:rPr lang="en-US" u="sng" dirty="0"/>
              <a:t>temporal</a:t>
            </a:r>
            <a:r>
              <a:rPr lang="en-US" dirty="0"/>
              <a:t> relation is determined by the </a:t>
            </a:r>
            <a:r>
              <a:rPr lang="en-US" u="sng" dirty="0"/>
              <a:t>causal</a:t>
            </a:r>
            <a:r>
              <a:rPr lang="en-US" dirty="0"/>
              <a:t> relation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Note also that the </a:t>
            </a:r>
            <a:r>
              <a:rPr lang="en-US" b="1" dirty="0" smtClean="0"/>
              <a:t>lexical information </a:t>
            </a:r>
            <a:r>
              <a:rPr lang="en-US" dirty="0" smtClean="0"/>
              <a:t>is important here; it’s likely that </a:t>
            </a:r>
            <a:r>
              <a:rPr lang="en-US" b="1" dirty="0" smtClean="0"/>
              <a:t>explode</a:t>
            </a:r>
            <a:r>
              <a:rPr lang="en-US" dirty="0" smtClean="0"/>
              <a:t> BERORE </a:t>
            </a:r>
            <a:r>
              <a:rPr lang="en-US" b="1" dirty="0" smtClean="0"/>
              <a:t>die, </a:t>
            </a:r>
            <a:r>
              <a:rPr lang="en-US" dirty="0" smtClean="0"/>
              <a:t>irrespective of the context. 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124200" y="5867400"/>
            <a:ext cx="2362200" cy="0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47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TemProb</a:t>
            </a:r>
            <a:r>
              <a:rPr lang="en-US" dirty="0" smtClean="0"/>
              <a:t>: Probabilistic Knowledge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15400" cy="5181600"/>
          </a:xfrm>
        </p:spPr>
        <p:txBody>
          <a:bodyPr/>
          <a:lstStyle/>
          <a:p>
            <a:r>
              <a:rPr lang="en-US" dirty="0" smtClean="0"/>
              <a:t>Source: New York Times 1987-2007</a:t>
            </a:r>
            <a:r>
              <a:rPr lang="en-US" dirty="0"/>
              <a:t> </a:t>
            </a:r>
            <a:r>
              <a:rPr lang="en-US" dirty="0" smtClean="0"/>
              <a:t>(#Articles~1M)</a:t>
            </a:r>
          </a:p>
          <a:p>
            <a:r>
              <a:rPr lang="en-US" dirty="0" smtClean="0"/>
              <a:t>Preprocessing: Semantic Role Labeling &amp; Temporal relations model</a:t>
            </a:r>
            <a:endParaRPr lang="en-US" dirty="0"/>
          </a:p>
          <a:p>
            <a:r>
              <a:rPr lang="en-US" dirty="0" smtClean="0"/>
              <a:t>Result: 51K semantic frames</a:t>
            </a:r>
            <a:r>
              <a:rPr lang="en-US" dirty="0"/>
              <a:t>, 80M </a:t>
            </a:r>
            <a:r>
              <a:rPr lang="en-US" dirty="0" smtClean="0"/>
              <a:t>relations</a:t>
            </a:r>
          </a:p>
          <a:p>
            <a:r>
              <a:rPr lang="en-US" dirty="0" smtClean="0"/>
              <a:t>Then we simply count how many times one frame is before/after another frame, as follows. </a:t>
            </a:r>
            <a:r>
              <a:rPr lang="en-US" sz="1400" i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  <a:hlinkClick r:id="rId2"/>
              </a:rPr>
              <a:t>http</a:t>
            </a:r>
            <a:r>
              <a:rPr lang="en-US" sz="1400" i="1" dirty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  <a:hlinkClick r:id="rId2"/>
              </a:rPr>
              <a:t>://cogcomp.org/page/publication_view/830</a:t>
            </a:r>
            <a:r>
              <a:rPr lang="en-US" sz="1400" i="1" dirty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en-US" i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14474" y="3581400"/>
          <a:ext cx="6096000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Frame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Frame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conspire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overthrow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overthrow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21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Interesting Statistics In </a:t>
            </a:r>
            <a:r>
              <a:rPr lang="en-US" dirty="0" err="1"/>
              <a:t>TemProb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887" y="1905000"/>
            <a:ext cx="8019288" cy="365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02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Interesting Statistics In </a:t>
            </a:r>
            <a:r>
              <a:rPr lang="en-US" dirty="0" err="1"/>
              <a:t>TemProb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830" y="1676400"/>
            <a:ext cx="8019288" cy="399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9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 </a:t>
            </a:r>
            <a:r>
              <a:rPr lang="en-US" dirty="0" smtClean="0"/>
              <a:t>Functions: Additional Feature For Causality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1" indent="0">
                  <a:buClr>
                    <a:srgbClr val="000080"/>
                  </a:buClr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acc>
                      <m:r>
                        <a:rPr lang="en-US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𝑎𝑟𝑔</m:t>
                      </m:r>
                      <m:func>
                        <m:funcPr>
                          <m:ctrlPr>
                            <a:rPr lang="en-US" i="1" dirty="0">
                              <a:solidFill>
                                <a:srgbClr val="7030A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ax</m:t>
                              </m:r>
                            </m:e>
                            <m:lim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ℰ</m:t>
                              </m:r>
                            </m:sub>
                            <m:sup/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  <m:t>ℛ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</m:e>
                                  </m:nary>
                                  <m:r>
                                    <a:rPr lang="en-US" i="1" dirty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  <m:t>+</m:t>
                                  </m:r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r>
                                        <a:rPr lang="en-US" i="1" dirty="0">
                                          <a:solidFill>
                                            <a:srgbClr val="7030A0"/>
                                          </a:solidFill>
                                          <a:latin typeface="Cambria Math" charset="0"/>
                                        </a:rPr>
                                        <m:t>𝒞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𝐽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  <a:p>
                <a:pPr marL="342900" lvl="1">
                  <a:buClr>
                    <a:srgbClr val="000080"/>
                  </a:buClr>
                  <a:buSzTx/>
                  <a:buFont typeface="Wingdings" panose="05000000000000000000" pitchFamily="2" charset="2"/>
                  <a:buChar char="§"/>
                </a:pPr>
                <a:r>
                  <a:rPr lang="en-US" dirty="0">
                    <a:solidFill>
                      <a:srgbClr val="000080"/>
                    </a:solidFill>
                    <a:latin typeface="Calibri" charset="0"/>
                    <a:ea typeface="Calibri" charset="0"/>
                    <a:cs typeface="Calibri" charset="0"/>
                  </a:rPr>
                  <a:t>Two scoring functions are needed in the objective above</a:t>
                </a:r>
              </a:p>
              <a:p>
                <a:pPr marL="685800" lvl="2"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--score of event pair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7030A0"/>
                        </a:solidFill>
                        <a:latin typeface="Cambria Math" charset="0"/>
                      </a:rPr>
                      <m:t>(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having </a:t>
                </a:r>
                <a:r>
                  <a:rPr lang="en-US" u="sng" dirty="0">
                    <a:solidFill>
                      <a:srgbClr val="7030A0"/>
                    </a:solidFill>
                  </a:rPr>
                  <a:t>temporal</a:t>
                </a:r>
                <a:r>
                  <a:rPr lang="en-US" dirty="0">
                    <a:solidFill>
                      <a:srgbClr val="7030A0"/>
                    </a:solidFill>
                  </a:rPr>
                  <a:t> relation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𝑟</m:t>
                    </m:r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  <a:p>
                <a:pPr marL="685800" lvl="2"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charset="0"/>
                          </a:rPr>
                          <m:t>𝒉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𝒄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--score of event pair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7030A0"/>
                        </a:solidFill>
                        <a:latin typeface="Cambria Math" charset="0"/>
                      </a:rPr>
                      <m:t>(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𝑖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, 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𝑗</m:t>
                    </m:r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having </a:t>
                </a:r>
                <a:r>
                  <a:rPr lang="en-US" u="sng" dirty="0">
                    <a:solidFill>
                      <a:srgbClr val="7030A0"/>
                    </a:solidFill>
                  </a:rPr>
                  <a:t>causal</a:t>
                </a:r>
                <a:r>
                  <a:rPr lang="en-US" dirty="0">
                    <a:solidFill>
                      <a:srgbClr val="7030A0"/>
                    </a:solidFill>
                  </a:rPr>
                  <a:t> relation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7030A0"/>
                        </a:solidFill>
                        <a:latin typeface="Cambria Math" charset="0"/>
                      </a:rPr>
                      <m:t>𝑐</m:t>
                    </m:r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  <a:p>
                <a:pPr marL="342900" lvl="1">
                  <a:buClr>
                    <a:srgbClr val="000080"/>
                  </a:buClr>
                  <a:buSzTx/>
                  <a:buFont typeface="Wingdings" panose="05000000000000000000" pitchFamily="2" charset="2"/>
                  <a:buChar char="§"/>
                </a:pPr>
                <a:r>
                  <a:rPr lang="en-US" dirty="0">
                    <a:solidFill>
                      <a:srgbClr val="000080"/>
                    </a:solidFill>
                    <a:latin typeface="Calibri" charset="0"/>
                    <a:ea typeface="Calibri" charset="0"/>
                    <a:cs typeface="Calibri" charset="0"/>
                  </a:rPr>
                  <a:t>How to obtain the scoring </a:t>
                </a:r>
                <a:r>
                  <a:rPr lang="en-US" dirty="0" smtClean="0">
                    <a:solidFill>
                      <a:srgbClr val="000080"/>
                    </a:solidFill>
                    <a:latin typeface="Calibri" charset="0"/>
                    <a:ea typeface="Calibri" charset="0"/>
                    <a:cs typeface="Calibri" charset="0"/>
                  </a:rPr>
                  <a:t>functions</a:t>
                </a:r>
              </a:p>
              <a:p>
                <a:pPr marL="685800" lvl="2">
                  <a:buSzTx/>
                </a:pPr>
                <a:r>
                  <a:rPr lang="en-US" dirty="0" smtClean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We argue that this </a:t>
                </a:r>
                <a:r>
                  <a:rPr lang="en-US" dirty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prior distribution </a:t>
                </a:r>
                <a:r>
                  <a:rPr lang="en-US" dirty="0" smtClean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based on </a:t>
                </a:r>
                <a:r>
                  <a:rPr lang="en-US" b="1" i="1" dirty="0" err="1" smtClean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TemProb</a:t>
                </a:r>
                <a:r>
                  <a:rPr lang="en-US" dirty="0" smtClean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 is </a:t>
                </a:r>
                <a:r>
                  <a:rPr lang="en-US" dirty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correlated with causal directionality, so it </a:t>
                </a:r>
                <a:r>
                  <a:rPr lang="en-US" dirty="0" smtClean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will be a useful feature </a:t>
                </a:r>
                <a:r>
                  <a:rPr lang="en-US" dirty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when training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charset="0"/>
                          </a:rPr>
                          <m:t>𝒉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𝒄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𝒊𝒋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  <a:latin typeface="Calibri" charset="0"/>
                    <a:ea typeface="Calibri" charset="0"/>
                    <a:cs typeface="Calibri" charset="0"/>
                  </a:rPr>
                  <a:t>.</a:t>
                </a:r>
                <a:endParaRPr lang="en-US" dirty="0">
                  <a:solidFill>
                    <a:srgbClr val="7030A0"/>
                  </a:solidFill>
                  <a:latin typeface="Calibri" charset="0"/>
                  <a:ea typeface="Calibri" charset="0"/>
                  <a:cs typeface="Calibri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70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on </a:t>
            </a:r>
            <a:r>
              <a:rPr lang="en-US" dirty="0" err="1" smtClean="0"/>
              <a:t>TimeBank</a:t>
            </a:r>
            <a:r>
              <a:rPr lang="en-US" dirty="0" smtClean="0"/>
              <a:t>-Dense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TimeBank</a:t>
            </a:r>
            <a:r>
              <a:rPr lang="en-US" dirty="0" smtClean="0"/>
              <a:t>-Dense: A Benchmark Temporal Relation Dataset</a:t>
            </a:r>
          </a:p>
          <a:p>
            <a:r>
              <a:rPr lang="en-US" dirty="0" smtClean="0"/>
              <a:t>The performance of temporal relation extraction: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CAEVO: the temporal system proposed along with </a:t>
            </a:r>
            <a:r>
              <a:rPr lang="en-US" dirty="0" err="1" smtClean="0">
                <a:solidFill>
                  <a:srgbClr val="7030A0"/>
                </a:solidFill>
              </a:rPr>
              <a:t>TimeBank</a:t>
            </a:r>
            <a:r>
              <a:rPr lang="en-US" dirty="0" smtClean="0">
                <a:solidFill>
                  <a:srgbClr val="7030A0"/>
                </a:solidFill>
              </a:rPr>
              <a:t>-Dense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CATENA: the </a:t>
            </a:r>
            <a:r>
              <a:rPr lang="en-US" dirty="0">
                <a:solidFill>
                  <a:srgbClr val="7030A0"/>
                </a:solidFill>
              </a:rPr>
              <a:t>aforementioned work “post-editing” temporal relations based on causal </a:t>
            </a:r>
            <a:r>
              <a:rPr lang="en-US" dirty="0" smtClean="0">
                <a:solidFill>
                  <a:srgbClr val="7030A0"/>
                </a:solidFill>
              </a:rPr>
              <a:t>predictions, retrained on </a:t>
            </a:r>
            <a:r>
              <a:rPr lang="en-US" dirty="0" err="1" smtClean="0">
                <a:solidFill>
                  <a:srgbClr val="7030A0"/>
                </a:solidFill>
              </a:rPr>
              <a:t>TimeBank</a:t>
            </a:r>
            <a:r>
              <a:rPr lang="en-US" dirty="0" smtClean="0">
                <a:solidFill>
                  <a:srgbClr val="7030A0"/>
                </a:solidFill>
              </a:rPr>
              <a:t>-Dense.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29472"/>
              </p:ext>
            </p:extLst>
          </p:nvPr>
        </p:nvGraphicFramePr>
        <p:xfrm>
          <a:off x="1933574" y="3657600"/>
          <a:ext cx="525780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ClearTK</a:t>
                      </a:r>
                      <a:r>
                        <a:rPr lang="en-US" dirty="0" smtClean="0"/>
                        <a:t> (2013)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CAEVO (2014)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CATENA (2016)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Ning et</a:t>
                      </a:r>
                      <a:r>
                        <a:rPr lang="en-US" baseline="0" dirty="0" smtClean="0"/>
                        <a:t> al. (2017)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This work</a:t>
                      </a:r>
                      <a:endParaRPr lang="en-US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46</a:t>
                      </a:r>
                      <a:endParaRPr lang="en-US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61</a:t>
                      </a:r>
                      <a:endParaRPr lang="en-US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endParaRPr lang="en-US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4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is Important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762000"/>
                <a:ext cx="8915400" cy="5638800"/>
              </a:xfrm>
            </p:spPr>
            <p:txBody>
              <a:bodyPr/>
              <a:lstStyle/>
              <a:p>
                <a:r>
                  <a:rPr lang="en-US" dirty="0"/>
                  <a:t>Understanding </a:t>
                </a:r>
                <a:r>
                  <a:rPr lang="en-US" dirty="0">
                    <a:solidFill>
                      <a:srgbClr val="400080"/>
                    </a:solidFill>
                  </a:rPr>
                  <a:t>time</a:t>
                </a:r>
                <a:r>
                  <a:rPr lang="en-US" dirty="0"/>
                  <a:t> is key to understanding events </a:t>
                </a:r>
              </a:p>
              <a:p>
                <a:pPr lvl="1"/>
                <a:r>
                  <a:rPr lang="en-US" dirty="0" smtClean="0"/>
                  <a:t>Timelines (in stories</a:t>
                </a:r>
                <a:r>
                  <a:rPr lang="en-US" dirty="0"/>
                  <a:t>, clinical records), time-slot filling, Q&amp;A, </a:t>
                </a:r>
                <a:r>
                  <a:rPr lang="en-US" dirty="0" smtClean="0"/>
                  <a:t>common sense</a:t>
                </a:r>
                <a:endParaRPr lang="en-US" dirty="0"/>
              </a:p>
              <a:p>
                <a:r>
                  <a:rPr lang="en-US" i="1" dirty="0" smtClean="0"/>
                  <a:t>[</a:t>
                </a:r>
                <a:r>
                  <a:rPr lang="en-US" i="1" dirty="0"/>
                  <a:t>June, 1989] Chris Robin lives in England and he is the person that you read about in Winnie the Pooh. As a boy, Chris lived in </a:t>
                </a:r>
                <a:r>
                  <a:rPr lang="en-US" i="1" dirty="0" err="1"/>
                  <a:t>Cotchfield</a:t>
                </a:r>
                <a:r>
                  <a:rPr lang="en-US" i="1" dirty="0"/>
                  <a:t> Farm.  When he was three, his father wrote a poem about him. His father later wrote Winnie the Pooh in 1925</a:t>
                </a:r>
                <a:r>
                  <a:rPr lang="en-US" i="1" dirty="0" smtClean="0"/>
                  <a:t>.</a:t>
                </a:r>
                <a:endParaRPr lang="en-US" i="1" dirty="0"/>
              </a:p>
              <a:p>
                <a:pPr lvl="1"/>
                <a:r>
                  <a:rPr lang="en-US" dirty="0"/>
                  <a:t>Where did Chris Robin live? </a:t>
                </a:r>
              </a:p>
              <a:p>
                <a:pPr lvl="1"/>
                <a:r>
                  <a:rPr lang="en-US" dirty="0" smtClean="0"/>
                  <a:t>When </a:t>
                </a:r>
                <a:r>
                  <a:rPr lang="en-US" dirty="0"/>
                  <a:t>was Chris Robin </a:t>
                </a:r>
                <a:r>
                  <a:rPr lang="en-US" dirty="0" smtClean="0"/>
                  <a:t>born?</a:t>
                </a:r>
              </a:p>
              <a:p>
                <a:pPr lvl="2"/>
                <a:r>
                  <a:rPr lang="en-US" dirty="0"/>
                  <a:t>Based on text: &lt;=1922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Requires identifying </a:t>
                </a:r>
                <a:r>
                  <a:rPr lang="en-US" b="1" dirty="0" smtClean="0"/>
                  <a:t>relations</a:t>
                </a:r>
                <a:r>
                  <a:rPr lang="en-US" dirty="0" smtClean="0"/>
                  <a:t> between events, and temporal reasoning.</a:t>
                </a:r>
              </a:p>
              <a:p>
                <a:r>
                  <a:rPr lang="en-US" dirty="0" smtClean="0"/>
                  <a:t>Temporal </a:t>
                </a:r>
                <a:r>
                  <a:rPr lang="en-US" dirty="0"/>
                  <a:t>relation </a:t>
                </a:r>
                <a:r>
                  <a:rPr lang="en-US" dirty="0" smtClean="0"/>
                  <a:t>extraction</a:t>
                </a:r>
              </a:p>
              <a:p>
                <a:pPr lvl="1"/>
                <a:r>
                  <a:rPr lang="en-US" dirty="0"/>
                  <a:t>Events are  associated with time intervals: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𝑠𝑡𝑎𝑟𝑡</m:t>
                            </m:r>
                          </m:sub>
                          <m:sup>
                            <m:r>
                              <a:rPr lang="en-US" i="1">
                                <a:latin typeface="Cambria Math" charset="0"/>
                              </a:rPr>
                              <m:t>1</m:t>
                            </m:r>
                          </m:sup>
                        </m:sSubSup>
                        <m:r>
                          <a:rPr lang="en-US" i="1">
                            <a:latin typeface="Cambria Math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𝑒𝑛𝑑</m:t>
                            </m:r>
                          </m:sub>
                          <m:sup>
                            <m:r>
                              <a:rPr lang="en-US" i="1">
                                <a:latin typeface="Cambria Math" charset="0"/>
                              </a:rPr>
                              <m:t>1</m:t>
                            </m:r>
                          </m:sup>
                        </m:sSubSup>
                      </m:e>
                    </m:d>
                    <m:r>
                      <a:rPr lang="en-US" i="1">
                        <a:latin typeface="Cambria Math" charset="0"/>
                      </a:rPr>
                      <m:t>, 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𝑠𝑡𝑎𝑟𝑡</m:t>
                            </m:r>
                          </m:sub>
                          <m:sup>
                            <m:r>
                              <a:rPr lang="en-US" i="1">
                                <a:latin typeface="Cambria Math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𝑒𝑛𝑑</m:t>
                            </m:r>
                          </m:sub>
                          <m:sup>
                            <m:r>
                              <a:rPr lang="en-US" i="1">
                                <a:latin typeface="Cambria Math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“A” happens BEFORE/AFTER “B”; </a:t>
                </a:r>
                <a:r>
                  <a:rPr lang="en-US" dirty="0">
                    <a:latin typeface="Calibri"/>
                    <a:cs typeface="+mn-cs"/>
                  </a:rPr>
                  <a:t>“Time” is often expressed </a:t>
                </a:r>
                <a:r>
                  <a:rPr lang="en-US" b="1" dirty="0">
                    <a:latin typeface="Calibri"/>
                    <a:cs typeface="+mn-cs"/>
                  </a:rPr>
                  <a:t>implicitly</a:t>
                </a:r>
                <a:endParaRPr lang="en-US" dirty="0">
                  <a:latin typeface="Calibri"/>
                  <a:cs typeface="+mn-cs"/>
                </a:endParaRPr>
              </a:p>
              <a:p>
                <a:pPr lvl="1"/>
                <a:r>
                  <a:rPr lang="en-US" dirty="0" smtClean="0"/>
                  <a:t>2 explicit time expressions per 100 tokens, but </a:t>
                </a:r>
                <a:r>
                  <a:rPr lang="en-US" b="1" dirty="0" smtClean="0"/>
                  <a:t>12 temporal relations</a:t>
                </a:r>
              </a:p>
              <a:p>
                <a:pPr marL="857250" lvl="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762000"/>
                <a:ext cx="8915400" cy="5638800"/>
              </a:xfrm>
              <a:blipFill>
                <a:blip r:embed="rId3"/>
                <a:stretch>
                  <a:fillRect l="-957" t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D680F7B-1F79-4089-B5CF-FAA04D17ECC1}"/>
              </a:ext>
            </a:extLst>
          </p:cNvPr>
          <p:cNvSpPr/>
          <p:nvPr/>
        </p:nvSpPr>
        <p:spPr>
          <a:xfrm>
            <a:off x="152400" y="4619668"/>
            <a:ext cx="8458200" cy="15525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94890" y="3324973"/>
                <a:ext cx="4620135" cy="822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  <a:latin typeface="+mj-lt"/>
                  </a:rPr>
                  <a:t>poem [Chris at age 3]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is-IS" sz="200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    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before</m:t>
                        </m:r>
                        <m: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       </m:t>
                        </m:r>
                      </m:e>
                    </m:groupChr>
                  </m:oMath>
                </a14:m>
                <a:r>
                  <a:rPr lang="en-US" sz="2000" dirty="0" smtClean="0">
                    <a:solidFill>
                      <a:srgbClr val="FF0000"/>
                    </a:solidFill>
                    <a:latin typeface="+mj-lt"/>
                    <a:sym typeface="Wingdings"/>
                  </a:rPr>
                  <a:t>                      		Winnie the Pooh [1925]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890" y="3324973"/>
                <a:ext cx="4620135" cy="822854"/>
              </a:xfrm>
              <a:prstGeom prst="rect">
                <a:avLst/>
              </a:prstGeom>
              <a:blipFill>
                <a:blip r:embed="rId4"/>
                <a:stretch>
                  <a:fillRect l="-1319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638984" y="3830898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+mj-lt"/>
              </a:rPr>
              <a:t>(Wikipedia: 1920)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2708" y="3112700"/>
            <a:ext cx="227549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+mj-lt"/>
              </a:rPr>
              <a:t>Clearly, time </a:t>
            </a:r>
            <a:r>
              <a:rPr lang="en-US" dirty="0">
                <a:solidFill>
                  <a:schemeClr val="bg2"/>
                </a:solidFill>
                <a:latin typeface="+mj-lt"/>
              </a:rPr>
              <a:t>sensitive.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D680F7B-1F79-4089-B5CF-FAA04D17ECC1}"/>
              </a:ext>
            </a:extLst>
          </p:cNvPr>
          <p:cNvSpPr/>
          <p:nvPr/>
        </p:nvSpPr>
        <p:spPr>
          <a:xfrm>
            <a:off x="152400" y="1600200"/>
            <a:ext cx="8763000" cy="15525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5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4" grpId="0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</a:t>
            </a:r>
            <a:r>
              <a:rPr lang="en-US" dirty="0"/>
              <a:t>Joint Dataset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486400"/>
          </a:xfrm>
        </p:spPr>
        <p:txBody>
          <a:bodyPr/>
          <a:lstStyle/>
          <a:p>
            <a:r>
              <a:rPr lang="en-US" dirty="0" err="1" smtClean="0"/>
              <a:t>TimeBank</a:t>
            </a:r>
            <a:r>
              <a:rPr lang="en-US" dirty="0" smtClean="0"/>
              <a:t>-Dense has only </a:t>
            </a:r>
            <a:r>
              <a:rPr lang="en-US" u="sng" dirty="0" smtClean="0"/>
              <a:t>temporal</a:t>
            </a:r>
            <a:r>
              <a:rPr lang="en-US" dirty="0" smtClean="0"/>
              <a:t> </a:t>
            </a:r>
            <a:r>
              <a:rPr lang="en-US" dirty="0"/>
              <a:t>relation annotations, so in the evaluations above, we only evaluated our temporal performance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EventCausality</a:t>
            </a:r>
            <a:r>
              <a:rPr lang="en-US" dirty="0" smtClean="0"/>
              <a:t> dataset has only </a:t>
            </a:r>
            <a:r>
              <a:rPr lang="en-US" u="sng" dirty="0" smtClean="0"/>
              <a:t>causal</a:t>
            </a:r>
            <a:r>
              <a:rPr lang="en-US" dirty="0" smtClean="0"/>
              <a:t> relation annotations.</a:t>
            </a:r>
          </a:p>
          <a:p>
            <a:r>
              <a:rPr lang="en-US" dirty="0" smtClean="0"/>
              <a:t>To get a dataset with both temporal and causal relation annotations, we choose to </a:t>
            </a:r>
            <a:r>
              <a:rPr lang="en-US" u="sng" dirty="0" smtClean="0"/>
              <a:t>augment the </a:t>
            </a:r>
            <a:r>
              <a:rPr lang="en-US" u="sng" dirty="0" err="1" smtClean="0"/>
              <a:t>EventCausality</a:t>
            </a:r>
            <a:r>
              <a:rPr lang="en-US" u="sng" dirty="0" smtClean="0"/>
              <a:t> dataset with temporal relations</a:t>
            </a:r>
            <a:r>
              <a:rPr lang="en-US" dirty="0" smtClean="0"/>
              <a:t>, using the annotation scheme we proposed in our paper </a:t>
            </a:r>
            <a:r>
              <a:rPr lang="en-US" sz="1800" i="1" dirty="0" smtClean="0"/>
              <a:t>[Ning et al., ACL’18. A multi-axis annotation scheme for event temporal relation annotation.]</a:t>
            </a:r>
          </a:p>
          <a:p>
            <a:endParaRPr lang="en-US" sz="1800" i="1" dirty="0"/>
          </a:p>
          <a:p>
            <a:endParaRPr lang="en-US" sz="1800" i="1" dirty="0" smtClean="0"/>
          </a:p>
          <a:p>
            <a:endParaRPr lang="en-US" sz="1800" i="1" dirty="0"/>
          </a:p>
          <a:p>
            <a:endParaRPr lang="en-US" sz="1800" i="1" dirty="0" smtClean="0"/>
          </a:p>
          <a:p>
            <a:endParaRPr lang="en-US" sz="1800" i="1" dirty="0" smtClean="0"/>
          </a:p>
          <a:p>
            <a:r>
              <a:rPr lang="en-US" sz="1800" i="1" dirty="0" smtClean="0">
                <a:solidFill>
                  <a:srgbClr val="FF0000"/>
                </a:solidFill>
              </a:rPr>
              <a:t>*</a:t>
            </a:r>
            <a:r>
              <a:rPr lang="en-US" sz="1800" i="1" dirty="0" smtClean="0"/>
              <a:t>due to re-definition of events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73894"/>
              </p:ext>
            </p:extLst>
          </p:nvPr>
        </p:nvGraphicFramePr>
        <p:xfrm>
          <a:off x="1143000" y="4419600"/>
          <a:ext cx="7162801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37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14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1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8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2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T-Link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C-Link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TimeBank</a:t>
                      </a:r>
                      <a:r>
                        <a:rPr lang="en-US" dirty="0" smtClean="0"/>
                        <a:t>-Dense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5.7K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EventCausality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Our new dataset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1.3K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3.4K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0.2K*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96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02C4E20-21E9-49F2-99C9-0CA78E0DF464}"/>
              </a:ext>
            </a:extLst>
          </p:cNvPr>
          <p:cNvSpPr txBox="1">
            <a:spLocks/>
          </p:cNvSpPr>
          <p:nvPr/>
        </p:nvSpPr>
        <p:spPr bwMode="auto">
          <a:xfrm>
            <a:off x="609600" y="3312160"/>
            <a:ext cx="8534400" cy="30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Font typeface="Wingdings" panose="05000000000000000000" pitchFamily="2" charset="2"/>
              <a:buChar char="§"/>
              <a:defRPr sz="2400" kern="1200">
                <a:solidFill>
                  <a:srgbClr val="00008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8001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0080"/>
              </a:buClr>
              <a:buSzPct val="65000"/>
              <a:buFont typeface="Wingdings" panose="05000000000000000000" pitchFamily="2" charset="2"/>
              <a:buChar char="q"/>
              <a:defRPr sz="2000" kern="1200">
                <a:solidFill>
                  <a:srgbClr val="40008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80"/>
              </a:buClr>
              <a:buSzPct val="90000"/>
              <a:buFont typeface="Wingdings" panose="05000000000000000000" pitchFamily="2" charset="2"/>
              <a:buChar char="§"/>
              <a:defRPr kern="1200">
                <a:solidFill>
                  <a:srgbClr val="00008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4859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0080"/>
              </a:buClr>
              <a:buSzPct val="55000"/>
              <a:buFont typeface="Wingdings" panose="05000000000000000000" pitchFamily="2" charset="2"/>
              <a:buChar char="q"/>
              <a:defRPr sz="1600" kern="1200">
                <a:solidFill>
                  <a:srgbClr val="40008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 sz="1400" kern="1200">
                <a:solidFill>
                  <a:srgbClr val="00008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temporal performance got </a:t>
            </a:r>
            <a:r>
              <a:rPr lang="en-US" u="sng" dirty="0"/>
              <a:t>strictly better</a:t>
            </a:r>
            <a:r>
              <a:rPr lang="en-US" dirty="0"/>
              <a:t> in </a:t>
            </a:r>
            <a:r>
              <a:rPr lang="en-US" dirty="0" smtClean="0"/>
              <a:t>P, R, </a:t>
            </a:r>
            <a:r>
              <a:rPr lang="en-US" dirty="0"/>
              <a:t>and F</a:t>
            </a:r>
            <a:r>
              <a:rPr lang="en-US" baseline="-25000" dirty="0"/>
              <a:t>1</a:t>
            </a:r>
            <a:r>
              <a:rPr lang="en-US" dirty="0"/>
              <a:t>.</a:t>
            </a:r>
          </a:p>
          <a:p>
            <a:r>
              <a:rPr lang="en-US" dirty="0"/>
              <a:t>The causal performance also got improved by </a:t>
            </a:r>
            <a:r>
              <a:rPr lang="en-US" u="sng" dirty="0"/>
              <a:t>a large margin</a:t>
            </a:r>
            <a:r>
              <a:rPr lang="en-US" dirty="0"/>
              <a:t>.</a:t>
            </a:r>
          </a:p>
          <a:p>
            <a:r>
              <a:rPr lang="en-US" dirty="0"/>
              <a:t>Comparing to when </a:t>
            </a:r>
            <a:r>
              <a:rPr lang="en-US" u="sng" dirty="0"/>
              <a:t>gold temporal</a:t>
            </a:r>
            <a:r>
              <a:rPr lang="en-US" dirty="0"/>
              <a:t> relations were used, we can see that there’s still much room for </a:t>
            </a:r>
            <a:r>
              <a:rPr lang="en-US" dirty="0" smtClean="0"/>
              <a:t>causal improvement.</a:t>
            </a:r>
          </a:p>
          <a:p>
            <a:r>
              <a:rPr lang="en-US" dirty="0"/>
              <a:t>Comparing to when </a:t>
            </a:r>
            <a:r>
              <a:rPr lang="en-US" u="sng" dirty="0"/>
              <a:t>gold </a:t>
            </a:r>
            <a:r>
              <a:rPr lang="en-US" u="sng" dirty="0" smtClean="0"/>
              <a:t>causal</a:t>
            </a:r>
            <a:r>
              <a:rPr lang="en-US" dirty="0" smtClean="0"/>
              <a:t> relations </a:t>
            </a:r>
            <a:r>
              <a:rPr lang="en-US" dirty="0"/>
              <a:t>were used, we can see that </a:t>
            </a:r>
            <a:r>
              <a:rPr lang="en-US" dirty="0" smtClean="0"/>
              <a:t>the current joint algorithm is very close to its best.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O</a:t>
            </a:r>
            <a:r>
              <a:rPr lang="en-US" dirty="0" smtClean="0"/>
              <a:t>n Our New Joint Dataset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732055"/>
              </p:ext>
            </p:extLst>
          </p:nvPr>
        </p:nvGraphicFramePr>
        <p:xfrm>
          <a:off x="981074" y="762000"/>
          <a:ext cx="71628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38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34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34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44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Temopral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Causal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Temporal Scoring Fn.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Causal Scoring Fn.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Joint Inference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69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74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71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77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Joint+Gold</a:t>
                      </a:r>
                      <a:r>
                        <a:rPr lang="en-US" dirty="0" smtClean="0"/>
                        <a:t> Temporal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Joint+Gold</a:t>
                      </a:r>
                      <a:r>
                        <a:rPr lang="en-US" baseline="0" dirty="0" smtClean="0"/>
                        <a:t> Causal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2590800"/>
            <a:ext cx="7391400" cy="381000"/>
          </a:xfrm>
          <a:prstGeom prst="rect">
            <a:avLst/>
          </a:prstGeom>
          <a:solidFill>
            <a:schemeClr val="tx1"/>
          </a:solidFill>
          <a:ln w="28575">
            <a:noFill/>
            <a:prstDash val="lg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2976880"/>
            <a:ext cx="7391400" cy="381000"/>
          </a:xfrm>
          <a:prstGeom prst="rect">
            <a:avLst/>
          </a:prstGeom>
          <a:solidFill>
            <a:schemeClr val="tx1"/>
          </a:solidFill>
          <a:ln w="28575">
            <a:noFill/>
            <a:prstDash val="lg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8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6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presented </a:t>
            </a:r>
            <a:r>
              <a:rPr lang="en-US" u="sng" dirty="0"/>
              <a:t>a novel joint </a:t>
            </a:r>
            <a:r>
              <a:rPr lang="en-US" u="sng" dirty="0" smtClean="0"/>
              <a:t>inference framework</a:t>
            </a:r>
            <a:r>
              <a:rPr lang="en-US" dirty="0"/>
              <a:t>, Temporal and Causal Reasoning (TCR</a:t>
            </a:r>
            <a:r>
              <a:rPr lang="en-US" dirty="0" smtClean="0"/>
              <a:t>)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an Integer Linear Programming (ILP) framework applied to </a:t>
            </a:r>
            <a:r>
              <a:rPr lang="en-US" dirty="0"/>
              <a:t>the extraction problem of temporal and causal relations between events.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show the benefit of TCR, we have developed a new dataset that </a:t>
            </a:r>
            <a:r>
              <a:rPr lang="en-US" u="sng" dirty="0"/>
              <a:t>jointly annotates temporal and causal </a:t>
            </a:r>
            <a:r>
              <a:rPr lang="en-US" u="sng" dirty="0" smtClean="0"/>
              <a:t>annotations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Showed that </a:t>
            </a:r>
            <a:r>
              <a:rPr lang="en-US" dirty="0"/>
              <a:t>TCR can improve both temporal and causal components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3600" y="495300"/>
            <a:ext cx="175260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2"/>
                </a:solidFill>
                <a:latin typeface="+mj-lt"/>
              </a:rPr>
              <a:t>Thank you!</a:t>
            </a:r>
            <a:endParaRPr lang="en-US" sz="24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933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10 people </a:t>
            </a:r>
            <a:r>
              <a:rPr lang="en-US" b="1" i="1" dirty="0" smtClean="0"/>
              <a:t>(e1</a:t>
            </a:r>
            <a:r>
              <a:rPr lang="en-US" b="1" i="1" dirty="0"/>
              <a:t>: </a:t>
            </a:r>
            <a:r>
              <a:rPr lang="en-US" b="1" i="1" dirty="0" smtClean="0">
                <a:solidFill>
                  <a:schemeClr val="tx1"/>
                </a:solidFill>
              </a:rPr>
              <a:t>died</a:t>
            </a:r>
            <a:r>
              <a:rPr lang="en-US" b="1" i="1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he said. A car </a:t>
            </a:r>
            <a:r>
              <a:rPr lang="en-US" b="1" i="1" dirty="0"/>
              <a:t>(e2: </a:t>
            </a:r>
            <a:r>
              <a:rPr lang="en-US" b="1" i="1" dirty="0">
                <a:solidFill>
                  <a:schemeClr val="tx1"/>
                </a:solidFill>
              </a:rPr>
              <a:t>exploded</a:t>
            </a:r>
            <a:r>
              <a:rPr lang="en-US" b="1" i="1" dirty="0"/>
              <a:t>)</a:t>
            </a:r>
            <a:r>
              <a:rPr lang="en-US" dirty="0"/>
              <a:t> Friday in the middle of a group of men playing volleyball.</a:t>
            </a:r>
          </a:p>
          <a:p>
            <a:endParaRPr lang="en-US" dirty="0" smtClean="0"/>
          </a:p>
          <a:p>
            <a:r>
              <a:rPr lang="en-US" dirty="0" smtClean="0"/>
              <a:t>Temporal </a:t>
            </a:r>
            <a:r>
              <a:rPr lang="en-US" dirty="0"/>
              <a:t>question: Which one happens first?</a:t>
            </a:r>
          </a:p>
          <a:p>
            <a:pPr lvl="1"/>
            <a:r>
              <a:rPr lang="en-US" dirty="0"/>
              <a:t>”e1” appears </a:t>
            </a:r>
            <a:r>
              <a:rPr lang="en-US" dirty="0" smtClean="0"/>
              <a:t>first in </a:t>
            </a:r>
            <a:r>
              <a:rPr lang="en-US" dirty="0"/>
              <a:t>text. Is it also earlier in time?</a:t>
            </a:r>
          </a:p>
          <a:p>
            <a:pPr lvl="1"/>
            <a:r>
              <a:rPr lang="en-US" dirty="0"/>
              <a:t>“e2” was on “Friday”, but we don’t know when “e1” happened.</a:t>
            </a:r>
          </a:p>
          <a:p>
            <a:pPr lvl="1"/>
            <a:r>
              <a:rPr lang="en-US" dirty="0"/>
              <a:t>No explicit lexical markers, e.g., “before”, “since”, or “during</a:t>
            </a:r>
            <a:r>
              <a:rPr lang="en-US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57864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Temporal determined by causal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10 people </a:t>
            </a:r>
            <a:r>
              <a:rPr lang="en-US" b="1" i="1" dirty="0"/>
              <a:t>(e1: </a:t>
            </a:r>
            <a:r>
              <a:rPr lang="en-US" b="1" i="1" dirty="0">
                <a:solidFill>
                  <a:srgbClr val="002060"/>
                </a:solidFill>
              </a:rPr>
              <a:t>died</a:t>
            </a:r>
            <a:r>
              <a:rPr lang="en-US" b="1" i="1" dirty="0"/>
              <a:t>)</a:t>
            </a:r>
            <a:r>
              <a:rPr lang="en-US" dirty="0"/>
              <a:t>, he said. A car </a:t>
            </a:r>
            <a:r>
              <a:rPr lang="en-US" b="1" i="1" dirty="0"/>
              <a:t>(e2: </a:t>
            </a:r>
            <a:r>
              <a:rPr lang="en-US" b="1" i="1" dirty="0">
                <a:solidFill>
                  <a:srgbClr val="002060"/>
                </a:solidFill>
              </a:rPr>
              <a:t>exploded</a:t>
            </a:r>
            <a:r>
              <a:rPr lang="en-US" b="1" i="1" dirty="0"/>
              <a:t>)</a:t>
            </a:r>
            <a:r>
              <a:rPr lang="en-US" dirty="0"/>
              <a:t> Friday in the middle of a group of men playing volleyball.</a:t>
            </a:r>
          </a:p>
          <a:p>
            <a:endParaRPr lang="en-US" dirty="0" smtClean="0"/>
          </a:p>
          <a:p>
            <a:r>
              <a:rPr lang="en-US" dirty="0" smtClean="0"/>
              <a:t>Temporal </a:t>
            </a:r>
            <a:r>
              <a:rPr lang="en-US" dirty="0"/>
              <a:t>question: Which one happens first?</a:t>
            </a:r>
          </a:p>
          <a:p>
            <a:r>
              <a:rPr lang="en-US" dirty="0"/>
              <a:t>Obviously, “</a:t>
            </a:r>
            <a:r>
              <a:rPr lang="en-US" dirty="0" smtClean="0"/>
              <a:t>e2:exploded” is the </a:t>
            </a:r>
            <a:r>
              <a:rPr lang="en-US" u="sng" dirty="0" smtClean="0"/>
              <a:t>cause</a:t>
            </a:r>
            <a:r>
              <a:rPr lang="en-US" dirty="0" smtClean="0"/>
              <a:t> and “e1:died” is the </a:t>
            </a:r>
            <a:r>
              <a:rPr lang="en-US" u="sng" dirty="0" smtClean="0"/>
              <a:t>effect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So, “e2” </a:t>
            </a:r>
            <a:r>
              <a:rPr lang="en-US" dirty="0"/>
              <a:t>happens </a:t>
            </a:r>
            <a:r>
              <a:rPr lang="en-US" dirty="0" smtClean="0"/>
              <a:t>first.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this example, the </a:t>
            </a:r>
            <a:r>
              <a:rPr lang="en-US" u="sng" dirty="0"/>
              <a:t>temporal</a:t>
            </a:r>
            <a:r>
              <a:rPr lang="en-US" dirty="0"/>
              <a:t> relation is determined by the </a:t>
            </a:r>
            <a:r>
              <a:rPr lang="en-US" u="sng" dirty="0"/>
              <a:t>causal</a:t>
            </a:r>
            <a:r>
              <a:rPr lang="en-US" dirty="0"/>
              <a:t> relation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Note also that the </a:t>
            </a:r>
            <a:r>
              <a:rPr lang="en-US" b="1" dirty="0" smtClean="0"/>
              <a:t>lexical information </a:t>
            </a:r>
            <a:r>
              <a:rPr lang="en-US" dirty="0" smtClean="0"/>
              <a:t>is important here; it’s likely that </a:t>
            </a:r>
            <a:r>
              <a:rPr lang="en-US" b="1" dirty="0" smtClean="0"/>
              <a:t>explode</a:t>
            </a:r>
            <a:r>
              <a:rPr lang="en-US" dirty="0" smtClean="0"/>
              <a:t> BERORE </a:t>
            </a:r>
            <a:r>
              <a:rPr lang="en-US" b="1" dirty="0" smtClean="0"/>
              <a:t>die, </a:t>
            </a:r>
            <a:r>
              <a:rPr lang="en-US" dirty="0" smtClean="0"/>
              <a:t>irrespective of the context.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3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Event relations</a:t>
            </a:r>
            <a:r>
              <a:rPr lang="en-US" dirty="0" smtClean="0"/>
              <a:t>: an </a:t>
            </a:r>
            <a:r>
              <a:rPr lang="en-US" dirty="0"/>
              <a:t>essential step </a:t>
            </a:r>
            <a:r>
              <a:rPr lang="en-US" dirty="0" smtClean="0"/>
              <a:t>of event understanding, which supports applications </a:t>
            </a:r>
            <a:r>
              <a:rPr lang="en-US" dirty="0"/>
              <a:t>such as story </a:t>
            </a:r>
            <a:r>
              <a:rPr lang="en-US" dirty="0" smtClean="0"/>
              <a:t>understanding/completion</a:t>
            </a:r>
            <a:r>
              <a:rPr lang="en-US" dirty="0"/>
              <a:t>, summarization, and timeline construction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[There has been a lot of work on this; see Ning et al. presented yesterday for a discussion of the literature and the challenges.]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paper focuses on the joint extraction of </a:t>
            </a:r>
            <a:r>
              <a:rPr lang="en-US" b="1" dirty="0"/>
              <a:t>temporal</a:t>
            </a:r>
            <a:r>
              <a:rPr lang="en-US" dirty="0"/>
              <a:t> and </a:t>
            </a:r>
            <a:r>
              <a:rPr lang="en-US" b="1" dirty="0"/>
              <a:t>causal</a:t>
            </a:r>
            <a:r>
              <a:rPr lang="en-US" dirty="0"/>
              <a:t> relations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temporal relation (T-Link)</a:t>
            </a:r>
            <a:r>
              <a:rPr lang="en-US" dirty="0"/>
              <a:t> specifies the </a:t>
            </a:r>
            <a:r>
              <a:rPr lang="en-US" dirty="0" smtClean="0"/>
              <a:t>relation </a:t>
            </a:r>
            <a:r>
              <a:rPr lang="en-US" dirty="0"/>
              <a:t>between two events </a:t>
            </a:r>
            <a:r>
              <a:rPr lang="en-US" dirty="0" smtClean="0"/>
              <a:t>along the temporal dimension.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abel </a:t>
            </a:r>
            <a:r>
              <a:rPr lang="en-US" dirty="0"/>
              <a:t>set: </a:t>
            </a:r>
            <a:r>
              <a:rPr lang="en-US" dirty="0" smtClean="0"/>
              <a:t>before/after/simultaneous/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/>
              <a:t>A </a:t>
            </a:r>
            <a:r>
              <a:rPr lang="en-US" b="1" dirty="0"/>
              <a:t>causal relation (C-Link)</a:t>
            </a:r>
            <a:r>
              <a:rPr lang="en-US" dirty="0"/>
              <a:t> </a:t>
            </a:r>
            <a:r>
              <a:rPr lang="en-US" dirty="0" smtClean="0"/>
              <a:t>specifies the [cause – effect] between two events.</a:t>
            </a:r>
          </a:p>
          <a:p>
            <a:pPr lvl="2"/>
            <a:r>
              <a:rPr lang="en-US" dirty="0" smtClean="0"/>
              <a:t>Label set: causes/</a:t>
            </a:r>
            <a:r>
              <a:rPr lang="en-US" dirty="0" err="1" smtClean="0"/>
              <a:t>caused_by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140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T-Link Example</a:t>
            </a:r>
            <a:r>
              <a:rPr lang="en-US" b="1" u="sng" dirty="0"/>
              <a:t>:</a:t>
            </a:r>
            <a:r>
              <a:rPr lang="en-US" b="1" dirty="0"/>
              <a:t> </a:t>
            </a:r>
            <a:r>
              <a:rPr lang="en-US" i="1" dirty="0" smtClean="0"/>
              <a:t>John </a:t>
            </a:r>
            <a:r>
              <a:rPr lang="en-US" b="1" i="1" dirty="0" smtClean="0">
                <a:solidFill>
                  <a:srgbClr val="FF0000"/>
                </a:solidFill>
              </a:rPr>
              <a:t>worked</a:t>
            </a:r>
            <a:r>
              <a:rPr lang="en-US" i="1" dirty="0" smtClean="0"/>
              <a:t> out after </a:t>
            </a:r>
            <a:r>
              <a:rPr lang="en-US" b="1" i="1" dirty="0" smtClean="0">
                <a:solidFill>
                  <a:srgbClr val="FF0000"/>
                </a:solidFill>
              </a:rPr>
              <a:t>finishing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his work.</a:t>
            </a:r>
          </a:p>
          <a:p>
            <a:r>
              <a:rPr lang="en-US" b="1" u="sng" dirty="0"/>
              <a:t>C-Link Example:</a:t>
            </a:r>
            <a:r>
              <a:rPr lang="en-US" dirty="0"/>
              <a:t> </a:t>
            </a:r>
            <a:r>
              <a:rPr lang="en-US" i="1" dirty="0" smtClean="0"/>
              <a:t>He was </a:t>
            </a:r>
            <a:r>
              <a:rPr lang="en-US" b="1" i="1" dirty="0">
                <a:solidFill>
                  <a:srgbClr val="FF0000"/>
                </a:solidFill>
              </a:rPr>
              <a:t>released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/>
              <a:t>due to </a:t>
            </a:r>
            <a:r>
              <a:rPr lang="en-US" b="1" i="1" dirty="0">
                <a:solidFill>
                  <a:srgbClr val="FF0000"/>
                </a:solidFill>
              </a:rPr>
              <a:t>lack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/>
              <a:t>of evidence.</a:t>
            </a:r>
          </a:p>
          <a:p>
            <a:endParaRPr lang="en-US" i="1" dirty="0"/>
          </a:p>
          <a:p>
            <a:r>
              <a:rPr lang="en-US" dirty="0" smtClean="0"/>
              <a:t>Temporal </a:t>
            </a:r>
            <a:r>
              <a:rPr lang="en-US" dirty="0"/>
              <a:t>and causal relations </a:t>
            </a:r>
            <a:r>
              <a:rPr lang="en-US" b="1" dirty="0"/>
              <a:t>interact</a:t>
            </a:r>
            <a:r>
              <a:rPr lang="en-US" dirty="0"/>
              <a:t> with each </a:t>
            </a:r>
            <a:r>
              <a:rPr lang="en-US" dirty="0" smtClean="0"/>
              <a:t>other.</a:t>
            </a:r>
          </a:p>
          <a:p>
            <a:pPr lvl="1"/>
            <a:r>
              <a:rPr lang="en-US" dirty="0" smtClean="0"/>
              <a:t>For example, there is also a T-Link between </a:t>
            </a:r>
            <a:r>
              <a:rPr lang="en-US" b="1" i="1" dirty="0" smtClean="0">
                <a:solidFill>
                  <a:srgbClr val="FF0000"/>
                </a:solidFill>
              </a:rPr>
              <a:t>released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lack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decision of one relation is </a:t>
            </a:r>
            <a:r>
              <a:rPr lang="en-US" dirty="0" smtClean="0"/>
              <a:t>often based </a:t>
            </a:r>
            <a:r>
              <a:rPr lang="en-US" dirty="0"/>
              <a:t>on evidence from the </a:t>
            </a:r>
            <a:r>
              <a:rPr lang="en-US" dirty="0" smtClean="0"/>
              <a:t>other, which suggests that joint reasoning could help.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1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Causal determined by temporal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</a:t>
            </a:r>
            <a:r>
              <a:rPr lang="en-US" b="1" i="1" dirty="0"/>
              <a:t>raged </a:t>
            </a:r>
            <a:r>
              <a:rPr lang="en-US" dirty="0"/>
              <a:t>and took to the street </a:t>
            </a:r>
            <a:r>
              <a:rPr lang="en-US" dirty="0">
                <a:solidFill>
                  <a:schemeClr val="tx1"/>
                </a:solidFill>
              </a:rPr>
              <a:t>(after) </a:t>
            </a:r>
            <a:r>
              <a:rPr lang="en-US" dirty="0"/>
              <a:t>the government </a:t>
            </a:r>
            <a:r>
              <a:rPr lang="en-US" b="1" i="1" dirty="0"/>
              <a:t>stifled</a:t>
            </a:r>
            <a:r>
              <a:rPr lang="en-US" dirty="0"/>
              <a:t> protesters.</a:t>
            </a:r>
          </a:p>
          <a:p>
            <a:r>
              <a:rPr lang="en-US" dirty="0"/>
              <a:t>Causal question: </a:t>
            </a:r>
            <a:endParaRPr lang="en-US" dirty="0" smtClean="0"/>
          </a:p>
          <a:p>
            <a:pPr lvl="1"/>
            <a:r>
              <a:rPr lang="en-US" dirty="0" smtClean="0"/>
              <a:t>Did </a:t>
            </a:r>
            <a:r>
              <a:rPr lang="en-US" dirty="0"/>
              <a:t>the government stifle people </a:t>
            </a:r>
            <a:r>
              <a:rPr lang="en-US" u="sng" dirty="0"/>
              <a:t>because</a:t>
            </a:r>
            <a:r>
              <a:rPr lang="en-US" dirty="0"/>
              <a:t> people </a:t>
            </a:r>
            <a:r>
              <a:rPr lang="en-US" dirty="0" smtClean="0"/>
              <a:t>raged?</a:t>
            </a:r>
          </a:p>
          <a:p>
            <a:pPr lvl="1"/>
            <a:r>
              <a:rPr lang="en-US" dirty="0" smtClean="0"/>
              <a:t>Or, </a:t>
            </a:r>
            <a:r>
              <a:rPr lang="en-US" dirty="0"/>
              <a:t>people raged </a:t>
            </a:r>
            <a:r>
              <a:rPr lang="en-US" u="sng" dirty="0"/>
              <a:t>because</a:t>
            </a:r>
            <a:r>
              <a:rPr lang="en-US" dirty="0"/>
              <a:t> the government stifled people?</a:t>
            </a:r>
          </a:p>
          <a:p>
            <a:pPr lvl="1"/>
            <a:r>
              <a:rPr lang="en-US" dirty="0"/>
              <a:t>Both sound </a:t>
            </a:r>
            <a:r>
              <a:rPr lang="en-US" dirty="0" smtClean="0"/>
              <a:t>correct and we are not sure about the causality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7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Causal determined by temporal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</a:t>
            </a:r>
            <a:r>
              <a:rPr lang="en-US" b="1" i="1" dirty="0"/>
              <a:t>raged </a:t>
            </a:r>
            <a:r>
              <a:rPr lang="en-US" dirty="0"/>
              <a:t>and took to the street (after) the government </a:t>
            </a:r>
            <a:r>
              <a:rPr lang="en-US" b="1" i="1" dirty="0"/>
              <a:t>stifled</a:t>
            </a:r>
            <a:r>
              <a:rPr lang="en-US" dirty="0"/>
              <a:t> protesters.</a:t>
            </a:r>
          </a:p>
          <a:p>
            <a:r>
              <a:rPr lang="en-US" dirty="0"/>
              <a:t>Causal question: </a:t>
            </a:r>
            <a:endParaRPr lang="en-US" dirty="0" smtClean="0"/>
          </a:p>
          <a:p>
            <a:pPr lvl="1"/>
            <a:r>
              <a:rPr lang="en-US" dirty="0" smtClean="0"/>
              <a:t>Did </a:t>
            </a:r>
            <a:r>
              <a:rPr lang="en-US" dirty="0"/>
              <a:t>the government stifle people </a:t>
            </a:r>
            <a:r>
              <a:rPr lang="en-US" u="sng" dirty="0"/>
              <a:t>because</a:t>
            </a:r>
            <a:r>
              <a:rPr lang="en-US" dirty="0"/>
              <a:t> people </a:t>
            </a:r>
            <a:r>
              <a:rPr lang="en-US" dirty="0" smtClean="0"/>
              <a:t>raged?</a:t>
            </a:r>
          </a:p>
          <a:p>
            <a:pPr lvl="1"/>
            <a:r>
              <a:rPr lang="en-US" dirty="0" smtClean="0"/>
              <a:t>Or, </a:t>
            </a:r>
            <a:r>
              <a:rPr lang="en-US" dirty="0"/>
              <a:t>people raged </a:t>
            </a:r>
            <a:r>
              <a:rPr lang="en-US" u="sng" dirty="0"/>
              <a:t>because</a:t>
            </a:r>
            <a:r>
              <a:rPr lang="en-US" dirty="0"/>
              <a:t> the government stifled people?</a:t>
            </a:r>
          </a:p>
          <a:p>
            <a:pPr lvl="1"/>
            <a:r>
              <a:rPr lang="en-US" dirty="0"/>
              <a:t>Since “stifled” happened earlier, it’s obvious that the cause is “stifled” and the result is “raged</a:t>
            </a:r>
            <a:r>
              <a:rPr lang="en-US" dirty="0" smtClean="0"/>
              <a:t>”.</a:t>
            </a:r>
          </a:p>
          <a:p>
            <a:r>
              <a:rPr lang="en-US" dirty="0"/>
              <a:t>In this example, the </a:t>
            </a:r>
            <a:r>
              <a:rPr lang="en-US" u="sng" dirty="0" smtClean="0"/>
              <a:t>causal</a:t>
            </a:r>
            <a:r>
              <a:rPr lang="en-US" dirty="0" smtClean="0"/>
              <a:t> relation </a:t>
            </a:r>
            <a:r>
              <a:rPr lang="en-US" dirty="0"/>
              <a:t>is determined by the </a:t>
            </a:r>
            <a:r>
              <a:rPr lang="en-US" u="sng" dirty="0" smtClean="0"/>
              <a:t>temporal</a:t>
            </a:r>
            <a:r>
              <a:rPr lang="en-US" dirty="0" smtClean="0"/>
              <a:t> relation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Obviously, temporal and causal relations are closely related</a:t>
            </a:r>
            <a:r>
              <a:rPr lang="en-US" dirty="0"/>
              <a:t> </a:t>
            </a:r>
            <a:r>
              <a:rPr lang="en-US" dirty="0" smtClean="0"/>
              <a:t>(we’re not the first who discovered this).</a:t>
            </a:r>
          </a:p>
          <a:p>
            <a:r>
              <a:rPr lang="en-US" dirty="0" smtClean="0"/>
              <a:t>NLP researchers have also </a:t>
            </a:r>
            <a:r>
              <a:rPr lang="en-US" dirty="0"/>
              <a:t>started paying attention to this direction recently. </a:t>
            </a:r>
            <a:endParaRPr lang="en-US" dirty="0" smtClean="0"/>
          </a:p>
          <a:p>
            <a:pPr lvl="1"/>
            <a:r>
              <a:rPr lang="en-US" b="1" dirty="0" err="1" smtClean="0"/>
              <a:t>CaTeRs</a:t>
            </a:r>
            <a:r>
              <a:rPr lang="en-US" dirty="0" smtClean="0"/>
              <a:t>: </a:t>
            </a:r>
            <a:r>
              <a:rPr lang="en-US" dirty="0" err="1" smtClean="0"/>
              <a:t>Mostafazadeh</a:t>
            </a:r>
            <a:r>
              <a:rPr lang="en-US" dirty="0" smtClean="0"/>
              <a:t> </a:t>
            </a:r>
            <a:r>
              <a:rPr lang="en-US" dirty="0"/>
              <a:t>et al. (</a:t>
            </a:r>
            <a:r>
              <a:rPr lang="en-US" dirty="0" smtClean="0"/>
              <a:t>2016) </a:t>
            </a:r>
            <a:r>
              <a:rPr lang="en-US" dirty="0"/>
              <a:t>proposed an </a:t>
            </a:r>
            <a:r>
              <a:rPr lang="en-US" i="1" dirty="0"/>
              <a:t>annotation</a:t>
            </a:r>
            <a:r>
              <a:rPr lang="en-US" dirty="0"/>
              <a:t> framework, </a:t>
            </a:r>
            <a:r>
              <a:rPr lang="en-US" dirty="0" err="1"/>
              <a:t>CaTeRs</a:t>
            </a:r>
            <a:r>
              <a:rPr lang="en-US" dirty="0"/>
              <a:t>, which captured both temporal and causal aspects of event relations in common sense stories. </a:t>
            </a:r>
            <a:endParaRPr lang="en-US" dirty="0" smtClean="0"/>
          </a:p>
          <a:p>
            <a:pPr lvl="1"/>
            <a:r>
              <a:rPr lang="en-US" b="1" dirty="0" smtClean="0"/>
              <a:t>CATENA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en-US" dirty="0" smtClean="0"/>
              <a:t>Mirza </a:t>
            </a:r>
            <a:r>
              <a:rPr lang="en-US" dirty="0"/>
              <a:t>and </a:t>
            </a:r>
            <a:r>
              <a:rPr lang="en-US" dirty="0" smtClean="0"/>
              <a:t>Tonelli (2016</a:t>
            </a:r>
            <a:r>
              <a:rPr lang="en-US" dirty="0"/>
              <a:t>) </a:t>
            </a:r>
            <a:r>
              <a:rPr lang="en-US" dirty="0" smtClean="0"/>
              <a:t>proposed to extract both </a:t>
            </a:r>
            <a:r>
              <a:rPr lang="en-US" dirty="0"/>
              <a:t>temporal and causal </a:t>
            </a:r>
            <a:r>
              <a:rPr lang="en-US" dirty="0" smtClean="0"/>
              <a:t>relations, but only by “</a:t>
            </a:r>
            <a:r>
              <a:rPr lang="en-US" i="1" dirty="0" smtClean="0"/>
              <a:t>post-editing”</a:t>
            </a:r>
            <a:r>
              <a:rPr lang="en-US" dirty="0" smtClean="0"/>
              <a:t> </a:t>
            </a:r>
            <a:r>
              <a:rPr lang="en-US" dirty="0"/>
              <a:t>temporal relations based on causal predictions. </a:t>
            </a:r>
            <a:endParaRPr lang="en-US" dirty="0" smtClean="0"/>
          </a:p>
          <a:p>
            <a:pPr lvl="1"/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oth-Penn-1">
  <a:themeElements>
    <a:clrScheme name="Custom 5">
      <a:dk1>
        <a:srgbClr val="000000"/>
      </a:dk1>
      <a:lt1>
        <a:srgbClr val="FFFFFF"/>
      </a:lt1>
      <a:dk2>
        <a:srgbClr val="FAE1AF"/>
      </a:dk2>
      <a:lt2>
        <a:srgbClr val="FAC8AF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bg2"/>
          </a:solidFill>
          <a:prstDash val="lgDash"/>
          <a:headEnd type="none" w="med" len="med"/>
          <a:tailEnd type="arrow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bg2"/>
          </a:solidFill>
          <a:prstDash val="dash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icra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a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ra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a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a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a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a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35374</TotalTime>
  <Words>2268</Words>
  <Application>Microsoft Macintosh PowerPoint</Application>
  <PresentationFormat>On-screen Show (4:3)</PresentationFormat>
  <Paragraphs>298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Rounded MT Bold</vt:lpstr>
      <vt:lpstr>Calibri</vt:lpstr>
      <vt:lpstr>Cambria Math</vt:lpstr>
      <vt:lpstr>Mangal</vt:lpstr>
      <vt:lpstr>Times New Roman</vt:lpstr>
      <vt:lpstr>Wingdings</vt:lpstr>
      <vt:lpstr>宋体</vt:lpstr>
      <vt:lpstr>Arial</vt:lpstr>
      <vt:lpstr>Roth-Penn-1</vt:lpstr>
      <vt:lpstr>Joint Reasoning For Temporal And Causal Relations</vt:lpstr>
      <vt:lpstr>Time is Important</vt:lpstr>
      <vt:lpstr>Example</vt:lpstr>
      <vt:lpstr>Example: Temporal determined by causal</vt:lpstr>
      <vt:lpstr>This paper</vt:lpstr>
      <vt:lpstr>Introduction</vt:lpstr>
      <vt:lpstr>Example: Causal determined by temporal</vt:lpstr>
      <vt:lpstr>Example: Causal determined by temporal</vt:lpstr>
      <vt:lpstr>Related Work</vt:lpstr>
      <vt:lpstr>Contributions</vt:lpstr>
      <vt:lpstr>Temporal Relation Extraction: An ILP Approach [Do et al. EMNLP’12]</vt:lpstr>
      <vt:lpstr>Proposed Joint Approach</vt:lpstr>
      <vt:lpstr>Scoring Functions</vt:lpstr>
      <vt:lpstr>Back to the Example: Temporal determined by causal</vt:lpstr>
      <vt:lpstr>TemProb: Probabilistic Knowledge Base</vt:lpstr>
      <vt:lpstr>Some Interesting Statistics In TemProb</vt:lpstr>
      <vt:lpstr>Some Interesting Statistics In TemProb</vt:lpstr>
      <vt:lpstr>Scoring Functions: Additional Feature For Causality</vt:lpstr>
      <vt:lpstr>Result on TimeBank-Dense</vt:lpstr>
      <vt:lpstr>A New Joint Dataset</vt:lpstr>
      <vt:lpstr>Result On Our New Joint Dataset</vt:lpstr>
      <vt:lpstr>Conclusion</vt:lpstr>
    </vt:vector>
  </TitlesOfParts>
  <Company>University of Pennsylvania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IJCAI 2017</dc:title>
  <dc:subject>Reasoning and Learning</dc:subject>
  <dc:creator>Dan Roth</dc:creator>
  <cp:lastModifiedBy>Ning, Qiang</cp:lastModifiedBy>
  <cp:revision>619</cp:revision>
  <cp:lastPrinted>2018-06-05T14:20:10Z</cp:lastPrinted>
  <dcterms:created xsi:type="dcterms:W3CDTF">2004-04-23T00:06:24Z</dcterms:created>
  <dcterms:modified xsi:type="dcterms:W3CDTF">2018-07-18T04:30:27Z</dcterms:modified>
</cp:coreProperties>
</file>