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3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p:sldMasterIdLst>
    <p:sldMasterId id="2147483648" r:id="rId1"/>
    <p:sldMasterId id="2147483712" r:id="rId2"/>
  </p:sldMasterIdLst>
  <p:notesMasterIdLst>
    <p:notesMasterId r:id="rId101"/>
  </p:notesMasterIdLst>
  <p:sldIdLst>
    <p:sldId id="256" r:id="rId3"/>
    <p:sldId id="952" r:id="rId4"/>
    <p:sldId id="879" r:id="rId5"/>
    <p:sldId id="880" r:id="rId6"/>
    <p:sldId id="899" r:id="rId7"/>
    <p:sldId id="530" r:id="rId8"/>
    <p:sldId id="552" r:id="rId9"/>
    <p:sldId id="1421" r:id="rId10"/>
    <p:sldId id="1423" r:id="rId11"/>
    <p:sldId id="1432" r:id="rId12"/>
    <p:sldId id="1418" r:id="rId13"/>
    <p:sldId id="1425" r:id="rId14"/>
    <p:sldId id="1426" r:id="rId15"/>
    <p:sldId id="1427" r:id="rId16"/>
    <p:sldId id="383" r:id="rId17"/>
    <p:sldId id="1430" r:id="rId18"/>
    <p:sldId id="1433" r:id="rId19"/>
    <p:sldId id="1429" r:id="rId20"/>
    <p:sldId id="1428" r:id="rId21"/>
    <p:sldId id="953" r:id="rId22"/>
    <p:sldId id="954" r:id="rId23"/>
    <p:sldId id="969" r:id="rId24"/>
    <p:sldId id="957" r:id="rId25"/>
    <p:sldId id="958" r:id="rId26"/>
    <p:sldId id="959" r:id="rId27"/>
    <p:sldId id="981" r:id="rId28"/>
    <p:sldId id="983" r:id="rId29"/>
    <p:sldId id="986" r:id="rId30"/>
    <p:sldId id="984" r:id="rId31"/>
    <p:sldId id="1454" r:id="rId32"/>
    <p:sldId id="990" r:id="rId33"/>
    <p:sldId id="974" r:id="rId34"/>
    <p:sldId id="975" r:id="rId35"/>
    <p:sldId id="979" r:id="rId36"/>
    <p:sldId id="1434" r:id="rId37"/>
    <p:sldId id="977" r:id="rId38"/>
    <p:sldId id="978" r:id="rId39"/>
    <p:sldId id="976" r:id="rId40"/>
    <p:sldId id="997" r:id="rId41"/>
    <p:sldId id="971" r:id="rId42"/>
    <p:sldId id="970" r:id="rId43"/>
    <p:sldId id="1435" r:id="rId44"/>
    <p:sldId id="1436" r:id="rId45"/>
    <p:sldId id="814" r:id="rId46"/>
    <p:sldId id="815" r:id="rId47"/>
    <p:sldId id="816" r:id="rId48"/>
    <p:sldId id="590" r:id="rId49"/>
    <p:sldId id="677" r:id="rId50"/>
    <p:sldId id="830" r:id="rId51"/>
    <p:sldId id="1455" r:id="rId52"/>
    <p:sldId id="940" r:id="rId53"/>
    <p:sldId id="946" r:id="rId54"/>
    <p:sldId id="949" r:id="rId55"/>
    <p:sldId id="947" r:id="rId56"/>
    <p:sldId id="884" r:id="rId57"/>
    <p:sldId id="1456" r:id="rId58"/>
    <p:sldId id="931" r:id="rId59"/>
    <p:sldId id="888" r:id="rId60"/>
    <p:sldId id="894" r:id="rId61"/>
    <p:sldId id="895" r:id="rId62"/>
    <p:sldId id="1437" r:id="rId63"/>
    <p:sldId id="1438" r:id="rId64"/>
    <p:sldId id="1439" r:id="rId65"/>
    <p:sldId id="1440" r:id="rId66"/>
    <p:sldId id="1441" r:id="rId67"/>
    <p:sldId id="1442" r:id="rId68"/>
    <p:sldId id="1443" r:id="rId69"/>
    <p:sldId id="942" r:id="rId70"/>
    <p:sldId id="941" r:id="rId71"/>
    <p:sldId id="950" r:id="rId72"/>
    <p:sldId id="1457" r:id="rId73"/>
    <p:sldId id="1444" r:id="rId74"/>
    <p:sldId id="1458" r:id="rId75"/>
    <p:sldId id="1459" r:id="rId76"/>
    <p:sldId id="1460" r:id="rId77"/>
    <p:sldId id="1462" r:id="rId78"/>
    <p:sldId id="1445" r:id="rId79"/>
    <p:sldId id="1447" r:id="rId80"/>
    <p:sldId id="1448" r:id="rId81"/>
    <p:sldId id="1449" r:id="rId82"/>
    <p:sldId id="1450" r:id="rId83"/>
    <p:sldId id="1451" r:id="rId84"/>
    <p:sldId id="265" r:id="rId85"/>
    <p:sldId id="1392" r:id="rId86"/>
    <p:sldId id="1159" r:id="rId87"/>
    <p:sldId id="1287" r:id="rId88"/>
    <p:sldId id="276" r:id="rId89"/>
    <p:sldId id="262" r:id="rId90"/>
    <p:sldId id="1464" r:id="rId91"/>
    <p:sldId id="1371" r:id="rId92"/>
    <p:sldId id="1372" r:id="rId93"/>
    <p:sldId id="1373" r:id="rId94"/>
    <p:sldId id="1452" r:id="rId95"/>
    <p:sldId id="1453" r:id="rId96"/>
    <p:sldId id="348" r:id="rId97"/>
    <p:sldId id="1463" r:id="rId98"/>
    <p:sldId id="1465" r:id="rId99"/>
    <p:sldId id="1414" r:id="rId10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marR="0" indent="-342900" algn="l" defTabSz="914400" rtl="0" fontAlgn="auto" latinLnBrk="0" hangingPunct="0">
      <a:lnSpc>
        <a:spcPct val="100000"/>
      </a:lnSpc>
      <a:spcBef>
        <a:spcPts val="500"/>
      </a:spcBef>
      <a:spcAft>
        <a:spcPts val="0"/>
      </a:spcAft>
      <a:buClr>
        <a:srgbClr val="1BB14E"/>
      </a:buClr>
      <a:buSzPct val="75000"/>
      <a:buFontTx/>
      <a:buChar char="■"/>
      <a:tabLst/>
      <a:defRPr kumimoji="0" sz="2400" b="0" i="0" u="none" strike="noStrike" cap="none" spc="0" normalizeH="0" baseline="0">
        <a:ln>
          <a:noFill/>
        </a:ln>
        <a:solidFill>
          <a:srgbClr val="000000"/>
        </a:solidFill>
        <a:effectLst/>
        <a:uFillTx/>
        <a:latin typeface="Calibri"/>
        <a:ea typeface="Calibri"/>
        <a:cs typeface="Calibri"/>
        <a:sym typeface="Calibri"/>
      </a:defRPr>
    </a:lvl1pPr>
    <a:lvl2pPr marL="800100" marR="0" indent="-342900" algn="l" defTabSz="914400" rtl="0" fontAlgn="auto" latinLnBrk="0" hangingPunct="0">
      <a:lnSpc>
        <a:spcPct val="100000"/>
      </a:lnSpc>
      <a:spcBef>
        <a:spcPts val="500"/>
      </a:spcBef>
      <a:spcAft>
        <a:spcPts val="0"/>
      </a:spcAft>
      <a:buClr>
        <a:srgbClr val="1BB14E"/>
      </a:buClr>
      <a:buSzPct val="80000"/>
      <a:buFontTx/>
      <a:buChar char="◻"/>
      <a:tabLst/>
      <a:defRPr kumimoji="0" sz="2400" b="0" i="0" u="none" strike="noStrike" cap="none" spc="0" normalizeH="0" baseline="0">
        <a:ln>
          <a:noFill/>
        </a:ln>
        <a:solidFill>
          <a:srgbClr val="000000"/>
        </a:solidFill>
        <a:effectLst/>
        <a:uFillTx/>
        <a:latin typeface="Calibri"/>
        <a:ea typeface="Calibri"/>
        <a:cs typeface="Calibri"/>
        <a:sym typeface="Calibri"/>
      </a:defRPr>
    </a:lvl2pPr>
    <a:lvl3pPr marL="1219200" marR="0" indent="-304800" algn="l" defTabSz="914400" rtl="0" fontAlgn="auto" latinLnBrk="0" hangingPunct="0">
      <a:lnSpc>
        <a:spcPct val="100000"/>
      </a:lnSpc>
      <a:spcBef>
        <a:spcPts val="500"/>
      </a:spcBef>
      <a:spcAft>
        <a:spcPts val="0"/>
      </a:spcAft>
      <a:buClr>
        <a:srgbClr val="1BB14E"/>
      </a:buClr>
      <a:buSzPct val="65000"/>
      <a:buFontTx/>
      <a:buChar char="■"/>
      <a:tabLst/>
      <a:defRPr kumimoji="0" sz="2400" b="0" i="0" u="none" strike="noStrike" cap="none" spc="0" normalizeH="0" baseline="0">
        <a:ln>
          <a:noFill/>
        </a:ln>
        <a:solidFill>
          <a:srgbClr val="000000"/>
        </a:solidFill>
        <a:effectLst/>
        <a:uFillTx/>
        <a:latin typeface="Calibri"/>
        <a:ea typeface="Calibri"/>
        <a:cs typeface="Calibri"/>
        <a:sym typeface="Calibri"/>
      </a:defRPr>
    </a:lvl3pPr>
    <a:lvl4pPr marL="1714500" marR="0" indent="-342900" algn="l" defTabSz="914400" rtl="0" fontAlgn="auto" latinLnBrk="0" hangingPunct="0">
      <a:lnSpc>
        <a:spcPct val="100000"/>
      </a:lnSpc>
      <a:spcBef>
        <a:spcPts val="500"/>
      </a:spcBef>
      <a:spcAft>
        <a:spcPts val="0"/>
      </a:spcAft>
      <a:buClr>
        <a:srgbClr val="1BB14E"/>
      </a:buClr>
      <a:buSzPct val="70000"/>
      <a:buFontTx/>
      <a:buChar char="◻"/>
      <a:tabLst/>
      <a:defRPr kumimoji="0" sz="2400" b="0" i="0" u="none" strike="noStrike" cap="none" spc="0" normalizeH="0" baseline="0">
        <a:ln>
          <a:noFill/>
        </a:ln>
        <a:solidFill>
          <a:srgbClr val="000000"/>
        </a:solidFill>
        <a:effectLst/>
        <a:uFillTx/>
        <a:latin typeface="Calibri"/>
        <a:ea typeface="Calibri"/>
        <a:cs typeface="Calibri"/>
        <a:sym typeface="Calibri"/>
      </a:defRPr>
    </a:lvl4pPr>
    <a:lvl5pPr marL="2171700" marR="0" indent="-342900" algn="l" defTabSz="914400" rtl="0" fontAlgn="auto" latinLnBrk="0" hangingPunct="0">
      <a:lnSpc>
        <a:spcPct val="100000"/>
      </a:lnSpc>
      <a:spcBef>
        <a:spcPts val="500"/>
      </a:spcBef>
      <a:spcAft>
        <a:spcPts val="0"/>
      </a:spcAft>
      <a:buClr>
        <a:srgbClr val="1BB14E"/>
      </a:buClr>
      <a:buSzPct val="100000"/>
      <a:buFontTx/>
      <a:buChar char="▪"/>
      <a:tabLst/>
      <a:defRPr kumimoji="0" sz="2400" b="0" i="0" u="none" strike="noStrike" cap="none" spc="0" normalizeH="0" baseline="0">
        <a:ln>
          <a:noFill/>
        </a:ln>
        <a:solidFill>
          <a:srgbClr val="000000"/>
        </a:solidFill>
        <a:effectLst/>
        <a:uFillTx/>
        <a:latin typeface="Calibri"/>
        <a:ea typeface="Calibri"/>
        <a:cs typeface="Calibri"/>
        <a:sym typeface="Calibri"/>
      </a:defRPr>
    </a:lvl5pPr>
    <a:lvl6pPr marL="2628900" marR="0" indent="-342900" algn="l" defTabSz="914400" rtl="0" fontAlgn="auto" latinLnBrk="0" hangingPunct="0">
      <a:lnSpc>
        <a:spcPct val="100000"/>
      </a:lnSpc>
      <a:spcBef>
        <a:spcPts val="500"/>
      </a:spcBef>
      <a:spcAft>
        <a:spcPts val="0"/>
      </a:spcAft>
      <a:buClr>
        <a:srgbClr val="1BB14E"/>
      </a:buClr>
      <a:buSzPct val="100000"/>
      <a:buFontTx/>
      <a:buChar char="▪"/>
      <a:tabLst/>
      <a:defRPr kumimoji="0" sz="2400" b="0" i="0" u="none" strike="noStrike" cap="none" spc="0" normalizeH="0" baseline="0">
        <a:ln>
          <a:noFill/>
        </a:ln>
        <a:solidFill>
          <a:srgbClr val="000000"/>
        </a:solidFill>
        <a:effectLst/>
        <a:uFillTx/>
        <a:latin typeface="Calibri"/>
        <a:ea typeface="Calibri"/>
        <a:cs typeface="Calibri"/>
        <a:sym typeface="Calibri"/>
      </a:defRPr>
    </a:lvl6pPr>
    <a:lvl7pPr marL="3086100" marR="0" indent="-342900" algn="l" defTabSz="914400" rtl="0" fontAlgn="auto" latinLnBrk="0" hangingPunct="0">
      <a:lnSpc>
        <a:spcPct val="100000"/>
      </a:lnSpc>
      <a:spcBef>
        <a:spcPts val="500"/>
      </a:spcBef>
      <a:spcAft>
        <a:spcPts val="0"/>
      </a:spcAft>
      <a:buClr>
        <a:srgbClr val="1BB14E"/>
      </a:buClr>
      <a:buSzPct val="100000"/>
      <a:buFontTx/>
      <a:buChar char="▪"/>
      <a:tabLst/>
      <a:defRPr kumimoji="0" sz="2400" b="0" i="0" u="none" strike="noStrike" cap="none" spc="0" normalizeH="0" baseline="0">
        <a:ln>
          <a:noFill/>
        </a:ln>
        <a:solidFill>
          <a:srgbClr val="000000"/>
        </a:solidFill>
        <a:effectLst/>
        <a:uFillTx/>
        <a:latin typeface="Calibri"/>
        <a:ea typeface="Calibri"/>
        <a:cs typeface="Calibri"/>
        <a:sym typeface="Calibri"/>
      </a:defRPr>
    </a:lvl7pPr>
    <a:lvl8pPr marL="3543300" marR="0" indent="-342900" algn="l" defTabSz="914400" rtl="0" fontAlgn="auto" latinLnBrk="0" hangingPunct="0">
      <a:lnSpc>
        <a:spcPct val="100000"/>
      </a:lnSpc>
      <a:spcBef>
        <a:spcPts val="500"/>
      </a:spcBef>
      <a:spcAft>
        <a:spcPts val="0"/>
      </a:spcAft>
      <a:buClr>
        <a:srgbClr val="1BB14E"/>
      </a:buClr>
      <a:buSzPct val="100000"/>
      <a:buFontTx/>
      <a:buChar char="▪"/>
      <a:tabLst/>
      <a:defRPr kumimoji="0" sz="2400" b="0" i="0" u="none" strike="noStrike" cap="none" spc="0" normalizeH="0" baseline="0">
        <a:ln>
          <a:noFill/>
        </a:ln>
        <a:solidFill>
          <a:srgbClr val="000000"/>
        </a:solidFill>
        <a:effectLst/>
        <a:uFillTx/>
        <a:latin typeface="Calibri"/>
        <a:ea typeface="Calibri"/>
        <a:cs typeface="Calibri"/>
        <a:sym typeface="Calibri"/>
      </a:defRPr>
    </a:lvl8pPr>
    <a:lvl9pPr marL="4000500" marR="0" indent="-342900" algn="l" defTabSz="914400" rtl="0" fontAlgn="auto" latinLnBrk="0" hangingPunct="0">
      <a:lnSpc>
        <a:spcPct val="100000"/>
      </a:lnSpc>
      <a:spcBef>
        <a:spcPts val="500"/>
      </a:spcBef>
      <a:spcAft>
        <a:spcPts val="0"/>
      </a:spcAft>
      <a:buClr>
        <a:srgbClr val="1BB14E"/>
      </a:buClr>
      <a:buSzPct val="100000"/>
      <a:buFontTx/>
      <a:buChar char="▪"/>
      <a:tabLst/>
      <a:defRPr kumimoji="0" sz="2400" b="0" i="0" u="none" strike="noStrike" cap="none" spc="0" normalizeH="0" baseline="0">
        <a:ln>
          <a:noFill/>
        </a:ln>
        <a:solidFill>
          <a:srgbClr val="000000"/>
        </a:solidFill>
        <a:effectLst/>
        <a:uFillTx/>
        <a:latin typeface="Calibri"/>
        <a:ea typeface="Calibri"/>
        <a:cs typeface="Calibri"/>
        <a:sym typeface="Calibri"/>
      </a:defRPr>
    </a:lvl9pPr>
  </p:defaultTextStyle>
  <p:extLst>
    <p:ext uri="{521415D9-36F7-43E2-AB2F-B90AF26B5E84}">
      <p14:sectionLst xmlns:p14="http://schemas.microsoft.com/office/powerpoint/2010/main">
        <p14:section name="Default Section" id="{B44DF326-2611-864C-BB24-02887C95AD9F}">
          <p14:sldIdLst>
            <p14:sldId id="256"/>
            <p14:sldId id="952"/>
            <p14:sldId id="879"/>
            <p14:sldId id="880"/>
            <p14:sldId id="899"/>
            <p14:sldId id="530"/>
            <p14:sldId id="552"/>
            <p14:sldId id="1421"/>
            <p14:sldId id="1423"/>
            <p14:sldId id="1432"/>
            <p14:sldId id="1418"/>
            <p14:sldId id="1425"/>
            <p14:sldId id="1426"/>
            <p14:sldId id="1427"/>
          </p14:sldIdLst>
        </p14:section>
        <p14:section name="SteQE" id="{08117491-C59D-5E42-B665-A350CD657712}">
          <p14:sldIdLst>
            <p14:sldId id="383"/>
            <p14:sldId id="1430"/>
            <p14:sldId id="1433"/>
            <p14:sldId id="1429"/>
            <p14:sldId id="1428"/>
            <p14:sldId id="953"/>
            <p14:sldId id="954"/>
            <p14:sldId id="969"/>
            <p14:sldId id="957"/>
            <p14:sldId id="958"/>
            <p14:sldId id="959"/>
            <p14:sldId id="981"/>
            <p14:sldId id="983"/>
            <p14:sldId id="986"/>
            <p14:sldId id="984"/>
            <p14:sldId id="1454"/>
            <p14:sldId id="990"/>
            <p14:sldId id="974"/>
            <p14:sldId id="975"/>
            <p14:sldId id="979"/>
            <p14:sldId id="1434"/>
            <p14:sldId id="977"/>
            <p14:sldId id="978"/>
            <p14:sldId id="976"/>
            <p14:sldId id="997"/>
            <p14:sldId id="971"/>
            <p14:sldId id="970"/>
          </p14:sldIdLst>
        </p14:section>
        <p14:section name="TORQUE" id="{3622594E-21CE-924B-80D2-6AA5A1FC3DF9}">
          <p14:sldIdLst>
            <p14:sldId id="1435"/>
            <p14:sldId id="1436"/>
            <p14:sldId id="814"/>
            <p14:sldId id="815"/>
            <p14:sldId id="816"/>
            <p14:sldId id="590"/>
            <p14:sldId id="677"/>
            <p14:sldId id="830"/>
            <p14:sldId id="1455"/>
            <p14:sldId id="940"/>
            <p14:sldId id="946"/>
            <p14:sldId id="949"/>
            <p14:sldId id="947"/>
            <p14:sldId id="884"/>
            <p14:sldId id="1456"/>
            <p14:sldId id="931"/>
            <p14:sldId id="888"/>
            <p14:sldId id="894"/>
            <p14:sldId id="895"/>
            <p14:sldId id="1437"/>
            <p14:sldId id="1438"/>
            <p14:sldId id="1439"/>
            <p14:sldId id="1440"/>
            <p14:sldId id="1441"/>
            <p14:sldId id="1442"/>
            <p14:sldId id="1443"/>
            <p14:sldId id="942"/>
            <p14:sldId id="941"/>
            <p14:sldId id="950"/>
          </p14:sldIdLst>
        </p14:section>
        <p14:section name="summary" id="{14F2EC9C-A5F9-CA4C-884D-D6A799195E08}">
          <p14:sldIdLst>
            <p14:sldId id="1457"/>
            <p14:sldId id="1444"/>
            <p14:sldId id="1458"/>
            <p14:sldId id="1459"/>
            <p14:sldId id="1460"/>
            <p14:sldId id="1462"/>
          </p14:sldIdLst>
        </p14:section>
        <p14:section name="Reasoning 1" id="{042D3E53-2E05-C64C-8139-CBB7018F51EB}">
          <p14:sldIdLst>
            <p14:sldId id="1445"/>
            <p14:sldId id="1447"/>
            <p14:sldId id="1448"/>
            <p14:sldId id="1449"/>
            <p14:sldId id="1450"/>
            <p14:sldId id="1451"/>
          </p14:sldIdLst>
        </p14:section>
        <p14:section name="Reasoning 2" id="{9C412761-F94C-4648-9567-F6BE08FB4C9E}">
          <p14:sldIdLst>
            <p14:sldId id="265"/>
            <p14:sldId id="1392"/>
            <p14:sldId id="1159"/>
            <p14:sldId id="1287"/>
            <p14:sldId id="276"/>
            <p14:sldId id="262"/>
            <p14:sldId id="1464"/>
            <p14:sldId id="1371"/>
            <p14:sldId id="1372"/>
            <p14:sldId id="1373"/>
            <p14:sldId id="1452"/>
            <p14:sldId id="1453"/>
            <p14:sldId id="348"/>
          </p14:sldIdLst>
        </p14:section>
        <p14:section name="conclusion" id="{E61CF0B5-9C59-B945-9D18-11A4B4785D6D}">
          <p14:sldIdLst>
            <p14:sldId id="1463"/>
            <p14:sldId id="1465"/>
            <p14:sldId id="141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Tempus Sans ITC"/>
          <a:ea typeface="Tempus Sans ITC"/>
          <a:cs typeface="Tempus Sans ITC"/>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FFECDD"/>
          </a:solidFill>
        </a:fill>
      </a:tcStyle>
    </a:wholeTbl>
    <a:band2H>
      <a:tcTxStyle/>
      <a:tcStyle>
        <a:tcBdr/>
        <a:fill>
          <a:solidFill>
            <a:srgbClr val="FFF6EF"/>
          </a:solidFill>
        </a:fill>
      </a:tcStyle>
    </a:band2H>
    <a:firstCol>
      <a:tcTxStyle b="on" i="on">
        <a:font>
          <a:latin typeface="Tempus Sans ITC"/>
          <a:ea typeface="Tempus Sans ITC"/>
          <a:cs typeface="Tempus Sans IT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firstCol>
    <a:lastRow>
      <a:tcTxStyle b="on" i="on">
        <a:font>
          <a:latin typeface="Tempus Sans ITC"/>
          <a:ea typeface="Tempus Sans ITC"/>
          <a:cs typeface="Tempus Sans IT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lastRow>
    <a:firstRow>
      <a:tcTxStyle b="on" i="on">
        <a:font>
          <a:latin typeface="Tempus Sans ITC"/>
          <a:ea typeface="Tempus Sans ITC"/>
          <a:cs typeface="Tempus Sans IT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firstRow>
  </a:tblStyle>
  <a:tblStyle styleId="{C7B018BB-80A7-4F77-B60F-C8B233D01FF8}" styleName="">
    <a:tblBg/>
    <a:wholeTbl>
      <a:tcTxStyle b="on" i="on">
        <a:font>
          <a:latin typeface="Tempus Sans ITC"/>
          <a:ea typeface="Tempus Sans ITC"/>
          <a:cs typeface="Tempus Sans ITC"/>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n">
        <a:font>
          <a:latin typeface="Tempus Sans ITC"/>
          <a:ea typeface="Tempus Sans ITC"/>
          <a:cs typeface="Tempus Sans IT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firstCol>
    <a:lastRow>
      <a:tcTxStyle b="on" i="on">
        <a:font>
          <a:latin typeface="Tempus Sans ITC"/>
          <a:ea typeface="Tempus Sans ITC"/>
          <a:cs typeface="Tempus Sans IT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lastRow>
    <a:firstRow>
      <a:tcTxStyle b="on" i="on">
        <a:font>
          <a:latin typeface="Tempus Sans ITC"/>
          <a:ea typeface="Tempus Sans ITC"/>
          <a:cs typeface="Tempus Sans IT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firstRow>
  </a:tblStyle>
  <a:tblStyle styleId="{EEE7283C-3CF3-47DC-8721-378D4A62B228}" styleName="">
    <a:tblBg/>
    <a:wholeTbl>
      <a:tcTxStyle b="on" i="on">
        <a:font>
          <a:latin typeface="Tempus Sans ITC"/>
          <a:ea typeface="Tempus Sans ITC"/>
          <a:cs typeface="Tempus Sans ITC"/>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F4DBCA"/>
          </a:solidFill>
        </a:fill>
      </a:tcStyle>
    </a:wholeTbl>
    <a:band2H>
      <a:tcTxStyle/>
      <a:tcStyle>
        <a:tcBdr/>
        <a:fill>
          <a:solidFill>
            <a:srgbClr val="FAEEE6"/>
          </a:solidFill>
        </a:fill>
      </a:tcStyle>
    </a:band2H>
    <a:firstCol>
      <a:tcTxStyle b="on" i="on">
        <a:font>
          <a:latin typeface="Tempus Sans ITC"/>
          <a:ea typeface="Tempus Sans ITC"/>
          <a:cs typeface="Tempus Sans IT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6"/>
          </a:solidFill>
        </a:fill>
      </a:tcStyle>
    </a:firstCol>
    <a:lastRow>
      <a:tcTxStyle b="on" i="on">
        <a:font>
          <a:latin typeface="Tempus Sans ITC"/>
          <a:ea typeface="Tempus Sans ITC"/>
          <a:cs typeface="Tempus Sans IT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6"/>
          </a:solidFill>
        </a:fill>
      </a:tcStyle>
    </a:lastRow>
    <a:firstRow>
      <a:tcTxStyle b="on" i="on">
        <a:font>
          <a:latin typeface="Tempus Sans ITC"/>
          <a:ea typeface="Tempus Sans ITC"/>
          <a:cs typeface="Tempus Sans IT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6"/>
          </a:solidFill>
        </a:fill>
      </a:tcStyle>
    </a:firstRow>
  </a:tblStyle>
  <a:tblStyle styleId="{CF821DB8-F4EB-4A41-A1BA-3FCAFE7338EE}" styleName="">
    <a:tblBg/>
    <a:wholeTbl>
      <a:tcTxStyle b="on" i="on">
        <a:font>
          <a:latin typeface="Tempus Sans ITC"/>
          <a:ea typeface="Tempus Sans ITC"/>
          <a:cs typeface="Tempus Sans ITC"/>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n">
        <a:font>
          <a:latin typeface="Tempus Sans ITC"/>
          <a:ea typeface="Tempus Sans ITC"/>
          <a:cs typeface="Tempus Sans ITC"/>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Tempus Sans ITC"/>
          <a:ea typeface="Tempus Sans ITC"/>
          <a:cs typeface="Tempus Sans ITC"/>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n">
        <a:font>
          <a:latin typeface="Tempus Sans ITC"/>
          <a:ea typeface="Tempus Sans ITC"/>
          <a:cs typeface="Tempus Sans ITC"/>
        </a:font>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Tempus Sans ITC"/>
          <a:ea typeface="Tempus Sans ITC"/>
          <a:cs typeface="Tempus Sans ITC"/>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Tempus Sans ITC"/>
          <a:ea typeface="Tempus Sans ITC"/>
          <a:cs typeface="Tempus Sans IT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firstCol>
    <a:lastRow>
      <a:tcTxStyle b="on" i="on">
        <a:font>
          <a:latin typeface="Tempus Sans ITC"/>
          <a:ea typeface="Tempus Sans ITC"/>
          <a:cs typeface="Tempus Sans IT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lastRow>
    <a:firstRow>
      <a:tcTxStyle b="on" i="on">
        <a:font>
          <a:latin typeface="Tempus Sans ITC"/>
          <a:ea typeface="Tempus Sans ITC"/>
          <a:cs typeface="Tempus Sans IT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firstRow>
  </a:tblStyle>
  <a:tblStyle styleId="{2708684C-4D16-4618-839F-0558EEFCDFE6}" styleName="">
    <a:tblBg/>
    <a:wholeTbl>
      <a:tcTxStyle b="on" i="on">
        <a:font>
          <a:latin typeface="Tempus Sans ITC"/>
          <a:ea typeface="Tempus Sans ITC"/>
          <a:cs typeface="Tempus Sans ITC"/>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n">
        <a:font>
          <a:latin typeface="Tempus Sans ITC"/>
          <a:ea typeface="Tempus Sans ITC"/>
          <a:cs typeface="Tempus Sans ITC"/>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Tempus Sans ITC"/>
          <a:ea typeface="Tempus Sans ITC"/>
          <a:cs typeface="Tempus Sans ITC"/>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Tempus Sans ITC"/>
          <a:ea typeface="Tempus Sans ITC"/>
          <a:cs typeface="Tempus Sans ITC"/>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60"/>
    <p:restoredTop sz="83448"/>
  </p:normalViewPr>
  <p:slideViewPr>
    <p:cSldViewPr snapToGrid="0" snapToObjects="1">
      <p:cViewPr varScale="1">
        <p:scale>
          <a:sx n="168" d="100"/>
          <a:sy n="168" d="100"/>
        </p:scale>
        <p:origin x="5640" y="192"/>
      </p:cViewPr>
      <p:guideLst>
        <p:guide orient="horz" pos="2160"/>
        <p:guide pos="288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Naïve</c:v>
                </c:pt>
              </c:strCache>
            </c:strRef>
          </c:tx>
          <c:spPr>
            <a:solidFill>
              <a:schemeClr val="accent1"/>
            </a:solidFill>
            <a:ln>
              <a:noFill/>
            </a:ln>
            <a:effectLst/>
          </c:spPr>
          <c:invertIfNegative val="0"/>
          <c:cat>
            <c:strRef>
              <c:f>Sheet1!$A$2:$A$4</c:f>
              <c:strCache>
                <c:ptCount val="3"/>
                <c:pt idx="0">
                  <c:v>Covid</c:v>
                </c:pt>
                <c:pt idx="1">
                  <c:v>BLM</c:v>
                </c:pt>
                <c:pt idx="2">
                  <c:v>CalFire</c:v>
                </c:pt>
              </c:strCache>
            </c:strRef>
          </c:cat>
          <c:val>
            <c:numRef>
              <c:f>Sheet1!$B$2:$B$4</c:f>
              <c:numCache>
                <c:formatCode>General</c:formatCode>
                <c:ptCount val="3"/>
                <c:pt idx="0">
                  <c:v>0</c:v>
                </c:pt>
                <c:pt idx="1">
                  <c:v>0</c:v>
                </c:pt>
                <c:pt idx="2">
                  <c:v>0</c:v>
                </c:pt>
              </c:numCache>
            </c:numRef>
          </c:val>
          <c:extLst>
            <c:ext xmlns:c16="http://schemas.microsoft.com/office/drawing/2014/chart" uri="{C3380CC4-5D6E-409C-BE32-E72D297353CC}">
              <c16:uniqueId val="{00000000-CDF2-B04A-9874-27DCFE195FC5}"/>
            </c:ext>
          </c:extLst>
        </c:ser>
        <c:ser>
          <c:idx val="1"/>
          <c:order val="1"/>
          <c:tx>
            <c:strRef>
              <c:f>Sheet1!$C$1</c:f>
              <c:strCache>
                <c:ptCount val="1"/>
                <c:pt idx="0">
                  <c:v>In-Domain</c:v>
                </c:pt>
              </c:strCache>
            </c:strRef>
          </c:tx>
          <c:spPr>
            <a:solidFill>
              <a:schemeClr val="accent2"/>
            </a:solidFill>
            <a:ln>
              <a:noFill/>
            </a:ln>
            <a:effectLst/>
          </c:spPr>
          <c:invertIfNegative val="0"/>
          <c:cat>
            <c:strRef>
              <c:f>Sheet1!$A$2:$A$4</c:f>
              <c:strCache>
                <c:ptCount val="3"/>
                <c:pt idx="0">
                  <c:v>Covid</c:v>
                </c:pt>
                <c:pt idx="1">
                  <c:v>BLM</c:v>
                </c:pt>
                <c:pt idx="2">
                  <c:v>CalFire</c:v>
                </c:pt>
              </c:strCache>
            </c:strRef>
          </c:cat>
          <c:val>
            <c:numRef>
              <c:f>Sheet1!$C$2:$C$4</c:f>
              <c:numCache>
                <c:formatCode>General</c:formatCode>
                <c:ptCount val="3"/>
                <c:pt idx="0">
                  <c:v>53</c:v>
                </c:pt>
                <c:pt idx="1">
                  <c:v>49</c:v>
                </c:pt>
                <c:pt idx="2">
                  <c:v>1</c:v>
                </c:pt>
              </c:numCache>
            </c:numRef>
          </c:val>
          <c:extLst>
            <c:ext xmlns:c16="http://schemas.microsoft.com/office/drawing/2014/chart" uri="{C3380CC4-5D6E-409C-BE32-E72D297353CC}">
              <c16:uniqueId val="{00000001-CDF2-B04A-9874-27DCFE195FC5}"/>
            </c:ext>
          </c:extLst>
        </c:ser>
        <c:ser>
          <c:idx val="2"/>
          <c:order val="2"/>
          <c:tx>
            <c:strRef>
              <c:f>Sheet1!$D$1</c:f>
              <c:strCache>
                <c:ptCount val="1"/>
                <c:pt idx="0">
                  <c:v>All-Domain</c:v>
                </c:pt>
              </c:strCache>
            </c:strRef>
          </c:tx>
          <c:spPr>
            <a:solidFill>
              <a:schemeClr val="accent3"/>
            </a:solidFill>
            <a:ln>
              <a:noFill/>
            </a:ln>
            <a:effectLst/>
          </c:spPr>
          <c:invertIfNegative val="0"/>
          <c:cat>
            <c:strRef>
              <c:f>Sheet1!$A$2:$A$4</c:f>
              <c:strCache>
                <c:ptCount val="3"/>
                <c:pt idx="0">
                  <c:v>Covid</c:v>
                </c:pt>
                <c:pt idx="1">
                  <c:v>BLM</c:v>
                </c:pt>
                <c:pt idx="2">
                  <c:v>CalFire</c:v>
                </c:pt>
              </c:strCache>
            </c:strRef>
          </c:cat>
          <c:val>
            <c:numRef>
              <c:f>Sheet1!$D$2:$D$4</c:f>
              <c:numCache>
                <c:formatCode>General</c:formatCode>
                <c:ptCount val="3"/>
                <c:pt idx="0">
                  <c:v>54</c:v>
                </c:pt>
                <c:pt idx="1">
                  <c:v>62</c:v>
                </c:pt>
                <c:pt idx="2">
                  <c:v>46</c:v>
                </c:pt>
              </c:numCache>
            </c:numRef>
          </c:val>
          <c:extLst>
            <c:ext xmlns:c16="http://schemas.microsoft.com/office/drawing/2014/chart" uri="{C3380CC4-5D6E-409C-BE32-E72D297353CC}">
              <c16:uniqueId val="{00000002-CDF2-B04A-9874-27DCFE195FC5}"/>
            </c:ext>
          </c:extLst>
        </c:ser>
        <c:dLbls>
          <c:showLegendKey val="0"/>
          <c:showVal val="0"/>
          <c:showCatName val="0"/>
          <c:showSerName val="0"/>
          <c:showPercent val="0"/>
          <c:showBubbleSize val="0"/>
        </c:dLbls>
        <c:gapWidth val="219"/>
        <c:overlap val="-27"/>
        <c:axId val="911233199"/>
        <c:axId val="890834463"/>
      </c:barChart>
      <c:catAx>
        <c:axId val="91123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en-US"/>
          </a:p>
        </c:txPr>
        <c:crossAx val="890834463"/>
        <c:crosses val="autoZero"/>
        <c:auto val="1"/>
        <c:lblAlgn val="ctr"/>
        <c:lblOffset val="100"/>
        <c:noMultiLvlLbl val="0"/>
      </c:catAx>
      <c:valAx>
        <c:axId val="890834463"/>
        <c:scaling>
          <c:orientation val="minMax"/>
        </c:scaling>
        <c:delete val="0"/>
        <c:axPos val="l"/>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solidFill>
                <a:latin typeface="+mn-lt"/>
                <a:ea typeface="+mn-ea"/>
                <a:cs typeface="+mn-cs"/>
              </a:defRPr>
            </a:pPr>
            <a:endParaRPr lang="en-US"/>
          </a:p>
        </c:txPr>
        <c:crossAx val="911233199"/>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Naïve</c:v>
                </c:pt>
              </c:strCache>
            </c:strRef>
          </c:tx>
          <c:spPr>
            <a:solidFill>
              <a:schemeClr val="accent1"/>
            </a:solidFill>
            <a:ln>
              <a:noFill/>
            </a:ln>
            <a:effectLst/>
          </c:spPr>
          <c:invertIfNegative val="0"/>
          <c:cat>
            <c:strRef>
              <c:f>Sheet1!$A$2:$A$4</c:f>
              <c:strCache>
                <c:ptCount val="3"/>
                <c:pt idx="0">
                  <c:v>Covid</c:v>
                </c:pt>
                <c:pt idx="1">
                  <c:v>BLM</c:v>
                </c:pt>
                <c:pt idx="2">
                  <c:v>CalFire</c:v>
                </c:pt>
              </c:strCache>
            </c:strRef>
          </c:cat>
          <c:val>
            <c:numRef>
              <c:f>Sheet1!$B$2:$B$4</c:f>
              <c:numCache>
                <c:formatCode>General</c:formatCode>
                <c:ptCount val="3"/>
                <c:pt idx="0">
                  <c:v>24</c:v>
                </c:pt>
                <c:pt idx="1">
                  <c:v>32</c:v>
                </c:pt>
                <c:pt idx="2">
                  <c:v>31</c:v>
                </c:pt>
              </c:numCache>
            </c:numRef>
          </c:val>
          <c:extLst>
            <c:ext xmlns:c16="http://schemas.microsoft.com/office/drawing/2014/chart" uri="{C3380CC4-5D6E-409C-BE32-E72D297353CC}">
              <c16:uniqueId val="{00000000-CDF2-B04A-9874-27DCFE195FC5}"/>
            </c:ext>
          </c:extLst>
        </c:ser>
        <c:ser>
          <c:idx val="1"/>
          <c:order val="1"/>
          <c:tx>
            <c:strRef>
              <c:f>Sheet1!$C$1</c:f>
              <c:strCache>
                <c:ptCount val="1"/>
                <c:pt idx="0">
                  <c:v>In-Domain</c:v>
                </c:pt>
              </c:strCache>
            </c:strRef>
          </c:tx>
          <c:spPr>
            <a:solidFill>
              <a:schemeClr val="accent2"/>
            </a:solidFill>
            <a:ln>
              <a:noFill/>
            </a:ln>
            <a:effectLst/>
          </c:spPr>
          <c:invertIfNegative val="0"/>
          <c:cat>
            <c:strRef>
              <c:f>Sheet1!$A$2:$A$4</c:f>
              <c:strCache>
                <c:ptCount val="3"/>
                <c:pt idx="0">
                  <c:v>Covid</c:v>
                </c:pt>
                <c:pt idx="1">
                  <c:v>BLM</c:v>
                </c:pt>
                <c:pt idx="2">
                  <c:v>CalFire</c:v>
                </c:pt>
              </c:strCache>
            </c:strRef>
          </c:cat>
          <c:val>
            <c:numRef>
              <c:f>Sheet1!$C$2:$C$4</c:f>
              <c:numCache>
                <c:formatCode>General</c:formatCode>
                <c:ptCount val="3"/>
                <c:pt idx="0">
                  <c:v>52</c:v>
                </c:pt>
                <c:pt idx="1">
                  <c:v>43</c:v>
                </c:pt>
                <c:pt idx="2">
                  <c:v>32</c:v>
                </c:pt>
              </c:numCache>
            </c:numRef>
          </c:val>
          <c:extLst>
            <c:ext xmlns:c16="http://schemas.microsoft.com/office/drawing/2014/chart" uri="{C3380CC4-5D6E-409C-BE32-E72D297353CC}">
              <c16:uniqueId val="{00000001-CDF2-B04A-9874-27DCFE195FC5}"/>
            </c:ext>
          </c:extLst>
        </c:ser>
        <c:ser>
          <c:idx val="2"/>
          <c:order val="2"/>
          <c:tx>
            <c:strRef>
              <c:f>Sheet1!$D$1</c:f>
              <c:strCache>
                <c:ptCount val="1"/>
                <c:pt idx="0">
                  <c:v>All-Domain</c:v>
                </c:pt>
              </c:strCache>
            </c:strRef>
          </c:tx>
          <c:spPr>
            <a:solidFill>
              <a:schemeClr val="accent3"/>
            </a:solidFill>
            <a:ln>
              <a:noFill/>
            </a:ln>
            <a:effectLst/>
          </c:spPr>
          <c:invertIfNegative val="0"/>
          <c:cat>
            <c:strRef>
              <c:f>Sheet1!$A$2:$A$4</c:f>
              <c:strCache>
                <c:ptCount val="3"/>
                <c:pt idx="0">
                  <c:v>Covid</c:v>
                </c:pt>
                <c:pt idx="1">
                  <c:v>BLM</c:v>
                </c:pt>
                <c:pt idx="2">
                  <c:v>CalFire</c:v>
                </c:pt>
              </c:strCache>
            </c:strRef>
          </c:cat>
          <c:val>
            <c:numRef>
              <c:f>Sheet1!$D$2:$D$4</c:f>
              <c:numCache>
                <c:formatCode>General</c:formatCode>
                <c:ptCount val="3"/>
                <c:pt idx="0">
                  <c:v>57</c:v>
                </c:pt>
                <c:pt idx="1">
                  <c:v>57</c:v>
                </c:pt>
                <c:pt idx="2">
                  <c:v>61</c:v>
                </c:pt>
              </c:numCache>
            </c:numRef>
          </c:val>
          <c:extLst>
            <c:ext xmlns:c16="http://schemas.microsoft.com/office/drawing/2014/chart" uri="{C3380CC4-5D6E-409C-BE32-E72D297353CC}">
              <c16:uniqueId val="{00000002-CDF2-B04A-9874-27DCFE195FC5}"/>
            </c:ext>
          </c:extLst>
        </c:ser>
        <c:dLbls>
          <c:showLegendKey val="0"/>
          <c:showVal val="0"/>
          <c:showCatName val="0"/>
          <c:showSerName val="0"/>
          <c:showPercent val="0"/>
          <c:showBubbleSize val="0"/>
        </c:dLbls>
        <c:gapWidth val="219"/>
        <c:overlap val="-27"/>
        <c:axId val="911233199"/>
        <c:axId val="890834463"/>
      </c:barChart>
      <c:catAx>
        <c:axId val="91123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en-US"/>
          </a:p>
        </c:txPr>
        <c:crossAx val="890834463"/>
        <c:crosses val="autoZero"/>
        <c:auto val="1"/>
        <c:lblAlgn val="ctr"/>
        <c:lblOffset val="100"/>
        <c:noMultiLvlLbl val="0"/>
      </c:catAx>
      <c:valAx>
        <c:axId val="890834463"/>
        <c:scaling>
          <c:orientation val="minMax"/>
        </c:scaling>
        <c:delete val="0"/>
        <c:axPos val="l"/>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solidFill>
                <a:latin typeface="+mn-lt"/>
                <a:ea typeface="+mn-ea"/>
                <a:cs typeface="+mn-cs"/>
              </a:defRPr>
            </a:pPr>
            <a:endParaRPr lang="en-US"/>
          </a:p>
        </c:txPr>
        <c:crossAx val="911233199"/>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Naïve</c:v>
                </c:pt>
              </c:strCache>
            </c:strRef>
          </c:tx>
          <c:spPr>
            <a:solidFill>
              <a:schemeClr val="accent1"/>
            </a:solidFill>
            <a:ln>
              <a:noFill/>
            </a:ln>
            <a:effectLst/>
          </c:spPr>
          <c:invertIfNegative val="0"/>
          <c:cat>
            <c:strRef>
              <c:f>Sheet1!$A$2:$A$4</c:f>
              <c:strCache>
                <c:ptCount val="3"/>
                <c:pt idx="0">
                  <c:v>Covid</c:v>
                </c:pt>
                <c:pt idx="1">
                  <c:v>BLM</c:v>
                </c:pt>
                <c:pt idx="2">
                  <c:v>CalFire</c:v>
                </c:pt>
              </c:strCache>
            </c:strRef>
          </c:cat>
          <c:val>
            <c:numRef>
              <c:f>Sheet1!$B$2:$B$4</c:f>
              <c:numCache>
                <c:formatCode>General</c:formatCode>
                <c:ptCount val="3"/>
                <c:pt idx="0">
                  <c:v>68</c:v>
                </c:pt>
                <c:pt idx="1">
                  <c:v>74</c:v>
                </c:pt>
                <c:pt idx="2">
                  <c:v>58</c:v>
                </c:pt>
              </c:numCache>
            </c:numRef>
          </c:val>
          <c:extLst>
            <c:ext xmlns:c16="http://schemas.microsoft.com/office/drawing/2014/chart" uri="{C3380CC4-5D6E-409C-BE32-E72D297353CC}">
              <c16:uniqueId val="{00000000-EB62-D049-8B9B-D077207667BE}"/>
            </c:ext>
          </c:extLst>
        </c:ser>
        <c:ser>
          <c:idx val="1"/>
          <c:order val="1"/>
          <c:tx>
            <c:strRef>
              <c:f>Sheet1!$C$1</c:f>
              <c:strCache>
                <c:ptCount val="1"/>
                <c:pt idx="0">
                  <c:v>In-Domain</c:v>
                </c:pt>
              </c:strCache>
            </c:strRef>
          </c:tx>
          <c:spPr>
            <a:solidFill>
              <a:schemeClr val="accent2"/>
            </a:solidFill>
            <a:ln>
              <a:noFill/>
            </a:ln>
            <a:effectLst/>
          </c:spPr>
          <c:invertIfNegative val="0"/>
          <c:cat>
            <c:strRef>
              <c:f>Sheet1!$A$2:$A$4</c:f>
              <c:strCache>
                <c:ptCount val="3"/>
                <c:pt idx="0">
                  <c:v>Covid</c:v>
                </c:pt>
                <c:pt idx="1">
                  <c:v>BLM</c:v>
                </c:pt>
                <c:pt idx="2">
                  <c:v>CalFire</c:v>
                </c:pt>
              </c:strCache>
            </c:strRef>
          </c:cat>
          <c:val>
            <c:numRef>
              <c:f>Sheet1!$C$2:$C$4</c:f>
              <c:numCache>
                <c:formatCode>General</c:formatCode>
                <c:ptCount val="3"/>
                <c:pt idx="0">
                  <c:v>81</c:v>
                </c:pt>
                <c:pt idx="1">
                  <c:v>77</c:v>
                </c:pt>
                <c:pt idx="2">
                  <c:v>70</c:v>
                </c:pt>
              </c:numCache>
            </c:numRef>
          </c:val>
          <c:extLst>
            <c:ext xmlns:c16="http://schemas.microsoft.com/office/drawing/2014/chart" uri="{C3380CC4-5D6E-409C-BE32-E72D297353CC}">
              <c16:uniqueId val="{00000001-EB62-D049-8B9B-D077207667BE}"/>
            </c:ext>
          </c:extLst>
        </c:ser>
        <c:ser>
          <c:idx val="2"/>
          <c:order val="2"/>
          <c:tx>
            <c:strRef>
              <c:f>Sheet1!$D$1</c:f>
              <c:strCache>
                <c:ptCount val="1"/>
                <c:pt idx="0">
                  <c:v>All-Domain</c:v>
                </c:pt>
              </c:strCache>
            </c:strRef>
          </c:tx>
          <c:spPr>
            <a:solidFill>
              <a:schemeClr val="accent3"/>
            </a:solidFill>
            <a:ln>
              <a:noFill/>
            </a:ln>
            <a:effectLst/>
          </c:spPr>
          <c:invertIfNegative val="0"/>
          <c:cat>
            <c:strRef>
              <c:f>Sheet1!$A$2:$A$4</c:f>
              <c:strCache>
                <c:ptCount val="3"/>
                <c:pt idx="0">
                  <c:v>Covid</c:v>
                </c:pt>
                <c:pt idx="1">
                  <c:v>BLM</c:v>
                </c:pt>
                <c:pt idx="2">
                  <c:v>CalFire</c:v>
                </c:pt>
              </c:strCache>
            </c:strRef>
          </c:cat>
          <c:val>
            <c:numRef>
              <c:f>Sheet1!$D$2:$D$4</c:f>
              <c:numCache>
                <c:formatCode>General</c:formatCode>
                <c:ptCount val="3"/>
                <c:pt idx="0">
                  <c:v>81</c:v>
                </c:pt>
                <c:pt idx="1">
                  <c:v>80</c:v>
                </c:pt>
                <c:pt idx="2">
                  <c:v>71</c:v>
                </c:pt>
              </c:numCache>
            </c:numRef>
          </c:val>
          <c:extLst>
            <c:ext xmlns:c16="http://schemas.microsoft.com/office/drawing/2014/chart" uri="{C3380CC4-5D6E-409C-BE32-E72D297353CC}">
              <c16:uniqueId val="{00000002-EB62-D049-8B9B-D077207667BE}"/>
            </c:ext>
          </c:extLst>
        </c:ser>
        <c:dLbls>
          <c:showLegendKey val="0"/>
          <c:showVal val="0"/>
          <c:showCatName val="0"/>
          <c:showSerName val="0"/>
          <c:showPercent val="0"/>
          <c:showBubbleSize val="0"/>
        </c:dLbls>
        <c:gapWidth val="219"/>
        <c:overlap val="-27"/>
        <c:axId val="911233199"/>
        <c:axId val="890834463"/>
      </c:barChart>
      <c:catAx>
        <c:axId val="91123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en-US"/>
          </a:p>
        </c:txPr>
        <c:crossAx val="890834463"/>
        <c:crosses val="autoZero"/>
        <c:auto val="1"/>
        <c:lblAlgn val="ctr"/>
        <c:lblOffset val="100"/>
        <c:noMultiLvlLbl val="0"/>
      </c:catAx>
      <c:valAx>
        <c:axId val="890834463"/>
        <c:scaling>
          <c:orientation val="minMax"/>
        </c:scaling>
        <c:delete val="0"/>
        <c:axPos val="l"/>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solidFill>
                <a:latin typeface="+mn-lt"/>
                <a:ea typeface="+mn-ea"/>
                <a:cs typeface="+mn-cs"/>
              </a:defRPr>
            </a:pPr>
            <a:endParaRPr lang="en-US"/>
          </a:p>
        </c:txPr>
        <c:crossAx val="911233199"/>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Naïve</c:v>
                </c:pt>
              </c:strCache>
            </c:strRef>
          </c:tx>
          <c:spPr>
            <a:solidFill>
              <a:schemeClr val="accent1"/>
            </a:solidFill>
            <a:ln>
              <a:noFill/>
            </a:ln>
            <a:effectLst/>
          </c:spPr>
          <c:invertIfNegative val="0"/>
          <c:cat>
            <c:strRef>
              <c:f>Sheet1!$A$2:$A$4</c:f>
              <c:strCache>
                <c:ptCount val="3"/>
                <c:pt idx="0">
                  <c:v>Covid</c:v>
                </c:pt>
                <c:pt idx="1">
                  <c:v>BLM</c:v>
                </c:pt>
                <c:pt idx="2">
                  <c:v>CalFire</c:v>
                </c:pt>
              </c:strCache>
            </c:strRef>
          </c:cat>
          <c:val>
            <c:numRef>
              <c:f>Sheet1!$B$2:$B$4</c:f>
              <c:numCache>
                <c:formatCode>General</c:formatCode>
                <c:ptCount val="3"/>
                <c:pt idx="0">
                  <c:v>68</c:v>
                </c:pt>
                <c:pt idx="1">
                  <c:v>32</c:v>
                </c:pt>
                <c:pt idx="2">
                  <c:v>86</c:v>
                </c:pt>
              </c:numCache>
            </c:numRef>
          </c:val>
          <c:extLst>
            <c:ext xmlns:c16="http://schemas.microsoft.com/office/drawing/2014/chart" uri="{C3380CC4-5D6E-409C-BE32-E72D297353CC}">
              <c16:uniqueId val="{00000000-6317-9845-9E7E-9F2390BD5C1C}"/>
            </c:ext>
          </c:extLst>
        </c:ser>
        <c:ser>
          <c:idx val="1"/>
          <c:order val="1"/>
          <c:tx>
            <c:strRef>
              <c:f>Sheet1!$C$1</c:f>
              <c:strCache>
                <c:ptCount val="1"/>
                <c:pt idx="0">
                  <c:v>In-Domain</c:v>
                </c:pt>
              </c:strCache>
            </c:strRef>
          </c:tx>
          <c:spPr>
            <a:solidFill>
              <a:schemeClr val="accent2"/>
            </a:solidFill>
            <a:ln>
              <a:noFill/>
            </a:ln>
            <a:effectLst/>
          </c:spPr>
          <c:invertIfNegative val="0"/>
          <c:cat>
            <c:strRef>
              <c:f>Sheet1!$A$2:$A$4</c:f>
              <c:strCache>
                <c:ptCount val="3"/>
                <c:pt idx="0">
                  <c:v>Covid</c:v>
                </c:pt>
                <c:pt idx="1">
                  <c:v>BLM</c:v>
                </c:pt>
                <c:pt idx="2">
                  <c:v>CalFire</c:v>
                </c:pt>
              </c:strCache>
            </c:strRef>
          </c:cat>
          <c:val>
            <c:numRef>
              <c:f>Sheet1!$C$2:$C$4</c:f>
              <c:numCache>
                <c:formatCode>General</c:formatCode>
                <c:ptCount val="3"/>
                <c:pt idx="0">
                  <c:v>74</c:v>
                </c:pt>
                <c:pt idx="1">
                  <c:v>57</c:v>
                </c:pt>
                <c:pt idx="2">
                  <c:v>83</c:v>
                </c:pt>
              </c:numCache>
            </c:numRef>
          </c:val>
          <c:extLst>
            <c:ext xmlns:c16="http://schemas.microsoft.com/office/drawing/2014/chart" uri="{C3380CC4-5D6E-409C-BE32-E72D297353CC}">
              <c16:uniqueId val="{00000001-6317-9845-9E7E-9F2390BD5C1C}"/>
            </c:ext>
          </c:extLst>
        </c:ser>
        <c:ser>
          <c:idx val="2"/>
          <c:order val="2"/>
          <c:tx>
            <c:strRef>
              <c:f>Sheet1!$D$1</c:f>
              <c:strCache>
                <c:ptCount val="1"/>
                <c:pt idx="0">
                  <c:v>All-Domain</c:v>
                </c:pt>
              </c:strCache>
            </c:strRef>
          </c:tx>
          <c:spPr>
            <a:solidFill>
              <a:schemeClr val="accent3"/>
            </a:solidFill>
            <a:ln>
              <a:noFill/>
            </a:ln>
            <a:effectLst/>
          </c:spPr>
          <c:invertIfNegative val="0"/>
          <c:cat>
            <c:strRef>
              <c:f>Sheet1!$A$2:$A$4</c:f>
              <c:strCache>
                <c:ptCount val="3"/>
                <c:pt idx="0">
                  <c:v>Covid</c:v>
                </c:pt>
                <c:pt idx="1">
                  <c:v>BLM</c:v>
                </c:pt>
                <c:pt idx="2">
                  <c:v>CalFire</c:v>
                </c:pt>
              </c:strCache>
            </c:strRef>
          </c:cat>
          <c:val>
            <c:numRef>
              <c:f>Sheet1!$D$2:$D$4</c:f>
              <c:numCache>
                <c:formatCode>General</c:formatCode>
                <c:ptCount val="3"/>
                <c:pt idx="0">
                  <c:v>74</c:v>
                </c:pt>
                <c:pt idx="1">
                  <c:v>65</c:v>
                </c:pt>
                <c:pt idx="2">
                  <c:v>76</c:v>
                </c:pt>
              </c:numCache>
            </c:numRef>
          </c:val>
          <c:extLst>
            <c:ext xmlns:c16="http://schemas.microsoft.com/office/drawing/2014/chart" uri="{C3380CC4-5D6E-409C-BE32-E72D297353CC}">
              <c16:uniqueId val="{00000002-6317-9845-9E7E-9F2390BD5C1C}"/>
            </c:ext>
          </c:extLst>
        </c:ser>
        <c:dLbls>
          <c:showLegendKey val="0"/>
          <c:showVal val="0"/>
          <c:showCatName val="0"/>
          <c:showSerName val="0"/>
          <c:showPercent val="0"/>
          <c:showBubbleSize val="0"/>
        </c:dLbls>
        <c:gapWidth val="219"/>
        <c:overlap val="-27"/>
        <c:axId val="911233199"/>
        <c:axId val="890834463"/>
      </c:barChart>
      <c:catAx>
        <c:axId val="91123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en-US"/>
          </a:p>
        </c:txPr>
        <c:crossAx val="890834463"/>
        <c:crosses val="autoZero"/>
        <c:auto val="1"/>
        <c:lblAlgn val="ctr"/>
        <c:lblOffset val="100"/>
        <c:noMultiLvlLbl val="0"/>
      </c:catAx>
      <c:valAx>
        <c:axId val="890834463"/>
        <c:scaling>
          <c:orientation val="minMax"/>
        </c:scaling>
        <c:delete val="0"/>
        <c:axPos val="l"/>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solidFill>
                <a:latin typeface="+mn-lt"/>
                <a:ea typeface="+mn-ea"/>
                <a:cs typeface="+mn-cs"/>
              </a:defRPr>
            </a:pPr>
            <a:endParaRPr lang="en-US"/>
          </a:p>
        </c:txPr>
        <c:crossAx val="911233199"/>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Naïve</c:v>
                </c:pt>
              </c:strCache>
            </c:strRef>
          </c:tx>
          <c:spPr>
            <a:solidFill>
              <a:schemeClr val="accent1"/>
            </a:solidFill>
            <a:ln>
              <a:noFill/>
            </a:ln>
            <a:effectLst/>
          </c:spPr>
          <c:invertIfNegative val="0"/>
          <c:cat>
            <c:strRef>
              <c:f>Sheet1!$A$2:$A$4</c:f>
              <c:strCache>
                <c:ptCount val="3"/>
                <c:pt idx="0">
                  <c:v>Covid</c:v>
                </c:pt>
                <c:pt idx="1">
                  <c:v>BLM</c:v>
                </c:pt>
                <c:pt idx="2">
                  <c:v>CalFire</c:v>
                </c:pt>
              </c:strCache>
            </c:strRef>
          </c:cat>
          <c:val>
            <c:numRef>
              <c:f>Sheet1!$B$2:$B$4</c:f>
              <c:numCache>
                <c:formatCode>General</c:formatCode>
                <c:ptCount val="3"/>
                <c:pt idx="0">
                  <c:v>44</c:v>
                </c:pt>
                <c:pt idx="1">
                  <c:v>38</c:v>
                </c:pt>
                <c:pt idx="2">
                  <c:v>27</c:v>
                </c:pt>
              </c:numCache>
            </c:numRef>
          </c:val>
          <c:extLst>
            <c:ext xmlns:c16="http://schemas.microsoft.com/office/drawing/2014/chart" uri="{C3380CC4-5D6E-409C-BE32-E72D297353CC}">
              <c16:uniqueId val="{00000000-B9DE-C949-BC76-8BAA589E25C0}"/>
            </c:ext>
          </c:extLst>
        </c:ser>
        <c:ser>
          <c:idx val="1"/>
          <c:order val="1"/>
          <c:tx>
            <c:strRef>
              <c:f>Sheet1!$C$1</c:f>
              <c:strCache>
                <c:ptCount val="1"/>
                <c:pt idx="0">
                  <c:v>In-Domain</c:v>
                </c:pt>
              </c:strCache>
            </c:strRef>
          </c:tx>
          <c:spPr>
            <a:solidFill>
              <a:schemeClr val="accent2"/>
            </a:solidFill>
            <a:ln>
              <a:noFill/>
            </a:ln>
            <a:effectLst/>
          </c:spPr>
          <c:invertIfNegative val="0"/>
          <c:cat>
            <c:strRef>
              <c:f>Sheet1!$A$2:$A$4</c:f>
              <c:strCache>
                <c:ptCount val="3"/>
                <c:pt idx="0">
                  <c:v>Covid</c:v>
                </c:pt>
                <c:pt idx="1">
                  <c:v>BLM</c:v>
                </c:pt>
                <c:pt idx="2">
                  <c:v>CalFire</c:v>
                </c:pt>
              </c:strCache>
            </c:strRef>
          </c:cat>
          <c:val>
            <c:numRef>
              <c:f>Sheet1!$C$2:$C$4</c:f>
              <c:numCache>
                <c:formatCode>General</c:formatCode>
                <c:ptCount val="3"/>
                <c:pt idx="0">
                  <c:v>89</c:v>
                </c:pt>
                <c:pt idx="1">
                  <c:v>89</c:v>
                </c:pt>
                <c:pt idx="2">
                  <c:v>87</c:v>
                </c:pt>
              </c:numCache>
            </c:numRef>
          </c:val>
          <c:extLst>
            <c:ext xmlns:c16="http://schemas.microsoft.com/office/drawing/2014/chart" uri="{C3380CC4-5D6E-409C-BE32-E72D297353CC}">
              <c16:uniqueId val="{00000001-B9DE-C949-BC76-8BAA589E25C0}"/>
            </c:ext>
          </c:extLst>
        </c:ser>
        <c:ser>
          <c:idx val="2"/>
          <c:order val="2"/>
          <c:tx>
            <c:strRef>
              <c:f>Sheet1!$D$1</c:f>
              <c:strCache>
                <c:ptCount val="1"/>
                <c:pt idx="0">
                  <c:v>All-Domain</c:v>
                </c:pt>
              </c:strCache>
            </c:strRef>
          </c:tx>
          <c:spPr>
            <a:solidFill>
              <a:schemeClr val="accent3"/>
            </a:solidFill>
            <a:ln>
              <a:noFill/>
            </a:ln>
            <a:effectLst/>
          </c:spPr>
          <c:invertIfNegative val="0"/>
          <c:cat>
            <c:strRef>
              <c:f>Sheet1!$A$2:$A$4</c:f>
              <c:strCache>
                <c:ptCount val="3"/>
                <c:pt idx="0">
                  <c:v>Covid</c:v>
                </c:pt>
                <c:pt idx="1">
                  <c:v>BLM</c:v>
                </c:pt>
                <c:pt idx="2">
                  <c:v>CalFire</c:v>
                </c:pt>
              </c:strCache>
            </c:strRef>
          </c:cat>
          <c:val>
            <c:numRef>
              <c:f>Sheet1!$D$2:$D$4</c:f>
              <c:numCache>
                <c:formatCode>General</c:formatCode>
                <c:ptCount val="3"/>
                <c:pt idx="0">
                  <c:v>89</c:v>
                </c:pt>
                <c:pt idx="1">
                  <c:v>89</c:v>
                </c:pt>
                <c:pt idx="2">
                  <c:v>87</c:v>
                </c:pt>
              </c:numCache>
            </c:numRef>
          </c:val>
          <c:extLst>
            <c:ext xmlns:c16="http://schemas.microsoft.com/office/drawing/2014/chart" uri="{C3380CC4-5D6E-409C-BE32-E72D297353CC}">
              <c16:uniqueId val="{00000002-B9DE-C949-BC76-8BAA589E25C0}"/>
            </c:ext>
          </c:extLst>
        </c:ser>
        <c:dLbls>
          <c:showLegendKey val="0"/>
          <c:showVal val="0"/>
          <c:showCatName val="0"/>
          <c:showSerName val="0"/>
          <c:showPercent val="0"/>
          <c:showBubbleSize val="0"/>
        </c:dLbls>
        <c:gapWidth val="219"/>
        <c:overlap val="-27"/>
        <c:axId val="911233199"/>
        <c:axId val="890834463"/>
      </c:barChart>
      <c:catAx>
        <c:axId val="91123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en-US"/>
          </a:p>
        </c:txPr>
        <c:crossAx val="890834463"/>
        <c:crosses val="autoZero"/>
        <c:auto val="1"/>
        <c:lblAlgn val="ctr"/>
        <c:lblOffset val="100"/>
        <c:noMultiLvlLbl val="0"/>
      </c:catAx>
      <c:valAx>
        <c:axId val="890834463"/>
        <c:scaling>
          <c:orientation val="minMax"/>
        </c:scaling>
        <c:delete val="0"/>
        <c:axPos val="l"/>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2"/>
                </a:solidFill>
                <a:latin typeface="+mn-lt"/>
                <a:ea typeface="+mn-ea"/>
                <a:cs typeface="+mn-cs"/>
              </a:defRPr>
            </a:pPr>
            <a:endParaRPr lang="en-US"/>
          </a:p>
        </c:txPr>
        <c:crossAx val="911233199"/>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Old</c:v>
                </c:pt>
              </c:strCache>
            </c:strRef>
          </c:tx>
          <c:spPr>
            <a:solidFill>
              <a:srgbClr val="F1CEC3"/>
            </a:solidFill>
            <a:ln>
              <a:noFill/>
            </a:ln>
            <a:effectLst/>
          </c:spPr>
          <c:invertIfNegative val="0"/>
          <c:cat>
            <c:strRef>
              <c:f>Sheet1!$A$2:$A$3</c:f>
              <c:strCache>
                <c:ptCount val="2"/>
                <c:pt idx="0">
                  <c:v>Training F1</c:v>
                </c:pt>
                <c:pt idx="1">
                  <c:v>Testing F1</c:v>
                </c:pt>
              </c:strCache>
            </c:strRef>
          </c:cat>
          <c:val>
            <c:numRef>
              <c:f>Sheet1!$B$2:$B$3</c:f>
              <c:numCache>
                <c:formatCode>General</c:formatCode>
                <c:ptCount val="2"/>
                <c:pt idx="0">
                  <c:v>53</c:v>
                </c:pt>
                <c:pt idx="1">
                  <c:v>48</c:v>
                </c:pt>
              </c:numCache>
            </c:numRef>
          </c:val>
          <c:extLst>
            <c:ext xmlns:c16="http://schemas.microsoft.com/office/drawing/2014/chart" uri="{C3380CC4-5D6E-409C-BE32-E72D297353CC}">
              <c16:uniqueId val="{00000000-F82A-6D40-9B32-4726FDC8890B}"/>
            </c:ext>
          </c:extLst>
        </c:ser>
        <c:ser>
          <c:idx val="1"/>
          <c:order val="1"/>
          <c:tx>
            <c:strRef>
              <c:f>Sheet1!$C$1</c:f>
              <c:strCache>
                <c:ptCount val="1"/>
                <c:pt idx="0">
                  <c:v>New</c:v>
                </c:pt>
              </c:strCache>
            </c:strRef>
          </c:tx>
          <c:spPr>
            <a:solidFill>
              <a:srgbClr val="7792CB"/>
            </a:solidFill>
            <a:ln>
              <a:noFill/>
            </a:ln>
            <a:effectLst/>
          </c:spPr>
          <c:invertIfNegative val="0"/>
          <c:cat>
            <c:strRef>
              <c:f>Sheet1!$A$2:$A$3</c:f>
              <c:strCache>
                <c:ptCount val="2"/>
                <c:pt idx="0">
                  <c:v>Training F1</c:v>
                </c:pt>
                <c:pt idx="1">
                  <c:v>Testing F1</c:v>
                </c:pt>
              </c:strCache>
            </c:strRef>
          </c:cat>
          <c:val>
            <c:numRef>
              <c:f>Sheet1!$C$2:$C$3</c:f>
              <c:numCache>
                <c:formatCode>General</c:formatCode>
                <c:ptCount val="2"/>
                <c:pt idx="0">
                  <c:v>77</c:v>
                </c:pt>
                <c:pt idx="1">
                  <c:v>69</c:v>
                </c:pt>
              </c:numCache>
            </c:numRef>
          </c:val>
          <c:extLst>
            <c:ext xmlns:c16="http://schemas.microsoft.com/office/drawing/2014/chart" uri="{C3380CC4-5D6E-409C-BE32-E72D297353CC}">
              <c16:uniqueId val="{00000001-F82A-6D40-9B32-4726FDC8890B}"/>
            </c:ext>
          </c:extLst>
        </c:ser>
        <c:dLbls>
          <c:showLegendKey val="0"/>
          <c:showVal val="0"/>
          <c:showCatName val="0"/>
          <c:showSerName val="0"/>
          <c:showPercent val="0"/>
          <c:showBubbleSize val="0"/>
        </c:dLbls>
        <c:gapWidth val="267"/>
        <c:overlap val="-43"/>
        <c:axId val="-1585835856"/>
        <c:axId val="-1585861936"/>
      </c:barChart>
      <c:catAx>
        <c:axId val="-158583585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000" b="0" i="0" u="none" strike="noStrike" kern="1200" cap="none" spc="0" normalizeH="0" baseline="0">
                <a:solidFill>
                  <a:schemeClr val="dk1">
                    <a:lumMod val="65000"/>
                    <a:lumOff val="35000"/>
                  </a:schemeClr>
                </a:solidFill>
                <a:latin typeface="Century Gothic" panose="020B0502020202020204" pitchFamily="34" charset="0"/>
                <a:ea typeface="+mn-ea"/>
                <a:cs typeface="+mn-cs"/>
              </a:defRPr>
            </a:pPr>
            <a:endParaRPr lang="en-US"/>
          </a:p>
        </c:txPr>
        <c:crossAx val="-1585861936"/>
        <c:crosses val="autoZero"/>
        <c:auto val="1"/>
        <c:lblAlgn val="ctr"/>
        <c:lblOffset val="100"/>
        <c:noMultiLvlLbl val="0"/>
      </c:catAx>
      <c:valAx>
        <c:axId val="-1585861936"/>
        <c:scaling>
          <c:orientation val="minMax"/>
          <c:max val="80"/>
          <c:min val="40"/>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dk1">
                    <a:lumMod val="65000"/>
                    <a:lumOff val="35000"/>
                  </a:schemeClr>
                </a:solidFill>
                <a:latin typeface="Century Gothic" panose="020B0502020202020204" pitchFamily="34" charset="0"/>
                <a:ea typeface="+mn-ea"/>
                <a:cs typeface="+mn-cs"/>
              </a:defRPr>
            </a:pPr>
            <a:endParaRPr lang="en-US"/>
          </a:p>
        </c:txPr>
        <c:crossAx val="-1585835856"/>
        <c:crosses val="autoZero"/>
        <c:crossBetween val="between"/>
        <c:majorUnit val="10"/>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dk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20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cap="none" spc="0" normalizeH="0" baseline="0">
                <a:solidFill>
                  <a:schemeClr val="dk1">
                    <a:lumMod val="50000"/>
                    <a:lumOff val="50000"/>
                  </a:schemeClr>
                </a:solidFill>
                <a:latin typeface="+mj-lt"/>
                <a:ea typeface="+mj-ea"/>
                <a:cs typeface="+mj-cs"/>
              </a:defRPr>
            </a:pPr>
            <a:r>
              <a:rPr lang="en-US" dirty="0">
                <a:latin typeface="Century Gothic" panose="020B0502020202020204" pitchFamily="34" charset="0"/>
              </a:rPr>
              <a:t>TempEval2013, Task C—Relation Only</a:t>
            </a:r>
          </a:p>
        </c:rich>
      </c:tx>
      <c:overlay val="0"/>
      <c:spPr>
        <a:noFill/>
        <a:ln>
          <a:noFill/>
        </a:ln>
        <a:effectLst/>
      </c:spPr>
      <c:txPr>
        <a:bodyPr rot="0" spcFirstLastPara="1" vertOverflow="ellipsis" vert="horz" wrap="square" anchor="ctr" anchorCtr="1"/>
        <a:lstStyle/>
        <a:p>
          <a:pPr>
            <a:defRPr sz="216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UTTime</c:v>
                </c:pt>
              </c:strCache>
            </c:strRef>
          </c:tx>
          <c:spPr>
            <a:solidFill>
              <a:srgbClr val="F1CEC3"/>
            </a:solidFill>
            <a:ln>
              <a:noFill/>
            </a:ln>
            <a:effectLst/>
          </c:spPr>
          <c:invertIfNegative val="0"/>
          <c:cat>
            <c:strRef>
              <c:f>Sheet1!$A$2:$A$3</c:f>
              <c:strCache>
                <c:ptCount val="1"/>
                <c:pt idx="0">
                  <c:v>F1</c:v>
                </c:pt>
              </c:strCache>
            </c:strRef>
          </c:cat>
          <c:val>
            <c:numRef>
              <c:f>Sheet1!$B$2:$B$3</c:f>
              <c:numCache>
                <c:formatCode>General</c:formatCode>
                <c:ptCount val="2"/>
                <c:pt idx="0">
                  <c:v>56.5</c:v>
                </c:pt>
              </c:numCache>
            </c:numRef>
          </c:val>
          <c:extLst>
            <c:ext xmlns:c16="http://schemas.microsoft.com/office/drawing/2014/chart" uri="{C3380CC4-5D6E-409C-BE32-E72D297353CC}">
              <c16:uniqueId val="{00000000-1CB5-4344-BBAD-97662DB311E4}"/>
            </c:ext>
          </c:extLst>
        </c:ser>
        <c:ser>
          <c:idx val="1"/>
          <c:order val="1"/>
          <c:tx>
            <c:strRef>
              <c:f>Sheet1!$C$1</c:f>
              <c:strCache>
                <c:ptCount val="1"/>
                <c:pt idx="0">
                  <c:v>Perceptron</c:v>
                </c:pt>
              </c:strCache>
            </c:strRef>
          </c:tx>
          <c:spPr>
            <a:solidFill>
              <a:srgbClr val="7792CB"/>
            </a:solidFill>
            <a:ln>
              <a:noFill/>
            </a:ln>
            <a:effectLst/>
          </c:spPr>
          <c:invertIfNegative val="0"/>
          <c:cat>
            <c:strRef>
              <c:f>Sheet1!$A$2:$A$3</c:f>
              <c:strCache>
                <c:ptCount val="1"/>
                <c:pt idx="0">
                  <c:v>F1</c:v>
                </c:pt>
              </c:strCache>
            </c:strRef>
          </c:cat>
          <c:val>
            <c:numRef>
              <c:f>Sheet1!$C$2:$C$3</c:f>
              <c:numCache>
                <c:formatCode>General</c:formatCode>
                <c:ptCount val="2"/>
                <c:pt idx="0">
                  <c:v>56.6</c:v>
                </c:pt>
              </c:numCache>
            </c:numRef>
          </c:val>
          <c:extLst>
            <c:ext xmlns:c16="http://schemas.microsoft.com/office/drawing/2014/chart" uri="{C3380CC4-5D6E-409C-BE32-E72D297353CC}">
              <c16:uniqueId val="{00000001-1CB5-4344-BBAD-97662DB311E4}"/>
            </c:ext>
          </c:extLst>
        </c:ser>
        <c:ser>
          <c:idx val="2"/>
          <c:order val="2"/>
          <c:tx>
            <c:strRef>
              <c:f>Sheet1!$D$1</c:f>
              <c:strCache>
                <c:ptCount val="1"/>
                <c:pt idx="0">
                  <c:v>Perceptron+ILP</c:v>
                </c:pt>
              </c:strCache>
            </c:strRef>
          </c:tx>
          <c:spPr>
            <a:solidFill>
              <a:srgbClr val="C17A90"/>
            </a:solidFill>
            <a:ln>
              <a:noFill/>
            </a:ln>
            <a:effectLst/>
          </c:spPr>
          <c:invertIfNegative val="0"/>
          <c:cat>
            <c:strRef>
              <c:f>Sheet1!$A$2:$A$3</c:f>
              <c:strCache>
                <c:ptCount val="1"/>
                <c:pt idx="0">
                  <c:v>F1</c:v>
                </c:pt>
              </c:strCache>
            </c:strRef>
          </c:cat>
          <c:val>
            <c:numRef>
              <c:f>Sheet1!$D$2:$D$3</c:f>
              <c:numCache>
                <c:formatCode>General</c:formatCode>
                <c:ptCount val="2"/>
                <c:pt idx="0">
                  <c:v>61.6</c:v>
                </c:pt>
              </c:numCache>
            </c:numRef>
          </c:val>
          <c:extLst>
            <c:ext xmlns:c16="http://schemas.microsoft.com/office/drawing/2014/chart" uri="{C3380CC4-5D6E-409C-BE32-E72D297353CC}">
              <c16:uniqueId val="{00000002-1CB5-4344-BBAD-97662DB311E4}"/>
            </c:ext>
          </c:extLst>
        </c:ser>
        <c:ser>
          <c:idx val="3"/>
          <c:order val="3"/>
          <c:tx>
            <c:strRef>
              <c:f>Sheet1!$E$1</c:f>
              <c:strCache>
                <c:ptCount val="1"/>
                <c:pt idx="0">
                  <c:v>StructuredPerceptron+ILP</c:v>
                </c:pt>
              </c:strCache>
            </c:strRef>
          </c:tx>
          <c:spPr>
            <a:solidFill>
              <a:schemeClr val="accent4"/>
            </a:solidFill>
            <a:ln>
              <a:noFill/>
            </a:ln>
            <a:effectLst/>
          </c:spPr>
          <c:invertIfNegative val="0"/>
          <c:cat>
            <c:strRef>
              <c:f>Sheet1!$A$2:$A$3</c:f>
              <c:strCache>
                <c:ptCount val="1"/>
                <c:pt idx="0">
                  <c:v>F1</c:v>
                </c:pt>
              </c:strCache>
            </c:strRef>
          </c:cat>
          <c:val>
            <c:numRef>
              <c:f>Sheet1!$E$2:$E$3</c:f>
              <c:numCache>
                <c:formatCode>General</c:formatCode>
                <c:ptCount val="2"/>
                <c:pt idx="0">
                  <c:v>0</c:v>
                </c:pt>
              </c:numCache>
            </c:numRef>
          </c:val>
          <c:extLst>
            <c:ext xmlns:c16="http://schemas.microsoft.com/office/drawing/2014/chart" uri="{C3380CC4-5D6E-409C-BE32-E72D297353CC}">
              <c16:uniqueId val="{00000003-1CB5-4344-BBAD-97662DB311E4}"/>
            </c:ext>
          </c:extLst>
        </c:ser>
        <c:dLbls>
          <c:showLegendKey val="0"/>
          <c:showVal val="0"/>
          <c:showCatName val="0"/>
          <c:showSerName val="0"/>
          <c:showPercent val="0"/>
          <c:showBubbleSize val="0"/>
        </c:dLbls>
        <c:gapWidth val="267"/>
        <c:overlap val="-43"/>
        <c:axId val="-1471368800"/>
        <c:axId val="-1472026992"/>
      </c:barChart>
      <c:catAx>
        <c:axId val="-147136880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800" b="0" i="0" u="none" strike="noStrike" kern="1200" cap="none" spc="0" normalizeH="0" baseline="0">
                <a:solidFill>
                  <a:schemeClr val="dk1">
                    <a:lumMod val="65000"/>
                    <a:lumOff val="35000"/>
                  </a:schemeClr>
                </a:solidFill>
                <a:latin typeface="Century Gothic" panose="020B0502020202020204" pitchFamily="34" charset="0"/>
                <a:ea typeface="+mn-ea"/>
                <a:cs typeface="+mn-cs"/>
              </a:defRPr>
            </a:pPr>
            <a:endParaRPr lang="en-US"/>
          </a:p>
        </c:txPr>
        <c:crossAx val="-1472026992"/>
        <c:crosses val="autoZero"/>
        <c:auto val="1"/>
        <c:lblAlgn val="ctr"/>
        <c:lblOffset val="100"/>
        <c:noMultiLvlLbl val="0"/>
      </c:catAx>
      <c:valAx>
        <c:axId val="-1472026992"/>
        <c:scaling>
          <c:orientation val="minMax"/>
          <c:max val="70"/>
          <c:min val="50"/>
        </c:scaling>
        <c:delete val="0"/>
        <c:axPos val="l"/>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dk1">
                    <a:lumMod val="65000"/>
                    <a:lumOff val="35000"/>
                  </a:schemeClr>
                </a:solidFill>
                <a:latin typeface="+mn-lt"/>
                <a:ea typeface="+mn-ea"/>
                <a:cs typeface="+mn-cs"/>
              </a:defRPr>
            </a:pPr>
            <a:endParaRPr lang="en-US"/>
          </a:p>
        </c:txPr>
        <c:crossAx val="-1471368800"/>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dk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18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7.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rawings/drawing1.xml><?xml version="1.0" encoding="utf-8"?>
<c:userShapes xmlns:c="http://schemas.openxmlformats.org/drawingml/2006/chart">
  <cdr:relSizeAnchor xmlns:cdr="http://schemas.openxmlformats.org/drawingml/2006/chartDrawing">
    <cdr:from>
      <cdr:x>0.48715</cdr:x>
      <cdr:y>0.91667</cdr:y>
    </cdr:from>
    <cdr:to>
      <cdr:x>0.94227</cdr:x>
      <cdr:y>0.98039</cdr:y>
    </cdr:to>
    <cdr:sp macro="" textlink="">
      <cdr:nvSpPr>
        <cdr:cNvPr id="2" name="Rectangle 1">
          <a:extLst xmlns:a="http://schemas.openxmlformats.org/drawingml/2006/main">
            <a:ext uri="{FF2B5EF4-FFF2-40B4-BE49-F238E27FC236}">
              <a16:creationId xmlns:a16="http://schemas.microsoft.com/office/drawing/2014/main" id="{F0555ACD-677D-3A40-98F7-2E699A47D7DE}"/>
            </a:ext>
          </a:extLst>
        </cdr:cNvPr>
        <cdr:cNvSpPr/>
      </cdr:nvSpPr>
      <cdr:spPr>
        <a:xfrm xmlns:a="http://schemas.openxmlformats.org/drawingml/2006/main">
          <a:off x="3387968" y="4384446"/>
          <a:ext cx="3165232" cy="304774"/>
        </a:xfrm>
        <a:prstGeom xmlns:a="http://schemas.openxmlformats.org/drawingml/2006/main" prst="rect">
          <a:avLst/>
        </a:prstGeom>
        <a:solidFill xmlns:a="http://schemas.openxmlformats.org/drawingml/2006/main">
          <a:schemeClr val="tx1"/>
        </a:solidFill>
        <a:ln xmlns:a="http://schemas.openxmlformats.org/drawingml/2006/main" w="381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xfrm>
            <a:off x="1143000" y="685800"/>
            <a:ext cx="4572000" cy="3429000"/>
          </a:xfrm>
          <a:prstGeom prst="rect">
            <a:avLst/>
          </a:prstGeom>
        </p:spPr>
        <p:txBody>
          <a:bodyPr/>
          <a:lstStyle/>
          <a:p>
            <a:endParaRPr/>
          </a:p>
        </p:txBody>
      </p:sp>
      <p:sp>
        <p:nvSpPr>
          <p:cNvPr id="424" name="Shape 42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5117154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there’s no causal relationship between these two events because they’re from different places in the world</a:t>
            </a:r>
          </a:p>
        </p:txBody>
      </p:sp>
      <p:sp>
        <p:nvSpPr>
          <p:cNvPr id="4" name="Slide Number Placeholder 3"/>
          <p:cNvSpPr>
            <a:spLocks noGrp="1"/>
          </p:cNvSpPr>
          <p:nvPr>
            <p:ph type="sldNum" sz="quarter" idx="5"/>
          </p:nvPr>
        </p:nvSpPr>
        <p:spPr/>
        <p:txBody>
          <a:bodyPr/>
          <a:lstStyle/>
          <a:p>
            <a:fld id="{5951176A-451F-FD40-89B3-BFB9196B68C4}" type="slidenum">
              <a:rPr lang="en-US" smtClean="0"/>
              <a:t>1</a:t>
            </a:fld>
            <a:endParaRPr lang="en-US"/>
          </a:p>
        </p:txBody>
      </p:sp>
    </p:spTree>
    <p:extLst>
      <p:ext uri="{BB962C8B-B14F-4D97-AF65-F5344CB8AC3E}">
        <p14:creationId xmlns:p14="http://schemas.microsoft.com/office/powerpoint/2010/main" val="772468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5516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2084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9757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COVID first appeared in the US, there were a great number of news articles covering various aspects of the pandemic. It was desired to have a dedicated tool that can extract and synthesize information from all of them, in all places, in all time points. This is important for, either better understanding the situation for policy makers, or for many applications built on top of this database.</a:t>
            </a:r>
          </a:p>
        </p:txBody>
      </p:sp>
      <p:sp>
        <p:nvSpPr>
          <p:cNvPr id="4" name="Slide Number Placeholder 3"/>
          <p:cNvSpPr>
            <a:spLocks noGrp="1"/>
          </p:cNvSpPr>
          <p:nvPr>
            <p:ph type="sldNum" sz="quarter" idx="5"/>
          </p:nvPr>
        </p:nvSpPr>
        <p:spPr/>
        <p:txBody>
          <a:bodyPr/>
          <a:lstStyle/>
          <a:p>
            <a:fld id="{5951176A-451F-FD40-89B3-BFB9196B68C4}" type="slidenum">
              <a:rPr lang="en-US" smtClean="0"/>
              <a:t>19</a:t>
            </a:fld>
            <a:endParaRPr lang="en-US"/>
          </a:p>
        </p:txBody>
      </p:sp>
    </p:spTree>
    <p:extLst>
      <p:ext uri="{BB962C8B-B14F-4D97-AF65-F5344CB8AC3E}">
        <p14:creationId xmlns:p14="http://schemas.microsoft.com/office/powerpoint/2010/main" val="758066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1176A-451F-FD40-89B3-BFB9196B68C4}" type="slidenum">
              <a:rPr lang="en-US" smtClean="0"/>
              <a:t>20</a:t>
            </a:fld>
            <a:endParaRPr lang="en-US"/>
          </a:p>
        </p:txBody>
      </p:sp>
    </p:spTree>
    <p:extLst>
      <p:ext uri="{BB962C8B-B14F-4D97-AF65-F5344CB8AC3E}">
        <p14:creationId xmlns:p14="http://schemas.microsoft.com/office/powerpoint/2010/main" val="857922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our data looks like. We're not going to read everything. Please pause your video and double check the examples, and we'll simply skip it here.</a:t>
            </a:r>
          </a:p>
        </p:txBody>
      </p:sp>
      <p:sp>
        <p:nvSpPr>
          <p:cNvPr id="4" name="Slide Number Placeholder 3"/>
          <p:cNvSpPr>
            <a:spLocks noGrp="1"/>
          </p:cNvSpPr>
          <p:nvPr>
            <p:ph type="sldNum" sz="quarter" idx="5"/>
          </p:nvPr>
        </p:nvSpPr>
        <p:spPr/>
        <p:txBody>
          <a:bodyPr/>
          <a:lstStyle/>
          <a:p>
            <a:fld id="{5951176A-451F-FD40-89B3-BFB9196B68C4}" type="slidenum">
              <a:rPr lang="en-US" smtClean="0"/>
              <a:t>21</a:t>
            </a:fld>
            <a:endParaRPr lang="en-US"/>
          </a:p>
        </p:txBody>
      </p:sp>
    </p:spTree>
    <p:extLst>
      <p:ext uri="{BB962C8B-B14F-4D97-AF65-F5344CB8AC3E}">
        <p14:creationId xmlns:p14="http://schemas.microsoft.com/office/powerpoint/2010/main" val="871682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an article, time, and its title, we arrange these in the following format, and the </a:t>
            </a:r>
            <a:r>
              <a:rPr lang="en-US" dirty="0" err="1"/>
              <a:t>SteQE</a:t>
            </a:r>
            <a:r>
              <a:rPr lang="en-US" dirty="0"/>
              <a:t> task is decomposed into 4 subtasks: ....</a:t>
            </a:r>
          </a:p>
        </p:txBody>
      </p:sp>
      <p:sp>
        <p:nvSpPr>
          <p:cNvPr id="4" name="Slide Number Placeholder 3"/>
          <p:cNvSpPr>
            <a:spLocks noGrp="1"/>
          </p:cNvSpPr>
          <p:nvPr>
            <p:ph type="sldNum" sz="quarter" idx="5"/>
          </p:nvPr>
        </p:nvSpPr>
        <p:spPr/>
        <p:txBody>
          <a:bodyPr/>
          <a:lstStyle/>
          <a:p>
            <a:fld id="{5951176A-451F-FD40-89B3-BFB9196B68C4}" type="slidenum">
              <a:rPr lang="en-US" smtClean="0"/>
              <a:t>22</a:t>
            </a:fld>
            <a:endParaRPr lang="en-US"/>
          </a:p>
        </p:txBody>
      </p:sp>
    </p:spTree>
    <p:extLst>
      <p:ext uri="{BB962C8B-B14F-4D97-AF65-F5344CB8AC3E}">
        <p14:creationId xmlns:p14="http://schemas.microsoft.com/office/powerpoint/2010/main" val="3204907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consider the time span of 20% as the exact date when the infection rate became 20% or the entire span, or as the entire span when infection rate was zero all the way up to 20%. We've identified a couple of types to exclude in this work, but an obvious alternative is to make a choice and teach annotators to disambiguate in this case.</a:t>
            </a:r>
          </a:p>
        </p:txBody>
      </p:sp>
      <p:sp>
        <p:nvSpPr>
          <p:cNvPr id="4" name="Slide Number Placeholder 3"/>
          <p:cNvSpPr>
            <a:spLocks noGrp="1"/>
          </p:cNvSpPr>
          <p:nvPr>
            <p:ph type="sldNum" sz="quarter" idx="5"/>
          </p:nvPr>
        </p:nvSpPr>
        <p:spPr/>
        <p:txBody>
          <a:bodyPr/>
          <a:lstStyle/>
          <a:p>
            <a:fld id="{5951176A-451F-FD40-89B3-BFB9196B68C4}" type="slidenum">
              <a:rPr lang="en-US" smtClean="0"/>
              <a:t>24</a:t>
            </a:fld>
            <a:endParaRPr lang="en-US"/>
          </a:p>
        </p:txBody>
      </p:sp>
    </p:spTree>
    <p:extLst>
      <p:ext uri="{BB962C8B-B14F-4D97-AF65-F5344CB8AC3E}">
        <p14:creationId xmlns:p14="http://schemas.microsoft.com/office/powerpoint/2010/main" val="488543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1176A-451F-FD40-89B3-BFB9196B68C4}" type="slidenum">
              <a:rPr lang="en-US" smtClean="0"/>
              <a:t>25</a:t>
            </a:fld>
            <a:endParaRPr lang="en-US"/>
          </a:p>
        </p:txBody>
      </p:sp>
    </p:spTree>
    <p:extLst>
      <p:ext uri="{BB962C8B-B14F-4D97-AF65-F5344CB8AC3E}">
        <p14:creationId xmlns:p14="http://schemas.microsoft.com/office/powerpoint/2010/main" val="2489054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1176A-451F-FD40-89B3-BFB9196B68C4}" type="slidenum">
              <a:rPr lang="en-US" smtClean="0"/>
              <a:t>26</a:t>
            </a:fld>
            <a:endParaRPr lang="en-US"/>
          </a:p>
        </p:txBody>
      </p:sp>
    </p:spTree>
    <p:extLst>
      <p:ext uri="{BB962C8B-B14F-4D97-AF65-F5344CB8AC3E}">
        <p14:creationId xmlns:p14="http://schemas.microsoft.com/office/powerpoint/2010/main" val="2270352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Time is important for story understanding. For instance, let's look at two events: people were angry and police used tear gas. If this is the temporal ordering, people got angry first and followed by tear gas. It leaves us with the impression that people may have turned anger into violence. And that's why tear gas was used.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(22'')</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2</a:t>
            </a:fld>
            <a:endParaRPr lang="en-US" altLang="en-US"/>
          </a:p>
        </p:txBody>
      </p:sp>
    </p:spTree>
    <p:extLst>
      <p:ext uri="{BB962C8B-B14F-4D97-AF65-F5344CB8AC3E}">
        <p14:creationId xmlns:p14="http://schemas.microsoft.com/office/powerpoint/2010/main" val="1333542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debate over start-time is not an NLP problem, so instead of inventing a new mechanism to resolve this, we simply allow ``overall'' as a label for the start time of a quantity.</a:t>
            </a:r>
          </a:p>
          <a:p>
            <a:endParaRPr lang="en-US" dirty="0"/>
          </a:p>
        </p:txBody>
      </p:sp>
      <p:sp>
        <p:nvSpPr>
          <p:cNvPr id="4" name="Slide Number Placeholder 3"/>
          <p:cNvSpPr>
            <a:spLocks noGrp="1"/>
          </p:cNvSpPr>
          <p:nvPr>
            <p:ph type="sldNum" sz="quarter" idx="5"/>
          </p:nvPr>
        </p:nvSpPr>
        <p:spPr/>
        <p:txBody>
          <a:bodyPr/>
          <a:lstStyle/>
          <a:p>
            <a:fld id="{5951176A-451F-FD40-89B3-BFB9196B68C4}" type="slidenum">
              <a:rPr lang="en-US" smtClean="0"/>
              <a:t>27</a:t>
            </a:fld>
            <a:endParaRPr lang="en-US"/>
          </a:p>
        </p:txBody>
      </p:sp>
    </p:spTree>
    <p:extLst>
      <p:ext uri="{BB962C8B-B14F-4D97-AF65-F5344CB8AC3E}">
        <p14:creationId xmlns:p14="http://schemas.microsoft.com/office/powerpoint/2010/main" val="333358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1176A-451F-FD40-89B3-BFB9196B68C4}" type="slidenum">
              <a:rPr lang="en-US" smtClean="0"/>
              <a:t>28</a:t>
            </a:fld>
            <a:endParaRPr lang="en-US"/>
          </a:p>
        </p:txBody>
      </p:sp>
    </p:spTree>
    <p:extLst>
      <p:ext uri="{BB962C8B-B14F-4D97-AF65-F5344CB8AC3E}">
        <p14:creationId xmlns:p14="http://schemas.microsoft.com/office/powerpoint/2010/main" val="3172620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4825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1176A-451F-FD40-89B3-BFB9196B68C4}" type="slidenum">
              <a:rPr lang="en-US" smtClean="0"/>
              <a:t>30</a:t>
            </a:fld>
            <a:endParaRPr lang="en-US"/>
          </a:p>
        </p:txBody>
      </p:sp>
    </p:spTree>
    <p:extLst>
      <p:ext uri="{BB962C8B-B14F-4D97-AF65-F5344CB8AC3E}">
        <p14:creationId xmlns:p14="http://schemas.microsoft.com/office/powerpoint/2010/main" val="2757300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propose models that fulfill individual components as detailed in the problem formulation, which includes quantity recognition, typing, spatial grounding, and temporal grounding. Quantity recognition is done with BERT under a token classification setting. We omit its implementation detail in this talk. Typing, spatial and temporal grounding are done with T5-large using its generative sequence-to-sequence training objective. We use input documents as T5’s input and format the labels in individual tasks into a sequence of tokens as the expected generation output. For example, given the document that includes the quantity of 170 square miles, we place a marker token to the left of the quantity span to indicate which quantity the model should focus on. The typing model will be supervised to generate a sequence of the label, which in this case is physical measurements, and the spatial model will be supervised to generate US, California, Los Angeles. We replace some tokens with special T5 vocabularies to avoid confusion.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1176A-451F-FD40-89B3-BFB9196B68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882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Naturally, we include three evaluation tasks. For typing, we use accuracy as the metric, for spatial, we use exact match, and evaluate on both city and state level. For time, the first metric we use is a binary accuracy metric, evaluating whether a model can successfully tell if the quantity is an overall number ending on DCT. The second metric evaluates those quantities that are not overall numbers, which are more challenging.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 evaluate both start and end time exact-match in that case. For each domains, we use 500 fully annotated quantities for evaluation.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 compare models that are trained on only in-domain supervision, and those that are trained on all domain’s supervision. We also compare with a set of naive baselines that are designed for each task.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1176A-451F-FD40-89B3-BFB9196B68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833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1176A-451F-FD40-89B3-BFB9196B68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10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1176A-451F-FD40-89B3-BFB9196B68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581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1176A-451F-FD40-89B3-BFB9196B68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618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1176A-451F-FD40-89B3-BFB9196B68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740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However, if we reverse the temporal ordering, then we get a different story, where people were angry at the police because they had used tear gas inappropriately.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(12'')</a:t>
            </a:r>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3</a:t>
            </a:fld>
            <a:endParaRPr lang="en-US" altLang="en-US"/>
          </a:p>
        </p:txBody>
      </p:sp>
    </p:spTree>
    <p:extLst>
      <p:ext uri="{BB962C8B-B14F-4D97-AF65-F5344CB8AC3E}">
        <p14:creationId xmlns:p14="http://schemas.microsoft.com/office/powerpoint/2010/main" val="1426051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Typing is an easy task.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1176A-451F-FD40-89B3-BFB9196B68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779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There’re also some interesting phenomena that we’d like to share. Not necessarily solid; after all we’re not social scientists, but just sharing what we find in our data</a:t>
            </a:r>
          </a:p>
        </p:txBody>
      </p:sp>
      <p:sp>
        <p:nvSpPr>
          <p:cNvPr id="4" name="Slide Number Placeholder 3"/>
          <p:cNvSpPr>
            <a:spLocks noGrp="1"/>
          </p:cNvSpPr>
          <p:nvPr>
            <p:ph type="sldNum" sz="quarter" idx="5"/>
          </p:nvPr>
        </p:nvSpPr>
        <p:spPr/>
        <p:txBody>
          <a:bodyPr/>
          <a:lstStyle/>
          <a:p>
            <a:fld id="{5951176A-451F-FD40-89B3-BFB9196B68C4}" type="slidenum">
              <a:rPr lang="en-US" smtClean="0"/>
              <a:t>40</a:t>
            </a:fld>
            <a:endParaRPr lang="en-US"/>
          </a:p>
        </p:txBody>
      </p:sp>
    </p:spTree>
    <p:extLst>
      <p:ext uri="{BB962C8B-B14F-4D97-AF65-F5344CB8AC3E}">
        <p14:creationId xmlns:p14="http://schemas.microsoft.com/office/powerpoint/2010/main" val="2521260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43</a:t>
            </a:fld>
            <a:endParaRPr lang="en-US" altLang="en-US"/>
          </a:p>
        </p:txBody>
      </p:sp>
    </p:spTree>
    <p:extLst>
      <p:ext uri="{BB962C8B-B14F-4D97-AF65-F5344CB8AC3E}">
        <p14:creationId xmlns:p14="http://schemas.microsoft.com/office/powerpoint/2010/main" val="1912601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44</a:t>
            </a:fld>
            <a:endParaRPr lang="en-US" altLang="en-US"/>
          </a:p>
        </p:txBody>
      </p:sp>
    </p:spTree>
    <p:extLst>
      <p:ext uri="{BB962C8B-B14F-4D97-AF65-F5344CB8AC3E}">
        <p14:creationId xmlns:p14="http://schemas.microsoft.com/office/powerpoint/2010/main" val="1843751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45</a:t>
            </a:fld>
            <a:endParaRPr lang="en-US" altLang="en-US"/>
          </a:p>
        </p:txBody>
      </p:sp>
    </p:spTree>
    <p:extLst>
      <p:ext uri="{BB962C8B-B14F-4D97-AF65-F5344CB8AC3E}">
        <p14:creationId xmlns:p14="http://schemas.microsoft.com/office/powerpoint/2010/main" val="4167856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46</a:t>
            </a:fld>
            <a:endParaRPr lang="en-US" altLang="en-US"/>
          </a:p>
        </p:txBody>
      </p:sp>
    </p:spTree>
    <p:extLst>
      <p:ext uri="{BB962C8B-B14F-4D97-AF65-F5344CB8AC3E}">
        <p14:creationId xmlns:p14="http://schemas.microsoft.com/office/powerpoint/2010/main" val="3119548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4F7D9C7A-1E92-449D-A064-B8AFA531E953}" type="slidenum">
              <a:rPr lang="en-US" altLang="en-US" smtClean="0"/>
              <a:pPr>
                <a:defRPr/>
              </a:pPr>
              <a:t>47</a:t>
            </a:fld>
            <a:endParaRPr lang="en-US" altLang="en-US"/>
          </a:p>
        </p:txBody>
      </p:sp>
    </p:spTree>
    <p:extLst>
      <p:ext uri="{BB962C8B-B14F-4D97-AF65-F5344CB8AC3E}">
        <p14:creationId xmlns:p14="http://schemas.microsoft.com/office/powerpoint/2010/main" val="19796255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48</a:t>
            </a:fld>
            <a:endParaRPr lang="en-US" altLang="en-US"/>
          </a:p>
        </p:txBody>
      </p:sp>
    </p:spTree>
    <p:extLst>
      <p:ext uri="{BB962C8B-B14F-4D97-AF65-F5344CB8AC3E}">
        <p14:creationId xmlns:p14="http://schemas.microsoft.com/office/powerpoint/2010/main" val="19706810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a:t>
            </a:r>
            <a:r>
              <a:rPr lang="en-AL" dirty="0"/>
              <a:t>ne advantage of using QA to label temporal relations is that it handles fuzzy relations more easily. For instance, in this text, (read), the relation between disruption and flooding is vague, but we can say it’s about the same time.</a:t>
            </a:r>
          </a:p>
          <a:p>
            <a:r>
              <a:rPr lang="en-AL" dirty="0"/>
              <a:t>(38'')</a:t>
            </a:r>
          </a:p>
        </p:txBody>
      </p:sp>
      <p:sp>
        <p:nvSpPr>
          <p:cNvPr id="4" name="Slide Number Placeholder 3"/>
          <p:cNvSpPr>
            <a:spLocks noGrp="1"/>
          </p:cNvSpPr>
          <p:nvPr>
            <p:ph type="sldNum" sz="quarter" idx="5"/>
          </p:nvPr>
        </p:nvSpPr>
        <p:spPr/>
        <p:txBody>
          <a:bodyPr/>
          <a:lstStyle/>
          <a:p>
            <a:fld id="{5951176A-451F-FD40-89B3-BFB9196B68C4}" type="slidenum">
              <a:rPr lang="en-US" smtClean="0"/>
              <a:t>50</a:t>
            </a:fld>
            <a:endParaRPr lang="en-US"/>
          </a:p>
        </p:txBody>
      </p:sp>
    </p:spTree>
    <p:extLst>
      <p:ext uri="{BB962C8B-B14F-4D97-AF65-F5344CB8AC3E}">
        <p14:creationId xmlns:p14="http://schemas.microsoft.com/office/powerpoint/2010/main" val="1051942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L" dirty="0"/>
              <a:t>the 2nd benefit is that we can easily handle different modalities. Here's a sentence, read, we have converted it into different modes. For instance, didn't is negation, may is uncertainty, etc.</a:t>
            </a:r>
          </a:p>
        </p:txBody>
      </p:sp>
      <p:sp>
        <p:nvSpPr>
          <p:cNvPr id="4" name="Slide Number Placeholder 3"/>
          <p:cNvSpPr>
            <a:spLocks noGrp="1"/>
          </p:cNvSpPr>
          <p:nvPr>
            <p:ph type="sldNum" sz="quarter" idx="5"/>
          </p:nvPr>
        </p:nvSpPr>
        <p:spPr/>
        <p:txBody>
          <a:bodyPr/>
          <a:lstStyle/>
          <a:p>
            <a:fld id="{5951176A-451F-FD40-89B3-BFB9196B68C4}" type="slidenum">
              <a:rPr lang="en-US" smtClean="0"/>
              <a:t>51</a:t>
            </a:fld>
            <a:endParaRPr lang="en-US"/>
          </a:p>
        </p:txBody>
      </p:sp>
    </p:spTree>
    <p:extLst>
      <p:ext uri="{BB962C8B-B14F-4D97-AF65-F5344CB8AC3E}">
        <p14:creationId xmlns:p14="http://schemas.microsoft.com/office/powerpoint/2010/main" val="425432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information seeking example asking about the number of days in March.</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6460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L" dirty="0"/>
              <a:t>These phenomena can be captured by natural language questions easily. For instance, what didn't, what might, etc. This is not surprising because after all, these phenomena were described in natural language in the first place.</a:t>
            </a:r>
          </a:p>
          <a:p>
            <a:r>
              <a:rPr lang="en-AL" dirty="0"/>
              <a:t>1'</a:t>
            </a:r>
          </a:p>
        </p:txBody>
      </p:sp>
      <p:sp>
        <p:nvSpPr>
          <p:cNvPr id="4" name="Slide Number Placeholder 3"/>
          <p:cNvSpPr>
            <a:spLocks noGrp="1"/>
          </p:cNvSpPr>
          <p:nvPr>
            <p:ph type="sldNum" sz="quarter" idx="5"/>
          </p:nvPr>
        </p:nvSpPr>
        <p:spPr/>
        <p:txBody>
          <a:bodyPr/>
          <a:lstStyle/>
          <a:p>
            <a:fld id="{5951176A-451F-FD40-89B3-BFB9196B68C4}" type="slidenum">
              <a:rPr lang="en-US" smtClean="0"/>
              <a:t>52</a:t>
            </a:fld>
            <a:endParaRPr lang="en-US"/>
          </a:p>
        </p:txBody>
      </p:sp>
    </p:spTree>
    <p:extLst>
      <p:ext uri="{BB962C8B-B14F-4D97-AF65-F5344CB8AC3E}">
        <p14:creationId xmlns:p14="http://schemas.microsoft.com/office/powerpoint/2010/main" val="815399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L" dirty="0"/>
              <a:t>40''</a:t>
            </a:r>
          </a:p>
        </p:txBody>
      </p:sp>
      <p:sp>
        <p:nvSpPr>
          <p:cNvPr id="4" name="Slide Number Placeholder 3"/>
          <p:cNvSpPr>
            <a:spLocks noGrp="1"/>
          </p:cNvSpPr>
          <p:nvPr>
            <p:ph type="sldNum" sz="quarter" idx="5"/>
          </p:nvPr>
        </p:nvSpPr>
        <p:spPr/>
        <p:txBody>
          <a:bodyPr/>
          <a:lstStyle/>
          <a:p>
            <a:fld id="{5951176A-451F-FD40-89B3-BFB9196B68C4}" type="slidenum">
              <a:rPr lang="en-US" smtClean="0"/>
              <a:t>53</a:t>
            </a:fld>
            <a:endParaRPr lang="en-US"/>
          </a:p>
        </p:txBody>
      </p:sp>
    </p:spTree>
    <p:extLst>
      <p:ext uri="{BB962C8B-B14F-4D97-AF65-F5344CB8AC3E}">
        <p14:creationId xmlns:p14="http://schemas.microsoft.com/office/powerpoint/2010/main" val="13500402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(read). This is the timeline for those highlighted events. When we ask questions about temporal orderings to existing MRC systems, we realize that they don't do well. One key problem is that they seem to ignore those key words that define temporal orderings, and thus generating almost the same answers no matter what. In other words, they don't really use "time" to answer these time questions.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CE3F0E-4AE8-4F49-B961-1DDFA3686D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0832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phenomena is quite consistent across multiple systems trained on different datasets. The first step to fix this problem is to collect a dataset dedicated for time, which is the TORQUE dataset we're talking about today.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CE3F0E-4AE8-4F49-B961-1DDFA3686D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5432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phenomena is quite consistent across multiple systems trained on different datasets. The first step to fix this problem is to collect a dataset dedicated for time, which is the TORQUE dataset we're talking about today.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CE3F0E-4AE8-4F49-B961-1DDFA3686D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586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L" dirty="0"/>
              <a:t>The data collection process for TORQUE was as follows. (read). As you can see, these steps were designed to handle the aforementioned challenges correspondingly.</a:t>
            </a:r>
          </a:p>
        </p:txBody>
      </p:sp>
      <p:sp>
        <p:nvSpPr>
          <p:cNvPr id="4" name="Slide Number Placeholder 3"/>
          <p:cNvSpPr>
            <a:spLocks noGrp="1"/>
          </p:cNvSpPr>
          <p:nvPr>
            <p:ph type="sldNum" sz="quarter" idx="5"/>
          </p:nvPr>
        </p:nvSpPr>
        <p:spPr/>
        <p:txBody>
          <a:bodyPr/>
          <a:lstStyle/>
          <a:p>
            <a:fld id="{5951176A-451F-FD40-89B3-BFB9196B68C4}" type="slidenum">
              <a:rPr lang="en-US" smtClean="0"/>
              <a:t>57</a:t>
            </a:fld>
            <a:endParaRPr lang="en-US"/>
          </a:p>
        </p:txBody>
      </p:sp>
    </p:spTree>
    <p:extLst>
      <p:ext uri="{BB962C8B-B14F-4D97-AF65-F5344CB8AC3E}">
        <p14:creationId xmlns:p14="http://schemas.microsoft.com/office/powerpoint/2010/main" val="35263085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There’re two important concepts for TORQUE. First, what do we mean by a temporal relation question. A temporal relationship is a triplet of event A, relation r, and event B. T</a:t>
            </a:r>
            <a:r>
              <a:rPr lang="en-AL" dirty="0"/>
              <a:t>here are many ways to ask temporal relation questions, and we choose those questions that are querying one of the events in TORQUE. By perturbation, we mean, keep the event in the original question, but slightly change the relation type. </a:t>
            </a:r>
            <a:r>
              <a:rPr lang="en-GB" dirty="0"/>
              <a:t>F</a:t>
            </a:r>
            <a:r>
              <a:rPr lang="en-AL" dirty="0"/>
              <a:t>or instance, …</a:t>
            </a:r>
          </a:p>
        </p:txBody>
      </p:sp>
      <p:sp>
        <p:nvSpPr>
          <p:cNvPr id="4" name="Slide Number Placeholder 3"/>
          <p:cNvSpPr>
            <a:spLocks noGrp="1"/>
          </p:cNvSpPr>
          <p:nvPr>
            <p:ph type="sldNum" sz="quarter" idx="5"/>
          </p:nvPr>
        </p:nvSpPr>
        <p:spPr/>
        <p:txBody>
          <a:bodyPr/>
          <a:lstStyle/>
          <a:p>
            <a:fld id="{5951176A-451F-FD40-89B3-BFB9196B68C4}" type="slidenum">
              <a:rPr lang="en-US" smtClean="0"/>
              <a:t>58</a:t>
            </a:fld>
            <a:endParaRPr lang="en-US"/>
          </a:p>
        </p:txBody>
      </p:sp>
    </p:spTree>
    <p:extLst>
      <p:ext uri="{BB962C8B-B14F-4D97-AF65-F5344CB8AC3E}">
        <p14:creationId xmlns:p14="http://schemas.microsoft.com/office/powerpoint/2010/main" val="37131324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L" dirty="0"/>
              <a:t>The second important concept for understanding TORQUE is how to answer those questions. We have three guidelines here.</a:t>
            </a:r>
          </a:p>
        </p:txBody>
      </p:sp>
      <p:sp>
        <p:nvSpPr>
          <p:cNvPr id="4" name="Slide Number Placeholder 3"/>
          <p:cNvSpPr>
            <a:spLocks noGrp="1"/>
          </p:cNvSpPr>
          <p:nvPr>
            <p:ph type="sldNum" sz="quarter" idx="5"/>
          </p:nvPr>
        </p:nvSpPr>
        <p:spPr/>
        <p:txBody>
          <a:bodyPr/>
          <a:lstStyle/>
          <a:p>
            <a:fld id="{5951176A-451F-FD40-89B3-BFB9196B68C4}" type="slidenum">
              <a:rPr lang="en-US" smtClean="0"/>
              <a:t>59</a:t>
            </a:fld>
            <a:endParaRPr lang="en-US"/>
          </a:p>
        </p:txBody>
      </p:sp>
    </p:spTree>
    <p:extLst>
      <p:ext uri="{BB962C8B-B14F-4D97-AF65-F5344CB8AC3E}">
        <p14:creationId xmlns:p14="http://schemas.microsoft.com/office/powerpoint/2010/main" val="38360715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took passages from English news articles. We recruited crowd workers from Amazon Mechanical Turk, and had them ask questions about temporal relations, and had them answer these questions as well.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CE3F0E-4AE8-4F49-B961-1DDFA3686D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8171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CE3F0E-4AE8-4F49-B961-1DDFA3686D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892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“The only thing constant is change.” </a:t>
            </a:r>
            <a:r>
              <a:rPr lang="mr-IN" sz="1600" dirty="0"/>
              <a:t>–</a:t>
            </a:r>
            <a:r>
              <a:rPr lang="en-US" sz="1600" dirty="0"/>
              <a:t> Heraclitus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The world is evolving over time: one’s place of work, place of home, a conflict between two countries, the progress of a social event, </a:t>
            </a:r>
            <a:r>
              <a:rPr lang="mr-IN" sz="1600" dirty="0"/>
              <a:t>…</a:t>
            </a:r>
            <a:endParaRPr lang="en-US" sz="16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Let’s look at an example.</a:t>
            </a:r>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5</a:t>
            </a:fld>
            <a:endParaRPr lang="en-US" altLang="en-US"/>
          </a:p>
        </p:txBody>
      </p:sp>
    </p:spTree>
    <p:extLst>
      <p:ext uri="{BB962C8B-B14F-4D97-AF65-F5344CB8AC3E}">
        <p14:creationId xmlns:p14="http://schemas.microsoft.com/office/powerpoint/2010/main" val="1680838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CE3F0E-4AE8-4F49-B961-1DDFA3686D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4996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59905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CE3F0E-4AE8-4F49-B961-1DDFA3686D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6030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L" dirty="0"/>
              <a:t>6'30''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51176A-451F-FD40-89B3-BFB9196B68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7469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L" dirty="0"/>
              <a:t>We did some baseline experiments on TORQUE. The setup was as follows.</a:t>
            </a:r>
          </a:p>
          <a:p>
            <a:r>
              <a:rPr lang="en-AL" dirty="0"/>
              <a:t>40''</a:t>
            </a:r>
          </a:p>
        </p:txBody>
      </p:sp>
      <p:sp>
        <p:nvSpPr>
          <p:cNvPr id="4" name="Slide Number Placeholder 3"/>
          <p:cNvSpPr>
            <a:spLocks noGrp="1"/>
          </p:cNvSpPr>
          <p:nvPr>
            <p:ph type="sldNum" sz="quarter" idx="5"/>
          </p:nvPr>
        </p:nvSpPr>
        <p:spPr/>
        <p:txBody>
          <a:bodyPr/>
          <a:lstStyle/>
          <a:p>
            <a:fld id="{5951176A-451F-FD40-89B3-BFB9196B68C4}" type="slidenum">
              <a:rPr lang="en-US" smtClean="0"/>
              <a:t>68</a:t>
            </a:fld>
            <a:endParaRPr lang="en-US"/>
          </a:p>
        </p:txBody>
      </p:sp>
    </p:spTree>
    <p:extLst>
      <p:ext uri="{BB962C8B-B14F-4D97-AF65-F5344CB8AC3E}">
        <p14:creationId xmlns:p14="http://schemas.microsoft.com/office/powerpoint/2010/main" val="37422706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L" dirty="0"/>
              <a:t>This is the system performance as compared to human performance. First, we can see as we increased the training set from 50% to 100%, system performance didn’t improve much, which means the key problem </a:t>
            </a:r>
            <a:r>
              <a:rPr lang="en-GB" dirty="0"/>
              <a:t>is not lack of data anymore and we should study better </a:t>
            </a:r>
            <a:r>
              <a:rPr lang="en-GB" dirty="0" err="1"/>
              <a:t>modeling</a:t>
            </a:r>
            <a:r>
              <a:rPr lang="en-GB" dirty="0"/>
              <a:t> techniques now. We used three metrics, F1, EM, and consistency. F1 and EM are … Consistency is …. Since the three metrics are getting more and more strict, we can see both human performance and system performance are also lower and lower as we change metrics, but human performance is much more robust and only dropped a few points when switching from EM to consistency. Overall, </a:t>
            </a:r>
            <a:r>
              <a:rPr lang="en-GB" dirty="0" err="1"/>
              <a:t>RoBERTa</a:t>
            </a:r>
            <a:r>
              <a:rPr lang="en-GB" dirty="0"/>
              <a:t> is behind human performance by a large margin.</a:t>
            </a:r>
          </a:p>
          <a:p>
            <a:r>
              <a:rPr lang="en-GB" dirty="0"/>
              <a:t>(1'11'')</a:t>
            </a:r>
            <a:endParaRPr lang="en-AL" dirty="0"/>
          </a:p>
        </p:txBody>
      </p:sp>
      <p:sp>
        <p:nvSpPr>
          <p:cNvPr id="4" name="Slide Number Placeholder 3"/>
          <p:cNvSpPr>
            <a:spLocks noGrp="1"/>
          </p:cNvSpPr>
          <p:nvPr>
            <p:ph type="sldNum" sz="quarter" idx="5"/>
          </p:nvPr>
        </p:nvSpPr>
        <p:spPr/>
        <p:txBody>
          <a:bodyPr/>
          <a:lstStyle/>
          <a:p>
            <a:fld id="{5951176A-451F-FD40-89B3-BFB9196B68C4}" type="slidenum">
              <a:rPr lang="en-US" smtClean="0"/>
              <a:t>69</a:t>
            </a:fld>
            <a:endParaRPr lang="en-US"/>
          </a:p>
        </p:txBody>
      </p:sp>
    </p:spTree>
    <p:extLst>
      <p:ext uri="{BB962C8B-B14F-4D97-AF65-F5344CB8AC3E}">
        <p14:creationId xmlns:p14="http://schemas.microsoft.com/office/powerpoint/2010/main" val="35132693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63869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69527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92013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09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“The only thing constant is change.” </a:t>
            </a:r>
            <a:r>
              <a:rPr lang="mr-IN" sz="1600" dirty="0"/>
              <a:t>–</a:t>
            </a:r>
            <a:r>
              <a:rPr lang="en-US" sz="1600" dirty="0"/>
              <a:t> Heraclitus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The world is evolving over time: one’s place of work, place of home, a conflict between two countries, the progress of a social event, </a:t>
            </a:r>
            <a:r>
              <a:rPr lang="mr-IN" sz="1600" dirty="0"/>
              <a:t>…</a:t>
            </a:r>
            <a:endParaRPr lang="en-US" sz="1600" dirty="0"/>
          </a:p>
          <a:p>
            <a:r>
              <a:rPr lang="en-US"/>
              <a:t>Many </a:t>
            </a:r>
            <a:r>
              <a:rPr lang="en-US" dirty="0"/>
              <a:t>applications rely on a good understanding </a:t>
            </a:r>
            <a:r>
              <a:rPr lang="en-US"/>
              <a:t>of time</a:t>
            </a:r>
            <a:r>
              <a:rPr lang="en-US" sz="1600" dirty="0"/>
              <a:t>.</a:t>
            </a:r>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6</a:t>
            </a:fld>
            <a:endParaRPr lang="en-US" altLang="en-US"/>
          </a:p>
        </p:txBody>
      </p:sp>
    </p:spTree>
    <p:extLst>
      <p:ext uri="{BB962C8B-B14F-4D97-AF65-F5344CB8AC3E}">
        <p14:creationId xmlns:p14="http://schemas.microsoft.com/office/powerpoint/2010/main" val="9141561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25006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7D9C7A-1E92-449D-A064-B8AFA531E95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19171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N" dirty="0"/>
              <a:t>LLM is a super large machine learning model trained on a large quantity of text data. The goal of LLMs is to mimic the way humans are speaking or writing.</a:t>
            </a:r>
          </a:p>
          <a:p>
            <a:r>
              <a:rPr lang="en-US" dirty="0"/>
              <a:t>S</a:t>
            </a:r>
            <a:r>
              <a:rPr lang="en-CN" dirty="0"/>
              <a:t>ince it tries to simulate human speaking style, it inherently encodes many common knowledge in human’s society.</a:t>
            </a:r>
          </a:p>
        </p:txBody>
      </p:sp>
      <p:sp>
        <p:nvSpPr>
          <p:cNvPr id="4" name="Slide Number Placeholder 3"/>
          <p:cNvSpPr>
            <a:spLocks noGrp="1"/>
          </p:cNvSpPr>
          <p:nvPr>
            <p:ph type="sldNum" sz="quarter" idx="5"/>
          </p:nvPr>
        </p:nvSpPr>
        <p:spPr/>
        <p:txBody>
          <a:bodyPr/>
          <a:lstStyle/>
          <a:p>
            <a:fld id="{B1BC7EBC-4CFF-7245-9B5B-B16CBF6FC932}" type="slidenum">
              <a:rPr lang="en-CN" smtClean="0"/>
              <a:t>82</a:t>
            </a:fld>
            <a:endParaRPr lang="en-CN"/>
          </a:p>
        </p:txBody>
      </p:sp>
    </p:spTree>
    <p:extLst>
      <p:ext uri="{BB962C8B-B14F-4D97-AF65-F5344CB8AC3E}">
        <p14:creationId xmlns:p14="http://schemas.microsoft.com/office/powerpoint/2010/main" val="4248036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4071f23bcb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4071f23bcb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53485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4B1E4-BAC0-4F81-AF83-A91C43511A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222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42107a897f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42107a897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78FBA5-F957-4CE9-A734-9CFA9C4F56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469737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89928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78FBA5-F957-4CE9-A734-9CFA9C4F56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46241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1617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“The only thing constant is change.” </a:t>
            </a:r>
            <a:r>
              <a:rPr lang="mr-IN" sz="1600" dirty="0"/>
              <a:t>–</a:t>
            </a:r>
            <a:r>
              <a:rPr lang="en-US" sz="1600" dirty="0"/>
              <a:t> Heraclitus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The world is evolving over time: one’s place of work, place of home, a conflict between two countries, the progress of a social event, </a:t>
            </a:r>
            <a:r>
              <a:rPr lang="mr-IN" sz="1600" dirty="0"/>
              <a:t>…</a:t>
            </a:r>
            <a:endParaRPr lang="en-US" sz="1600" dirty="0"/>
          </a:p>
          <a:p>
            <a:r>
              <a:rPr lang="en-US"/>
              <a:t>Many </a:t>
            </a:r>
            <a:r>
              <a:rPr lang="en-US" dirty="0"/>
              <a:t>applications rely on a good understanding </a:t>
            </a:r>
            <a:r>
              <a:rPr lang="en-US"/>
              <a:t>of time</a:t>
            </a:r>
            <a:r>
              <a:rPr lang="en-US" sz="1600" dirty="0"/>
              <a:t>.</a:t>
            </a:r>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7</a:t>
            </a:fld>
            <a:endParaRPr lang="en-US" altLang="en-US"/>
          </a:p>
        </p:txBody>
      </p:sp>
    </p:spTree>
    <p:extLst>
      <p:ext uri="{BB962C8B-B14F-4D97-AF65-F5344CB8AC3E}">
        <p14:creationId xmlns:p14="http://schemas.microsoft.com/office/powerpoint/2010/main" val="29817039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1264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“The only thing constant is change.” </a:t>
            </a:r>
            <a:r>
              <a:rPr lang="mr-IN" sz="1600" dirty="0"/>
              <a:t>–</a:t>
            </a:r>
            <a:r>
              <a:rPr lang="en-US" sz="1600" dirty="0"/>
              <a:t> Heraclitus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The world is evolving over time: one’s place of work, place of home, a conflict between two countries, the progress of a social event, </a:t>
            </a:r>
            <a:r>
              <a:rPr lang="mr-IN" sz="1600" dirty="0"/>
              <a:t>…</a:t>
            </a:r>
            <a:endParaRPr lang="en-US" sz="1600" dirty="0"/>
          </a:p>
          <a:p>
            <a:r>
              <a:rPr lang="en-US"/>
              <a:t>Many </a:t>
            </a:r>
            <a:r>
              <a:rPr lang="en-US" dirty="0"/>
              <a:t>applications rely on a good understanding </a:t>
            </a:r>
            <a:r>
              <a:rPr lang="en-US"/>
              <a:t>of time</a:t>
            </a:r>
            <a:r>
              <a:rPr lang="en-US" sz="1600" dirty="0"/>
              <a:t>.</a:t>
            </a:r>
            <a:endParaRPr lang="en-US" dirty="0"/>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8</a:t>
            </a:fld>
            <a:endParaRPr lang="en-US" altLang="en-US"/>
          </a:p>
        </p:txBody>
      </p:sp>
    </p:spTree>
    <p:extLst>
      <p:ext uri="{BB962C8B-B14F-4D97-AF65-F5344CB8AC3E}">
        <p14:creationId xmlns:p14="http://schemas.microsoft.com/office/powerpoint/2010/main" val="3067640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1057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24EC7DB-FD87-A97E-FAB1-8323EB920732}"/>
              </a:ext>
            </a:extLst>
          </p:cNvPr>
          <p:cNvSpPr>
            <a:spLocks noGrp="1"/>
          </p:cNvSpPr>
          <p:nvPr>
            <p:ph type="body" sz="quarter" idx="10"/>
          </p:nvPr>
        </p:nvSpPr>
        <p:spPr>
          <a:xfrm>
            <a:off x="490537" y="1298574"/>
            <a:ext cx="8162395" cy="5181247"/>
          </a:xfrm>
        </p:spPr>
        <p:txBody>
          <a:bodyPr/>
          <a:lstStyle>
            <a:lvl1pPr>
              <a:buClr>
                <a:srgbClr val="0E3E00"/>
              </a:buClr>
              <a:defRPr>
                <a:latin typeface="Century Gothic" panose="020B0502020202020204" pitchFamily="34" charset="0"/>
              </a:defRPr>
            </a:lvl1pPr>
            <a:lvl2pPr marL="800100" indent="-342900">
              <a:buClr>
                <a:srgbClr val="0E3E00"/>
              </a:buClr>
              <a:buSzPct val="75000"/>
              <a:buFont typeface="Wingdings" pitchFamily="2" charset="2"/>
              <a:buChar char="q"/>
              <a:defRPr sz="2000">
                <a:latin typeface="Century Gothic" panose="020B0502020202020204" pitchFamily="34" charset="0"/>
              </a:defRPr>
            </a:lvl2pPr>
            <a:lvl3pPr>
              <a:buClr>
                <a:srgbClr val="0E3E00"/>
              </a:buClr>
              <a:defRPr sz="1800">
                <a:latin typeface="Century Gothic" panose="020B0502020202020204" pitchFamily="34" charset="0"/>
              </a:defRPr>
            </a:lvl3pPr>
            <a:lvl4pPr marL="1714500" indent="-342900">
              <a:buClr>
                <a:srgbClr val="0E3E00"/>
              </a:buClr>
              <a:buSzPct val="65000"/>
              <a:buFont typeface="Wingdings" pitchFamily="2" charset="2"/>
              <a:buChar char="q"/>
              <a:defRPr sz="1600">
                <a:latin typeface="Century Gothic" panose="020B0502020202020204" pitchFamily="34" charset="0"/>
              </a:defRPr>
            </a:lvl4pPr>
            <a:lvl5pPr>
              <a:buClr>
                <a:srgbClr val="0E3E00"/>
              </a:buClr>
              <a:buSzPct val="50000"/>
              <a:defRPr sz="140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D9ADFB1-42B5-C248-B83E-D439CF3B3549}"/>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6360569C-D750-DB08-A056-C9EF52797BAB}"/>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a:t>
            </a:fld>
            <a:endParaRPr lang="en-US"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B48355-143A-C2D6-7A0F-0E141D59659C}"/>
              </a:ext>
            </a:extLst>
          </p:cNvPr>
          <p:cNvSpPr>
            <a:spLocks noGrp="1"/>
          </p:cNvSpPr>
          <p:nvPr>
            <p:ph type="title"/>
          </p:nvPr>
        </p:nvSpPr>
        <p:spPr/>
        <p:txBody>
          <a:bodyPr/>
          <a:lstStyle/>
          <a:p>
            <a:r>
              <a:rPr lang="en-US" dirty="0"/>
              <a:t>Click to edit Master title style</a:t>
            </a:r>
          </a:p>
        </p:txBody>
      </p:sp>
      <p:sp>
        <p:nvSpPr>
          <p:cNvPr id="3" name="Slide Number Placeholder 6">
            <a:extLst>
              <a:ext uri="{FF2B5EF4-FFF2-40B4-BE49-F238E27FC236}">
                <a16:creationId xmlns:a16="http://schemas.microsoft.com/office/drawing/2014/main" id="{BFA6D177-52D3-0D70-9F3B-FD5198504D18}"/>
              </a:ext>
            </a:extLst>
          </p:cNvPr>
          <p:cNvSpPr>
            <a:spLocks noGrp="1"/>
          </p:cNvSpPr>
          <p:nvPr>
            <p:ph type="sldNum" sz="quarter" idx="4"/>
          </p:nvPr>
        </p:nvSpPr>
        <p:spPr>
          <a:xfrm>
            <a:off x="7086600" y="645897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indent="0">
              <a:buFontTx/>
              <a:buNone/>
            </a:pPr>
            <a:fld id="{65BF4835-EEF2-2040-B4FB-B58822D132F0}" type="slidenum">
              <a:rPr lang="en-US" smtClean="0"/>
              <a:pPr marL="0" indent="0">
                <a:buFontTx/>
                <a:buNone/>
              </a:pPr>
              <a:t>‹#›</a:t>
            </a:fld>
            <a:endParaRPr lang="en-US" dirty="0"/>
          </a:p>
        </p:txBody>
      </p:sp>
    </p:spTree>
    <p:extLst>
      <p:ext uri="{BB962C8B-B14F-4D97-AF65-F5344CB8AC3E}">
        <p14:creationId xmlns:p14="http://schemas.microsoft.com/office/powerpoint/2010/main" val="363083843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9" name="Rectangle"/>
          <p:cNvSpPr/>
          <p:nvPr/>
        </p:nvSpPr>
        <p:spPr>
          <a:xfrm>
            <a:off x="0" y="0"/>
            <a:ext cx="3505200" cy="6858000"/>
          </a:xfrm>
          <a:prstGeom prst="rect">
            <a:avLst/>
          </a:prstGeom>
          <a:gradFill>
            <a:gsLst>
              <a:gs pos="0">
                <a:srgbClr val="608D6B"/>
              </a:gs>
              <a:gs pos="100000">
                <a:schemeClr val="accent3">
                  <a:lumOff val="44000"/>
                </a:schemeClr>
              </a:gs>
            </a:gsLst>
          </a:gradFill>
          <a:ln w="12700">
            <a:miter lim="400000"/>
          </a:ln>
        </p:spPr>
        <p:txBody>
          <a:bodyPr lIns="45719" rIns="45719" anchor="ctr"/>
          <a:lstStyle/>
          <a:p>
            <a:pPr marL="0" indent="0" algn="ctr">
              <a:spcBef>
                <a:spcPts val="0"/>
              </a:spcBef>
              <a:buClrTx/>
              <a:buSzTx/>
              <a:buNone/>
              <a:defRPr>
                <a:latin typeface="Times New Roman"/>
                <a:ea typeface="Times New Roman"/>
                <a:cs typeface="Times New Roman"/>
                <a:sym typeface="Times New Roman"/>
              </a:defRPr>
            </a:pPr>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B5520041-5D7A-747C-D3FB-D54460CC1658}"/>
              </a:ext>
            </a:extLst>
          </p:cNvPr>
          <p:cNvSpPr>
            <a:spLocks noGrp="1"/>
          </p:cNvSpPr>
          <p:nvPr>
            <p:ph type="sldNum" sz="quarter" idx="4"/>
          </p:nvPr>
        </p:nvSpPr>
        <p:spPr>
          <a:xfrm>
            <a:off x="7086600" y="645897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indent="0">
              <a:buFontTx/>
              <a:buNone/>
            </a:pPr>
            <a:fld id="{65BF4835-EEF2-2040-B4FB-B58822D132F0}" type="slidenum">
              <a:rPr lang="en-US" smtClean="0"/>
              <a:pPr marL="0" indent="0">
                <a:buFontTx/>
                <a:buNone/>
              </a:pPr>
              <a:t>‹#›</a:t>
            </a:fld>
            <a:endParaRPr lang="en-US" dirty="0"/>
          </a:p>
        </p:txBody>
      </p:sp>
    </p:spTree>
    <p:extLst>
      <p:ext uri="{BB962C8B-B14F-4D97-AF65-F5344CB8AC3E}">
        <p14:creationId xmlns:p14="http://schemas.microsoft.com/office/powerpoint/2010/main" val="3309726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0B22423A-D22F-CADA-DA5D-313CAAAC0347}"/>
              </a:ext>
            </a:extLst>
          </p:cNvPr>
          <p:cNvSpPr>
            <a:spLocks noGrp="1"/>
          </p:cNvSpPr>
          <p:nvPr>
            <p:ph type="sldNum" sz="quarter" idx="10"/>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05015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B1281E36-248E-9FB8-1836-09CA3FA33046}"/>
              </a:ext>
            </a:extLst>
          </p:cNvPr>
          <p:cNvSpPr>
            <a:spLocks noGrp="1"/>
          </p:cNvSpPr>
          <p:nvPr>
            <p:ph type="sldNum" sz="quarter" idx="10"/>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91516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97E733-44EE-7D1B-5F36-894EFBCD53DE}"/>
              </a:ext>
            </a:extLst>
          </p:cNvPr>
          <p:cNvSpPr>
            <a:spLocks noGrp="1"/>
          </p:cNvSpPr>
          <p:nvPr>
            <p:ph type="sldNum" sz="quarter" idx="10"/>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893351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Rectangle"/>
          <p:cNvSpPr/>
          <p:nvPr/>
        </p:nvSpPr>
        <p:spPr>
          <a:xfrm>
            <a:off x="0" y="134938"/>
            <a:ext cx="9144000" cy="720775"/>
          </a:xfrm>
          <a:prstGeom prst="rect">
            <a:avLst/>
          </a:prstGeom>
          <a:solidFill>
            <a:srgbClr val="0E3E00"/>
          </a:solidFill>
          <a:ln w="12700">
            <a:miter lim="400000"/>
          </a:ln>
        </p:spPr>
        <p:txBody>
          <a:bodyPr lIns="45719" rIns="45719"/>
          <a:lstStyle/>
          <a:p>
            <a:pPr marL="0" indent="0" algn="ctr">
              <a:spcBef>
                <a:spcPts val="0"/>
              </a:spcBef>
              <a:buClrTx/>
              <a:buSzTx/>
              <a:buNone/>
              <a:defRPr>
                <a:latin typeface="Times New Roman"/>
                <a:ea typeface="Times New Roman"/>
                <a:cs typeface="Times New Roman"/>
                <a:sym typeface="Times New Roman"/>
              </a:defRPr>
            </a:pPr>
            <a:endParaRPr/>
          </a:p>
        </p:txBody>
      </p:sp>
      <p:sp>
        <p:nvSpPr>
          <p:cNvPr id="4" name="Title Text"/>
          <p:cNvSpPr txBox="1">
            <a:spLocks noGrp="1"/>
          </p:cNvSpPr>
          <p:nvPr>
            <p:ph type="title"/>
          </p:nvPr>
        </p:nvSpPr>
        <p:spPr>
          <a:xfrm>
            <a:off x="457200" y="134938"/>
            <a:ext cx="8229600" cy="72077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lstStyle/>
          <a:p>
            <a:r>
              <a:rPr dirty="0"/>
              <a:t>Title Text</a:t>
            </a:r>
          </a:p>
        </p:txBody>
      </p:sp>
      <p:sp>
        <p:nvSpPr>
          <p:cNvPr id="5" name="Body Level One…"/>
          <p:cNvSpPr txBox="1">
            <a:spLocks noGrp="1"/>
          </p:cNvSpPr>
          <p:nvPr>
            <p:ph type="body" idx="1"/>
          </p:nvPr>
        </p:nvSpPr>
        <p:spPr>
          <a:xfrm>
            <a:off x="457200" y="1139758"/>
            <a:ext cx="8229600" cy="5257800"/>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F044E52E-45FF-8EE1-8AF1-8C99331777EC}"/>
              </a:ext>
            </a:extLst>
          </p:cNvPr>
          <p:cNvSpPr>
            <a:spLocks noGrp="1"/>
          </p:cNvSpPr>
          <p:nvPr>
            <p:ph type="sldNum" sz="quarter" idx="4"/>
          </p:nvPr>
        </p:nvSpPr>
        <p:spPr>
          <a:xfrm>
            <a:off x="7086600" y="645897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indent="0">
              <a:buFontTx/>
              <a:buNone/>
            </a:pPr>
            <a:fld id="{65BF4835-EEF2-2040-B4FB-B58822D132F0}" type="slidenum">
              <a:rPr lang="en-US" smtClean="0"/>
              <a:pPr marL="0" indent="0">
                <a:buFontTx/>
                <a:buNone/>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89" r:id="rId2"/>
    <p:sldLayoutId id="2147483650" r:id="rId3"/>
    <p:sldLayoutId id="2147483729" r:id="rId4"/>
  </p:sldLayoutIdLst>
  <p:transition spd="med"/>
  <p:hf hdr="0" ftr="0" dt="0"/>
  <p:txStyles>
    <p:titleStyle>
      <a:lvl1pPr marL="0" marR="0" indent="0" algn="l" defTabSz="914400" rtl="0" latinLnBrk="0">
        <a:lnSpc>
          <a:spcPct val="100000"/>
        </a:lnSpc>
        <a:spcBef>
          <a:spcPts val="0"/>
        </a:spcBef>
        <a:spcAft>
          <a:spcPts val="0"/>
        </a:spcAft>
        <a:buClrTx/>
        <a:buSzTx/>
        <a:buFontTx/>
        <a:buNone/>
        <a:tabLst/>
        <a:defRPr sz="2400" b="0" i="0" u="none" strike="noStrike" cap="none" spc="0" baseline="0">
          <a:solidFill>
            <a:schemeClr val="bg1"/>
          </a:solidFill>
          <a:uFillTx/>
          <a:latin typeface="Century Gothic" panose="020B0502020202020204" pitchFamily="34" charset="0"/>
          <a:ea typeface="Century Gothic" panose="020B0502020202020204" pitchFamily="34" charset="0"/>
          <a:cs typeface="Arial"/>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Arial"/>
          <a:ea typeface="Arial"/>
          <a:cs typeface="Arial"/>
          <a:sym typeface="Arial"/>
        </a:defRPr>
      </a:lvl5pPr>
      <a:lvl6pPr marL="0" marR="0" indent="45720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Arial"/>
          <a:ea typeface="Arial"/>
          <a:cs typeface="Arial"/>
          <a:sym typeface="Arial"/>
        </a:defRPr>
      </a:lvl6pPr>
      <a:lvl7pPr marL="0" marR="0" indent="91440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Arial"/>
          <a:ea typeface="Arial"/>
          <a:cs typeface="Arial"/>
          <a:sym typeface="Arial"/>
        </a:defRPr>
      </a:lvl7pPr>
      <a:lvl8pPr marL="0" marR="0" indent="137160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Arial"/>
          <a:ea typeface="Arial"/>
          <a:cs typeface="Arial"/>
          <a:sym typeface="Arial"/>
        </a:defRPr>
      </a:lvl8pPr>
      <a:lvl9pPr marL="0" marR="0" indent="182880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500"/>
        </a:spcBef>
        <a:spcAft>
          <a:spcPts val="0"/>
        </a:spcAft>
        <a:buClr>
          <a:srgbClr val="FF9900"/>
        </a:buClr>
        <a:buSzPct val="75000"/>
        <a:buFontTx/>
        <a:buChar char="■"/>
        <a:tabLst/>
        <a:defRPr sz="2400" b="0" i="0" u="none" strike="noStrike" cap="none" spc="0" baseline="0">
          <a:solidFill>
            <a:srgbClr val="000000"/>
          </a:solidFill>
          <a:uFillTx/>
          <a:latin typeface="Calibri"/>
          <a:ea typeface="Calibri"/>
          <a:cs typeface="Calibri"/>
          <a:sym typeface="Calibri"/>
        </a:defRPr>
      </a:lvl1pPr>
      <a:lvl2pPr marL="800100" marR="0" indent="-342900" algn="l" defTabSz="914400" rtl="0" latinLnBrk="0">
        <a:lnSpc>
          <a:spcPct val="100000"/>
        </a:lnSpc>
        <a:spcBef>
          <a:spcPts val="500"/>
        </a:spcBef>
        <a:spcAft>
          <a:spcPts val="0"/>
        </a:spcAft>
        <a:buClr>
          <a:srgbClr val="FF9900"/>
        </a:buClr>
        <a:buSzPct val="80000"/>
        <a:buFontTx/>
        <a:buChar char="◻"/>
        <a:tabLst/>
        <a:defRPr sz="2400" b="0" i="0" u="none" strike="noStrike" cap="none" spc="0" baseline="0">
          <a:solidFill>
            <a:srgbClr val="000000"/>
          </a:solidFill>
          <a:uFillTx/>
          <a:latin typeface="Calibri"/>
          <a:ea typeface="Calibri"/>
          <a:cs typeface="Calibri"/>
          <a:sym typeface="Calibri"/>
        </a:defRPr>
      </a:lvl2pPr>
      <a:lvl3pPr marL="1219200" marR="0" indent="-304800" algn="l" defTabSz="914400" rtl="0" latinLnBrk="0">
        <a:lnSpc>
          <a:spcPct val="100000"/>
        </a:lnSpc>
        <a:spcBef>
          <a:spcPts val="500"/>
        </a:spcBef>
        <a:spcAft>
          <a:spcPts val="0"/>
        </a:spcAft>
        <a:buClr>
          <a:srgbClr val="FF9900"/>
        </a:buClr>
        <a:buSzPct val="65000"/>
        <a:buFontTx/>
        <a:buChar char="■"/>
        <a:tabLst/>
        <a:defRPr sz="2400" b="0" i="0" u="none" strike="noStrike" cap="none" spc="0" baseline="0">
          <a:solidFill>
            <a:srgbClr val="000000"/>
          </a:solidFill>
          <a:uFillTx/>
          <a:latin typeface="Calibri"/>
          <a:ea typeface="Calibri"/>
          <a:cs typeface="Calibri"/>
          <a:sym typeface="Calibri"/>
        </a:defRPr>
      </a:lvl3pPr>
      <a:lvl4pPr marL="1714500" marR="0" indent="-342900" algn="l" defTabSz="914400" rtl="0" latinLnBrk="0">
        <a:lnSpc>
          <a:spcPct val="100000"/>
        </a:lnSpc>
        <a:spcBef>
          <a:spcPts val="500"/>
        </a:spcBef>
        <a:spcAft>
          <a:spcPts val="0"/>
        </a:spcAft>
        <a:buClr>
          <a:srgbClr val="FF9900"/>
        </a:buClr>
        <a:buSzPct val="70000"/>
        <a:buFontTx/>
        <a:buChar char="◻"/>
        <a:tabLst/>
        <a:defRPr sz="2400" b="0" i="0" u="none" strike="noStrike" cap="none" spc="0" baseline="0">
          <a:solidFill>
            <a:srgbClr val="000000"/>
          </a:solidFill>
          <a:uFillTx/>
          <a:latin typeface="Calibri"/>
          <a:ea typeface="Calibri"/>
          <a:cs typeface="Calibri"/>
          <a:sym typeface="Calibri"/>
        </a:defRPr>
      </a:lvl4pPr>
      <a:lvl5pPr marL="2171700" marR="0" indent="-342900" algn="l" defTabSz="914400" rtl="0" latinLnBrk="0">
        <a:lnSpc>
          <a:spcPct val="100000"/>
        </a:lnSpc>
        <a:spcBef>
          <a:spcPts val="500"/>
        </a:spcBef>
        <a:spcAft>
          <a:spcPts val="0"/>
        </a:spcAft>
        <a:buClr>
          <a:srgbClr val="FF9900"/>
        </a:buClr>
        <a:buSzPct val="100000"/>
        <a:buFontTx/>
        <a:buChar char="▪"/>
        <a:tabLst/>
        <a:defRPr sz="2400" b="0" i="0" u="none" strike="noStrike" cap="none" spc="0" baseline="0">
          <a:solidFill>
            <a:srgbClr val="000000"/>
          </a:solidFill>
          <a:uFillTx/>
          <a:latin typeface="Calibri"/>
          <a:ea typeface="Calibri"/>
          <a:cs typeface="Calibri"/>
          <a:sym typeface="Calibri"/>
        </a:defRPr>
      </a:lvl5pPr>
      <a:lvl6pPr marL="2628900" marR="0" indent="-342900" algn="l" defTabSz="914400" rtl="0" latinLnBrk="0">
        <a:lnSpc>
          <a:spcPct val="100000"/>
        </a:lnSpc>
        <a:spcBef>
          <a:spcPts val="500"/>
        </a:spcBef>
        <a:spcAft>
          <a:spcPts val="0"/>
        </a:spcAft>
        <a:buClr>
          <a:srgbClr val="FF9900"/>
        </a:buClr>
        <a:buSzPct val="100000"/>
        <a:buFontTx/>
        <a:buChar char="▪"/>
        <a:tabLst/>
        <a:defRPr sz="2400" b="0" i="0" u="none" strike="noStrike" cap="none" spc="0" baseline="0">
          <a:solidFill>
            <a:srgbClr val="000000"/>
          </a:solidFill>
          <a:uFillTx/>
          <a:latin typeface="Calibri"/>
          <a:ea typeface="Calibri"/>
          <a:cs typeface="Calibri"/>
          <a:sym typeface="Calibri"/>
        </a:defRPr>
      </a:lvl6pPr>
      <a:lvl7pPr marL="3086100" marR="0" indent="-342900" algn="l" defTabSz="914400" rtl="0" latinLnBrk="0">
        <a:lnSpc>
          <a:spcPct val="100000"/>
        </a:lnSpc>
        <a:spcBef>
          <a:spcPts val="500"/>
        </a:spcBef>
        <a:spcAft>
          <a:spcPts val="0"/>
        </a:spcAft>
        <a:buClr>
          <a:srgbClr val="FF9900"/>
        </a:buClr>
        <a:buSzPct val="100000"/>
        <a:buFontTx/>
        <a:buChar char="▪"/>
        <a:tabLst/>
        <a:defRPr sz="2400" b="0" i="0" u="none" strike="noStrike" cap="none" spc="0" baseline="0">
          <a:solidFill>
            <a:srgbClr val="000000"/>
          </a:solidFill>
          <a:uFillTx/>
          <a:latin typeface="Calibri"/>
          <a:ea typeface="Calibri"/>
          <a:cs typeface="Calibri"/>
          <a:sym typeface="Calibri"/>
        </a:defRPr>
      </a:lvl7pPr>
      <a:lvl8pPr marL="3543300" marR="0" indent="-342900" algn="l" defTabSz="914400" rtl="0" latinLnBrk="0">
        <a:lnSpc>
          <a:spcPct val="100000"/>
        </a:lnSpc>
        <a:spcBef>
          <a:spcPts val="500"/>
        </a:spcBef>
        <a:spcAft>
          <a:spcPts val="0"/>
        </a:spcAft>
        <a:buClr>
          <a:srgbClr val="FF9900"/>
        </a:buClr>
        <a:buSzPct val="100000"/>
        <a:buFontTx/>
        <a:buChar char="▪"/>
        <a:tabLst/>
        <a:defRPr sz="2400" b="0" i="0" u="none" strike="noStrike" cap="none" spc="0" baseline="0">
          <a:solidFill>
            <a:srgbClr val="000000"/>
          </a:solidFill>
          <a:uFillTx/>
          <a:latin typeface="Calibri"/>
          <a:ea typeface="Calibri"/>
          <a:cs typeface="Calibri"/>
          <a:sym typeface="Calibri"/>
        </a:defRPr>
      </a:lvl8pPr>
      <a:lvl9pPr marL="4000500" marR="0" indent="-342900" algn="l" defTabSz="914400" rtl="0" latinLnBrk="0">
        <a:lnSpc>
          <a:spcPct val="100000"/>
        </a:lnSpc>
        <a:spcBef>
          <a:spcPts val="500"/>
        </a:spcBef>
        <a:spcAft>
          <a:spcPts val="0"/>
        </a:spcAft>
        <a:buClr>
          <a:srgbClr val="FF9900"/>
        </a:buClr>
        <a:buSzPct val="100000"/>
        <a:buFontTx/>
        <a:buChar char="▪"/>
        <a:tabLst/>
        <a:defRPr sz="2400" b="0" i="0" u="none" strike="noStrike" cap="none" spc="0" baseline="0">
          <a:solidFill>
            <a:srgbClr val="000000"/>
          </a:solidFill>
          <a:uFillTx/>
          <a:latin typeface="Calibri"/>
          <a:ea typeface="Calibri"/>
          <a:cs typeface="Calibri"/>
          <a:sym typeface="Calibri"/>
        </a:defRPr>
      </a:lvl9pPr>
    </p:bodyStyle>
    <p:otherStyle>
      <a:lvl1pPr marL="0" marR="0" indent="0" algn="r" defTabSz="9144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merican Typewriter"/>
        </a:defRPr>
      </a:lvl1pPr>
      <a:lvl2pPr marL="0" marR="0" indent="457200" algn="r" defTabSz="9144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merican Typewriter"/>
        </a:defRPr>
      </a:lvl2pPr>
      <a:lvl3pPr marL="0" marR="0" indent="914400" algn="r" defTabSz="9144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merican Typewriter"/>
        </a:defRPr>
      </a:lvl3pPr>
      <a:lvl4pPr marL="0" marR="0" indent="1371600" algn="r" defTabSz="9144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merican Typewriter"/>
        </a:defRPr>
      </a:lvl4pPr>
      <a:lvl5pPr marL="0" marR="0" indent="1828800" algn="r" defTabSz="9144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merican Typewriter"/>
        </a:defRPr>
      </a:lvl5pPr>
      <a:lvl6pPr marL="0" marR="0" indent="2286000" algn="r" defTabSz="9144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merican Typewriter"/>
        </a:defRPr>
      </a:lvl6pPr>
      <a:lvl7pPr marL="0" marR="0" indent="2743200" algn="r" defTabSz="9144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merican Typewriter"/>
        </a:defRPr>
      </a:lvl7pPr>
      <a:lvl8pPr marL="0" marR="0" indent="3200400" algn="r" defTabSz="9144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merican Typewriter"/>
        </a:defRPr>
      </a:lvl8pPr>
      <a:lvl9pPr marL="0" marR="0" indent="3657600" algn="r" defTabSz="91440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merican Typewrite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body" idx="1"/>
          </p:nvPr>
        </p:nvSpPr>
        <p:spPr bwMode="auto">
          <a:xfrm>
            <a:off x="381000" y="1219200"/>
            <a:ext cx="8534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title"/>
          </p:nvPr>
        </p:nvSpPr>
        <p:spPr bwMode="auto">
          <a:xfrm>
            <a:off x="676274" y="2286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zh-CN" dirty="0"/>
              <a:t> Click to Edit Master Title Style</a:t>
            </a:r>
          </a:p>
        </p:txBody>
      </p:sp>
      <p:sp>
        <p:nvSpPr>
          <p:cNvPr id="3" name="Slide Number">
            <a:extLst>
              <a:ext uri="{FF2B5EF4-FFF2-40B4-BE49-F238E27FC236}">
                <a16:creationId xmlns:a16="http://schemas.microsoft.com/office/drawing/2014/main" id="{1D41BFFE-95FB-604E-DA66-70CC7CA8B77E}"/>
              </a:ext>
            </a:extLst>
          </p:cNvPr>
          <p:cNvSpPr txBox="1">
            <a:spLocks noGrp="1"/>
          </p:cNvSpPr>
          <p:nvPr>
            <p:ph type="sldNum" sz="quarter" idx="4"/>
          </p:nvPr>
        </p:nvSpPr>
        <p:spPr>
          <a:xfrm>
            <a:off x="8229599" y="6581001"/>
            <a:ext cx="914401" cy="276999"/>
          </a:xfrm>
          <a:prstGeom prst="rect">
            <a:avLst/>
          </a:prstGeom>
          <a:ln w="12700">
            <a:miter lim="400000"/>
          </a:ln>
        </p:spPr>
        <p:txBody>
          <a:bodyPr lIns="45719" rIns="45719" anchor="b">
            <a:spAutoFit/>
          </a:bodyPr>
          <a:lstStyle>
            <a:lvl1pPr marL="0" indent="0" algn="r">
              <a:spcBef>
                <a:spcPts val="0"/>
              </a:spcBef>
              <a:buClrTx/>
              <a:buSzTx/>
              <a:buNone/>
              <a:defRPr sz="1200">
                <a:latin typeface="Calibri" panose="020F0502020204030204" pitchFamily="34" charset="0"/>
                <a:ea typeface="Calibri" panose="020F0502020204030204" pitchFamily="34" charset="0"/>
                <a:cs typeface="Calibri" panose="020F0502020204030204" pitchFamily="34" charset="0"/>
                <a:sym typeface="American Typewriter"/>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59224476"/>
      </p:ext>
    </p:extLst>
  </p:cSld>
  <p:clrMap bg1="dk2" tx1="lt1" bg2="dk1" tx2="lt2" accent1="accent1" accent2="accent2" accent3="accent3" accent4="accent4" accent5="accent5" accent6="accent6" hlink="hlink" folHlink="folHlink"/>
  <p:sldLayoutIdLst>
    <p:sldLayoutId id="2147483714" r:id="rId1"/>
    <p:sldLayoutId id="2147483718" r:id="rId2"/>
    <p:sldLayoutId id="2147483719" r:id="rId3"/>
  </p:sldLayoutIdLst>
  <p:hf hdr="0" ftr="0" dt="0"/>
  <p:txStyles>
    <p:titleStyle>
      <a:lvl1pPr algn="l" rtl="0" eaLnBrk="0" fontAlgn="base" hangingPunct="0">
        <a:spcBef>
          <a:spcPct val="0"/>
        </a:spcBef>
        <a:spcAft>
          <a:spcPct val="0"/>
        </a:spcAft>
        <a:defRPr sz="3200" b="0" kern="1200" cap="none" baseline="0">
          <a:solidFill>
            <a:schemeClr val="bg2">
              <a:lumMod val="95000"/>
              <a:lumOff val="5000"/>
            </a:schemeClr>
          </a:solidFill>
          <a:latin typeface="Century Gothic" panose="020B0502020202020204" pitchFamily="34" charset="0"/>
          <a:ea typeface="+mj-ea"/>
          <a:cs typeface="Calibri" panose="020F0502020204030204" pitchFamily="34" charset="0"/>
        </a:defRPr>
      </a:lvl1pPr>
      <a:lvl2pPr algn="ctr" rtl="0" eaLnBrk="0" fontAlgn="base" hangingPunct="0">
        <a:spcBef>
          <a:spcPct val="0"/>
        </a:spcBef>
        <a:spcAft>
          <a:spcPct val="0"/>
        </a:spcAft>
        <a:defRPr sz="2400" b="1">
          <a:solidFill>
            <a:srgbClr val="CC0000"/>
          </a:solidFill>
          <a:latin typeface="Arial Rounded MT Bold" panose="020F0704030504030204" pitchFamily="34" charset="0"/>
        </a:defRPr>
      </a:lvl2pPr>
      <a:lvl3pPr algn="ctr" rtl="0" eaLnBrk="0" fontAlgn="base" hangingPunct="0">
        <a:spcBef>
          <a:spcPct val="0"/>
        </a:spcBef>
        <a:spcAft>
          <a:spcPct val="0"/>
        </a:spcAft>
        <a:defRPr sz="2400" b="1">
          <a:solidFill>
            <a:srgbClr val="CC0000"/>
          </a:solidFill>
          <a:latin typeface="Arial Rounded MT Bold" panose="020F0704030504030204" pitchFamily="34" charset="0"/>
        </a:defRPr>
      </a:lvl3pPr>
      <a:lvl4pPr algn="ctr" rtl="0" eaLnBrk="0" fontAlgn="base" hangingPunct="0">
        <a:spcBef>
          <a:spcPct val="0"/>
        </a:spcBef>
        <a:spcAft>
          <a:spcPct val="0"/>
        </a:spcAft>
        <a:defRPr sz="2400" b="1">
          <a:solidFill>
            <a:srgbClr val="CC0000"/>
          </a:solidFill>
          <a:latin typeface="Arial Rounded MT Bold" panose="020F0704030504030204" pitchFamily="34" charset="0"/>
        </a:defRPr>
      </a:lvl4pPr>
      <a:lvl5pPr algn="ctr" rtl="0" eaLnBrk="0" fontAlgn="base" hangingPunct="0">
        <a:spcBef>
          <a:spcPct val="0"/>
        </a:spcBef>
        <a:spcAft>
          <a:spcPct val="0"/>
        </a:spcAft>
        <a:defRPr sz="2400" b="1">
          <a:solidFill>
            <a:srgbClr val="CC0000"/>
          </a:solidFill>
          <a:latin typeface="Arial Rounded MT Bold" panose="020F0704030504030204" pitchFamily="34" charset="0"/>
        </a:defRPr>
      </a:lvl5pPr>
      <a:lvl6pPr marL="457200" algn="ctr" rtl="0" fontAlgn="base">
        <a:spcBef>
          <a:spcPct val="0"/>
        </a:spcBef>
        <a:spcAft>
          <a:spcPct val="0"/>
        </a:spcAft>
        <a:defRPr sz="2400" b="1">
          <a:solidFill>
            <a:srgbClr val="CC0000"/>
          </a:solidFill>
          <a:latin typeface="Arial Rounded MT Bold" panose="020F0704030504030204" pitchFamily="34" charset="0"/>
        </a:defRPr>
      </a:lvl6pPr>
      <a:lvl7pPr marL="914400" algn="ctr" rtl="0" fontAlgn="base">
        <a:spcBef>
          <a:spcPct val="0"/>
        </a:spcBef>
        <a:spcAft>
          <a:spcPct val="0"/>
        </a:spcAft>
        <a:defRPr sz="2400" b="1">
          <a:solidFill>
            <a:srgbClr val="CC0000"/>
          </a:solidFill>
          <a:latin typeface="Arial Rounded MT Bold" panose="020F0704030504030204" pitchFamily="34" charset="0"/>
        </a:defRPr>
      </a:lvl7pPr>
      <a:lvl8pPr marL="1371600" algn="ctr" rtl="0" fontAlgn="base">
        <a:spcBef>
          <a:spcPct val="0"/>
        </a:spcBef>
        <a:spcAft>
          <a:spcPct val="0"/>
        </a:spcAft>
        <a:defRPr sz="2400" b="1">
          <a:solidFill>
            <a:srgbClr val="CC0000"/>
          </a:solidFill>
          <a:latin typeface="Arial Rounded MT Bold" panose="020F0704030504030204" pitchFamily="34" charset="0"/>
        </a:defRPr>
      </a:lvl8pPr>
      <a:lvl9pPr marL="1828800" algn="ctr" rtl="0" fontAlgn="base">
        <a:spcBef>
          <a:spcPct val="0"/>
        </a:spcBef>
        <a:spcAft>
          <a:spcPct val="0"/>
        </a:spcAft>
        <a:defRPr sz="2400" b="1">
          <a:solidFill>
            <a:srgbClr val="CC0000"/>
          </a:solidFill>
          <a:latin typeface="Arial Rounded MT Bold" panose="020F0704030504030204" pitchFamily="34" charset="0"/>
        </a:defRPr>
      </a:lvl9pPr>
    </p:titleStyle>
    <p:bodyStyle>
      <a:lvl1pPr marL="342900" indent="-342900" algn="l" rtl="0" eaLnBrk="0" fontAlgn="base" hangingPunct="0">
        <a:spcBef>
          <a:spcPct val="20000"/>
        </a:spcBef>
        <a:spcAft>
          <a:spcPct val="0"/>
        </a:spcAft>
        <a:buClr>
          <a:srgbClr val="545164"/>
        </a:buClr>
        <a:buSzPct val="65000"/>
        <a:buFont typeface="Wingdings" pitchFamily="2" charset="2"/>
        <a:buChar char="q"/>
        <a:defRPr sz="2800" kern="1200">
          <a:solidFill>
            <a:schemeClr val="bg2">
              <a:lumMod val="85000"/>
              <a:lumOff val="15000"/>
            </a:schemeClr>
          </a:solidFill>
          <a:latin typeface="Century Gothic" panose="020B0502020202020204" pitchFamily="34" charset="0"/>
          <a:ea typeface="+mn-ea"/>
          <a:cs typeface="Calibri" panose="020F0502020204030204" pitchFamily="34" charset="0"/>
        </a:defRPr>
      </a:lvl1pPr>
      <a:lvl2pPr marL="800100" indent="-342900" algn="l" rtl="0" eaLnBrk="0" fontAlgn="base" hangingPunct="0">
        <a:spcBef>
          <a:spcPct val="20000"/>
        </a:spcBef>
        <a:spcAft>
          <a:spcPct val="0"/>
        </a:spcAft>
        <a:buClr>
          <a:srgbClr val="545164"/>
        </a:buClr>
        <a:buSzPct val="65000"/>
        <a:buFont typeface="Wingdings" pitchFamily="2" charset="2"/>
        <a:buChar char="q"/>
        <a:defRPr sz="2400" kern="1200">
          <a:solidFill>
            <a:schemeClr val="bg2">
              <a:lumMod val="75000"/>
              <a:lumOff val="25000"/>
            </a:schemeClr>
          </a:solidFill>
          <a:latin typeface="Century Gothic" panose="020B0502020202020204" pitchFamily="34" charset="0"/>
          <a:ea typeface="+mn-ea"/>
          <a:cs typeface="Calibri" panose="020F0502020204030204" pitchFamily="34" charset="0"/>
        </a:defRPr>
      </a:lvl2pPr>
      <a:lvl3pPr marL="1143000" indent="-285750" algn="l" rtl="0" eaLnBrk="0" fontAlgn="base" hangingPunct="0">
        <a:spcBef>
          <a:spcPct val="20000"/>
        </a:spcBef>
        <a:spcAft>
          <a:spcPct val="0"/>
        </a:spcAft>
        <a:buClr>
          <a:srgbClr val="545164"/>
        </a:buClr>
        <a:buSzPct val="65000"/>
        <a:buFont typeface="Wingdings" pitchFamily="2" charset="2"/>
        <a:buChar char="q"/>
        <a:defRPr sz="2000" kern="1200">
          <a:solidFill>
            <a:schemeClr val="bg2">
              <a:lumMod val="75000"/>
              <a:lumOff val="25000"/>
            </a:schemeClr>
          </a:solidFill>
          <a:latin typeface="Century Gothic" panose="020B0502020202020204" pitchFamily="34" charset="0"/>
          <a:ea typeface="+mn-ea"/>
          <a:cs typeface="Calibri" panose="020F0502020204030204" pitchFamily="34" charset="0"/>
        </a:defRPr>
      </a:lvl3pPr>
      <a:lvl4pPr marL="1485900" indent="-285750" algn="l" rtl="0" eaLnBrk="0" fontAlgn="base" hangingPunct="0">
        <a:spcBef>
          <a:spcPct val="20000"/>
        </a:spcBef>
        <a:spcAft>
          <a:spcPct val="0"/>
        </a:spcAft>
        <a:buClr>
          <a:srgbClr val="545164"/>
        </a:buClr>
        <a:buSzPct val="65000"/>
        <a:buFont typeface="Wingdings" pitchFamily="2" charset="2"/>
        <a:buChar char="q"/>
        <a:defRPr sz="1800" kern="1200">
          <a:solidFill>
            <a:schemeClr val="bg2">
              <a:lumMod val="75000"/>
              <a:lumOff val="25000"/>
            </a:schemeClr>
          </a:solidFill>
          <a:latin typeface="Century Gothic" panose="020B0502020202020204" pitchFamily="34" charset="0"/>
          <a:ea typeface="+mn-ea"/>
          <a:cs typeface="Calibri" panose="020F0502020204030204" pitchFamily="34" charset="0"/>
        </a:defRPr>
      </a:lvl4pPr>
      <a:lvl5pPr marL="1828800" indent="-285750" algn="l" rtl="0" eaLnBrk="0" fontAlgn="base" hangingPunct="0">
        <a:spcBef>
          <a:spcPct val="20000"/>
        </a:spcBef>
        <a:spcAft>
          <a:spcPct val="0"/>
        </a:spcAft>
        <a:buClr>
          <a:srgbClr val="545164"/>
        </a:buClr>
        <a:buSzPct val="65000"/>
        <a:buFont typeface="Wingdings" pitchFamily="2" charset="2"/>
        <a:buChar char="q"/>
        <a:defRPr sz="1600" kern="1200">
          <a:solidFill>
            <a:schemeClr val="bg2">
              <a:lumMod val="75000"/>
              <a:lumOff val="25000"/>
            </a:schemeClr>
          </a:solidFill>
          <a:latin typeface="Century Gothic" panose="020B050202020202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tif"/><Relationship Id="rId3" Type="http://schemas.openxmlformats.org/officeDocument/2006/relationships/hyperlink" Target="mailto:sien.moens@cs.kuleuven.be" TargetMode="External"/><Relationship Id="rId7" Type="http://schemas.openxmlformats.org/officeDocument/2006/relationships/image" Target="../media/image2.tif"/><Relationship Id="rId2" Type="http://schemas.openxmlformats.org/officeDocument/2006/relationships/hyperlink" Target="mailto:kordjams@msu.edu" TargetMode="External"/><Relationship Id="rId1" Type="http://schemas.openxmlformats.org/officeDocument/2006/relationships/slideLayout" Target="../slideLayouts/slideLayout3.xml"/><Relationship Id="rId6" Type="http://schemas.openxmlformats.org/officeDocument/2006/relationships/image" Target="../media/image1.tif"/><Relationship Id="rId5" Type="http://schemas.openxmlformats.org/officeDocument/2006/relationships/hyperlink" Target="mailto:qiangning.01@gmail.com" TargetMode="External"/><Relationship Id="rId4" Type="http://schemas.openxmlformats.org/officeDocument/2006/relationships/hyperlink" Target="mailto:jamesp@cs.brandeis.edu" TargetMode="External"/><Relationship Id="rId9" Type="http://schemas.openxmlformats.org/officeDocument/2006/relationships/image" Target="../media/image4.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s://catalog.ldc.upenn.edu/LDC2006T08"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rNl2Jcu0NgA"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dev2.crowdaq.com/w/task/acl2021_stqe/covid_quantity_temporal/BAloiPw61DN3giY6aoKgHp2q9uwoOSzqu1JxITdAjWXq6RIRaN_sentence_015_span_34_41" TargetMode="External"/><Relationship Id="rId5" Type="http://schemas.openxmlformats.org/officeDocument/2006/relationships/hyperlink" Target="https://dev2.crowdaq.com/w/task/acl2021_stqe/covid_quantity_spatial/gWJKQxmNRgVVnkzj4E0UODENo11RurC1HZubwnjXSU6IS34UcS_sentence_016_span_88_94" TargetMode="External"/><Relationship Id="rId4" Type="http://schemas.openxmlformats.org/officeDocument/2006/relationships/hyperlink" Target="https://dev2.crowdaq.com/w/task/acl2021_stqe/calfire_quantity_typing/ZHEl5KEee2WxEtLU2jvK7N7hCklLvu2RQpgiy02eX2CQ7bvMkz_sentence_011_span_0_4"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slideslive.com/38938807"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0.png"/></Relationships>
</file>

<file path=ppt/slides/_rels/slide8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37.gif"/><Relationship Id="rId4" Type="http://schemas.openxmlformats.org/officeDocument/2006/relationships/image" Target="../media/image36.gif"/></Relationships>
</file>

<file path=ppt/slides/_rels/slide87.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9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image" Target="../media/image61.png"/></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jpeg"/></Relationships>
</file>

<file path=ppt/slides/_rels/slide9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Tutorial: Representation, Learning and Reasoning on Spatial Language for Downstream NLP Tasks"/>
          <p:cNvSpPr txBox="1"/>
          <p:nvPr/>
        </p:nvSpPr>
        <p:spPr>
          <a:xfrm>
            <a:off x="316461" y="868418"/>
            <a:ext cx="6224334" cy="100771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fontScale="47500" lnSpcReduction="20000"/>
          </a:bodyPr>
          <a:lstStyle>
            <a:lvl1pPr marL="0" indent="0" algn="ctr" defTabSz="233172">
              <a:lnSpc>
                <a:spcPct val="130000"/>
              </a:lnSpc>
              <a:spcBef>
                <a:spcPts val="0"/>
              </a:spcBef>
              <a:buClrTx/>
              <a:buSzTx/>
              <a:buNone/>
              <a:defRPr sz="2014" b="1">
                <a:latin typeface="+mj-lt"/>
                <a:ea typeface="+mj-ea"/>
                <a:cs typeface="+mj-cs"/>
                <a:sym typeface="Helvetica"/>
              </a:defRPr>
            </a:lvl1pPr>
          </a:lstStyle>
          <a:p>
            <a:pPr>
              <a:defRPr i="1"/>
            </a:pPr>
            <a:r>
              <a:rPr lang="en-US" sz="3400" i="0" dirty="0"/>
              <a:t>Spatial and Temporal Language Understanding:</a:t>
            </a:r>
            <a:br>
              <a:rPr lang="en-US" sz="3400" i="0" dirty="0"/>
            </a:br>
            <a:r>
              <a:rPr lang="en-US" sz="3400" i="0" dirty="0"/>
              <a:t>Representation, Reasoning, and Grounding</a:t>
            </a:r>
          </a:p>
          <a:p>
            <a:pPr>
              <a:defRPr i="1"/>
            </a:pPr>
            <a:endParaRPr lang="en-US" i="0" dirty="0"/>
          </a:p>
          <a:p>
            <a:pPr>
              <a:defRPr i="1"/>
            </a:pPr>
            <a:r>
              <a:rPr lang="en-US" i="0" dirty="0"/>
              <a:t>Part II: IE, QA, and Reasoning of “Time”</a:t>
            </a:r>
            <a:endParaRPr i="0" dirty="0"/>
          </a:p>
        </p:txBody>
      </p:sp>
      <p:sp>
        <p:nvSpPr>
          <p:cNvPr id="427" name="The 2020 Conference on Empirical Methods in Natural Language Processing…"/>
          <p:cNvSpPr txBox="1"/>
          <p:nvPr/>
        </p:nvSpPr>
        <p:spPr>
          <a:xfrm>
            <a:off x="1459832" y="4714979"/>
            <a:ext cx="6224335" cy="67967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indent="0" algn="ctr">
              <a:buClrTx/>
              <a:buSzTx/>
              <a:buNone/>
              <a:defRPr sz="1700"/>
            </a:pPr>
            <a:r>
              <a:rPr lang="en-US" dirty="0"/>
              <a:t>NAACL</a:t>
            </a:r>
            <a:endParaRPr dirty="0"/>
          </a:p>
          <a:p>
            <a:pPr marL="0" indent="0" algn="ctr">
              <a:buClrTx/>
              <a:buSzTx/>
              <a:buNone/>
              <a:defRPr sz="1700"/>
            </a:pPr>
            <a:r>
              <a:rPr lang="en-US" dirty="0"/>
              <a:t>Jun 17, 2024</a:t>
            </a:r>
            <a:endParaRPr dirty="0"/>
          </a:p>
        </p:txBody>
      </p:sp>
      <p:sp>
        <p:nvSpPr>
          <p:cNvPr id="428" name="Parisa Kordjamshidi, Michigan State University, USA, kordjams@msu.edu…"/>
          <p:cNvSpPr txBox="1"/>
          <p:nvPr/>
        </p:nvSpPr>
        <p:spPr>
          <a:xfrm>
            <a:off x="191721" y="2837977"/>
            <a:ext cx="7485746" cy="162397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indent="0" defTabSz="457200">
              <a:lnSpc>
                <a:spcPct val="150000"/>
              </a:lnSpc>
              <a:spcBef>
                <a:spcPts val="0"/>
              </a:spcBef>
              <a:buClrTx/>
              <a:buSzTx/>
              <a:buNone/>
              <a:defRPr sz="1700">
                <a:latin typeface="+mj-lt"/>
                <a:ea typeface="+mj-ea"/>
                <a:cs typeface="+mj-cs"/>
                <a:sym typeface="Helvetica"/>
              </a:defRPr>
            </a:pPr>
            <a:r>
              <a:rPr dirty="0"/>
              <a:t>Parisa </a:t>
            </a:r>
            <a:r>
              <a:rPr dirty="0" err="1"/>
              <a:t>Kordjamshidi</a:t>
            </a:r>
            <a:r>
              <a:rPr dirty="0"/>
              <a:t>, Michigan State University, USA, </a:t>
            </a:r>
            <a:r>
              <a:rPr dirty="0">
                <a:uFill>
                  <a:solidFill>
                    <a:srgbClr val="CC3300"/>
                  </a:solidFill>
                </a:uFill>
                <a:hlinkClick r:id="rId2"/>
              </a:rPr>
              <a:t>kordjams@msu.edu</a:t>
            </a:r>
          </a:p>
          <a:p>
            <a:pPr marL="0" indent="0" defTabSz="457200">
              <a:lnSpc>
                <a:spcPct val="150000"/>
              </a:lnSpc>
              <a:spcBef>
                <a:spcPts val="0"/>
              </a:spcBef>
              <a:buClrTx/>
              <a:buSzTx/>
              <a:buNone/>
              <a:defRPr sz="1700">
                <a:latin typeface="+mj-lt"/>
                <a:ea typeface="+mj-ea"/>
                <a:cs typeface="+mj-cs"/>
                <a:sym typeface="Helvetica"/>
              </a:defRPr>
            </a:pPr>
            <a:r>
              <a:rPr dirty="0"/>
              <a:t>Marie-Francine </a:t>
            </a:r>
            <a:r>
              <a:rPr dirty="0" err="1"/>
              <a:t>Moens</a:t>
            </a:r>
            <a:r>
              <a:rPr dirty="0"/>
              <a:t>, KU Leuven, Belgium, </a:t>
            </a:r>
            <a:r>
              <a:rPr dirty="0">
                <a:hlinkClick r:id="rId3"/>
              </a:rPr>
              <a:t>sien.moens@cs.kuleuven.be</a:t>
            </a:r>
            <a:r>
              <a:rPr lang="en-US" dirty="0"/>
              <a:t> </a:t>
            </a:r>
            <a:endParaRPr dirty="0"/>
          </a:p>
          <a:p>
            <a:pPr marL="0" indent="0" defTabSz="457200">
              <a:lnSpc>
                <a:spcPct val="150000"/>
              </a:lnSpc>
              <a:spcBef>
                <a:spcPts val="0"/>
              </a:spcBef>
              <a:buClrTx/>
              <a:buSzTx/>
              <a:buNone/>
              <a:defRPr sz="1700">
                <a:latin typeface="+mj-lt"/>
                <a:ea typeface="+mj-ea"/>
                <a:cs typeface="+mj-cs"/>
                <a:sym typeface="Helvetica"/>
              </a:defRPr>
            </a:pPr>
            <a:r>
              <a:rPr dirty="0"/>
              <a:t>James Pustejovsky, Brandeis University, USA, </a:t>
            </a:r>
            <a:r>
              <a:rPr dirty="0">
                <a:hlinkClick r:id="rId4"/>
              </a:rPr>
              <a:t>jamesp@cs.brandeis.edu</a:t>
            </a:r>
            <a:r>
              <a:rPr lang="en-US" dirty="0"/>
              <a:t> </a:t>
            </a:r>
          </a:p>
          <a:p>
            <a:pPr marL="0" indent="0" defTabSz="457200">
              <a:lnSpc>
                <a:spcPct val="150000"/>
              </a:lnSpc>
              <a:spcBef>
                <a:spcPts val="0"/>
              </a:spcBef>
              <a:buClrTx/>
              <a:buSzTx/>
              <a:buNone/>
              <a:defRPr sz="1700">
                <a:latin typeface="+mj-lt"/>
                <a:ea typeface="+mj-ea"/>
                <a:cs typeface="+mj-cs"/>
                <a:sym typeface="Helvetica"/>
              </a:defRPr>
            </a:pPr>
            <a:r>
              <a:rPr lang="en-US" b="1" dirty="0" err="1"/>
              <a:t>Qiang</a:t>
            </a:r>
            <a:r>
              <a:rPr lang="en-US" b="1" dirty="0"/>
              <a:t> Ning, Amazon, USA, </a:t>
            </a:r>
            <a:r>
              <a:rPr lang="en-US" b="1" dirty="0">
                <a:hlinkClick r:id="rId5"/>
              </a:rPr>
              <a:t>qiangning.01@gmail.com</a:t>
            </a:r>
            <a:r>
              <a:rPr lang="en-US" b="1" dirty="0"/>
              <a:t> </a:t>
            </a:r>
          </a:p>
        </p:txBody>
      </p:sp>
      <p:pic>
        <p:nvPicPr>
          <p:cNvPr id="429" name="Image" descr="Image"/>
          <p:cNvPicPr>
            <a:picLocks noChangeAspect="1"/>
          </p:cNvPicPr>
          <p:nvPr/>
        </p:nvPicPr>
        <p:blipFill>
          <a:blip r:embed="rId6"/>
          <a:stretch>
            <a:fillRect/>
          </a:stretch>
        </p:blipFill>
        <p:spPr>
          <a:xfrm>
            <a:off x="607327" y="5615971"/>
            <a:ext cx="1213455" cy="846226"/>
          </a:xfrm>
          <a:prstGeom prst="rect">
            <a:avLst/>
          </a:prstGeom>
          <a:ln w="12700">
            <a:miter lim="400000"/>
          </a:ln>
        </p:spPr>
      </p:pic>
      <p:sp>
        <p:nvSpPr>
          <p:cNvPr id="430" name="Line"/>
          <p:cNvSpPr/>
          <p:nvPr/>
        </p:nvSpPr>
        <p:spPr>
          <a:xfrm>
            <a:off x="1689496" y="6240877"/>
            <a:ext cx="6723525" cy="1"/>
          </a:xfrm>
          <a:prstGeom prst="line">
            <a:avLst/>
          </a:prstGeom>
          <a:ln w="25400">
            <a:solidFill>
              <a:srgbClr val="000000"/>
            </a:solidFill>
            <a:bevel/>
          </a:ln>
        </p:spPr>
        <p:txBody>
          <a:bodyPr lIns="45719" rIns="45719"/>
          <a:lstStyle/>
          <a:p>
            <a:pPr marL="0" indent="0" defTabSz="457200">
              <a:spcBef>
                <a:spcPts val="0"/>
              </a:spcBef>
              <a:buClrTx/>
              <a:buSzTx/>
              <a:buNone/>
              <a:defRPr sz="1200">
                <a:latin typeface="+mj-lt"/>
                <a:ea typeface="+mj-ea"/>
                <a:cs typeface="+mj-cs"/>
                <a:sym typeface="Helvetica"/>
              </a:defRPr>
            </a:pPr>
            <a:endParaRPr/>
          </a:p>
        </p:txBody>
      </p:sp>
      <p:pic>
        <p:nvPicPr>
          <p:cNvPr id="431" name="Image" descr="Image"/>
          <p:cNvPicPr>
            <a:picLocks noChangeAspect="1"/>
          </p:cNvPicPr>
          <p:nvPr/>
        </p:nvPicPr>
        <p:blipFill>
          <a:blip r:embed="rId7"/>
          <a:stretch>
            <a:fillRect/>
          </a:stretch>
        </p:blipFill>
        <p:spPr>
          <a:xfrm>
            <a:off x="7445559" y="2308117"/>
            <a:ext cx="1412110" cy="509719"/>
          </a:xfrm>
          <a:prstGeom prst="rect">
            <a:avLst/>
          </a:prstGeom>
          <a:ln w="12700">
            <a:miter lim="400000"/>
          </a:ln>
        </p:spPr>
      </p:pic>
      <p:pic>
        <p:nvPicPr>
          <p:cNvPr id="432" name="Image" descr="Image"/>
          <p:cNvPicPr>
            <a:picLocks noChangeAspect="1"/>
          </p:cNvPicPr>
          <p:nvPr/>
        </p:nvPicPr>
        <p:blipFill>
          <a:blip r:embed="rId8"/>
          <a:stretch>
            <a:fillRect/>
          </a:stretch>
        </p:blipFill>
        <p:spPr>
          <a:xfrm>
            <a:off x="7597894" y="3387979"/>
            <a:ext cx="1107440" cy="1107441"/>
          </a:xfrm>
          <a:prstGeom prst="rect">
            <a:avLst/>
          </a:prstGeom>
          <a:ln w="12700">
            <a:miter lim="400000"/>
          </a:ln>
        </p:spPr>
      </p:pic>
      <p:pic>
        <p:nvPicPr>
          <p:cNvPr id="433" name="Image" descr="Image"/>
          <p:cNvPicPr>
            <a:picLocks noChangeAspect="1"/>
          </p:cNvPicPr>
          <p:nvPr/>
        </p:nvPicPr>
        <p:blipFill>
          <a:blip r:embed="rId9"/>
          <a:stretch>
            <a:fillRect/>
          </a:stretch>
        </p:blipFill>
        <p:spPr>
          <a:xfrm>
            <a:off x="7529397" y="771486"/>
            <a:ext cx="1244435" cy="926593"/>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US" dirty="0"/>
              <a:t>The bridge </a:t>
            </a:r>
            <a:r>
              <a:rPr lang="en-US" dirty="0">
                <a:solidFill>
                  <a:srgbClr val="FF0000"/>
                </a:solidFill>
              </a:rPr>
              <a:t>collapsed </a:t>
            </a:r>
            <a:r>
              <a:rPr lang="en-US" dirty="0">
                <a:solidFill>
                  <a:srgbClr val="0000FF"/>
                </a:solidFill>
              </a:rPr>
              <a:t>during the storm</a:t>
            </a:r>
            <a:r>
              <a:rPr lang="en-US" dirty="0"/>
              <a:t> but </a:t>
            </a:r>
            <a:r>
              <a:rPr lang="en-US" dirty="0">
                <a:solidFill>
                  <a:srgbClr val="800000"/>
                </a:solidFill>
              </a:rPr>
              <a:t>after </a:t>
            </a:r>
            <a:r>
              <a:rPr lang="en-US" dirty="0"/>
              <a:t>traffic was </a:t>
            </a:r>
            <a:r>
              <a:rPr lang="en-US" dirty="0">
                <a:solidFill>
                  <a:srgbClr val="FF0000"/>
                </a:solidFill>
              </a:rPr>
              <a:t>rerouted </a:t>
            </a:r>
            <a:r>
              <a:rPr lang="en-US" dirty="0"/>
              <a:t>to the Bay Bridge. </a:t>
            </a:r>
          </a:p>
          <a:p>
            <a:r>
              <a:rPr lang="en-US" dirty="0"/>
              <a:t>President Roosevelt </a:t>
            </a:r>
            <a:r>
              <a:rPr lang="en-US" dirty="0">
                <a:solidFill>
                  <a:srgbClr val="FF0000"/>
                </a:solidFill>
              </a:rPr>
              <a:t>died </a:t>
            </a:r>
            <a:r>
              <a:rPr lang="en-US" dirty="0"/>
              <a:t>in April 1945 </a:t>
            </a:r>
            <a:r>
              <a:rPr lang="en-US" dirty="0">
                <a:solidFill>
                  <a:srgbClr val="800000"/>
                </a:solidFill>
              </a:rPr>
              <a:t>before</a:t>
            </a:r>
          </a:p>
          <a:p>
            <a:pPr lvl="1"/>
            <a:r>
              <a:rPr lang="en-US" sz="2400" dirty="0"/>
              <a:t>the war </a:t>
            </a:r>
            <a:r>
              <a:rPr lang="en-US" sz="2400" dirty="0">
                <a:solidFill>
                  <a:srgbClr val="FF0000"/>
                </a:solidFill>
              </a:rPr>
              <a:t>ended</a:t>
            </a:r>
            <a:r>
              <a:rPr lang="en-US" sz="2400" dirty="0"/>
              <a:t>. </a:t>
            </a:r>
            <a:r>
              <a:rPr lang="en-US" sz="2400" i="1" dirty="0">
                <a:solidFill>
                  <a:srgbClr val="800000"/>
                </a:solidFill>
              </a:rPr>
              <a:t>(event happened)</a:t>
            </a:r>
          </a:p>
          <a:p>
            <a:pPr lvl="1"/>
            <a:r>
              <a:rPr lang="en-US" sz="2400" dirty="0"/>
              <a:t>he </a:t>
            </a:r>
            <a:r>
              <a:rPr lang="en-US" sz="2400" dirty="0">
                <a:solidFill>
                  <a:srgbClr val="FF0000"/>
                </a:solidFill>
              </a:rPr>
              <a:t>dropped </a:t>
            </a:r>
            <a:r>
              <a:rPr lang="en-US" sz="2400" dirty="0"/>
              <a:t>the bomb.</a:t>
            </a:r>
            <a:r>
              <a:rPr lang="en-US" dirty="0"/>
              <a:t> </a:t>
            </a:r>
            <a:r>
              <a:rPr lang="en-US" sz="2400" i="1" dirty="0">
                <a:solidFill>
                  <a:srgbClr val="800000"/>
                </a:solidFill>
              </a:rPr>
              <a:t>(event didn’t happen)</a:t>
            </a:r>
          </a:p>
          <a:p>
            <a:r>
              <a:rPr lang="en-US" dirty="0"/>
              <a:t>The CEO </a:t>
            </a:r>
            <a:r>
              <a:rPr lang="en-US" dirty="0">
                <a:solidFill>
                  <a:srgbClr val="FF0000"/>
                </a:solidFill>
              </a:rPr>
              <a:t>plans </a:t>
            </a:r>
            <a:r>
              <a:rPr lang="en-US" dirty="0"/>
              <a:t>to </a:t>
            </a:r>
            <a:r>
              <a:rPr lang="en-US" dirty="0">
                <a:solidFill>
                  <a:srgbClr val="FF0000"/>
                </a:solidFill>
              </a:rPr>
              <a:t>retire </a:t>
            </a:r>
            <a:r>
              <a:rPr lang="en-US" dirty="0">
                <a:solidFill>
                  <a:srgbClr val="0000FF"/>
                </a:solidFill>
              </a:rPr>
              <a:t>next month</a:t>
            </a:r>
            <a:r>
              <a:rPr lang="en-US" dirty="0"/>
              <a:t>. </a:t>
            </a:r>
          </a:p>
          <a:p>
            <a:r>
              <a:rPr lang="en-US" dirty="0">
                <a:solidFill>
                  <a:srgbClr val="0000FF"/>
                </a:solidFill>
              </a:rPr>
              <a:t>Last week</a:t>
            </a:r>
            <a:r>
              <a:rPr lang="en-US" dirty="0"/>
              <a:t> Bill was </a:t>
            </a:r>
            <a:r>
              <a:rPr lang="en-US" dirty="0">
                <a:solidFill>
                  <a:srgbClr val="FF0000"/>
                </a:solidFill>
              </a:rPr>
              <a:t>running </a:t>
            </a:r>
            <a:r>
              <a:rPr lang="en-US" dirty="0"/>
              <a:t>the marathon when he </a:t>
            </a:r>
            <a:r>
              <a:rPr lang="en-US" dirty="0">
                <a:solidFill>
                  <a:srgbClr val="FF0000"/>
                </a:solidFill>
              </a:rPr>
              <a:t>twisted </a:t>
            </a:r>
            <a:r>
              <a:rPr lang="en-US" dirty="0"/>
              <a:t>his ankle. Someone had </a:t>
            </a:r>
            <a:r>
              <a:rPr lang="en-US" dirty="0">
                <a:solidFill>
                  <a:srgbClr val="FF0000"/>
                </a:solidFill>
              </a:rPr>
              <a:t>tripped </a:t>
            </a:r>
            <a:r>
              <a:rPr lang="en-US" dirty="0"/>
              <a:t>him.  He </a:t>
            </a:r>
            <a:r>
              <a:rPr lang="en-US" dirty="0">
                <a:solidFill>
                  <a:srgbClr val="FF0000"/>
                </a:solidFill>
              </a:rPr>
              <a:t>fell </a:t>
            </a:r>
            <a:r>
              <a:rPr lang="en-US" dirty="0"/>
              <a:t>and didn't </a:t>
            </a:r>
            <a:r>
              <a:rPr lang="en-US" dirty="0">
                <a:solidFill>
                  <a:srgbClr val="FF0000"/>
                </a:solidFill>
              </a:rPr>
              <a:t>finish </a:t>
            </a:r>
            <a:r>
              <a:rPr lang="en-US" dirty="0"/>
              <a:t>the race.</a:t>
            </a:r>
          </a:p>
        </p:txBody>
      </p:sp>
      <p:sp>
        <p:nvSpPr>
          <p:cNvPr id="2" name="Title 1"/>
          <p:cNvSpPr>
            <a:spLocks noGrp="1"/>
          </p:cNvSpPr>
          <p:nvPr>
            <p:ph type="title"/>
          </p:nvPr>
        </p:nvSpPr>
        <p:spPr/>
        <p:txBody>
          <a:bodyPr/>
          <a:lstStyle/>
          <a:p>
            <a:r>
              <a:rPr lang="en-US" dirty="0"/>
              <a:t>“Time” in real text</a:t>
            </a:r>
          </a:p>
        </p:txBody>
      </p:sp>
      <p:sp>
        <p:nvSpPr>
          <p:cNvPr id="4" name="TextBox 3">
            <a:extLst>
              <a:ext uri="{FF2B5EF4-FFF2-40B4-BE49-F238E27FC236}">
                <a16:creationId xmlns:a16="http://schemas.microsoft.com/office/drawing/2014/main" id="{D95CCBB9-CDC4-8162-456B-0C078C3A1B48}"/>
              </a:ext>
            </a:extLst>
          </p:cNvPr>
          <p:cNvSpPr txBox="1"/>
          <p:nvPr/>
        </p:nvSpPr>
        <p:spPr>
          <a:xfrm>
            <a:off x="4943261" y="6516883"/>
            <a:ext cx="4269757"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200" b="0" i="1" u="none" strike="noStrike" cap="none" spc="0" normalizeH="0" baseline="0" dirty="0">
                <a:ln>
                  <a:noFill/>
                </a:ln>
                <a:solidFill>
                  <a:srgbClr val="000000"/>
                </a:solidFill>
                <a:effectLst/>
                <a:uFillTx/>
                <a:latin typeface="Century Gothic" panose="020B0502020202020204" pitchFamily="34" charset="0"/>
                <a:sym typeface="Calibri"/>
              </a:rPr>
              <a:t>Slides credits to James Pustejovsky’s 2011 talk on </a:t>
            </a:r>
            <a:r>
              <a:rPr kumimoji="0" lang="en-US" sz="1200" b="0" i="1" u="none" strike="noStrike" cap="none" spc="0" normalizeH="0" baseline="0" dirty="0" err="1">
                <a:ln>
                  <a:noFill/>
                </a:ln>
                <a:solidFill>
                  <a:srgbClr val="000000"/>
                </a:solidFill>
                <a:effectLst/>
                <a:uFillTx/>
                <a:latin typeface="Century Gothic" panose="020B0502020202020204" pitchFamily="34" charset="0"/>
                <a:sym typeface="Calibri"/>
              </a:rPr>
              <a:t>TimeML</a:t>
            </a:r>
            <a:endParaRPr kumimoji="0" lang="en-US" sz="1200" b="0" i="1"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5" name="Slide Number Placeholder 4">
            <a:extLst>
              <a:ext uri="{FF2B5EF4-FFF2-40B4-BE49-F238E27FC236}">
                <a16:creationId xmlns:a16="http://schemas.microsoft.com/office/drawing/2014/main" id="{76FFA7A4-E90B-E4A6-E37A-880E9C1FF403}"/>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9</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D4BB15-3F99-A47C-E002-33DD454D8C20}"/>
              </a:ext>
            </a:extLst>
          </p:cNvPr>
          <p:cNvSpPr txBox="1"/>
          <p:nvPr/>
        </p:nvSpPr>
        <p:spPr>
          <a:xfrm>
            <a:off x="1264939" y="2830210"/>
            <a:ext cx="2432715"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indent="0">
              <a:buNone/>
            </a:pPr>
            <a:r>
              <a:rPr kumimoji="0" lang="en-US" sz="2000" b="0"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rPr>
              <a:t>Temporal relations</a:t>
            </a:r>
            <a:endParaRPr kumimoji="0" lang="en-US" sz="2000" b="0" i="0" u="none" strike="noStrike" cap="none" spc="0" normalizeH="0" baseline="0" dirty="0">
              <a:ln>
                <a:noFill/>
              </a:ln>
              <a:solidFill>
                <a:schemeClr val="bg1"/>
              </a:solidFill>
              <a:effectLst/>
              <a:uFillTx/>
              <a:cs typeface="Calibri"/>
              <a:sym typeface="Calibri"/>
            </a:endParaRPr>
          </a:p>
        </p:txBody>
      </p:sp>
      <p:sp>
        <p:nvSpPr>
          <p:cNvPr id="6" name="TextBox 5">
            <a:extLst>
              <a:ext uri="{FF2B5EF4-FFF2-40B4-BE49-F238E27FC236}">
                <a16:creationId xmlns:a16="http://schemas.microsoft.com/office/drawing/2014/main" id="{339547A4-BE64-C386-CCB1-64666643CBBE}"/>
              </a:ext>
            </a:extLst>
          </p:cNvPr>
          <p:cNvSpPr txBox="1"/>
          <p:nvPr/>
        </p:nvSpPr>
        <p:spPr>
          <a:xfrm>
            <a:off x="1299411" y="3206167"/>
            <a:ext cx="504303"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indent="0">
              <a:buNone/>
            </a:pPr>
            <a:r>
              <a:rPr kumimoji="0" lang="en-US" sz="2000" b="0"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rPr>
              <a:t>QA</a:t>
            </a:r>
            <a:endParaRPr kumimoji="0" lang="en-US" sz="2000" b="0" i="0" u="none" strike="noStrike" cap="none" spc="0" normalizeH="0" baseline="0" dirty="0">
              <a:ln>
                <a:noFill/>
              </a:ln>
              <a:solidFill>
                <a:schemeClr val="bg1"/>
              </a:solidFill>
              <a:effectLst/>
              <a:uFillTx/>
              <a:cs typeface="Calibri"/>
              <a:sym typeface="Calibri"/>
            </a:endParaRPr>
          </a:p>
        </p:txBody>
      </p:sp>
      <p:sp>
        <p:nvSpPr>
          <p:cNvPr id="8" name="TextBox 7">
            <a:extLst>
              <a:ext uri="{FF2B5EF4-FFF2-40B4-BE49-F238E27FC236}">
                <a16:creationId xmlns:a16="http://schemas.microsoft.com/office/drawing/2014/main" id="{E2E23B91-5A1D-B654-6106-8C7255AAE43B}"/>
              </a:ext>
            </a:extLst>
          </p:cNvPr>
          <p:cNvSpPr txBox="1"/>
          <p:nvPr/>
        </p:nvSpPr>
        <p:spPr>
          <a:xfrm>
            <a:off x="1451811" y="3358567"/>
            <a:ext cx="504303"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indent="0">
              <a:buNone/>
            </a:pPr>
            <a:r>
              <a:rPr kumimoji="0" lang="en-US" sz="2000" b="0"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rPr>
              <a:t>QA</a:t>
            </a:r>
            <a:endParaRPr kumimoji="0" lang="en-US" sz="2000" b="0" i="0" u="none" strike="noStrike" cap="none" spc="0" normalizeH="0" baseline="0" dirty="0">
              <a:ln>
                <a:noFill/>
              </a:ln>
              <a:solidFill>
                <a:schemeClr val="bg1"/>
              </a:solidFill>
              <a:effectLst/>
              <a:uFillTx/>
              <a:cs typeface="Calibri"/>
              <a:sym typeface="Calibri"/>
            </a:endParaRPr>
          </a:p>
        </p:txBody>
      </p:sp>
      <p:sp>
        <p:nvSpPr>
          <p:cNvPr id="9" name="TextBox 8">
            <a:extLst>
              <a:ext uri="{FF2B5EF4-FFF2-40B4-BE49-F238E27FC236}">
                <a16:creationId xmlns:a16="http://schemas.microsoft.com/office/drawing/2014/main" id="{2661AC95-A8BA-F5D1-A80C-5F54173240DC}"/>
              </a:ext>
            </a:extLst>
          </p:cNvPr>
          <p:cNvSpPr txBox="1"/>
          <p:nvPr/>
        </p:nvSpPr>
        <p:spPr>
          <a:xfrm>
            <a:off x="1604211" y="3510967"/>
            <a:ext cx="504303"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indent="0">
              <a:buNone/>
            </a:pPr>
            <a:r>
              <a:rPr kumimoji="0" lang="en-US" sz="2000" b="0"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rPr>
              <a:t>QA</a:t>
            </a:r>
            <a:endParaRPr kumimoji="0" lang="en-US" sz="2000" b="0" i="0" u="none" strike="noStrike" cap="none" spc="0" normalizeH="0" baseline="0" dirty="0">
              <a:ln>
                <a:noFill/>
              </a:ln>
              <a:solidFill>
                <a:schemeClr val="bg1"/>
              </a:solidFill>
              <a:effectLst/>
              <a:uFillTx/>
              <a:cs typeface="Calibri"/>
              <a:sym typeface="Calibri"/>
            </a:endParaRPr>
          </a:p>
        </p:txBody>
      </p:sp>
      <p:sp>
        <p:nvSpPr>
          <p:cNvPr id="10" name="TextBox 9">
            <a:extLst>
              <a:ext uri="{FF2B5EF4-FFF2-40B4-BE49-F238E27FC236}">
                <a16:creationId xmlns:a16="http://schemas.microsoft.com/office/drawing/2014/main" id="{B6D2266C-61BA-2BB5-A8E2-1B68EAC79DDF}"/>
              </a:ext>
            </a:extLst>
          </p:cNvPr>
          <p:cNvSpPr txBox="1"/>
          <p:nvPr/>
        </p:nvSpPr>
        <p:spPr>
          <a:xfrm>
            <a:off x="1756611" y="3663367"/>
            <a:ext cx="504303"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indent="0">
              <a:buNone/>
            </a:pPr>
            <a:r>
              <a:rPr kumimoji="0" lang="en-US" sz="2000" b="0"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rPr>
              <a:t>QA</a:t>
            </a:r>
            <a:endParaRPr kumimoji="0" lang="en-US" sz="2000" b="0" i="0" u="none" strike="noStrike" cap="none" spc="0" normalizeH="0" baseline="0" dirty="0">
              <a:ln>
                <a:noFill/>
              </a:ln>
              <a:solidFill>
                <a:schemeClr val="bg1"/>
              </a:solidFill>
              <a:effectLst/>
              <a:uFillTx/>
              <a:cs typeface="Calibri"/>
              <a:sym typeface="Calibri"/>
            </a:endParaRPr>
          </a:p>
        </p:txBody>
      </p:sp>
      <p:sp>
        <p:nvSpPr>
          <p:cNvPr id="4" name="TextBox 3">
            <a:extLst>
              <a:ext uri="{FF2B5EF4-FFF2-40B4-BE49-F238E27FC236}">
                <a16:creationId xmlns:a16="http://schemas.microsoft.com/office/drawing/2014/main" id="{C50146B4-B112-8B65-25F5-AABE48676499}"/>
              </a:ext>
            </a:extLst>
          </p:cNvPr>
          <p:cNvSpPr txBox="1"/>
          <p:nvPr/>
        </p:nvSpPr>
        <p:spPr>
          <a:xfrm>
            <a:off x="1299411" y="2468961"/>
            <a:ext cx="2113718"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indent="0">
              <a:buNone/>
            </a:pPr>
            <a:r>
              <a:rPr kumimoji="0" lang="en-US" sz="2000" b="0"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rPr>
              <a:t>Time expressions</a:t>
            </a:r>
            <a:endParaRPr kumimoji="0" lang="en-US" sz="2000" b="0" i="0" u="none" strike="noStrike" cap="none" spc="0" normalizeH="0" baseline="0" dirty="0">
              <a:ln>
                <a:noFill/>
              </a:ln>
              <a:solidFill>
                <a:schemeClr val="bg1"/>
              </a:solidFill>
              <a:effectLst/>
              <a:uFillTx/>
              <a:cs typeface="Calibri"/>
              <a:sym typeface="Calibri"/>
            </a:endParaRPr>
          </a:p>
        </p:txBody>
      </p:sp>
      <p:sp>
        <p:nvSpPr>
          <p:cNvPr id="7" name="TextBox 6">
            <a:extLst>
              <a:ext uri="{FF2B5EF4-FFF2-40B4-BE49-F238E27FC236}">
                <a16:creationId xmlns:a16="http://schemas.microsoft.com/office/drawing/2014/main" id="{B112593D-121A-3C48-F38C-04BB5AD24501}"/>
              </a:ext>
            </a:extLst>
          </p:cNvPr>
          <p:cNvSpPr txBox="1"/>
          <p:nvPr/>
        </p:nvSpPr>
        <p:spPr>
          <a:xfrm>
            <a:off x="1299411" y="3575096"/>
            <a:ext cx="2419891"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indent="0">
              <a:buNone/>
            </a:pPr>
            <a:r>
              <a:rPr lang="en-US" sz="2000" dirty="0">
                <a:solidFill>
                  <a:schemeClr val="bg1"/>
                </a:solidFill>
                <a:latin typeface="Century Gothic" panose="020B0502020202020204" pitchFamily="34" charset="0"/>
              </a:rPr>
              <a:t>k</a:t>
            </a:r>
            <a:r>
              <a:rPr kumimoji="0" lang="en-US" sz="2000" b="0"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nowledge</a:t>
            </a:r>
            <a:r>
              <a:rPr kumimoji="0" lang="en-US" sz="2000" b="0"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rPr>
              <a:t> graphs</a:t>
            </a:r>
            <a:endParaRPr kumimoji="0" lang="en-US" sz="2000" b="0" i="0" u="none" strike="noStrike" cap="none" spc="0" normalizeH="0" baseline="0" dirty="0">
              <a:ln>
                <a:noFill/>
              </a:ln>
              <a:solidFill>
                <a:schemeClr val="bg1"/>
              </a:solidFill>
              <a:effectLst/>
              <a:uFillTx/>
              <a:cs typeface="Calibri"/>
              <a:sym typeface="Calibri"/>
            </a:endParaRPr>
          </a:p>
        </p:txBody>
      </p:sp>
      <p:sp>
        <p:nvSpPr>
          <p:cNvPr id="11" name="TextBox 10">
            <a:extLst>
              <a:ext uri="{FF2B5EF4-FFF2-40B4-BE49-F238E27FC236}">
                <a16:creationId xmlns:a16="http://schemas.microsoft.com/office/drawing/2014/main" id="{0D31C272-BA6F-0139-404C-5E21AB0D7DC7}"/>
              </a:ext>
            </a:extLst>
          </p:cNvPr>
          <p:cNvSpPr txBox="1"/>
          <p:nvPr/>
        </p:nvSpPr>
        <p:spPr>
          <a:xfrm>
            <a:off x="1451811" y="3727496"/>
            <a:ext cx="2419891" cy="464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indent="0">
              <a:buNone/>
            </a:pPr>
            <a:r>
              <a:rPr lang="en-US" sz="2000" dirty="0">
                <a:solidFill>
                  <a:schemeClr val="bg1"/>
                </a:solidFill>
                <a:latin typeface="Century Gothic" panose="020B0502020202020204" pitchFamily="34" charset="0"/>
              </a:rPr>
              <a:t>k</a:t>
            </a:r>
            <a:r>
              <a:rPr kumimoji="0" lang="en-US" sz="2000" b="0" i="0" u="none" strike="noStrike" kern="0" cap="none" spc="0" normalizeH="0" baseline="0" noProof="0" dirty="0" err="1">
                <a:ln>
                  <a:noFill/>
                </a:ln>
                <a:solidFill>
                  <a:schemeClr val="bg1"/>
                </a:solidFill>
                <a:effectLst/>
                <a:uLnTx/>
                <a:uFillTx/>
                <a:latin typeface="Century Gothic" panose="020B0502020202020204" pitchFamily="34" charset="0"/>
                <a:cs typeface="Calibri"/>
                <a:sym typeface="Calibri"/>
              </a:rPr>
              <a:t>nowledge</a:t>
            </a:r>
            <a:r>
              <a:rPr kumimoji="0" lang="en-US" sz="2000" b="0" i="0" u="none" strike="noStrike" kern="0" cap="none" spc="0" normalizeH="0" baseline="0" noProof="0" dirty="0">
                <a:ln>
                  <a:noFill/>
                </a:ln>
                <a:solidFill>
                  <a:schemeClr val="bg1"/>
                </a:solidFill>
                <a:effectLst/>
                <a:uLnTx/>
                <a:uFillTx/>
                <a:latin typeface="Century Gothic" panose="020B0502020202020204" pitchFamily="34" charset="0"/>
                <a:cs typeface="Calibri"/>
                <a:sym typeface="Calibri"/>
              </a:rPr>
              <a:t> graphs</a:t>
            </a:r>
            <a:endParaRPr kumimoji="0" lang="en-US" sz="2000" b="0" i="0" u="none" strike="noStrike" cap="none" spc="0" normalizeH="0" baseline="0" dirty="0">
              <a:ln>
                <a:noFill/>
              </a:ln>
              <a:solidFill>
                <a:schemeClr val="bg1"/>
              </a:solidFill>
              <a:effectLst/>
              <a:uFillTx/>
              <a:cs typeface="Calibri"/>
              <a:sym typeface="Calibri"/>
            </a:endParaRPr>
          </a:p>
        </p:txBody>
      </p:sp>
      <p:sp>
        <p:nvSpPr>
          <p:cNvPr id="3" name="Text Placeholder 2">
            <a:extLst>
              <a:ext uri="{FF2B5EF4-FFF2-40B4-BE49-F238E27FC236}">
                <a16:creationId xmlns:a16="http://schemas.microsoft.com/office/drawing/2014/main" id="{26F1B933-4824-2C3E-92D7-19AACC5B38E7}"/>
              </a:ext>
            </a:extLst>
          </p:cNvPr>
          <p:cNvSpPr>
            <a:spLocks noGrp="1"/>
          </p:cNvSpPr>
          <p:nvPr>
            <p:ph type="body" sz="quarter" idx="10"/>
          </p:nvPr>
        </p:nvSpPr>
        <p:spPr/>
        <p:txBody>
          <a:bodyPr/>
          <a:lstStyle/>
          <a:p>
            <a:r>
              <a:rPr lang="en-US" dirty="0"/>
              <a:t>Many types of NLP tasks require certain level of understanding of time.</a:t>
            </a:r>
          </a:p>
          <a:p>
            <a:r>
              <a:rPr lang="en-US" dirty="0"/>
              <a:t>Examples that the community have focused on:</a:t>
            </a:r>
          </a:p>
          <a:p>
            <a:pPr lvl="1"/>
            <a:r>
              <a:rPr lang="en-US" dirty="0"/>
              <a:t>Time expression understanding: “end of the year” = ?</a:t>
            </a:r>
          </a:p>
          <a:p>
            <a:pPr lvl="1"/>
            <a:r>
              <a:rPr lang="en-US" dirty="0"/>
              <a:t>Relation extraction: “</a:t>
            </a:r>
            <a:r>
              <a:rPr lang="en-US" dirty="0" err="1"/>
              <a:t>Event_A</a:t>
            </a:r>
            <a:r>
              <a:rPr lang="en-US" dirty="0"/>
              <a:t>” </a:t>
            </a:r>
            <a:r>
              <a:rPr lang="en-US" dirty="0">
                <a:sym typeface="Wingdings" pitchFamily="2" charset="2"/>
              </a:rPr>
              <a:t></a:t>
            </a:r>
            <a:r>
              <a:rPr lang="en-US" b="1" dirty="0"/>
              <a:t>before</a:t>
            </a:r>
            <a:r>
              <a:rPr lang="en-US" dirty="0">
                <a:sym typeface="Wingdings" pitchFamily="2" charset="2"/>
              </a:rPr>
              <a:t></a:t>
            </a:r>
            <a:r>
              <a:rPr lang="en-US" dirty="0"/>
              <a:t>“</a:t>
            </a:r>
            <a:r>
              <a:rPr lang="en-US" dirty="0" err="1"/>
              <a:t>Event_B</a:t>
            </a:r>
            <a:r>
              <a:rPr lang="en-US" dirty="0"/>
              <a:t>”</a:t>
            </a:r>
          </a:p>
          <a:p>
            <a:pPr lvl="1"/>
            <a:r>
              <a:rPr lang="en-US" dirty="0"/>
              <a:t>QA: What happened </a:t>
            </a:r>
            <a:r>
              <a:rPr lang="en-US" b="1" dirty="0"/>
              <a:t>after</a:t>
            </a:r>
            <a:r>
              <a:rPr lang="en-US" dirty="0"/>
              <a:t> Roosevelt died?</a:t>
            </a:r>
          </a:p>
          <a:p>
            <a:pPr lvl="1"/>
            <a:r>
              <a:rPr lang="en-US" dirty="0"/>
              <a:t>Knowledge graphs: (Barack Hussein Obama, President of, USA, </a:t>
            </a:r>
            <a:r>
              <a:rPr lang="en-US" b="1" dirty="0"/>
              <a:t>[2009, 2017]</a:t>
            </a:r>
            <a:r>
              <a:rPr lang="en-US" dirty="0"/>
              <a:t>)</a:t>
            </a:r>
          </a:p>
          <a:p>
            <a:pPr lvl="1"/>
            <a:r>
              <a:rPr lang="en-US" dirty="0"/>
              <a:t>…</a:t>
            </a:r>
          </a:p>
          <a:p>
            <a:pPr lvl="1"/>
            <a:endParaRPr lang="en-US" dirty="0"/>
          </a:p>
        </p:txBody>
      </p:sp>
      <p:sp>
        <p:nvSpPr>
          <p:cNvPr id="2" name="Title 1">
            <a:extLst>
              <a:ext uri="{FF2B5EF4-FFF2-40B4-BE49-F238E27FC236}">
                <a16:creationId xmlns:a16="http://schemas.microsoft.com/office/drawing/2014/main" id="{DED01304-810F-091B-F859-BF7CA0A0EAA4}"/>
              </a:ext>
            </a:extLst>
          </p:cNvPr>
          <p:cNvSpPr>
            <a:spLocks noGrp="1"/>
          </p:cNvSpPr>
          <p:nvPr>
            <p:ph type="title"/>
          </p:nvPr>
        </p:nvSpPr>
        <p:spPr/>
        <p:txBody>
          <a:bodyPr/>
          <a:lstStyle/>
          <a:p>
            <a:r>
              <a:rPr lang="en-US" dirty="0"/>
              <a:t>“Time” is a broad concept</a:t>
            </a:r>
          </a:p>
        </p:txBody>
      </p:sp>
      <p:sp>
        <p:nvSpPr>
          <p:cNvPr id="12" name="Slide Number Placeholder 11">
            <a:extLst>
              <a:ext uri="{FF2B5EF4-FFF2-40B4-BE49-F238E27FC236}">
                <a16:creationId xmlns:a16="http://schemas.microsoft.com/office/drawing/2014/main" id="{744D3273-5530-F0B5-1AF3-0EC84874487F}"/>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10</a:t>
            </a:fld>
            <a:endParaRPr lang="en-US" dirty="0"/>
          </a:p>
        </p:txBody>
      </p:sp>
    </p:spTree>
    <p:extLst>
      <p:ext uri="{BB962C8B-B14F-4D97-AF65-F5344CB8AC3E}">
        <p14:creationId xmlns:p14="http://schemas.microsoft.com/office/powerpoint/2010/main" val="222452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26D44E-2EC8-1A49-7878-0677301E9BBC}"/>
              </a:ext>
            </a:extLst>
          </p:cNvPr>
          <p:cNvSpPr>
            <a:spLocks noGrp="1"/>
          </p:cNvSpPr>
          <p:nvPr>
            <p:ph type="title"/>
          </p:nvPr>
        </p:nvSpPr>
        <p:spPr/>
        <p:txBody>
          <a:bodyPr/>
          <a:lstStyle/>
          <a:p>
            <a:r>
              <a:rPr lang="en-US" dirty="0"/>
              <a:t>A structured view of the NLP literature about “time”</a:t>
            </a:r>
          </a:p>
        </p:txBody>
      </p:sp>
      <p:graphicFrame>
        <p:nvGraphicFramePr>
          <p:cNvPr id="5" name="Table 4">
            <a:extLst>
              <a:ext uri="{FF2B5EF4-FFF2-40B4-BE49-F238E27FC236}">
                <a16:creationId xmlns:a16="http://schemas.microsoft.com/office/drawing/2014/main" id="{4FFCA9F9-E840-568B-241D-E3FB9771A635}"/>
              </a:ext>
            </a:extLst>
          </p:cNvPr>
          <p:cNvGraphicFramePr>
            <a:graphicFrameLocks noGrp="1"/>
          </p:cNvGraphicFramePr>
          <p:nvPr>
            <p:extLst>
              <p:ext uri="{D42A27DB-BD31-4B8C-83A1-F6EECF244321}">
                <p14:modId xmlns:p14="http://schemas.microsoft.com/office/powerpoint/2010/main" val="33457418"/>
              </p:ext>
            </p:extLst>
          </p:nvPr>
        </p:nvGraphicFramePr>
        <p:xfrm>
          <a:off x="550014" y="1396999"/>
          <a:ext cx="7796464" cy="4251210"/>
        </p:xfrm>
        <a:graphic>
          <a:graphicData uri="http://schemas.openxmlformats.org/drawingml/2006/table">
            <a:tbl>
              <a:tblPr firstRow="1" bandRow="1">
                <a:tableStyleId>{5940675A-B579-460E-94D1-54222C63F5DA}</a:tableStyleId>
              </a:tblPr>
              <a:tblGrid>
                <a:gridCol w="1949116">
                  <a:extLst>
                    <a:ext uri="{9D8B030D-6E8A-4147-A177-3AD203B41FA5}">
                      <a16:colId xmlns:a16="http://schemas.microsoft.com/office/drawing/2014/main" val="3755672199"/>
                    </a:ext>
                  </a:extLst>
                </a:gridCol>
                <a:gridCol w="1949116">
                  <a:extLst>
                    <a:ext uri="{9D8B030D-6E8A-4147-A177-3AD203B41FA5}">
                      <a16:colId xmlns:a16="http://schemas.microsoft.com/office/drawing/2014/main" val="1712865636"/>
                    </a:ext>
                  </a:extLst>
                </a:gridCol>
                <a:gridCol w="1949116">
                  <a:extLst>
                    <a:ext uri="{9D8B030D-6E8A-4147-A177-3AD203B41FA5}">
                      <a16:colId xmlns:a16="http://schemas.microsoft.com/office/drawing/2014/main" val="37712099"/>
                    </a:ext>
                  </a:extLst>
                </a:gridCol>
                <a:gridCol w="1949116">
                  <a:extLst>
                    <a:ext uri="{9D8B030D-6E8A-4147-A177-3AD203B41FA5}">
                      <a16:colId xmlns:a16="http://schemas.microsoft.com/office/drawing/2014/main" val="135604828"/>
                    </a:ext>
                  </a:extLst>
                </a:gridCol>
              </a:tblGrid>
              <a:tr h="658682">
                <a:tc>
                  <a:txBody>
                    <a:bodyPr/>
                    <a:lstStyle/>
                    <a:p>
                      <a:pPr algn="ctr"/>
                      <a:endParaRPr lang="en-US"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latin typeface="Century Gothic" panose="020B0502020202020204" pitchFamily="34" charset="0"/>
                        </a:rPr>
                        <a:t>Information extraction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latin typeface="Century Gothic" panose="020B0502020202020204" pitchFamily="34" charset="0"/>
                        </a:rPr>
                        <a:t>Question Answering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latin typeface="Century Gothic" panose="020B0502020202020204" pitchFamily="34" charset="0"/>
                        </a:rPr>
                        <a:t>Reasoning</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8381727"/>
                  </a:ext>
                </a:extLst>
              </a:tr>
              <a:tr h="1580848">
                <a:tc>
                  <a:txBody>
                    <a:bodyPr/>
                    <a:lstStyle/>
                    <a:p>
                      <a:pPr algn="l"/>
                      <a:r>
                        <a:rPr lang="en-US" b="1" dirty="0">
                          <a:latin typeface="Century Gothic" panose="020B0502020202020204" pitchFamily="34" charset="0"/>
                        </a:rPr>
                        <a:t>Intrinsic to “time”</a:t>
                      </a:r>
                    </a:p>
                    <a:p>
                      <a:pPr algn="l"/>
                      <a:r>
                        <a:rPr lang="en-US" dirty="0">
                          <a:latin typeface="Century Gothic" panose="020B0502020202020204" pitchFamily="34" charset="0"/>
                        </a:rPr>
                        <a:t>(i.e., targeting a better understanding of time)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latin typeface="Century Gothic" panose="020B0502020202020204" pitchFamily="34" charset="0"/>
                        </a:rPr>
                        <a:t>Time expressions</a:t>
                      </a:r>
                    </a:p>
                    <a:p>
                      <a:pPr algn="l"/>
                      <a:endParaRPr lang="en-US" dirty="0">
                        <a:latin typeface="Century Gothic" panose="020B0502020202020204" pitchFamily="34" charset="0"/>
                      </a:endParaRPr>
                    </a:p>
                    <a:p>
                      <a:pPr algn="l"/>
                      <a:r>
                        <a:rPr lang="en-US" dirty="0">
                          <a:latin typeface="Century Gothic" panose="020B0502020202020204" pitchFamily="34" charset="0"/>
                        </a:rPr>
                        <a:t>Temporal relations</a:t>
                      </a:r>
                    </a:p>
                    <a:p>
                      <a:pPr algn="l"/>
                      <a:endParaRPr lang="en-US" dirty="0">
                        <a:latin typeface="Century Gothic" panose="020B0502020202020204" pitchFamily="34" charset="0"/>
                      </a:endParaRPr>
                    </a:p>
                    <a:p>
                      <a:pPr algn="l"/>
                      <a:r>
                        <a:rPr lang="en-US" dirty="0">
                          <a:latin typeface="Century Gothic" panose="020B0502020202020204" pitchFamily="34" charset="0"/>
                        </a:rPr>
                        <a:t>Temporal grounding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latin typeface="Century Gothic" panose="020B0502020202020204" pitchFamily="34" charset="0"/>
                        </a:rPr>
                        <a:t>Temporal order QA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latin typeface="Century Gothic" panose="020B0502020202020204" pitchFamily="34" charset="0"/>
                        </a:rPr>
                        <a:t>Temporal relation graph inference</a:t>
                      </a:r>
                    </a:p>
                    <a:p>
                      <a:pPr algn="l"/>
                      <a:endParaRPr lang="en-US" dirty="0">
                        <a:latin typeface="Century Gothic" panose="020B0502020202020204" pitchFamily="34" charset="0"/>
                      </a:endParaRPr>
                    </a:p>
                    <a:p>
                      <a:pPr algn="l"/>
                      <a:r>
                        <a:rPr lang="en-US" dirty="0">
                          <a:latin typeface="Century Gothic" panose="020B0502020202020204" pitchFamily="34" charset="0"/>
                        </a:rPr>
                        <a:t>Temporal logic</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0027257"/>
                  </a:ext>
                </a:extLst>
              </a:tr>
              <a:tr h="1580848">
                <a:tc>
                  <a:txBody>
                    <a:bodyPr/>
                    <a:lstStyle/>
                    <a:p>
                      <a:pPr algn="l"/>
                      <a:r>
                        <a:rPr lang="en-US" b="1" dirty="0">
                          <a:latin typeface="Century Gothic" panose="020B0502020202020204" pitchFamily="34" charset="0"/>
                        </a:rPr>
                        <a:t>Extrinsic to “time”</a:t>
                      </a:r>
                    </a:p>
                    <a:p>
                      <a:pPr algn="l"/>
                      <a:r>
                        <a:rPr lang="en-US" dirty="0">
                          <a:latin typeface="Century Gothic" panose="020B0502020202020204" pitchFamily="34" charset="0"/>
                        </a:rPr>
                        <a:t>(i.e., solving tasks that require consideration of time)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dirty="0">
                          <a:latin typeface="Century Gothic" panose="020B0502020202020204" pitchFamily="34" charset="0"/>
                        </a:rPr>
                        <a:t>Timeline summarization</a:t>
                      </a:r>
                    </a:p>
                    <a:p>
                      <a:pPr algn="l"/>
                      <a:endParaRPr lang="en-US" dirty="0">
                        <a:latin typeface="Century Gothic" panose="020B0502020202020204" pitchFamily="34" charset="0"/>
                      </a:endParaRPr>
                    </a:p>
                    <a:p>
                      <a:pPr algn="l"/>
                      <a:r>
                        <a:rPr lang="en-US" dirty="0">
                          <a:latin typeface="Century Gothic" panose="020B0502020202020204" pitchFamily="34" charset="0"/>
                        </a:rPr>
                        <a:t>Temporal knowledge graphs</a:t>
                      </a:r>
                    </a:p>
                    <a:p>
                      <a:pPr algn="l"/>
                      <a:endParaRPr lang="en-US" dirty="0">
                        <a:latin typeface="Century Gothic" panose="020B0502020202020204" pitchFamily="34" charset="0"/>
                      </a:endParaRPr>
                    </a:p>
                    <a:p>
                      <a:pPr algn="l"/>
                      <a:r>
                        <a:rPr lang="en-US" dirty="0">
                          <a:latin typeface="Century Gothic" panose="020B0502020202020204" pitchFamily="34" charset="0"/>
                        </a:rPr>
                        <a:t>Causality</a:t>
                      </a:r>
                    </a:p>
                    <a:p>
                      <a:pPr algn="l"/>
                      <a:endParaRPr lang="en-US" dirty="0">
                        <a:latin typeface="Century Gothic" panose="020B0502020202020204" pitchFamily="34" charset="0"/>
                      </a:endParaRPr>
                    </a:p>
                    <a:p>
                      <a:pPr algn="l"/>
                      <a:endParaRPr lang="en-US"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dirty="0">
                          <a:latin typeface="Century Gothic" panose="020B0502020202020204" pitchFamily="34" charset="0"/>
                        </a:rPr>
                        <a:t>Situated QA</a:t>
                      </a:r>
                    </a:p>
                    <a:p>
                      <a:pPr algn="l"/>
                      <a:endParaRPr lang="en-US" dirty="0">
                        <a:latin typeface="Century Gothic" panose="020B0502020202020204" pitchFamily="34" charset="0"/>
                      </a:endParaRPr>
                    </a:p>
                    <a:p>
                      <a:pPr algn="l"/>
                      <a:r>
                        <a:rPr lang="en-US" dirty="0">
                          <a:latin typeface="Century Gothic" panose="020B0502020202020204" pitchFamily="34" charset="0"/>
                        </a:rPr>
                        <a:t>Time-sensitive QA</a:t>
                      </a:r>
                    </a:p>
                    <a:p>
                      <a:pPr algn="l"/>
                      <a:endParaRPr lang="en-US" dirty="0">
                        <a:latin typeface="Century Gothic" panose="020B0502020202020204" pitchFamily="34" charset="0"/>
                      </a:endParaRPr>
                    </a:p>
                    <a:p>
                      <a:pPr algn="l"/>
                      <a:r>
                        <a:rPr lang="en-US" dirty="0">
                          <a:latin typeface="Century Gothic" panose="020B0502020202020204" pitchFamily="34" charset="0"/>
                        </a:rPr>
                        <a:t>Temporal QA over knowledge graphs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dirty="0">
                          <a:latin typeface="Century Gothic" panose="020B0502020202020204" pitchFamily="34" charset="0"/>
                        </a:rPr>
                        <a:t>Robotic control</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24683127"/>
                  </a:ext>
                </a:extLst>
              </a:tr>
            </a:tbl>
          </a:graphicData>
        </a:graphic>
      </p:graphicFrame>
      <p:sp>
        <p:nvSpPr>
          <p:cNvPr id="7" name="TextBox 6">
            <a:extLst>
              <a:ext uri="{FF2B5EF4-FFF2-40B4-BE49-F238E27FC236}">
                <a16:creationId xmlns:a16="http://schemas.microsoft.com/office/drawing/2014/main" id="{9CDCC62D-FD6B-917F-DEDD-E69D223F1F30}"/>
              </a:ext>
            </a:extLst>
          </p:cNvPr>
          <p:cNvSpPr txBox="1"/>
          <p:nvPr/>
        </p:nvSpPr>
        <p:spPr>
          <a:xfrm>
            <a:off x="5111488" y="6019311"/>
            <a:ext cx="4032512" cy="8386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kumimoji="0" lang="en-US" sz="1200" b="0" i="1" u="none" strike="noStrike" cap="none" spc="0" normalizeH="0" baseline="0" dirty="0">
                <a:ln>
                  <a:noFill/>
                </a:ln>
                <a:solidFill>
                  <a:srgbClr val="000000"/>
                </a:solidFill>
                <a:effectLst/>
                <a:uFillTx/>
                <a:latin typeface="Century Gothic" panose="020B0502020202020204" pitchFamily="34" charset="0"/>
                <a:sym typeface="Calibri"/>
              </a:rPr>
              <a:t>Purpose is to help understand content in this talk</a:t>
            </a:r>
          </a:p>
          <a:p>
            <a:r>
              <a:rPr kumimoji="0" lang="en-US" sz="1200" b="0" i="1" u="none" strike="noStrike" cap="none" spc="0" normalizeH="0" baseline="0" dirty="0">
                <a:ln>
                  <a:noFill/>
                </a:ln>
                <a:solidFill>
                  <a:srgbClr val="000000"/>
                </a:solidFill>
                <a:effectLst/>
                <a:uFillTx/>
                <a:latin typeface="Century Gothic" panose="020B0502020202020204" pitchFamily="34" charset="0"/>
                <a:sym typeface="Calibri"/>
              </a:rPr>
              <a:t>Not the only way to view the literature</a:t>
            </a:r>
          </a:p>
          <a:p>
            <a:r>
              <a:rPr lang="en-US" sz="1200" i="1" dirty="0">
                <a:latin typeface="Century Gothic" panose="020B0502020202020204" pitchFamily="34" charset="0"/>
              </a:rPr>
              <a:t>Not exhaustive</a:t>
            </a:r>
          </a:p>
        </p:txBody>
      </p:sp>
      <p:sp>
        <p:nvSpPr>
          <p:cNvPr id="2" name="TextBox 1">
            <a:extLst>
              <a:ext uri="{FF2B5EF4-FFF2-40B4-BE49-F238E27FC236}">
                <a16:creationId xmlns:a16="http://schemas.microsoft.com/office/drawing/2014/main" id="{391BDFB9-FF88-F5DA-8786-0C8EDE7E3726}"/>
              </a:ext>
            </a:extLst>
          </p:cNvPr>
          <p:cNvSpPr txBox="1"/>
          <p:nvPr/>
        </p:nvSpPr>
        <p:spPr>
          <a:xfrm>
            <a:off x="2545981" y="2214200"/>
            <a:ext cx="1504577" cy="3718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indent="0">
              <a:buNone/>
            </a:pPr>
            <a:r>
              <a:rPr kumimoji="0" lang="en-US" sz="1400" b="0"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Time expressions</a:t>
            </a:r>
            <a:endParaRPr kumimoji="0" lang="en-US" sz="1400" b="0" i="0" u="none" strike="noStrike" cap="none" spc="0" normalizeH="0" baseline="0" dirty="0">
              <a:ln>
                <a:noFill/>
              </a:ln>
              <a:solidFill>
                <a:srgbClr val="000000"/>
              </a:solidFill>
              <a:effectLst/>
              <a:uFillTx/>
              <a:cs typeface="Calibri"/>
              <a:sym typeface="Calibri"/>
            </a:endParaRPr>
          </a:p>
        </p:txBody>
      </p:sp>
      <p:sp>
        <p:nvSpPr>
          <p:cNvPr id="4" name="TextBox 3">
            <a:extLst>
              <a:ext uri="{FF2B5EF4-FFF2-40B4-BE49-F238E27FC236}">
                <a16:creationId xmlns:a16="http://schemas.microsoft.com/office/drawing/2014/main" id="{5C3F78A5-2AE3-BC1A-1472-C8FFD5A3EED8}"/>
              </a:ext>
            </a:extLst>
          </p:cNvPr>
          <p:cNvSpPr txBox="1"/>
          <p:nvPr/>
        </p:nvSpPr>
        <p:spPr>
          <a:xfrm>
            <a:off x="2543819" y="2636953"/>
            <a:ext cx="1677701" cy="3718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indent="0">
              <a:buNone/>
            </a:pPr>
            <a:r>
              <a:rPr kumimoji="0" lang="en-US" sz="1400" b="0"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Temporal relations</a:t>
            </a:r>
            <a:endParaRPr kumimoji="0" lang="en-US" sz="1400" b="0" i="0" u="none" strike="noStrike" cap="none" spc="0" normalizeH="0" baseline="0" dirty="0">
              <a:ln>
                <a:noFill/>
              </a:ln>
              <a:solidFill>
                <a:srgbClr val="000000"/>
              </a:solidFill>
              <a:effectLst/>
              <a:uFillTx/>
              <a:cs typeface="Calibri"/>
              <a:sym typeface="Calibri"/>
            </a:endParaRPr>
          </a:p>
        </p:txBody>
      </p:sp>
      <p:sp>
        <p:nvSpPr>
          <p:cNvPr id="6" name="TextBox 5">
            <a:extLst>
              <a:ext uri="{FF2B5EF4-FFF2-40B4-BE49-F238E27FC236}">
                <a16:creationId xmlns:a16="http://schemas.microsoft.com/office/drawing/2014/main" id="{F8C4AC5E-2662-E9EB-2640-9F987A299A3E}"/>
              </a:ext>
            </a:extLst>
          </p:cNvPr>
          <p:cNvSpPr txBox="1"/>
          <p:nvPr/>
        </p:nvSpPr>
        <p:spPr>
          <a:xfrm>
            <a:off x="5860273" y="2636953"/>
            <a:ext cx="382475" cy="3718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indent="0">
              <a:buNone/>
            </a:pPr>
            <a:r>
              <a:rPr kumimoji="0" lang="en-US" sz="1400" b="0"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QA</a:t>
            </a:r>
            <a:endParaRPr kumimoji="0" lang="en-US" sz="1400" b="0" i="0" u="none" strike="noStrike" cap="none" spc="0" normalizeH="0" baseline="0" dirty="0">
              <a:ln>
                <a:noFill/>
              </a:ln>
              <a:solidFill>
                <a:srgbClr val="000000"/>
              </a:solidFill>
              <a:effectLst/>
              <a:uFillTx/>
              <a:cs typeface="Calibri"/>
              <a:sym typeface="Calibri"/>
            </a:endParaRPr>
          </a:p>
        </p:txBody>
      </p:sp>
      <p:sp>
        <p:nvSpPr>
          <p:cNvPr id="8" name="TextBox 7">
            <a:extLst>
              <a:ext uri="{FF2B5EF4-FFF2-40B4-BE49-F238E27FC236}">
                <a16:creationId xmlns:a16="http://schemas.microsoft.com/office/drawing/2014/main" id="{6F0B2D30-AFD5-59E2-FB9D-CEB1E36781D2}"/>
              </a:ext>
            </a:extLst>
          </p:cNvPr>
          <p:cNvSpPr txBox="1"/>
          <p:nvPr/>
        </p:nvSpPr>
        <p:spPr>
          <a:xfrm>
            <a:off x="2543819" y="4431870"/>
            <a:ext cx="1717776" cy="3718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indent="0">
              <a:buNone/>
            </a:pPr>
            <a:r>
              <a:rPr kumimoji="0" lang="en-US" sz="1400" b="0"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knowledge graphs</a:t>
            </a:r>
            <a:endParaRPr kumimoji="0" lang="en-US" sz="1400" b="0" i="0" u="none" strike="noStrike" cap="none" spc="0" normalizeH="0" baseline="0" dirty="0">
              <a:ln>
                <a:noFill/>
              </a:ln>
              <a:solidFill>
                <a:srgbClr val="000000"/>
              </a:solidFill>
              <a:effectLst/>
              <a:uFillTx/>
              <a:cs typeface="Calibri"/>
              <a:sym typeface="Calibri"/>
            </a:endParaRPr>
          </a:p>
        </p:txBody>
      </p:sp>
      <p:sp>
        <p:nvSpPr>
          <p:cNvPr id="9" name="TextBox 8">
            <a:extLst>
              <a:ext uri="{FF2B5EF4-FFF2-40B4-BE49-F238E27FC236}">
                <a16:creationId xmlns:a16="http://schemas.microsoft.com/office/drawing/2014/main" id="{D0290891-C02B-944F-0C95-AD733EA1D69A}"/>
              </a:ext>
            </a:extLst>
          </p:cNvPr>
          <p:cNvSpPr txBox="1"/>
          <p:nvPr/>
        </p:nvSpPr>
        <p:spPr>
          <a:xfrm>
            <a:off x="5255256" y="3892562"/>
            <a:ext cx="382475" cy="3718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indent="0">
              <a:buNone/>
            </a:pPr>
            <a:r>
              <a:rPr kumimoji="0" lang="en-US" sz="1400" b="0"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QA</a:t>
            </a:r>
            <a:endParaRPr kumimoji="0" lang="en-US" sz="1400" b="0" i="0" u="none" strike="noStrike" cap="none" spc="0" normalizeH="0" baseline="0" dirty="0">
              <a:ln>
                <a:noFill/>
              </a:ln>
              <a:solidFill>
                <a:srgbClr val="000000"/>
              </a:solidFill>
              <a:effectLst/>
              <a:uFillTx/>
              <a:cs typeface="Calibri"/>
              <a:sym typeface="Calibri"/>
            </a:endParaRPr>
          </a:p>
        </p:txBody>
      </p:sp>
      <p:sp>
        <p:nvSpPr>
          <p:cNvPr id="10" name="TextBox 9">
            <a:extLst>
              <a:ext uri="{FF2B5EF4-FFF2-40B4-BE49-F238E27FC236}">
                <a16:creationId xmlns:a16="http://schemas.microsoft.com/office/drawing/2014/main" id="{6EAA199B-128B-617C-5B3D-9234D7DEFC68}"/>
              </a:ext>
            </a:extLst>
          </p:cNvPr>
          <p:cNvSpPr txBox="1"/>
          <p:nvPr/>
        </p:nvSpPr>
        <p:spPr>
          <a:xfrm>
            <a:off x="5702143" y="4318824"/>
            <a:ext cx="382475" cy="3718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indent="0">
              <a:buNone/>
            </a:pPr>
            <a:r>
              <a:rPr kumimoji="0" lang="en-US" sz="1400" b="0"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QA</a:t>
            </a:r>
            <a:endParaRPr kumimoji="0" lang="en-US" sz="1400" b="0" i="0" u="none" strike="noStrike" cap="none" spc="0" normalizeH="0" baseline="0" dirty="0">
              <a:ln>
                <a:noFill/>
              </a:ln>
              <a:solidFill>
                <a:srgbClr val="000000"/>
              </a:solidFill>
              <a:effectLst/>
              <a:uFillTx/>
              <a:cs typeface="Calibri"/>
              <a:sym typeface="Calibri"/>
            </a:endParaRPr>
          </a:p>
        </p:txBody>
      </p:sp>
      <p:sp>
        <p:nvSpPr>
          <p:cNvPr id="11" name="TextBox 10">
            <a:extLst>
              <a:ext uri="{FF2B5EF4-FFF2-40B4-BE49-F238E27FC236}">
                <a16:creationId xmlns:a16="http://schemas.microsoft.com/office/drawing/2014/main" id="{227CB514-0D40-13DE-3696-EDE4B19F4F6A}"/>
              </a:ext>
            </a:extLst>
          </p:cNvPr>
          <p:cNvSpPr txBox="1"/>
          <p:nvPr/>
        </p:nvSpPr>
        <p:spPr>
          <a:xfrm>
            <a:off x="5349347" y="4754512"/>
            <a:ext cx="382475" cy="3718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indent="0">
              <a:buNone/>
            </a:pPr>
            <a:r>
              <a:rPr kumimoji="0" lang="en-US" sz="1400" b="0"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QA</a:t>
            </a:r>
            <a:endParaRPr kumimoji="0" lang="en-US" sz="1400" b="0" i="0" u="none" strike="noStrike" cap="none" spc="0" normalizeH="0" baseline="0" dirty="0">
              <a:ln>
                <a:noFill/>
              </a:ln>
              <a:solidFill>
                <a:srgbClr val="000000"/>
              </a:solidFill>
              <a:effectLst/>
              <a:uFillTx/>
              <a:cs typeface="Calibri"/>
              <a:sym typeface="Calibri"/>
            </a:endParaRPr>
          </a:p>
        </p:txBody>
      </p:sp>
      <p:sp>
        <p:nvSpPr>
          <p:cNvPr id="12" name="TextBox 11">
            <a:extLst>
              <a:ext uri="{FF2B5EF4-FFF2-40B4-BE49-F238E27FC236}">
                <a16:creationId xmlns:a16="http://schemas.microsoft.com/office/drawing/2014/main" id="{67DE57C9-DC42-729F-A7C9-F87A08CF3F10}"/>
              </a:ext>
            </a:extLst>
          </p:cNvPr>
          <p:cNvSpPr txBox="1"/>
          <p:nvPr/>
        </p:nvSpPr>
        <p:spPr>
          <a:xfrm>
            <a:off x="4496372" y="4965973"/>
            <a:ext cx="1717776" cy="3718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indent="0">
              <a:buNone/>
            </a:pPr>
            <a:r>
              <a:rPr kumimoji="0" lang="en-US" sz="1400" b="0" i="0" u="none" strike="noStrike" kern="0" cap="none" spc="0" normalizeH="0" baseline="0" noProof="0" dirty="0">
                <a:ln>
                  <a:noFill/>
                </a:ln>
                <a:solidFill>
                  <a:srgbClr val="000000"/>
                </a:solidFill>
                <a:effectLst/>
                <a:uLnTx/>
                <a:uFillTx/>
                <a:latin typeface="Century Gothic" panose="020B0502020202020204" pitchFamily="34" charset="0"/>
                <a:cs typeface="Calibri"/>
                <a:sym typeface="Calibri"/>
              </a:rPr>
              <a:t>knowledge graphs</a:t>
            </a:r>
            <a:endParaRPr kumimoji="0" lang="en-US" sz="1400" b="0" i="0" u="none" strike="noStrike" cap="none" spc="0" normalizeH="0" baseline="0" dirty="0">
              <a:ln>
                <a:noFill/>
              </a:ln>
              <a:solidFill>
                <a:srgbClr val="000000"/>
              </a:solidFill>
              <a:effectLst/>
              <a:uFillTx/>
              <a:cs typeface="Calibri"/>
              <a:sym typeface="Calibri"/>
            </a:endParaRPr>
          </a:p>
        </p:txBody>
      </p:sp>
      <p:sp>
        <p:nvSpPr>
          <p:cNvPr id="13" name="Slide Number Placeholder 12">
            <a:extLst>
              <a:ext uri="{FF2B5EF4-FFF2-40B4-BE49-F238E27FC236}">
                <a16:creationId xmlns:a16="http://schemas.microsoft.com/office/drawing/2014/main" id="{AFFD8630-E350-262D-1209-FB47E0C32362}"/>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11</a:t>
            </a:fld>
            <a:endParaRPr lang="en-US" dirty="0"/>
          </a:p>
        </p:txBody>
      </p:sp>
    </p:spTree>
    <p:extLst>
      <p:ext uri="{BB962C8B-B14F-4D97-AF65-F5344CB8AC3E}">
        <p14:creationId xmlns:p14="http://schemas.microsoft.com/office/powerpoint/2010/main" val="2900094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26D44E-2EC8-1A49-7878-0677301E9BBC}"/>
              </a:ext>
            </a:extLst>
          </p:cNvPr>
          <p:cNvSpPr>
            <a:spLocks noGrp="1"/>
          </p:cNvSpPr>
          <p:nvPr>
            <p:ph type="title"/>
          </p:nvPr>
        </p:nvSpPr>
        <p:spPr/>
        <p:txBody>
          <a:bodyPr/>
          <a:lstStyle/>
          <a:p>
            <a:r>
              <a:rPr lang="en-US" dirty="0"/>
              <a:t>Scope of the talk</a:t>
            </a:r>
          </a:p>
        </p:txBody>
      </p:sp>
      <p:graphicFrame>
        <p:nvGraphicFramePr>
          <p:cNvPr id="5" name="Table 4">
            <a:extLst>
              <a:ext uri="{FF2B5EF4-FFF2-40B4-BE49-F238E27FC236}">
                <a16:creationId xmlns:a16="http://schemas.microsoft.com/office/drawing/2014/main" id="{4FFCA9F9-E840-568B-241D-E3FB9771A635}"/>
              </a:ext>
            </a:extLst>
          </p:cNvPr>
          <p:cNvGraphicFramePr>
            <a:graphicFrameLocks noGrp="1"/>
          </p:cNvGraphicFramePr>
          <p:nvPr>
            <p:extLst>
              <p:ext uri="{D42A27DB-BD31-4B8C-83A1-F6EECF244321}">
                <p14:modId xmlns:p14="http://schemas.microsoft.com/office/powerpoint/2010/main" val="1873889813"/>
              </p:ext>
            </p:extLst>
          </p:nvPr>
        </p:nvGraphicFramePr>
        <p:xfrm>
          <a:off x="550014" y="1396999"/>
          <a:ext cx="7796464" cy="4251210"/>
        </p:xfrm>
        <a:graphic>
          <a:graphicData uri="http://schemas.openxmlformats.org/drawingml/2006/table">
            <a:tbl>
              <a:tblPr firstRow="1" bandRow="1">
                <a:tableStyleId>{5940675A-B579-460E-94D1-54222C63F5DA}</a:tableStyleId>
              </a:tblPr>
              <a:tblGrid>
                <a:gridCol w="1949116">
                  <a:extLst>
                    <a:ext uri="{9D8B030D-6E8A-4147-A177-3AD203B41FA5}">
                      <a16:colId xmlns:a16="http://schemas.microsoft.com/office/drawing/2014/main" val="3755672199"/>
                    </a:ext>
                  </a:extLst>
                </a:gridCol>
                <a:gridCol w="1949116">
                  <a:extLst>
                    <a:ext uri="{9D8B030D-6E8A-4147-A177-3AD203B41FA5}">
                      <a16:colId xmlns:a16="http://schemas.microsoft.com/office/drawing/2014/main" val="1712865636"/>
                    </a:ext>
                  </a:extLst>
                </a:gridCol>
                <a:gridCol w="1949116">
                  <a:extLst>
                    <a:ext uri="{9D8B030D-6E8A-4147-A177-3AD203B41FA5}">
                      <a16:colId xmlns:a16="http://schemas.microsoft.com/office/drawing/2014/main" val="37712099"/>
                    </a:ext>
                  </a:extLst>
                </a:gridCol>
                <a:gridCol w="1949116">
                  <a:extLst>
                    <a:ext uri="{9D8B030D-6E8A-4147-A177-3AD203B41FA5}">
                      <a16:colId xmlns:a16="http://schemas.microsoft.com/office/drawing/2014/main" val="135604828"/>
                    </a:ext>
                  </a:extLst>
                </a:gridCol>
              </a:tblGrid>
              <a:tr h="658682">
                <a:tc>
                  <a:txBody>
                    <a:bodyPr/>
                    <a:lstStyle/>
                    <a:p>
                      <a:pPr algn="ctr"/>
                      <a:endParaRPr lang="en-US"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latin typeface="Century Gothic" panose="020B0502020202020204" pitchFamily="34" charset="0"/>
                        </a:rPr>
                        <a:t>Information extraction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latin typeface="Century Gothic" panose="020B0502020202020204" pitchFamily="34" charset="0"/>
                        </a:rPr>
                        <a:t>Question Answering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latin typeface="Century Gothic" panose="020B0502020202020204" pitchFamily="34" charset="0"/>
                        </a:rPr>
                        <a:t>Reasoning</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8381727"/>
                  </a:ext>
                </a:extLst>
              </a:tr>
              <a:tr h="1580848">
                <a:tc>
                  <a:txBody>
                    <a:bodyPr/>
                    <a:lstStyle/>
                    <a:p>
                      <a:pPr algn="l"/>
                      <a:r>
                        <a:rPr lang="en-US" b="1" dirty="0">
                          <a:latin typeface="Century Gothic" panose="020B0502020202020204" pitchFamily="34" charset="0"/>
                        </a:rPr>
                        <a:t>Intrinsic to “time”</a:t>
                      </a:r>
                    </a:p>
                    <a:p>
                      <a:pPr algn="l"/>
                      <a:r>
                        <a:rPr lang="en-US" dirty="0">
                          <a:latin typeface="Century Gothic" panose="020B0502020202020204" pitchFamily="34" charset="0"/>
                        </a:rPr>
                        <a:t>(i.e., targeting a better understanding of time)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latin typeface="Century Gothic" panose="020B0502020202020204" pitchFamily="34" charset="0"/>
                        </a:rPr>
                        <a:t>Time expressions</a:t>
                      </a:r>
                    </a:p>
                    <a:p>
                      <a:pPr algn="l"/>
                      <a:endParaRPr lang="en-US" dirty="0">
                        <a:latin typeface="Century Gothic" panose="020B0502020202020204" pitchFamily="34" charset="0"/>
                      </a:endParaRPr>
                    </a:p>
                    <a:p>
                      <a:pPr algn="l"/>
                      <a:r>
                        <a:rPr lang="en-US" dirty="0">
                          <a:latin typeface="Century Gothic" panose="020B0502020202020204" pitchFamily="34" charset="0"/>
                        </a:rPr>
                        <a:t>Temporal relations</a:t>
                      </a:r>
                    </a:p>
                    <a:p>
                      <a:pPr algn="l"/>
                      <a:endParaRPr lang="en-US" dirty="0">
                        <a:latin typeface="Century Gothic" panose="020B0502020202020204" pitchFamily="34" charset="0"/>
                      </a:endParaRPr>
                    </a:p>
                    <a:p>
                      <a:pPr algn="l"/>
                      <a:r>
                        <a:rPr lang="en-US" dirty="0">
                          <a:latin typeface="Century Gothic" panose="020B0502020202020204" pitchFamily="34" charset="0"/>
                        </a:rPr>
                        <a:t>Temporal grounding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latin typeface="Century Gothic" panose="020B0502020202020204" pitchFamily="34" charset="0"/>
                        </a:rPr>
                        <a:t>Temporal order QA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latin typeface="Century Gothic" panose="020B0502020202020204" pitchFamily="34" charset="0"/>
                        </a:rPr>
                        <a:t>Temporal relation graph inference</a:t>
                      </a:r>
                    </a:p>
                    <a:p>
                      <a:pPr algn="l"/>
                      <a:endParaRPr lang="en-US" dirty="0">
                        <a:latin typeface="Century Gothic" panose="020B0502020202020204" pitchFamily="34" charset="0"/>
                      </a:endParaRPr>
                    </a:p>
                    <a:p>
                      <a:pPr algn="l"/>
                      <a:r>
                        <a:rPr lang="en-US" dirty="0">
                          <a:latin typeface="Century Gothic" panose="020B0502020202020204" pitchFamily="34" charset="0"/>
                        </a:rPr>
                        <a:t>Temporal logic</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0027257"/>
                  </a:ext>
                </a:extLst>
              </a:tr>
              <a:tr h="1580848">
                <a:tc>
                  <a:txBody>
                    <a:bodyPr/>
                    <a:lstStyle/>
                    <a:p>
                      <a:pPr algn="l"/>
                      <a:r>
                        <a:rPr lang="en-US" b="1" dirty="0">
                          <a:solidFill>
                            <a:schemeClr val="bg1">
                              <a:lumMod val="50000"/>
                            </a:schemeClr>
                          </a:solidFill>
                          <a:latin typeface="Century Gothic" panose="020B0502020202020204" pitchFamily="34" charset="0"/>
                        </a:rPr>
                        <a:t>Extrinsic to “time”</a:t>
                      </a:r>
                    </a:p>
                    <a:p>
                      <a:pPr algn="l"/>
                      <a:r>
                        <a:rPr lang="en-US" dirty="0">
                          <a:solidFill>
                            <a:schemeClr val="bg1">
                              <a:lumMod val="50000"/>
                            </a:schemeClr>
                          </a:solidFill>
                          <a:latin typeface="Century Gothic" panose="020B0502020202020204" pitchFamily="34" charset="0"/>
                        </a:rPr>
                        <a:t>(i.e., solving tasks that require consideration of time)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dirty="0">
                          <a:solidFill>
                            <a:schemeClr val="bg1">
                              <a:lumMod val="75000"/>
                            </a:schemeClr>
                          </a:solidFill>
                          <a:latin typeface="Century Gothic" panose="020B0502020202020204" pitchFamily="34" charset="0"/>
                        </a:rPr>
                        <a:t>Timeline summarization</a:t>
                      </a:r>
                    </a:p>
                    <a:p>
                      <a:pPr algn="l"/>
                      <a:endParaRPr lang="en-US" dirty="0">
                        <a:solidFill>
                          <a:schemeClr val="bg1">
                            <a:lumMod val="75000"/>
                          </a:schemeClr>
                        </a:solidFill>
                        <a:latin typeface="Century Gothic" panose="020B0502020202020204" pitchFamily="34" charset="0"/>
                      </a:endParaRPr>
                    </a:p>
                    <a:p>
                      <a:pPr algn="l"/>
                      <a:r>
                        <a:rPr lang="en-US" dirty="0">
                          <a:solidFill>
                            <a:schemeClr val="bg1">
                              <a:lumMod val="75000"/>
                            </a:schemeClr>
                          </a:solidFill>
                          <a:latin typeface="Century Gothic" panose="020B0502020202020204" pitchFamily="34" charset="0"/>
                        </a:rPr>
                        <a:t>Temporal knowledge graphs</a:t>
                      </a:r>
                    </a:p>
                    <a:p>
                      <a:pPr algn="l"/>
                      <a:endParaRPr lang="en-US" dirty="0">
                        <a:solidFill>
                          <a:schemeClr val="bg1">
                            <a:lumMod val="75000"/>
                          </a:schemeClr>
                        </a:solidFill>
                        <a:latin typeface="Century Gothic" panose="020B0502020202020204" pitchFamily="34" charset="0"/>
                      </a:endParaRPr>
                    </a:p>
                    <a:p>
                      <a:pPr algn="l"/>
                      <a:r>
                        <a:rPr lang="en-US" dirty="0">
                          <a:solidFill>
                            <a:schemeClr val="bg1">
                              <a:lumMod val="75000"/>
                            </a:schemeClr>
                          </a:solidFill>
                          <a:latin typeface="Century Gothic" panose="020B0502020202020204" pitchFamily="34" charset="0"/>
                        </a:rPr>
                        <a:t>Causality</a:t>
                      </a:r>
                    </a:p>
                    <a:p>
                      <a:pPr algn="l"/>
                      <a:endParaRPr lang="en-US" dirty="0">
                        <a:solidFill>
                          <a:schemeClr val="bg1">
                            <a:lumMod val="75000"/>
                          </a:schemeClr>
                        </a:solidFill>
                        <a:latin typeface="Century Gothic" panose="020B0502020202020204" pitchFamily="34" charset="0"/>
                      </a:endParaRPr>
                    </a:p>
                    <a:p>
                      <a:pPr algn="l"/>
                      <a:endParaRPr lang="en-US" dirty="0">
                        <a:solidFill>
                          <a:schemeClr val="bg1">
                            <a:lumMod val="75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dirty="0">
                          <a:solidFill>
                            <a:schemeClr val="bg1">
                              <a:lumMod val="75000"/>
                            </a:schemeClr>
                          </a:solidFill>
                          <a:latin typeface="Century Gothic" panose="020B0502020202020204" pitchFamily="34" charset="0"/>
                        </a:rPr>
                        <a:t>Situated QA</a:t>
                      </a:r>
                    </a:p>
                    <a:p>
                      <a:pPr algn="l"/>
                      <a:endParaRPr lang="en-US" dirty="0">
                        <a:solidFill>
                          <a:schemeClr val="bg1">
                            <a:lumMod val="75000"/>
                          </a:schemeClr>
                        </a:solidFill>
                        <a:latin typeface="Century Gothic" panose="020B0502020202020204" pitchFamily="34" charset="0"/>
                      </a:endParaRPr>
                    </a:p>
                    <a:p>
                      <a:pPr algn="l"/>
                      <a:r>
                        <a:rPr lang="en-US" dirty="0">
                          <a:solidFill>
                            <a:schemeClr val="bg1">
                              <a:lumMod val="75000"/>
                            </a:schemeClr>
                          </a:solidFill>
                          <a:latin typeface="Century Gothic" panose="020B0502020202020204" pitchFamily="34" charset="0"/>
                        </a:rPr>
                        <a:t>Time-sensitive QA</a:t>
                      </a:r>
                    </a:p>
                    <a:p>
                      <a:pPr algn="l"/>
                      <a:endParaRPr lang="en-US" dirty="0">
                        <a:solidFill>
                          <a:schemeClr val="bg1">
                            <a:lumMod val="75000"/>
                          </a:schemeClr>
                        </a:solidFill>
                        <a:latin typeface="Century Gothic" panose="020B0502020202020204" pitchFamily="34" charset="0"/>
                      </a:endParaRPr>
                    </a:p>
                    <a:p>
                      <a:pPr algn="l"/>
                      <a:r>
                        <a:rPr lang="en-US" dirty="0">
                          <a:solidFill>
                            <a:schemeClr val="bg1">
                              <a:lumMod val="75000"/>
                            </a:schemeClr>
                          </a:solidFill>
                          <a:latin typeface="Century Gothic" panose="020B0502020202020204" pitchFamily="34" charset="0"/>
                        </a:rPr>
                        <a:t>Temporal QA over knowledge graphs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dirty="0">
                          <a:latin typeface="Century Gothic" panose="020B0502020202020204" pitchFamily="34" charset="0"/>
                        </a:rPr>
                        <a:t>Robotic control</a:t>
                      </a:r>
                    </a:p>
                    <a:p>
                      <a:pPr algn="l"/>
                      <a:r>
                        <a:rPr lang="en-US" dirty="0">
                          <a:latin typeface="Century Gothic" panose="020B0502020202020204" pitchFamily="34" charset="0"/>
                        </a:rPr>
                        <a:t>Trip planning</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24683127"/>
                  </a:ext>
                </a:extLst>
              </a:tr>
            </a:tbl>
          </a:graphicData>
        </a:graphic>
      </p:graphicFrame>
      <p:sp>
        <p:nvSpPr>
          <p:cNvPr id="2" name="Slide Number Placeholder 1">
            <a:extLst>
              <a:ext uri="{FF2B5EF4-FFF2-40B4-BE49-F238E27FC236}">
                <a16:creationId xmlns:a16="http://schemas.microsoft.com/office/drawing/2014/main" id="{C4156937-DB4E-98F2-FEE5-8BB0533CEA34}"/>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12</a:t>
            </a:fld>
            <a:endParaRPr lang="en-US" dirty="0"/>
          </a:p>
        </p:txBody>
      </p:sp>
    </p:spTree>
    <p:extLst>
      <p:ext uri="{BB962C8B-B14F-4D97-AF65-F5344CB8AC3E}">
        <p14:creationId xmlns:p14="http://schemas.microsoft.com/office/powerpoint/2010/main" val="377390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26D44E-2EC8-1A49-7878-0677301E9BBC}"/>
              </a:ext>
            </a:extLst>
          </p:cNvPr>
          <p:cNvSpPr>
            <a:spLocks noGrp="1"/>
          </p:cNvSpPr>
          <p:nvPr>
            <p:ph type="title"/>
          </p:nvPr>
        </p:nvSpPr>
        <p:spPr/>
        <p:txBody>
          <a:bodyPr/>
          <a:lstStyle/>
          <a:p>
            <a:r>
              <a:rPr lang="en-US" dirty="0"/>
              <a:t>Main papers to cover in this talk</a:t>
            </a:r>
          </a:p>
        </p:txBody>
      </p:sp>
      <p:graphicFrame>
        <p:nvGraphicFramePr>
          <p:cNvPr id="5" name="Table 4">
            <a:extLst>
              <a:ext uri="{FF2B5EF4-FFF2-40B4-BE49-F238E27FC236}">
                <a16:creationId xmlns:a16="http://schemas.microsoft.com/office/drawing/2014/main" id="{4FFCA9F9-E840-568B-241D-E3FB9771A635}"/>
              </a:ext>
            </a:extLst>
          </p:cNvPr>
          <p:cNvGraphicFramePr>
            <a:graphicFrameLocks noGrp="1"/>
          </p:cNvGraphicFramePr>
          <p:nvPr>
            <p:extLst>
              <p:ext uri="{D42A27DB-BD31-4B8C-83A1-F6EECF244321}">
                <p14:modId xmlns:p14="http://schemas.microsoft.com/office/powerpoint/2010/main" val="795999000"/>
              </p:ext>
            </p:extLst>
          </p:nvPr>
        </p:nvGraphicFramePr>
        <p:xfrm>
          <a:off x="550014" y="1396999"/>
          <a:ext cx="7796464" cy="4251210"/>
        </p:xfrm>
        <a:graphic>
          <a:graphicData uri="http://schemas.openxmlformats.org/drawingml/2006/table">
            <a:tbl>
              <a:tblPr firstRow="1" bandRow="1">
                <a:tableStyleId>{5940675A-B579-460E-94D1-54222C63F5DA}</a:tableStyleId>
              </a:tblPr>
              <a:tblGrid>
                <a:gridCol w="1949116">
                  <a:extLst>
                    <a:ext uri="{9D8B030D-6E8A-4147-A177-3AD203B41FA5}">
                      <a16:colId xmlns:a16="http://schemas.microsoft.com/office/drawing/2014/main" val="3755672199"/>
                    </a:ext>
                  </a:extLst>
                </a:gridCol>
                <a:gridCol w="1949116">
                  <a:extLst>
                    <a:ext uri="{9D8B030D-6E8A-4147-A177-3AD203B41FA5}">
                      <a16:colId xmlns:a16="http://schemas.microsoft.com/office/drawing/2014/main" val="1712865636"/>
                    </a:ext>
                  </a:extLst>
                </a:gridCol>
                <a:gridCol w="1949116">
                  <a:extLst>
                    <a:ext uri="{9D8B030D-6E8A-4147-A177-3AD203B41FA5}">
                      <a16:colId xmlns:a16="http://schemas.microsoft.com/office/drawing/2014/main" val="37712099"/>
                    </a:ext>
                  </a:extLst>
                </a:gridCol>
                <a:gridCol w="1949116">
                  <a:extLst>
                    <a:ext uri="{9D8B030D-6E8A-4147-A177-3AD203B41FA5}">
                      <a16:colId xmlns:a16="http://schemas.microsoft.com/office/drawing/2014/main" val="135604828"/>
                    </a:ext>
                  </a:extLst>
                </a:gridCol>
              </a:tblGrid>
              <a:tr h="658682">
                <a:tc>
                  <a:txBody>
                    <a:bodyPr/>
                    <a:lstStyle/>
                    <a:p>
                      <a:pPr algn="ctr"/>
                      <a:endParaRPr lang="en-US"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latin typeface="Century Gothic" panose="020B0502020202020204" pitchFamily="34" charset="0"/>
                        </a:rPr>
                        <a:t>Information extraction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latin typeface="Century Gothic" panose="020B0502020202020204" pitchFamily="34" charset="0"/>
                        </a:rPr>
                        <a:t>Question Answering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latin typeface="Century Gothic" panose="020B0502020202020204" pitchFamily="34" charset="0"/>
                        </a:rPr>
                        <a:t>Reasoning</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8381727"/>
                  </a:ext>
                </a:extLst>
              </a:tr>
              <a:tr h="1580848">
                <a:tc>
                  <a:txBody>
                    <a:bodyPr/>
                    <a:lstStyle/>
                    <a:p>
                      <a:pPr algn="l"/>
                      <a:r>
                        <a:rPr lang="en-US" b="1" dirty="0">
                          <a:latin typeface="Century Gothic" panose="020B0502020202020204" pitchFamily="34" charset="0"/>
                        </a:rPr>
                        <a:t>Intrinsic to “time”</a:t>
                      </a:r>
                    </a:p>
                    <a:p>
                      <a:pPr algn="l"/>
                      <a:r>
                        <a:rPr lang="en-US" dirty="0">
                          <a:latin typeface="Century Gothic" panose="020B0502020202020204" pitchFamily="34" charset="0"/>
                        </a:rPr>
                        <a:t>(i.e., targeting a better understanding of time)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err="1">
                          <a:latin typeface="Century Gothic" panose="020B0502020202020204" pitchFamily="34" charset="0"/>
                        </a:rPr>
                        <a:t>SteQE</a:t>
                      </a:r>
                      <a:r>
                        <a:rPr lang="en-US" baseline="30000" dirty="0">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latin typeface="Century Gothic" panose="020B0502020202020204" pitchFamily="34" charset="0"/>
                        </a:rPr>
                        <a:t>TORQUE</a:t>
                      </a:r>
                      <a:r>
                        <a:rPr lang="en-US" baseline="30000" dirty="0">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latin typeface="Century Gothic" panose="020B0502020202020204" pitchFamily="34" charset="0"/>
                        </a:rPr>
                        <a:t>NL2TL</a:t>
                      </a:r>
                      <a:r>
                        <a:rPr lang="en-US" baseline="30000" dirty="0">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0027257"/>
                  </a:ext>
                </a:extLst>
              </a:tr>
              <a:tr h="1580848">
                <a:tc>
                  <a:txBody>
                    <a:bodyPr/>
                    <a:lstStyle/>
                    <a:p>
                      <a:pPr algn="l"/>
                      <a:r>
                        <a:rPr lang="en-US" b="1" dirty="0">
                          <a:solidFill>
                            <a:schemeClr val="bg1">
                              <a:lumMod val="50000"/>
                            </a:schemeClr>
                          </a:solidFill>
                          <a:latin typeface="Century Gothic" panose="020B0502020202020204" pitchFamily="34" charset="0"/>
                        </a:rPr>
                        <a:t>Extrinsic to “time”</a:t>
                      </a:r>
                    </a:p>
                    <a:p>
                      <a:pPr algn="l"/>
                      <a:r>
                        <a:rPr lang="en-US" dirty="0">
                          <a:solidFill>
                            <a:schemeClr val="bg1">
                              <a:lumMod val="50000"/>
                            </a:schemeClr>
                          </a:solidFill>
                          <a:latin typeface="Century Gothic" panose="020B0502020202020204" pitchFamily="34" charset="0"/>
                        </a:rPr>
                        <a:t>(i.e., solving tasks that require consideration of time)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dirty="0">
                          <a:solidFill>
                            <a:schemeClr val="bg1">
                              <a:lumMod val="75000"/>
                            </a:schemeClr>
                          </a:solidFill>
                          <a:latin typeface="Century Gothic" panose="020B0502020202020204" pitchFamily="34" charset="0"/>
                        </a:rPr>
                        <a:t>Timeline summarization</a:t>
                      </a:r>
                    </a:p>
                    <a:p>
                      <a:pPr algn="l"/>
                      <a:endParaRPr lang="en-US" dirty="0">
                        <a:solidFill>
                          <a:schemeClr val="bg1">
                            <a:lumMod val="75000"/>
                          </a:schemeClr>
                        </a:solidFill>
                        <a:latin typeface="Century Gothic" panose="020B0502020202020204" pitchFamily="34" charset="0"/>
                      </a:endParaRPr>
                    </a:p>
                    <a:p>
                      <a:pPr algn="l"/>
                      <a:r>
                        <a:rPr lang="en-US" dirty="0">
                          <a:solidFill>
                            <a:schemeClr val="bg1">
                              <a:lumMod val="75000"/>
                            </a:schemeClr>
                          </a:solidFill>
                          <a:latin typeface="Century Gothic" panose="020B0502020202020204" pitchFamily="34" charset="0"/>
                        </a:rPr>
                        <a:t>Temporal knowledge graphs</a:t>
                      </a:r>
                    </a:p>
                    <a:p>
                      <a:pPr algn="l"/>
                      <a:endParaRPr lang="en-US" dirty="0">
                        <a:solidFill>
                          <a:schemeClr val="bg1">
                            <a:lumMod val="75000"/>
                          </a:schemeClr>
                        </a:solidFill>
                        <a:latin typeface="Century Gothic" panose="020B0502020202020204" pitchFamily="34" charset="0"/>
                      </a:endParaRPr>
                    </a:p>
                    <a:p>
                      <a:pPr algn="l"/>
                      <a:r>
                        <a:rPr lang="en-US" dirty="0">
                          <a:solidFill>
                            <a:schemeClr val="bg1">
                              <a:lumMod val="75000"/>
                            </a:schemeClr>
                          </a:solidFill>
                          <a:latin typeface="Century Gothic" panose="020B0502020202020204" pitchFamily="34" charset="0"/>
                        </a:rPr>
                        <a:t>Causality</a:t>
                      </a:r>
                    </a:p>
                    <a:p>
                      <a:pPr algn="l"/>
                      <a:endParaRPr lang="en-US" dirty="0">
                        <a:solidFill>
                          <a:schemeClr val="bg1">
                            <a:lumMod val="75000"/>
                          </a:schemeClr>
                        </a:solidFill>
                        <a:latin typeface="Century Gothic" panose="020B0502020202020204" pitchFamily="34" charset="0"/>
                      </a:endParaRPr>
                    </a:p>
                    <a:p>
                      <a:pPr algn="l"/>
                      <a:endParaRPr lang="en-US" dirty="0">
                        <a:solidFill>
                          <a:schemeClr val="bg1">
                            <a:lumMod val="75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dirty="0">
                          <a:solidFill>
                            <a:schemeClr val="bg1">
                              <a:lumMod val="75000"/>
                            </a:schemeClr>
                          </a:solidFill>
                          <a:latin typeface="Century Gothic" panose="020B0502020202020204" pitchFamily="34" charset="0"/>
                        </a:rPr>
                        <a:t>Situated QA</a:t>
                      </a:r>
                    </a:p>
                    <a:p>
                      <a:pPr algn="l"/>
                      <a:endParaRPr lang="en-US" dirty="0">
                        <a:solidFill>
                          <a:schemeClr val="bg1">
                            <a:lumMod val="75000"/>
                          </a:schemeClr>
                        </a:solidFill>
                        <a:latin typeface="Century Gothic" panose="020B0502020202020204" pitchFamily="34" charset="0"/>
                      </a:endParaRPr>
                    </a:p>
                    <a:p>
                      <a:pPr algn="l"/>
                      <a:r>
                        <a:rPr lang="en-US" dirty="0">
                          <a:solidFill>
                            <a:schemeClr val="bg1">
                              <a:lumMod val="75000"/>
                            </a:schemeClr>
                          </a:solidFill>
                          <a:latin typeface="Century Gothic" panose="020B0502020202020204" pitchFamily="34" charset="0"/>
                        </a:rPr>
                        <a:t>Time-sensitive QA</a:t>
                      </a:r>
                    </a:p>
                    <a:p>
                      <a:pPr algn="l"/>
                      <a:endParaRPr lang="en-US" dirty="0">
                        <a:solidFill>
                          <a:schemeClr val="bg1">
                            <a:lumMod val="75000"/>
                          </a:schemeClr>
                        </a:solidFill>
                        <a:latin typeface="Century Gothic" panose="020B0502020202020204" pitchFamily="34" charset="0"/>
                      </a:endParaRPr>
                    </a:p>
                    <a:p>
                      <a:pPr algn="l"/>
                      <a:r>
                        <a:rPr lang="en-US" dirty="0">
                          <a:solidFill>
                            <a:schemeClr val="bg1">
                              <a:lumMod val="75000"/>
                            </a:schemeClr>
                          </a:solidFill>
                          <a:latin typeface="Century Gothic" panose="020B0502020202020204" pitchFamily="34" charset="0"/>
                        </a:rPr>
                        <a:t>Temporal QA over knowledge graphs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dirty="0" err="1">
                          <a:latin typeface="Century Gothic" panose="020B0502020202020204" pitchFamily="34" charset="0"/>
                        </a:rPr>
                        <a:t>AutoTEMP</a:t>
                      </a:r>
                      <a:r>
                        <a:rPr lang="en-US" baseline="30000" dirty="0">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24683127"/>
                  </a:ext>
                </a:extLst>
              </a:tr>
            </a:tbl>
          </a:graphicData>
        </a:graphic>
      </p:graphicFrame>
      <p:sp>
        <p:nvSpPr>
          <p:cNvPr id="4" name="TextBox 3">
            <a:extLst>
              <a:ext uri="{FF2B5EF4-FFF2-40B4-BE49-F238E27FC236}">
                <a16:creationId xmlns:a16="http://schemas.microsoft.com/office/drawing/2014/main" id="{15FEEB99-4DE2-B67A-42A8-0DFAA1A63A7F}"/>
              </a:ext>
            </a:extLst>
          </p:cNvPr>
          <p:cNvSpPr txBox="1"/>
          <p:nvPr/>
        </p:nvSpPr>
        <p:spPr>
          <a:xfrm>
            <a:off x="159848" y="5773996"/>
            <a:ext cx="8824304" cy="830997"/>
          </a:xfrm>
          <a:prstGeom prst="rect">
            <a:avLst/>
          </a:prstGeom>
          <a:noFill/>
        </p:spPr>
        <p:txBody>
          <a:bodyPr wrap="square">
            <a:spAutoFit/>
          </a:bodyPr>
          <a:lstStyle/>
          <a:p>
            <a:pPr marL="0" indent="0" hangingPunct="1">
              <a:spcBef>
                <a:spcPts val="0"/>
              </a:spcBef>
              <a:buClr>
                <a:srgbClr val="000000"/>
              </a:buClr>
              <a:buSzTx/>
              <a:buNone/>
            </a:pPr>
            <a:r>
              <a:rPr lang="en-US" sz="1200" dirty="0">
                <a:solidFill>
                  <a:srgbClr val="222222"/>
                </a:solidFill>
                <a:highlight>
                  <a:srgbClr val="FFFFFF"/>
                </a:highlight>
                <a:latin typeface="Century Gothic" panose="020B0502020202020204" pitchFamily="34" charset="0"/>
                <a:cs typeface="Calibri Light" panose="020F0302020204030204" pitchFamily="34" charset="0"/>
                <a:sym typeface="Arial"/>
              </a:rPr>
              <a:t>[1]</a:t>
            </a:r>
            <a:r>
              <a:rPr lang="zh-CN" altLang="en-US" sz="1200" dirty="0">
                <a:solidFill>
                  <a:srgbClr val="222222"/>
                </a:solidFill>
                <a:highlight>
                  <a:srgbClr val="FFFFFF"/>
                </a:highlight>
                <a:latin typeface="Century Gothic" panose="020B0502020202020204" pitchFamily="34" charset="0"/>
                <a:cs typeface="Calibri Light" panose="020F0302020204030204" pitchFamily="34" charset="0"/>
                <a:sym typeface="Arial"/>
              </a:rPr>
              <a:t> </a:t>
            </a:r>
            <a:r>
              <a:rPr lang="en-US" altLang="zh-CN" sz="1200" dirty="0">
                <a:solidFill>
                  <a:srgbClr val="222222"/>
                </a:solidFill>
                <a:highlight>
                  <a:srgbClr val="FFFFFF"/>
                </a:highlight>
                <a:latin typeface="Century Gothic" panose="020B0502020202020204" pitchFamily="34" charset="0"/>
                <a:cs typeface="Calibri Light" panose="020F0302020204030204" pitchFamily="34" charset="0"/>
                <a:sym typeface="Arial"/>
              </a:rPr>
              <a:t>A Meta-framework for Spatiotemporal Quantity Extraction from Text.</a:t>
            </a:r>
            <a:r>
              <a:rPr lang="zh-CN" altLang="en-US" sz="1200" dirty="0">
                <a:solidFill>
                  <a:srgbClr val="222222"/>
                </a:solidFill>
                <a:highlight>
                  <a:srgbClr val="FFFFFF"/>
                </a:highlight>
                <a:latin typeface="Century Gothic" panose="020B0502020202020204" pitchFamily="34" charset="0"/>
                <a:cs typeface="Calibri Light" panose="020F0302020204030204" pitchFamily="34" charset="0"/>
                <a:sym typeface="Arial"/>
              </a:rPr>
              <a:t> </a:t>
            </a:r>
            <a:r>
              <a:rPr lang="en-US" altLang="zh-CN" sz="1200" dirty="0">
                <a:solidFill>
                  <a:srgbClr val="222222"/>
                </a:solidFill>
                <a:highlight>
                  <a:srgbClr val="FFFFFF"/>
                </a:highlight>
                <a:latin typeface="Century Gothic" panose="020B0502020202020204" pitchFamily="34" charset="0"/>
                <a:cs typeface="Calibri Light" panose="020F0302020204030204" pitchFamily="34" charset="0"/>
                <a:sym typeface="Arial"/>
              </a:rPr>
              <a:t>Ning et al., ACL’22.</a:t>
            </a:r>
            <a:endParaRPr lang="en-US" sz="1200" dirty="0">
              <a:solidFill>
                <a:srgbClr val="222222"/>
              </a:solidFill>
              <a:highlight>
                <a:srgbClr val="FFFFFF"/>
              </a:highlight>
              <a:latin typeface="Century Gothic" panose="020B0502020202020204" pitchFamily="34" charset="0"/>
              <a:cs typeface="Calibri Light" panose="020F0302020204030204" pitchFamily="34" charset="0"/>
              <a:sym typeface="Arial"/>
            </a:endParaRPr>
          </a:p>
          <a:p>
            <a:pPr marL="0" indent="0" hangingPunct="1">
              <a:spcBef>
                <a:spcPts val="0"/>
              </a:spcBef>
              <a:buClr>
                <a:srgbClr val="000000"/>
              </a:buClr>
              <a:buSzTx/>
              <a:buNone/>
            </a:pPr>
            <a:r>
              <a:rPr lang="en-US" sz="1200" dirty="0">
                <a:solidFill>
                  <a:srgbClr val="222222"/>
                </a:solidFill>
                <a:highlight>
                  <a:srgbClr val="FFFFFF"/>
                </a:highlight>
                <a:latin typeface="Century Gothic" panose="020B0502020202020204" pitchFamily="34" charset="0"/>
                <a:cs typeface="Calibri Light" panose="020F0302020204030204" pitchFamily="34" charset="0"/>
                <a:sym typeface="Arial"/>
              </a:rPr>
              <a:t>[2] TORQUE: A Reading Comprehension Dataset of Temporal Ordering Questions. Ning et al., EMNLP’20.</a:t>
            </a:r>
          </a:p>
          <a:p>
            <a:pPr marL="0" indent="0" hangingPunct="1">
              <a:spcBef>
                <a:spcPts val="0"/>
              </a:spcBef>
              <a:buClr>
                <a:srgbClr val="000000"/>
              </a:buClr>
              <a:buSzTx/>
              <a:buFont typeface="Arial"/>
              <a:buNone/>
            </a:pPr>
            <a:r>
              <a:rPr lang="en-US" sz="1200" dirty="0">
                <a:solidFill>
                  <a:srgbClr val="222222"/>
                </a:solidFill>
                <a:highlight>
                  <a:srgbClr val="FFFFFF"/>
                </a:highlight>
                <a:latin typeface="Century Gothic" panose="020B0502020202020204" pitchFamily="34" charset="0"/>
                <a:cs typeface="Calibri Light" panose="020F0302020204030204" pitchFamily="34" charset="0"/>
                <a:sym typeface="Arial"/>
              </a:rPr>
              <a:t>[3] NL2TL: Transforming Natural Languages to Temporal Logics using Large Language Models. Chen et al., </a:t>
            </a:r>
            <a:r>
              <a:rPr lang="en-US" sz="1200" dirty="0">
                <a:solidFill>
                  <a:srgbClr val="222222"/>
                </a:solidFill>
                <a:latin typeface="Century Gothic" panose="020B0502020202020204" pitchFamily="34" charset="0"/>
                <a:cs typeface="Calibri Light" panose="020F0302020204030204" pitchFamily="34" charset="0"/>
                <a:sym typeface="Arial"/>
              </a:rPr>
              <a:t>EMNLP’23.</a:t>
            </a:r>
          </a:p>
          <a:p>
            <a:pPr marL="0" indent="0" hangingPunct="1">
              <a:spcBef>
                <a:spcPts val="0"/>
              </a:spcBef>
              <a:buClr>
                <a:srgbClr val="000000"/>
              </a:buClr>
              <a:buSzTx/>
              <a:buNone/>
            </a:pPr>
            <a:r>
              <a:rPr lang="en-US" sz="1200" dirty="0">
                <a:solidFill>
                  <a:srgbClr val="222222"/>
                </a:solidFill>
                <a:latin typeface="Century Gothic" panose="020B0502020202020204" pitchFamily="34" charset="0"/>
                <a:cs typeface="Calibri Light" panose="020F0302020204030204" pitchFamily="34" charset="0"/>
                <a:sym typeface="Arial"/>
              </a:rPr>
              <a:t>[4] </a:t>
            </a:r>
            <a:r>
              <a:rPr lang="en-US" sz="1200" dirty="0" err="1">
                <a:solidFill>
                  <a:srgbClr val="222222"/>
                </a:solidFill>
                <a:latin typeface="Century Gothic" panose="020B0502020202020204" pitchFamily="34" charset="0"/>
                <a:cs typeface="Calibri Light" panose="020F0302020204030204" pitchFamily="34" charset="0"/>
                <a:sym typeface="Arial"/>
              </a:rPr>
              <a:t>AutoTAMP</a:t>
            </a:r>
            <a:r>
              <a:rPr lang="en-US" sz="1200" dirty="0">
                <a:solidFill>
                  <a:srgbClr val="222222"/>
                </a:solidFill>
                <a:latin typeface="Century Gothic" panose="020B0502020202020204" pitchFamily="34" charset="0"/>
                <a:cs typeface="Calibri Light" panose="020F0302020204030204" pitchFamily="34" charset="0"/>
                <a:sym typeface="Arial"/>
              </a:rPr>
              <a:t>: Autoregressive task and motion planning with LLMs as translators and checkers. Chen et al., ICRA’24.</a:t>
            </a:r>
            <a:endParaRPr lang="en-US" sz="1200" dirty="0">
              <a:latin typeface="Century Gothic" panose="020B0502020202020204" pitchFamily="34" charset="0"/>
              <a:cs typeface="Calibri Light" panose="020F0302020204030204" pitchFamily="34" charset="0"/>
              <a:sym typeface="Arial"/>
            </a:endParaRPr>
          </a:p>
        </p:txBody>
      </p:sp>
      <p:sp>
        <p:nvSpPr>
          <p:cNvPr id="2" name="Slide Number Placeholder 1">
            <a:extLst>
              <a:ext uri="{FF2B5EF4-FFF2-40B4-BE49-F238E27FC236}">
                <a16:creationId xmlns:a16="http://schemas.microsoft.com/office/drawing/2014/main" id="{A715108A-00CA-D3D7-964D-4FD2DC52F3E1}"/>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13</a:t>
            </a:fld>
            <a:endParaRPr lang="en-US" dirty="0"/>
          </a:p>
        </p:txBody>
      </p:sp>
    </p:spTree>
    <p:extLst>
      <p:ext uri="{BB962C8B-B14F-4D97-AF65-F5344CB8AC3E}">
        <p14:creationId xmlns:p14="http://schemas.microsoft.com/office/powerpoint/2010/main" val="107188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8C36CC-ADC6-A75C-1864-9CBAC4339E20}"/>
              </a:ext>
            </a:extLst>
          </p:cNvPr>
          <p:cNvSpPr>
            <a:spLocks noGrp="1"/>
          </p:cNvSpPr>
          <p:nvPr>
            <p:ph type="title"/>
          </p:nvPr>
        </p:nvSpPr>
        <p:spPr>
          <a:xfrm>
            <a:off x="423334" y="146756"/>
            <a:ext cx="7145867" cy="711200"/>
          </a:xfrm>
        </p:spPr>
        <p:txBody>
          <a:bodyPr/>
          <a:lstStyle/>
          <a:p>
            <a:r>
              <a:rPr lang="en-US" dirty="0"/>
              <a:t>Start with annotation schemes of “time”</a:t>
            </a:r>
          </a:p>
        </p:txBody>
      </p:sp>
      <p:sp>
        <p:nvSpPr>
          <p:cNvPr id="5" name="Text Placeholder 4">
            <a:extLst>
              <a:ext uri="{FF2B5EF4-FFF2-40B4-BE49-F238E27FC236}">
                <a16:creationId xmlns:a16="http://schemas.microsoft.com/office/drawing/2014/main" id="{68681767-0167-0A9A-727F-4FB2EB86D870}"/>
              </a:ext>
            </a:extLst>
          </p:cNvPr>
          <p:cNvSpPr>
            <a:spLocks noGrp="1"/>
          </p:cNvSpPr>
          <p:nvPr>
            <p:ph type="body" sz="quarter" idx="10"/>
          </p:nvPr>
        </p:nvSpPr>
        <p:spPr/>
        <p:txBody>
          <a:bodyPr/>
          <a:lstStyle/>
          <a:p>
            <a:r>
              <a:rPr lang="en-US" dirty="0"/>
              <a:t>Two key concepts for annotating “time” are</a:t>
            </a:r>
          </a:p>
          <a:p>
            <a:pPr lvl="1"/>
            <a:r>
              <a:rPr lang="en-US" dirty="0"/>
              <a:t>Event mentions (E)</a:t>
            </a:r>
          </a:p>
          <a:p>
            <a:pPr lvl="1"/>
            <a:r>
              <a:rPr lang="en-US" dirty="0"/>
              <a:t>Time points (T)</a:t>
            </a:r>
          </a:p>
          <a:p>
            <a:pPr marL="457200" lvl="1" indent="0">
              <a:buNone/>
            </a:pPr>
            <a:endParaRPr lang="en-US" dirty="0"/>
          </a:p>
          <a:p>
            <a:pPr marL="457200" lvl="1" indent="0">
              <a:buNone/>
            </a:pPr>
            <a:endParaRPr lang="en-US" dirty="0"/>
          </a:p>
          <a:p>
            <a:r>
              <a:rPr lang="en-US" dirty="0"/>
              <a:t>We can view the existing annotation schemes of “time” based on how they deal with E and T</a:t>
            </a:r>
          </a:p>
          <a:p>
            <a:pPr lvl="1"/>
            <a:r>
              <a:rPr lang="en-US" dirty="0"/>
              <a:t>Focus on (E,T) relationship</a:t>
            </a:r>
          </a:p>
          <a:p>
            <a:pPr lvl="1"/>
            <a:r>
              <a:rPr lang="en-US" dirty="0"/>
              <a:t>Focus on (E,E) relationship</a:t>
            </a:r>
          </a:p>
          <a:p>
            <a:pPr lvl="1"/>
            <a:r>
              <a:rPr lang="en-US" dirty="0"/>
              <a:t>Both (E,T) and (E,E) relationships</a:t>
            </a:r>
          </a:p>
        </p:txBody>
      </p:sp>
      <p:sp>
        <p:nvSpPr>
          <p:cNvPr id="2" name="Slide Number Placeholder 1">
            <a:extLst>
              <a:ext uri="{FF2B5EF4-FFF2-40B4-BE49-F238E27FC236}">
                <a16:creationId xmlns:a16="http://schemas.microsoft.com/office/drawing/2014/main" id="{87CF3283-A3E4-32C2-5D83-44CF68FEDF56}"/>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14</a:t>
            </a:fld>
            <a:endParaRPr lang="en-US" dirty="0"/>
          </a:p>
        </p:txBody>
      </p:sp>
    </p:spTree>
    <p:extLst>
      <p:ext uri="{BB962C8B-B14F-4D97-AF65-F5344CB8AC3E}">
        <p14:creationId xmlns:p14="http://schemas.microsoft.com/office/powerpoint/2010/main" val="1940745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dissolve">
                                      <p:cBhvr>
                                        <p:cTn id="18" dur="500"/>
                                        <p:tgtEl>
                                          <p:spTgt spid="5">
                                            <p:txEl>
                                              <p:pRg st="5" end="5"/>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dissolve">
                                      <p:cBhvr>
                                        <p:cTn id="21" dur="500"/>
                                        <p:tgtEl>
                                          <p:spTgt spid="5">
                                            <p:txEl>
                                              <p:pRg st="6" end="6"/>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dissolve">
                                      <p:cBhvr>
                                        <p:cTn id="24" dur="500"/>
                                        <p:tgtEl>
                                          <p:spTgt spid="5">
                                            <p:txEl>
                                              <p:pRg st="7" end="7"/>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dissolv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7FF99E-0E99-EA93-138E-09AD9E7BB511}"/>
              </a:ext>
            </a:extLst>
          </p:cNvPr>
          <p:cNvSpPr>
            <a:spLocks noGrp="1"/>
          </p:cNvSpPr>
          <p:nvPr>
            <p:ph type="body" sz="quarter" idx="10"/>
          </p:nvPr>
        </p:nvSpPr>
        <p:spPr/>
        <p:txBody>
          <a:bodyPr/>
          <a:lstStyle/>
          <a:p>
            <a:r>
              <a:rPr lang="en-US" dirty="0"/>
              <a:t>ISO-</a:t>
            </a:r>
            <a:r>
              <a:rPr lang="en-US" dirty="0" err="1"/>
              <a:t>TimeML</a:t>
            </a:r>
            <a:r>
              <a:rPr lang="en-US" dirty="0"/>
              <a:t>: </a:t>
            </a:r>
            <a:r>
              <a:rPr lang="en-US" sz="2400" dirty="0"/>
              <a:t>An international standard for </a:t>
            </a:r>
            <a:br>
              <a:rPr lang="en-US" sz="2400" dirty="0"/>
            </a:br>
            <a:r>
              <a:rPr lang="en-US" sz="2400" dirty="0"/>
              <a:t>temporal annotation</a:t>
            </a:r>
          </a:p>
          <a:p>
            <a:pPr lvl="1"/>
            <a:r>
              <a:rPr lang="en-US" dirty="0"/>
              <a:t>TLINKs</a:t>
            </a:r>
          </a:p>
          <a:p>
            <a:pPr lvl="2"/>
            <a:r>
              <a:rPr lang="en-US" dirty="0"/>
              <a:t>(E,T): “Link events to the document time and to local time expressions”</a:t>
            </a:r>
          </a:p>
          <a:p>
            <a:pPr lvl="2"/>
            <a:r>
              <a:rPr lang="en-US" dirty="0"/>
              <a:t>(E,E): “Order event relative to other events”</a:t>
            </a:r>
          </a:p>
          <a:p>
            <a:pPr lvl="1"/>
            <a:r>
              <a:rPr lang="en-US" dirty="0"/>
              <a:t>I’ll give a talk on 6/16.</a:t>
            </a:r>
          </a:p>
          <a:p>
            <a:pPr lvl="1"/>
            <a:endParaRPr lang="en-US" dirty="0"/>
          </a:p>
        </p:txBody>
      </p:sp>
      <p:sp>
        <p:nvSpPr>
          <p:cNvPr id="2" name="Title 1">
            <a:extLst>
              <a:ext uri="{FF2B5EF4-FFF2-40B4-BE49-F238E27FC236}">
                <a16:creationId xmlns:a16="http://schemas.microsoft.com/office/drawing/2014/main" id="{165E84BE-8B58-82DC-2F50-ABA772A357F4}"/>
              </a:ext>
            </a:extLst>
          </p:cNvPr>
          <p:cNvSpPr>
            <a:spLocks noGrp="1"/>
          </p:cNvSpPr>
          <p:nvPr>
            <p:ph type="title"/>
          </p:nvPr>
        </p:nvSpPr>
        <p:spPr/>
        <p:txBody>
          <a:bodyPr/>
          <a:lstStyle/>
          <a:p>
            <a:r>
              <a:rPr lang="en-US" dirty="0" err="1"/>
              <a:t>TimeML</a:t>
            </a:r>
            <a:endParaRPr lang="en-US" dirty="0"/>
          </a:p>
        </p:txBody>
      </p:sp>
      <p:grpSp>
        <p:nvGrpSpPr>
          <p:cNvPr id="4" name="Group 3">
            <a:extLst>
              <a:ext uri="{FF2B5EF4-FFF2-40B4-BE49-F238E27FC236}">
                <a16:creationId xmlns:a16="http://schemas.microsoft.com/office/drawing/2014/main" id="{87119013-6AB8-28C1-7421-5C460051D544}"/>
              </a:ext>
            </a:extLst>
          </p:cNvPr>
          <p:cNvGrpSpPr/>
          <p:nvPr/>
        </p:nvGrpSpPr>
        <p:grpSpPr>
          <a:xfrm>
            <a:off x="2424756" y="3788228"/>
            <a:ext cx="1528478" cy="625687"/>
            <a:chOff x="2988521" y="2811952"/>
            <a:chExt cx="1528478" cy="625687"/>
          </a:xfrm>
        </p:grpSpPr>
        <p:cxnSp>
          <p:nvCxnSpPr>
            <p:cNvPr id="5" name="Straight Connector 4">
              <a:extLst>
                <a:ext uri="{FF2B5EF4-FFF2-40B4-BE49-F238E27FC236}">
                  <a16:creationId xmlns:a16="http://schemas.microsoft.com/office/drawing/2014/main" id="{7982B791-AA23-96E3-551F-CB8A4FD17A4D}"/>
                </a:ext>
              </a:extLst>
            </p:cNvPr>
            <p:cNvCxnSpPr/>
            <p:nvPr/>
          </p:nvCxnSpPr>
          <p:spPr>
            <a:xfrm>
              <a:off x="3038833" y="2811952"/>
              <a:ext cx="543140" cy="0"/>
            </a:xfrm>
            <a:prstGeom prst="line">
              <a:avLst/>
            </a:prstGeom>
            <a:noFill/>
            <a:ln w="25400" cap="flat">
              <a:solidFill>
                <a:srgbClr val="C00000"/>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DC59DF4E-5A2C-8403-ED10-FE7F01EF5FBD}"/>
                </a:ext>
              </a:extLst>
            </p:cNvPr>
            <p:cNvCxnSpPr/>
            <p:nvPr/>
          </p:nvCxnSpPr>
          <p:spPr>
            <a:xfrm>
              <a:off x="3973859" y="2811952"/>
              <a:ext cx="543140" cy="0"/>
            </a:xfrm>
            <a:prstGeom prst="line">
              <a:avLst/>
            </a:prstGeom>
            <a:noFill/>
            <a:ln w="25400" cap="flat">
              <a:solidFill>
                <a:srgbClr val="C00000"/>
              </a:solidFill>
              <a:prstDash val="solid"/>
              <a:bevel/>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7" name="TextBox 6">
              <a:extLst>
                <a:ext uri="{FF2B5EF4-FFF2-40B4-BE49-F238E27FC236}">
                  <a16:creationId xmlns:a16="http://schemas.microsoft.com/office/drawing/2014/main" id="{6A9828F0-BFB1-9ED0-DA64-557FE8B4DA68}"/>
                </a:ext>
              </a:extLst>
            </p:cNvPr>
            <p:cNvSpPr txBox="1"/>
            <p:nvPr/>
          </p:nvSpPr>
          <p:spPr>
            <a:xfrm>
              <a:off x="2988521" y="2840060"/>
              <a:ext cx="643764" cy="402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600" b="0" i="1" strike="noStrike" cap="none" spc="0" normalizeH="0" baseline="0" dirty="0">
                  <a:ln>
                    <a:noFill/>
                  </a:ln>
                  <a:solidFill>
                    <a:srgbClr val="C00000"/>
                  </a:solidFill>
                  <a:effectLst/>
                  <a:uFillTx/>
                  <a:latin typeface="Century Gothic" panose="020B0502020202020204" pitchFamily="34" charset="0"/>
                  <a:sym typeface="Calibri"/>
                </a:rPr>
                <a:t>Event</a:t>
              </a:r>
            </a:p>
          </p:txBody>
        </p:sp>
        <p:sp>
          <p:nvSpPr>
            <p:cNvPr id="8" name="TextBox 7">
              <a:extLst>
                <a:ext uri="{FF2B5EF4-FFF2-40B4-BE49-F238E27FC236}">
                  <a16:creationId xmlns:a16="http://schemas.microsoft.com/office/drawing/2014/main" id="{ED0C919D-9592-BC21-EA13-C5D405EC82A5}"/>
                </a:ext>
              </a:extLst>
            </p:cNvPr>
            <p:cNvSpPr txBox="1"/>
            <p:nvPr/>
          </p:nvSpPr>
          <p:spPr>
            <a:xfrm>
              <a:off x="3969415" y="2840060"/>
              <a:ext cx="547584" cy="4026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600" b="0" i="1" strike="noStrike" cap="none" spc="0" normalizeH="0" baseline="0" dirty="0">
                  <a:ln>
                    <a:noFill/>
                  </a:ln>
                  <a:solidFill>
                    <a:srgbClr val="C00000"/>
                  </a:solidFill>
                  <a:effectLst/>
                  <a:uFillTx/>
                  <a:latin typeface="Century Gothic" panose="020B0502020202020204" pitchFamily="34" charset="0"/>
                  <a:sym typeface="Calibri"/>
                </a:rPr>
                <a:t>Time</a:t>
              </a:r>
            </a:p>
          </p:txBody>
        </p:sp>
        <p:sp>
          <p:nvSpPr>
            <p:cNvPr id="9" name="Freeform 8">
              <a:extLst>
                <a:ext uri="{FF2B5EF4-FFF2-40B4-BE49-F238E27FC236}">
                  <a16:creationId xmlns:a16="http://schemas.microsoft.com/office/drawing/2014/main" id="{F8F326B9-5768-DF52-7741-80A271367EE8}"/>
                </a:ext>
              </a:extLst>
            </p:cNvPr>
            <p:cNvSpPr/>
            <p:nvPr/>
          </p:nvSpPr>
          <p:spPr>
            <a:xfrm>
              <a:off x="3300090" y="3183212"/>
              <a:ext cx="866274" cy="254427"/>
            </a:xfrm>
            <a:custGeom>
              <a:avLst/>
              <a:gdLst>
                <a:gd name="connsiteX0" fmla="*/ 0 w 866274"/>
                <a:gd name="connsiteY0" fmla="*/ 0 h 254427"/>
                <a:gd name="connsiteX1" fmla="*/ 515639 w 866274"/>
                <a:gd name="connsiteY1" fmla="*/ 254382 h 254427"/>
                <a:gd name="connsiteX2" fmla="*/ 866274 w 866274"/>
                <a:gd name="connsiteY2" fmla="*/ 20626 h 254427"/>
              </a:gdLst>
              <a:ahLst/>
              <a:cxnLst>
                <a:cxn ang="0">
                  <a:pos x="connsiteX0" y="connsiteY0"/>
                </a:cxn>
                <a:cxn ang="0">
                  <a:pos x="connsiteX1" y="connsiteY1"/>
                </a:cxn>
                <a:cxn ang="0">
                  <a:pos x="connsiteX2" y="connsiteY2"/>
                </a:cxn>
              </a:cxnLst>
              <a:rect l="l" t="t" r="r" b="b"/>
              <a:pathLst>
                <a:path w="866274" h="254427">
                  <a:moveTo>
                    <a:pt x="0" y="0"/>
                  </a:moveTo>
                  <a:cubicBezTo>
                    <a:pt x="185630" y="125472"/>
                    <a:pt x="371260" y="250944"/>
                    <a:pt x="515639" y="254382"/>
                  </a:cubicBezTo>
                  <a:cubicBezTo>
                    <a:pt x="660018" y="257820"/>
                    <a:pt x="810127" y="66461"/>
                    <a:pt x="866274" y="20626"/>
                  </a:cubicBezTo>
                </a:path>
              </a:pathLst>
            </a:custGeom>
            <a:noFill/>
            <a:ln w="25400" cap="flat">
              <a:solidFill>
                <a:srgbClr val="C00000"/>
              </a:solidFill>
              <a:prstDash val="solid"/>
              <a:bevel/>
              <a:headEnd type="none" w="med" len="med"/>
              <a:tailEnd type="arrow" w="med" len="me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tlCol="0" anchor="ctr"/>
            <a:lstStyle/>
            <a:p>
              <a:pPr algn="ctr"/>
              <a:endParaRPr lang="en-US"/>
            </a:p>
          </p:txBody>
        </p:sp>
      </p:grpSp>
      <p:grpSp>
        <p:nvGrpSpPr>
          <p:cNvPr id="10" name="Group 9">
            <a:extLst>
              <a:ext uri="{FF2B5EF4-FFF2-40B4-BE49-F238E27FC236}">
                <a16:creationId xmlns:a16="http://schemas.microsoft.com/office/drawing/2014/main" id="{9ADDD846-FFA1-89BD-96C8-A98D6FFF3CDB}"/>
              </a:ext>
            </a:extLst>
          </p:cNvPr>
          <p:cNvGrpSpPr/>
          <p:nvPr/>
        </p:nvGrpSpPr>
        <p:grpSpPr>
          <a:xfrm>
            <a:off x="138756" y="4197383"/>
            <a:ext cx="9037286" cy="2660617"/>
            <a:chOff x="138756" y="4197383"/>
            <a:chExt cx="9037286" cy="2660617"/>
          </a:xfrm>
        </p:grpSpPr>
        <p:sp>
          <p:nvSpPr>
            <p:cNvPr id="14" name="TextBox 13">
              <a:extLst>
                <a:ext uri="{FF2B5EF4-FFF2-40B4-BE49-F238E27FC236}">
                  <a16:creationId xmlns:a16="http://schemas.microsoft.com/office/drawing/2014/main" id="{BB2A70EF-484E-54D2-CD69-463173ECF097}"/>
                </a:ext>
              </a:extLst>
            </p:cNvPr>
            <p:cNvSpPr txBox="1"/>
            <p:nvPr/>
          </p:nvSpPr>
          <p:spPr>
            <a:xfrm>
              <a:off x="138756" y="4736331"/>
              <a:ext cx="4247614" cy="1815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buNone/>
              </a:pPr>
              <a:r>
                <a:rPr lang="en-US" sz="1600" i="1" dirty="0"/>
                <a:t>In Los Angeles that lesson was brought home Friday when tons of earth </a:t>
              </a:r>
              <a:r>
                <a:rPr lang="en-US" sz="1600" b="1" i="1" dirty="0">
                  <a:solidFill>
                    <a:srgbClr val="C17A90"/>
                  </a:solidFill>
                </a:rPr>
                <a:t>cascaded</a:t>
              </a:r>
              <a:r>
                <a:rPr lang="en-US" sz="1600" i="1" dirty="0">
                  <a:solidFill>
                    <a:srgbClr val="FF0000"/>
                  </a:solidFill>
                </a:rPr>
                <a:t> </a:t>
              </a:r>
              <a:r>
                <a:rPr lang="en-US" sz="1600" i="1" dirty="0"/>
                <a:t>down a hillside, </a:t>
              </a:r>
              <a:r>
                <a:rPr lang="en-US" sz="1600" b="1" i="1" dirty="0">
                  <a:solidFill>
                    <a:srgbClr val="C17A90"/>
                  </a:solidFill>
                </a:rPr>
                <a:t>ripping</a:t>
              </a:r>
              <a:r>
                <a:rPr lang="en-US" sz="1600" i="1" dirty="0">
                  <a:solidFill>
                    <a:srgbClr val="FF0000"/>
                  </a:solidFill>
                </a:rPr>
                <a:t> </a:t>
              </a:r>
              <a:r>
                <a:rPr lang="en-US" sz="1600" i="1" dirty="0"/>
                <a:t>two houses from their foundations. No one was </a:t>
              </a:r>
              <a:r>
                <a:rPr lang="en-US" sz="1600" b="1" i="1" dirty="0">
                  <a:solidFill>
                    <a:srgbClr val="C17A90"/>
                  </a:solidFill>
                </a:rPr>
                <a:t>hurt</a:t>
              </a:r>
              <a:r>
                <a:rPr lang="en-US" sz="1600" i="1" dirty="0"/>
                <a:t>, but firefighters </a:t>
              </a:r>
              <a:r>
                <a:rPr lang="en-US" sz="1600" b="1" i="1" dirty="0">
                  <a:solidFill>
                    <a:srgbClr val="C17A90"/>
                  </a:solidFill>
                </a:rPr>
                <a:t>ordered</a:t>
              </a:r>
              <a:r>
                <a:rPr lang="en-US" sz="1600" i="1" dirty="0">
                  <a:solidFill>
                    <a:srgbClr val="FF0000"/>
                  </a:solidFill>
                </a:rPr>
                <a:t> </a:t>
              </a:r>
              <a:r>
                <a:rPr lang="en-US" sz="1600" i="1" dirty="0"/>
                <a:t>the evacuation of nearby homes and said they'll </a:t>
              </a:r>
              <a:r>
                <a:rPr lang="en-US" sz="1600" b="1" i="1" dirty="0">
                  <a:solidFill>
                    <a:srgbClr val="C17A90"/>
                  </a:solidFill>
                </a:rPr>
                <a:t>monitor</a:t>
              </a:r>
              <a:r>
                <a:rPr lang="en-US" sz="1600" i="1" dirty="0">
                  <a:solidFill>
                    <a:srgbClr val="FF0000"/>
                  </a:solidFill>
                </a:rPr>
                <a:t> </a:t>
              </a:r>
              <a:r>
                <a:rPr lang="en-US" sz="1600" i="1" dirty="0"/>
                <a:t>the shifting ground until March 23</a:t>
              </a:r>
              <a:r>
                <a:rPr lang="en-US" sz="1600" i="1" baseline="30000" dirty="0"/>
                <a:t>rd</a:t>
              </a:r>
              <a:r>
                <a:rPr lang="en-US" sz="1600" i="1" dirty="0"/>
                <a:t>.</a:t>
              </a:r>
            </a:p>
          </p:txBody>
        </p:sp>
        <p:grpSp>
          <p:nvGrpSpPr>
            <p:cNvPr id="15" name="Group 14">
              <a:extLst>
                <a:ext uri="{FF2B5EF4-FFF2-40B4-BE49-F238E27FC236}">
                  <a16:creationId xmlns:a16="http://schemas.microsoft.com/office/drawing/2014/main" id="{803770B4-FC65-DF99-0C83-4CE5FA10E664}"/>
                </a:ext>
              </a:extLst>
            </p:cNvPr>
            <p:cNvGrpSpPr/>
            <p:nvPr/>
          </p:nvGrpSpPr>
          <p:grpSpPr>
            <a:xfrm>
              <a:off x="4441215" y="4544423"/>
              <a:ext cx="4424847" cy="2313577"/>
              <a:chOff x="3312194" y="1491409"/>
              <a:chExt cx="5899795" cy="3084770"/>
            </a:xfrm>
          </p:grpSpPr>
          <p:grpSp>
            <p:nvGrpSpPr>
              <p:cNvPr id="16" name="Group 15">
                <a:extLst>
                  <a:ext uri="{FF2B5EF4-FFF2-40B4-BE49-F238E27FC236}">
                    <a16:creationId xmlns:a16="http://schemas.microsoft.com/office/drawing/2014/main" id="{04EEC8A5-30EA-A624-6665-36B8872BDA55}"/>
                  </a:ext>
                </a:extLst>
              </p:cNvPr>
              <p:cNvGrpSpPr/>
              <p:nvPr/>
            </p:nvGrpSpPr>
            <p:grpSpPr>
              <a:xfrm>
                <a:off x="3312194" y="1491409"/>
                <a:ext cx="5899795" cy="3084770"/>
                <a:chOff x="3312194" y="1491409"/>
                <a:chExt cx="5899795" cy="3084770"/>
              </a:xfrm>
            </p:grpSpPr>
            <p:grpSp>
              <p:nvGrpSpPr>
                <p:cNvPr id="18" name="Group 17">
                  <a:extLst>
                    <a:ext uri="{FF2B5EF4-FFF2-40B4-BE49-F238E27FC236}">
                      <a16:creationId xmlns:a16="http://schemas.microsoft.com/office/drawing/2014/main" id="{2B58A9E2-C0D6-EF28-8926-413C3E3E9459}"/>
                    </a:ext>
                  </a:extLst>
                </p:cNvPr>
                <p:cNvGrpSpPr/>
                <p:nvPr/>
              </p:nvGrpSpPr>
              <p:grpSpPr>
                <a:xfrm>
                  <a:off x="3312194" y="1491409"/>
                  <a:ext cx="5899795" cy="2486255"/>
                  <a:chOff x="2974846" y="1491409"/>
                  <a:chExt cx="5899795" cy="2486255"/>
                </a:xfrm>
              </p:grpSpPr>
              <p:sp>
                <p:nvSpPr>
                  <p:cNvPr id="24" name="TextBox 23">
                    <a:extLst>
                      <a:ext uri="{FF2B5EF4-FFF2-40B4-BE49-F238E27FC236}">
                        <a16:creationId xmlns:a16="http://schemas.microsoft.com/office/drawing/2014/main" id="{30D905BA-FD97-7835-08EF-5C30E76EDD76}"/>
                      </a:ext>
                    </a:extLst>
                  </p:cNvPr>
                  <p:cNvSpPr txBox="1"/>
                  <p:nvPr/>
                </p:nvSpPr>
                <p:spPr>
                  <a:xfrm>
                    <a:off x="4541994" y="3526259"/>
                    <a:ext cx="1295654" cy="451405"/>
                  </a:xfrm>
                  <a:prstGeom prst="rect">
                    <a:avLst/>
                  </a:prstGeom>
                  <a:noFill/>
                  <a:ln>
                    <a:noFill/>
                  </a:ln>
                </p:spPr>
                <p:txBody>
                  <a:bodyPr wrap="none" rtlCol="0">
                    <a:spAutoFit/>
                  </a:bodyPr>
                  <a:lstStyle/>
                  <a:p>
                    <a:pPr marL="0" indent="0">
                      <a:buNone/>
                    </a:pPr>
                    <a:r>
                      <a:rPr lang="en-US" altLang="zh-CN" sz="1600" b="1" dirty="0">
                        <a:solidFill>
                          <a:srgbClr val="C17A90"/>
                        </a:solidFill>
                        <a:latin typeface="Times New Roman" charset="0"/>
                        <a:ea typeface="Times New Roman" charset="0"/>
                        <a:cs typeface="Times New Roman" charset="0"/>
                      </a:rPr>
                      <a:t>cascaded</a:t>
                    </a:r>
                    <a:endParaRPr lang="en-US" sz="1600" b="1" dirty="0">
                      <a:solidFill>
                        <a:srgbClr val="C17A90"/>
                      </a:solidFill>
                      <a:latin typeface="Times New Roman" charset="0"/>
                      <a:ea typeface="Times New Roman" charset="0"/>
                      <a:cs typeface="Times New Roman" charset="0"/>
                    </a:endParaRPr>
                  </a:p>
                </p:txBody>
              </p:sp>
              <p:sp>
                <p:nvSpPr>
                  <p:cNvPr id="25" name="TextBox 24">
                    <a:extLst>
                      <a:ext uri="{FF2B5EF4-FFF2-40B4-BE49-F238E27FC236}">
                        <a16:creationId xmlns:a16="http://schemas.microsoft.com/office/drawing/2014/main" id="{F4036614-07D3-B825-009B-22C34077D5B2}"/>
                      </a:ext>
                    </a:extLst>
                  </p:cNvPr>
                  <p:cNvSpPr txBox="1"/>
                  <p:nvPr/>
                </p:nvSpPr>
                <p:spPr>
                  <a:xfrm>
                    <a:off x="2974846" y="2496085"/>
                    <a:ext cx="763457" cy="451405"/>
                  </a:xfrm>
                  <a:prstGeom prst="rect">
                    <a:avLst/>
                  </a:prstGeom>
                  <a:noFill/>
                  <a:ln>
                    <a:noFill/>
                  </a:ln>
                </p:spPr>
                <p:txBody>
                  <a:bodyPr wrap="none" rtlCol="0">
                    <a:spAutoFit/>
                  </a:bodyPr>
                  <a:lstStyle/>
                  <a:p>
                    <a:pPr marL="0" indent="0">
                      <a:buNone/>
                    </a:pPr>
                    <a:r>
                      <a:rPr lang="en-US" sz="1600" b="1" dirty="0">
                        <a:solidFill>
                          <a:srgbClr val="C17A90"/>
                        </a:solidFill>
                        <a:latin typeface="Times New Roman" charset="0"/>
                        <a:cs typeface="Times New Roman" charset="0"/>
                      </a:rPr>
                      <a:t>hurt</a:t>
                    </a:r>
                  </a:p>
                </p:txBody>
              </p:sp>
              <p:sp>
                <p:nvSpPr>
                  <p:cNvPr id="26" name="TextBox 25">
                    <a:extLst>
                      <a:ext uri="{FF2B5EF4-FFF2-40B4-BE49-F238E27FC236}">
                        <a16:creationId xmlns:a16="http://schemas.microsoft.com/office/drawing/2014/main" id="{92970B80-CAB1-888F-4229-594A18ABF0E4}"/>
                      </a:ext>
                    </a:extLst>
                  </p:cNvPr>
                  <p:cNvSpPr txBox="1"/>
                  <p:nvPr/>
                </p:nvSpPr>
                <p:spPr>
                  <a:xfrm>
                    <a:off x="4652426" y="1491409"/>
                    <a:ext cx="1113980" cy="451405"/>
                  </a:xfrm>
                  <a:prstGeom prst="rect">
                    <a:avLst/>
                  </a:prstGeom>
                  <a:noFill/>
                  <a:ln>
                    <a:noFill/>
                  </a:ln>
                </p:spPr>
                <p:txBody>
                  <a:bodyPr wrap="none" rtlCol="0">
                    <a:spAutoFit/>
                  </a:bodyPr>
                  <a:lstStyle/>
                  <a:p>
                    <a:pPr marL="0" indent="0">
                      <a:buNone/>
                    </a:pPr>
                    <a:r>
                      <a:rPr lang="en-US" sz="1600" b="1" dirty="0">
                        <a:solidFill>
                          <a:srgbClr val="C17A90"/>
                        </a:solidFill>
                        <a:latin typeface="Times New Roman" charset="0"/>
                        <a:cs typeface="Times New Roman" charset="0"/>
                      </a:rPr>
                      <a:t>ripping</a:t>
                    </a:r>
                  </a:p>
                </p:txBody>
              </p:sp>
              <p:sp>
                <p:nvSpPr>
                  <p:cNvPr id="27" name="TextBox 26">
                    <a:extLst>
                      <a:ext uri="{FF2B5EF4-FFF2-40B4-BE49-F238E27FC236}">
                        <a16:creationId xmlns:a16="http://schemas.microsoft.com/office/drawing/2014/main" id="{863B58D8-A5D4-6A29-60CE-7CF206F5034A}"/>
                      </a:ext>
                    </a:extLst>
                  </p:cNvPr>
                  <p:cNvSpPr txBox="1"/>
                  <p:nvPr/>
                </p:nvSpPr>
                <p:spPr>
                  <a:xfrm>
                    <a:off x="7683716" y="3518755"/>
                    <a:ext cx="1173825" cy="451405"/>
                  </a:xfrm>
                  <a:prstGeom prst="rect">
                    <a:avLst/>
                  </a:prstGeom>
                  <a:noFill/>
                  <a:ln>
                    <a:noFill/>
                  </a:ln>
                </p:spPr>
                <p:txBody>
                  <a:bodyPr wrap="none" rtlCol="0">
                    <a:spAutoFit/>
                  </a:bodyPr>
                  <a:lstStyle/>
                  <a:p>
                    <a:pPr marL="0" indent="0">
                      <a:buNone/>
                    </a:pPr>
                    <a:r>
                      <a:rPr lang="en-US" sz="1600" b="1" dirty="0">
                        <a:solidFill>
                          <a:srgbClr val="C17A90"/>
                        </a:solidFill>
                        <a:latin typeface="Times New Roman" charset="0"/>
                        <a:ea typeface="Times New Roman" charset="0"/>
                        <a:cs typeface="Times New Roman" charset="0"/>
                      </a:rPr>
                      <a:t>ordered</a:t>
                    </a:r>
                  </a:p>
                </p:txBody>
              </p:sp>
              <p:cxnSp>
                <p:nvCxnSpPr>
                  <p:cNvPr id="28" name="Straight Arrow Connector 27">
                    <a:extLst>
                      <a:ext uri="{FF2B5EF4-FFF2-40B4-BE49-F238E27FC236}">
                        <a16:creationId xmlns:a16="http://schemas.microsoft.com/office/drawing/2014/main" id="{F55889C9-6504-7786-2834-4C3B12CC41EA}"/>
                      </a:ext>
                    </a:extLst>
                  </p:cNvPr>
                  <p:cNvCxnSpPr/>
                  <p:nvPr/>
                </p:nvCxnSpPr>
                <p:spPr>
                  <a:xfrm flipH="1">
                    <a:off x="5249080" y="2090343"/>
                    <a:ext cx="3832" cy="1345297"/>
                  </a:xfrm>
                  <a:prstGeom prst="straightConnector1">
                    <a:avLst/>
                  </a:prstGeom>
                  <a:ln w="76200" cmpd="dbl">
                    <a:solidFill>
                      <a:schemeClr val="bg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C34A7CB-8DF6-1115-DF70-2A8D08B4956F}"/>
                      </a:ext>
                    </a:extLst>
                  </p:cNvPr>
                  <p:cNvCxnSpPr/>
                  <p:nvPr/>
                </p:nvCxnSpPr>
                <p:spPr>
                  <a:xfrm flipH="1">
                    <a:off x="3624993" y="1745325"/>
                    <a:ext cx="1027433" cy="740620"/>
                  </a:xfrm>
                  <a:prstGeom prst="straightConnector1">
                    <a:avLst/>
                  </a:prstGeom>
                  <a:ln w="317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4292583-BF0E-4459-A7E6-EFBA87DC19D5}"/>
                      </a:ext>
                    </a:extLst>
                  </p:cNvPr>
                  <p:cNvCxnSpPr/>
                  <p:nvPr/>
                </p:nvCxnSpPr>
                <p:spPr>
                  <a:xfrm>
                    <a:off x="5507756" y="1984782"/>
                    <a:ext cx="2553980" cy="1517655"/>
                  </a:xfrm>
                  <a:prstGeom prst="straightConnector1">
                    <a:avLst/>
                  </a:prstGeom>
                  <a:ln w="31750" cmpd="sng">
                    <a:solidFill>
                      <a:schemeClr val="bg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60E03FC-A252-FDEC-1C72-C74F95439725}"/>
                      </a:ext>
                    </a:extLst>
                  </p:cNvPr>
                  <p:cNvCxnSpPr/>
                  <p:nvPr/>
                </p:nvCxnSpPr>
                <p:spPr>
                  <a:xfrm flipV="1">
                    <a:off x="6017185" y="3772671"/>
                    <a:ext cx="1666532" cy="7503"/>
                  </a:xfrm>
                  <a:prstGeom prst="straightConnector1">
                    <a:avLst/>
                  </a:prstGeom>
                  <a:ln w="317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6B371F9-3525-03DF-24AB-C5BDA0656067}"/>
                      </a:ext>
                    </a:extLst>
                  </p:cNvPr>
                  <p:cNvCxnSpPr/>
                  <p:nvPr/>
                </p:nvCxnSpPr>
                <p:spPr>
                  <a:xfrm flipH="1" flipV="1">
                    <a:off x="3624993" y="2995636"/>
                    <a:ext cx="917001" cy="784537"/>
                  </a:xfrm>
                  <a:prstGeom prst="straightConnector1">
                    <a:avLst/>
                  </a:prstGeom>
                  <a:ln w="31750" cmpd="sng">
                    <a:solidFill>
                      <a:schemeClr val="bg2"/>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4C959A3-68E4-A4A7-5094-A173906BE99D}"/>
                      </a:ext>
                    </a:extLst>
                  </p:cNvPr>
                  <p:cNvSpPr txBox="1"/>
                  <p:nvPr/>
                </p:nvSpPr>
                <p:spPr>
                  <a:xfrm>
                    <a:off x="7683717" y="1491662"/>
                    <a:ext cx="1190924" cy="451405"/>
                  </a:xfrm>
                  <a:prstGeom prst="rect">
                    <a:avLst/>
                  </a:prstGeom>
                  <a:noFill/>
                  <a:ln>
                    <a:noFill/>
                  </a:ln>
                </p:spPr>
                <p:txBody>
                  <a:bodyPr wrap="none" rtlCol="0">
                    <a:spAutoFit/>
                  </a:bodyPr>
                  <a:lstStyle/>
                  <a:p>
                    <a:pPr marL="0" indent="0">
                      <a:buNone/>
                    </a:pPr>
                    <a:r>
                      <a:rPr lang="en-US" sz="1600" b="1" dirty="0">
                        <a:solidFill>
                          <a:srgbClr val="C17A90"/>
                        </a:solidFill>
                        <a:latin typeface="Times New Roman" charset="0"/>
                        <a:ea typeface="Times New Roman" charset="0"/>
                        <a:cs typeface="Times New Roman" charset="0"/>
                      </a:rPr>
                      <a:t>monitor</a:t>
                    </a:r>
                  </a:p>
                </p:txBody>
              </p:sp>
              <p:cxnSp>
                <p:nvCxnSpPr>
                  <p:cNvPr id="34" name="Straight Connector 33">
                    <a:extLst>
                      <a:ext uri="{FF2B5EF4-FFF2-40B4-BE49-F238E27FC236}">
                        <a16:creationId xmlns:a16="http://schemas.microsoft.com/office/drawing/2014/main" id="{A1045493-0103-98B4-B29B-1FB31FA9B54D}"/>
                      </a:ext>
                    </a:extLst>
                  </p:cNvPr>
                  <p:cNvCxnSpPr/>
                  <p:nvPr/>
                </p:nvCxnSpPr>
                <p:spPr>
                  <a:xfrm flipH="1" flipV="1">
                    <a:off x="5913885" y="1745325"/>
                    <a:ext cx="1769832" cy="253"/>
                  </a:xfrm>
                  <a:prstGeom prst="line">
                    <a:avLst/>
                  </a:prstGeom>
                  <a:ln w="31750">
                    <a:solidFill>
                      <a:schemeClr val="bg2"/>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FE55D6F-A713-1171-89F9-F46D1A27E2E5}"/>
                      </a:ext>
                    </a:extLst>
                  </p:cNvPr>
                  <p:cNvCxnSpPr/>
                  <p:nvPr/>
                </p:nvCxnSpPr>
                <p:spPr>
                  <a:xfrm flipH="1">
                    <a:off x="8316583" y="2090596"/>
                    <a:ext cx="12503" cy="1306282"/>
                  </a:xfrm>
                  <a:prstGeom prst="line">
                    <a:avLst/>
                  </a:prstGeom>
                  <a:ln w="31750">
                    <a:solidFill>
                      <a:schemeClr val="bg2"/>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B4D7CE9-8971-CEB0-C204-35367FF2B0FD}"/>
                      </a:ext>
                    </a:extLst>
                  </p:cNvPr>
                  <p:cNvCxnSpPr/>
                  <p:nvPr/>
                </p:nvCxnSpPr>
                <p:spPr>
                  <a:xfrm flipH="1">
                    <a:off x="5503925" y="2090596"/>
                    <a:ext cx="2825161" cy="1450604"/>
                  </a:xfrm>
                  <a:prstGeom prst="line">
                    <a:avLst/>
                  </a:prstGeom>
                  <a:ln w="31750">
                    <a:solidFill>
                      <a:schemeClr val="bg2"/>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314FD86-953A-517E-2AA2-000060F112AE}"/>
                      </a:ext>
                    </a:extLst>
                  </p:cNvPr>
                  <p:cNvCxnSpPr/>
                  <p:nvPr/>
                </p:nvCxnSpPr>
                <p:spPr>
                  <a:xfrm flipH="1">
                    <a:off x="3730553" y="1985036"/>
                    <a:ext cx="4343687" cy="755755"/>
                  </a:xfrm>
                  <a:prstGeom prst="line">
                    <a:avLst/>
                  </a:prstGeom>
                  <a:ln w="31750">
                    <a:solidFill>
                      <a:schemeClr val="bg2"/>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169C7739-56D8-E406-ED58-00EBCE380456}"/>
                    </a:ext>
                  </a:extLst>
                </p:cNvPr>
                <p:cNvGrpSpPr/>
                <p:nvPr/>
              </p:nvGrpSpPr>
              <p:grpSpPr>
                <a:xfrm>
                  <a:off x="4851183" y="4268403"/>
                  <a:ext cx="3090228" cy="307776"/>
                  <a:chOff x="2403791" y="4308587"/>
                  <a:chExt cx="3090228" cy="307776"/>
                </a:xfrm>
              </p:grpSpPr>
              <p:cxnSp>
                <p:nvCxnSpPr>
                  <p:cNvPr id="20" name="Straight Arrow Connector 19">
                    <a:extLst>
                      <a:ext uri="{FF2B5EF4-FFF2-40B4-BE49-F238E27FC236}">
                        <a16:creationId xmlns:a16="http://schemas.microsoft.com/office/drawing/2014/main" id="{C5C105A8-8B23-5D15-3F6B-A34C2ED51DA9}"/>
                      </a:ext>
                    </a:extLst>
                  </p:cNvPr>
                  <p:cNvCxnSpPr/>
                  <p:nvPr/>
                </p:nvCxnSpPr>
                <p:spPr>
                  <a:xfrm flipV="1">
                    <a:off x="2403791" y="4459632"/>
                    <a:ext cx="457200" cy="5687"/>
                  </a:xfrm>
                  <a:prstGeom prst="straightConnector1">
                    <a:avLst/>
                  </a:prstGeom>
                  <a:ln w="63500">
                    <a:solidFill>
                      <a:schemeClr val="bg2"/>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01CA727-6242-E37A-2C75-8DABE4F52B8D}"/>
                      </a:ext>
                    </a:extLst>
                  </p:cNvPr>
                  <p:cNvSpPr txBox="1"/>
                  <p:nvPr/>
                </p:nvSpPr>
                <p:spPr>
                  <a:xfrm>
                    <a:off x="2806030" y="4308587"/>
                    <a:ext cx="797655" cy="307776"/>
                  </a:xfrm>
                  <a:prstGeom prst="rect">
                    <a:avLst/>
                  </a:prstGeom>
                  <a:noFill/>
                  <a:ln>
                    <a:noFill/>
                  </a:ln>
                </p:spPr>
                <p:txBody>
                  <a:bodyPr wrap="none" rtlCol="0">
                    <a:spAutoFit/>
                  </a:bodyPr>
                  <a:lstStyle/>
                  <a:p>
                    <a:pPr marL="0" indent="0">
                      <a:buNone/>
                    </a:pPr>
                    <a:r>
                      <a:rPr lang="en-US" sz="900" b="1" dirty="0">
                        <a:solidFill>
                          <a:srgbClr val="666089"/>
                        </a:solidFill>
                        <a:latin typeface="Courier" charset="0"/>
                        <a:ea typeface="Courier" charset="0"/>
                        <a:cs typeface="Courier" charset="0"/>
                      </a:rPr>
                      <a:t>BEFORE</a:t>
                    </a:r>
                    <a:endParaRPr lang="en-US" sz="1800" b="1" dirty="0">
                      <a:solidFill>
                        <a:srgbClr val="666089"/>
                      </a:solidFill>
                      <a:latin typeface="Courier" charset="0"/>
                      <a:ea typeface="Courier" charset="0"/>
                      <a:cs typeface="Courier" charset="0"/>
                    </a:endParaRPr>
                  </a:p>
                </p:txBody>
              </p:sp>
              <p:cxnSp>
                <p:nvCxnSpPr>
                  <p:cNvPr id="22" name="Straight Arrow Connector 21">
                    <a:extLst>
                      <a:ext uri="{FF2B5EF4-FFF2-40B4-BE49-F238E27FC236}">
                        <a16:creationId xmlns:a16="http://schemas.microsoft.com/office/drawing/2014/main" id="{2626DF6C-342F-1BF4-225E-9B360784B9D2}"/>
                      </a:ext>
                    </a:extLst>
                  </p:cNvPr>
                  <p:cNvCxnSpPr/>
                  <p:nvPr/>
                </p:nvCxnSpPr>
                <p:spPr>
                  <a:xfrm flipV="1">
                    <a:off x="3834597" y="4459632"/>
                    <a:ext cx="457200" cy="0"/>
                  </a:xfrm>
                  <a:prstGeom prst="straightConnector1">
                    <a:avLst/>
                  </a:prstGeom>
                  <a:ln w="88900" cmpd="dbl">
                    <a:solidFill>
                      <a:schemeClr val="bg2"/>
                    </a:solidFill>
                    <a:prstDash val="solid"/>
                    <a:tailEnd type="triangle" w="sm" len="sm"/>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B22CE40-096C-D43C-931B-D6CB9F2A9790}"/>
                      </a:ext>
                    </a:extLst>
                  </p:cNvPr>
                  <p:cNvSpPr txBox="1"/>
                  <p:nvPr/>
                </p:nvSpPr>
                <p:spPr>
                  <a:xfrm>
                    <a:off x="4236836" y="4308587"/>
                    <a:ext cx="1257183" cy="307776"/>
                  </a:xfrm>
                  <a:prstGeom prst="rect">
                    <a:avLst/>
                  </a:prstGeom>
                  <a:noFill/>
                  <a:ln>
                    <a:noFill/>
                  </a:ln>
                </p:spPr>
                <p:txBody>
                  <a:bodyPr wrap="none" rtlCol="0">
                    <a:spAutoFit/>
                  </a:bodyPr>
                  <a:lstStyle/>
                  <a:p>
                    <a:pPr marL="0" indent="0">
                      <a:buNone/>
                    </a:pPr>
                    <a:r>
                      <a:rPr lang="en-US" sz="900" b="1" dirty="0">
                        <a:solidFill>
                          <a:srgbClr val="666089"/>
                        </a:solidFill>
                        <a:latin typeface="Courier" charset="0"/>
                        <a:ea typeface="Courier" charset="0"/>
                        <a:cs typeface="Courier" charset="0"/>
                      </a:rPr>
                      <a:t>BE_INCLUDED</a:t>
                    </a:r>
                    <a:endParaRPr lang="en-US" sz="1800" b="1" dirty="0">
                      <a:solidFill>
                        <a:srgbClr val="666089"/>
                      </a:solidFill>
                      <a:latin typeface="Courier" charset="0"/>
                      <a:ea typeface="Courier" charset="0"/>
                      <a:cs typeface="Courier" charset="0"/>
                    </a:endParaRPr>
                  </a:p>
                </p:txBody>
              </p:sp>
            </p:grpSp>
          </p:grpSp>
          <p:cxnSp>
            <p:nvCxnSpPr>
              <p:cNvPr id="17" name="Straight Connector 16">
                <a:extLst>
                  <a:ext uri="{FF2B5EF4-FFF2-40B4-BE49-F238E27FC236}">
                    <a16:creationId xmlns:a16="http://schemas.microsoft.com/office/drawing/2014/main" id="{0F574FA0-1B58-52F6-A7CF-616D53D389D2}"/>
                  </a:ext>
                </a:extLst>
              </p:cNvPr>
              <p:cNvCxnSpPr/>
              <p:nvPr/>
            </p:nvCxnSpPr>
            <p:spPr>
              <a:xfrm flipH="1" flipV="1">
                <a:off x="4102797" y="2734614"/>
                <a:ext cx="4203231" cy="899235"/>
              </a:xfrm>
              <a:prstGeom prst="line">
                <a:avLst/>
              </a:prstGeom>
              <a:ln w="31750">
                <a:solidFill>
                  <a:schemeClr val="bg2"/>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E5005FDE-5412-DA5E-A9E6-3DC67C96ECDE}"/>
                </a:ext>
              </a:extLst>
            </p:cNvPr>
            <p:cNvSpPr txBox="1"/>
            <p:nvPr/>
          </p:nvSpPr>
          <p:spPr>
            <a:xfrm>
              <a:off x="4686674" y="4197383"/>
              <a:ext cx="4489368" cy="4334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lang="en-US" sz="1800" dirty="0">
                  <a:latin typeface="Century Gothic" panose="020B0502020202020204" pitchFamily="34" charset="0"/>
                </a:rPr>
                <a:t>Event-Event (E,E) relations form a graph</a:t>
              </a:r>
              <a:endParaRPr kumimoji="0" lang="en-US" sz="1800" b="0" i="0" u="none" strike="noStrike" cap="none" spc="0" normalizeH="0" baseline="0" dirty="0">
                <a:ln>
                  <a:noFill/>
                </a:ln>
                <a:solidFill>
                  <a:srgbClr val="000000"/>
                </a:solidFill>
                <a:effectLst/>
                <a:uFillTx/>
                <a:latin typeface="Century Gothic" panose="020B0502020202020204" pitchFamily="34" charset="0"/>
                <a:sym typeface="Calibri"/>
              </a:endParaRPr>
            </a:p>
          </p:txBody>
        </p:sp>
      </p:grpSp>
      <p:sp>
        <p:nvSpPr>
          <p:cNvPr id="11" name="Slide Number Placeholder 10">
            <a:extLst>
              <a:ext uri="{FF2B5EF4-FFF2-40B4-BE49-F238E27FC236}">
                <a16:creationId xmlns:a16="http://schemas.microsoft.com/office/drawing/2014/main" id="{2BABD96D-3D43-5C6C-86D9-EEE63B283E23}"/>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15</a:t>
            </a:fld>
            <a:endParaRPr lang="en-US" dirty="0"/>
          </a:p>
        </p:txBody>
      </p:sp>
    </p:spTree>
    <p:extLst>
      <p:ext uri="{BB962C8B-B14F-4D97-AF65-F5344CB8AC3E}">
        <p14:creationId xmlns:p14="http://schemas.microsoft.com/office/powerpoint/2010/main" val="371846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7FF99E-0E99-EA93-138E-09AD9E7BB511}"/>
              </a:ext>
            </a:extLst>
          </p:cNvPr>
          <p:cNvSpPr>
            <a:spLocks noGrp="1"/>
          </p:cNvSpPr>
          <p:nvPr>
            <p:ph type="body" sz="quarter" idx="10"/>
          </p:nvPr>
        </p:nvSpPr>
        <p:spPr/>
        <p:txBody>
          <a:bodyPr/>
          <a:lstStyle/>
          <a:p>
            <a:r>
              <a:rPr lang="en-US" dirty="0"/>
              <a:t>ISO-</a:t>
            </a:r>
            <a:r>
              <a:rPr lang="en-US" dirty="0" err="1"/>
              <a:t>TimeML</a:t>
            </a:r>
            <a:r>
              <a:rPr lang="en-US" dirty="0"/>
              <a:t>: </a:t>
            </a:r>
            <a:r>
              <a:rPr lang="en-US" sz="2400" dirty="0"/>
              <a:t>An international standard for </a:t>
            </a:r>
            <a:br>
              <a:rPr lang="en-US" sz="2400" dirty="0"/>
            </a:br>
            <a:r>
              <a:rPr lang="en-US" sz="2400" dirty="0"/>
              <a:t>temporal annotation</a:t>
            </a:r>
          </a:p>
          <a:p>
            <a:pPr lvl="1"/>
            <a:r>
              <a:rPr lang="en-US" dirty="0"/>
              <a:t>TLINKs</a:t>
            </a:r>
          </a:p>
          <a:p>
            <a:pPr lvl="2"/>
            <a:r>
              <a:rPr lang="en-US" dirty="0"/>
              <a:t>(E,T): “Link events to the document time and to local time expressions”</a:t>
            </a:r>
          </a:p>
          <a:p>
            <a:pPr lvl="2"/>
            <a:r>
              <a:rPr lang="en-US" dirty="0"/>
              <a:t>(E,E): “Order event relative to other events”</a:t>
            </a:r>
          </a:p>
          <a:p>
            <a:pPr lvl="1"/>
            <a:r>
              <a:rPr lang="en-US" dirty="0" err="1"/>
              <a:t>TimeBank</a:t>
            </a:r>
            <a:r>
              <a:rPr lang="en-US" baseline="30000" dirty="0"/>
              <a:t>[1][2]</a:t>
            </a:r>
          </a:p>
          <a:p>
            <a:pPr lvl="2"/>
            <a:r>
              <a:rPr lang="en-US" dirty="0"/>
              <a:t>The classic dataset using </a:t>
            </a:r>
            <a:r>
              <a:rPr lang="en-US" dirty="0" err="1"/>
              <a:t>TimeML</a:t>
            </a:r>
            <a:endParaRPr lang="en-US" dirty="0"/>
          </a:p>
          <a:p>
            <a:pPr lvl="2"/>
            <a:r>
              <a:rPr lang="en-US" dirty="0"/>
              <a:t>A major driving force for advancement in the last two decades</a:t>
            </a:r>
          </a:p>
          <a:p>
            <a:pPr lvl="1"/>
            <a:endParaRPr lang="en-US" dirty="0"/>
          </a:p>
        </p:txBody>
      </p:sp>
      <p:sp>
        <p:nvSpPr>
          <p:cNvPr id="2" name="Title 1">
            <a:extLst>
              <a:ext uri="{FF2B5EF4-FFF2-40B4-BE49-F238E27FC236}">
                <a16:creationId xmlns:a16="http://schemas.microsoft.com/office/drawing/2014/main" id="{165E84BE-8B58-82DC-2F50-ABA772A357F4}"/>
              </a:ext>
            </a:extLst>
          </p:cNvPr>
          <p:cNvSpPr>
            <a:spLocks noGrp="1"/>
          </p:cNvSpPr>
          <p:nvPr>
            <p:ph type="title"/>
          </p:nvPr>
        </p:nvSpPr>
        <p:spPr/>
        <p:txBody>
          <a:bodyPr/>
          <a:lstStyle/>
          <a:p>
            <a:r>
              <a:rPr lang="en-US" dirty="0" err="1"/>
              <a:t>TimeML</a:t>
            </a:r>
            <a:endParaRPr lang="en-US" dirty="0"/>
          </a:p>
        </p:txBody>
      </p:sp>
      <p:sp>
        <p:nvSpPr>
          <p:cNvPr id="10" name="TextBox 9">
            <a:extLst>
              <a:ext uri="{FF2B5EF4-FFF2-40B4-BE49-F238E27FC236}">
                <a16:creationId xmlns:a16="http://schemas.microsoft.com/office/drawing/2014/main" id="{84947AD6-7B82-1126-2F3A-F5A97E3DE81C}"/>
              </a:ext>
            </a:extLst>
          </p:cNvPr>
          <p:cNvSpPr txBox="1"/>
          <p:nvPr/>
        </p:nvSpPr>
        <p:spPr>
          <a:xfrm>
            <a:off x="596156" y="6143447"/>
            <a:ext cx="7951155" cy="415498"/>
          </a:xfrm>
          <a:prstGeom prst="rect">
            <a:avLst/>
          </a:prstGeom>
          <a:noFill/>
        </p:spPr>
        <p:txBody>
          <a:bodyPr wrap="square">
            <a:spAutoFit/>
          </a:bodyPr>
          <a:lstStyle/>
          <a:p>
            <a:pPr marL="0" indent="0" hangingPunct="1">
              <a:spcBef>
                <a:spcPts val="0"/>
              </a:spcBef>
              <a:buClr>
                <a:srgbClr val="000000"/>
              </a:buClr>
              <a:buSzTx/>
              <a:buNone/>
            </a:pPr>
            <a:r>
              <a:rPr lang="en-US" sz="1050" dirty="0">
                <a:solidFill>
                  <a:srgbClr val="222222"/>
                </a:solidFill>
                <a:highlight>
                  <a:srgbClr val="FFFFFF"/>
                </a:highlight>
                <a:latin typeface="Century Gothic" panose="020B0502020202020204" pitchFamily="34" charset="0"/>
                <a:cs typeface="Calibri Light" panose="020F0302020204030204" pitchFamily="34" charset="0"/>
                <a:sym typeface="Arial"/>
              </a:rPr>
              <a:t>[1] </a:t>
            </a:r>
            <a:r>
              <a:rPr lang="en-US" sz="1050" dirty="0" err="1">
                <a:solidFill>
                  <a:srgbClr val="222222"/>
                </a:solidFill>
                <a:highlight>
                  <a:srgbClr val="FFFFFF"/>
                </a:highlight>
                <a:latin typeface="Century Gothic" panose="020B0502020202020204" pitchFamily="34" charset="0"/>
                <a:cs typeface="Calibri Light" panose="020F0302020204030204" pitchFamily="34" charset="0"/>
                <a:sym typeface="Arial"/>
              </a:rPr>
              <a:t>TimeBank</a:t>
            </a:r>
            <a:r>
              <a:rPr lang="en-US" sz="1050" dirty="0">
                <a:solidFill>
                  <a:srgbClr val="222222"/>
                </a:solidFill>
                <a:highlight>
                  <a:srgbClr val="FFFFFF"/>
                </a:highlight>
                <a:latin typeface="Century Gothic" panose="020B0502020202020204" pitchFamily="34" charset="0"/>
                <a:cs typeface="Calibri Light" panose="020F0302020204030204" pitchFamily="34" charset="0"/>
                <a:sym typeface="Arial"/>
              </a:rPr>
              <a:t>: </a:t>
            </a:r>
            <a:r>
              <a:rPr lang="en-US" sz="1050" dirty="0">
                <a:solidFill>
                  <a:srgbClr val="222222"/>
                </a:solidFill>
                <a:highlight>
                  <a:srgbClr val="FFFFFF"/>
                </a:highlight>
                <a:latin typeface="Century Gothic" panose="020B0502020202020204" pitchFamily="34" charset="0"/>
                <a:cs typeface="Calibri Light" panose="020F0302020204030204" pitchFamily="34" charset="0"/>
                <a:sym typeface="Arial"/>
                <a:hlinkClick r:id="rId2"/>
              </a:rPr>
              <a:t>https://catalog.ldc.upenn.edu/LDC2006T08</a:t>
            </a:r>
            <a:endParaRPr lang="en-US" sz="1050" dirty="0">
              <a:solidFill>
                <a:srgbClr val="222222"/>
              </a:solidFill>
              <a:highlight>
                <a:srgbClr val="FFFFFF"/>
              </a:highlight>
              <a:latin typeface="Century Gothic" panose="020B0502020202020204" pitchFamily="34" charset="0"/>
              <a:cs typeface="Calibri Light" panose="020F0302020204030204" pitchFamily="34" charset="0"/>
              <a:sym typeface="Arial"/>
            </a:endParaRPr>
          </a:p>
          <a:p>
            <a:pPr marL="0" indent="0" hangingPunct="1">
              <a:spcBef>
                <a:spcPts val="0"/>
              </a:spcBef>
              <a:buClr>
                <a:srgbClr val="000000"/>
              </a:buClr>
              <a:buSzTx/>
              <a:buNone/>
            </a:pPr>
            <a:r>
              <a:rPr lang="en-US" sz="1050" dirty="0">
                <a:latin typeface="Century Gothic" panose="020B0502020202020204" pitchFamily="34" charset="0"/>
                <a:cs typeface="Calibri Light" panose="020F0302020204030204" pitchFamily="34" charset="0"/>
                <a:sym typeface="Arial"/>
              </a:rPr>
              <a:t>[2] TempEval-3: Evaluating Events, Time Expressions, and Temporal Relations. </a:t>
            </a:r>
            <a:r>
              <a:rPr lang="en-US" sz="1050" dirty="0" err="1">
                <a:latin typeface="Century Gothic" panose="020B0502020202020204" pitchFamily="34" charset="0"/>
                <a:cs typeface="Calibri Light" panose="020F0302020204030204" pitchFamily="34" charset="0"/>
                <a:sym typeface="Arial"/>
              </a:rPr>
              <a:t>UzZaman</a:t>
            </a:r>
            <a:r>
              <a:rPr lang="en-US" sz="1050" dirty="0">
                <a:latin typeface="Century Gothic" panose="020B0502020202020204" pitchFamily="34" charset="0"/>
                <a:cs typeface="Calibri Light" panose="020F0302020204030204" pitchFamily="34" charset="0"/>
                <a:sym typeface="Arial"/>
              </a:rPr>
              <a:t> et al., </a:t>
            </a:r>
            <a:r>
              <a:rPr lang="en-US" sz="1050" dirty="0" err="1">
                <a:latin typeface="Century Gothic" panose="020B0502020202020204" pitchFamily="34" charset="0"/>
                <a:cs typeface="Calibri Light" panose="020F0302020204030204" pitchFamily="34" charset="0"/>
                <a:sym typeface="Arial"/>
              </a:rPr>
              <a:t>SemEval</a:t>
            </a:r>
            <a:r>
              <a:rPr lang="en-US" sz="1050" dirty="0">
                <a:latin typeface="Century Gothic" panose="020B0502020202020204" pitchFamily="34" charset="0"/>
                <a:cs typeface="Calibri Light" panose="020F0302020204030204" pitchFamily="34" charset="0"/>
                <a:sym typeface="Arial"/>
              </a:rPr>
              <a:t> 2013.</a:t>
            </a:r>
          </a:p>
        </p:txBody>
      </p:sp>
      <p:sp>
        <p:nvSpPr>
          <p:cNvPr id="4" name="Slide Number Placeholder 3">
            <a:extLst>
              <a:ext uri="{FF2B5EF4-FFF2-40B4-BE49-F238E27FC236}">
                <a16:creationId xmlns:a16="http://schemas.microsoft.com/office/drawing/2014/main" id="{C0A28C1B-E82E-4473-78F7-1B8356B4F285}"/>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16</a:t>
            </a:fld>
            <a:endParaRPr lang="en-US" dirty="0"/>
          </a:p>
        </p:txBody>
      </p:sp>
    </p:spTree>
    <p:extLst>
      <p:ext uri="{BB962C8B-B14F-4D97-AF65-F5344CB8AC3E}">
        <p14:creationId xmlns:p14="http://schemas.microsoft.com/office/powerpoint/2010/main" val="318906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4DAABD-53A1-0422-F8FA-28890734A540}"/>
              </a:ext>
            </a:extLst>
          </p:cNvPr>
          <p:cNvSpPr>
            <a:spLocks noGrp="1"/>
          </p:cNvSpPr>
          <p:nvPr>
            <p:ph type="body" sz="quarter" idx="10"/>
          </p:nvPr>
        </p:nvSpPr>
        <p:spPr/>
        <p:txBody>
          <a:bodyPr/>
          <a:lstStyle/>
          <a:p>
            <a:r>
              <a:rPr lang="en-US" dirty="0"/>
              <a:t>“Annotation complexity”: Quadratic vs linear</a:t>
            </a:r>
          </a:p>
          <a:p>
            <a:pPr lvl="1"/>
            <a:r>
              <a:rPr lang="en-US" dirty="0"/>
              <a:t>If there’re N events, there’re O(N</a:t>
            </a:r>
            <a:r>
              <a:rPr lang="en-US" baseline="30000" dirty="0"/>
              <a:t>2</a:t>
            </a:r>
            <a:r>
              <a:rPr lang="en-US" dirty="0"/>
              <a:t>) pairs of (E,E) relations, but there’re only O(N) time points to consider for (E,T) relations.</a:t>
            </a:r>
          </a:p>
          <a:p>
            <a:pPr lvl="1"/>
            <a:r>
              <a:rPr lang="en-US" dirty="0"/>
              <a:t>Advantage: the time of an event doesn’t have to come from the text verbatim.</a:t>
            </a:r>
          </a:p>
        </p:txBody>
      </p:sp>
      <p:sp>
        <p:nvSpPr>
          <p:cNvPr id="3" name="Title 2">
            <a:extLst>
              <a:ext uri="{FF2B5EF4-FFF2-40B4-BE49-F238E27FC236}">
                <a16:creationId xmlns:a16="http://schemas.microsoft.com/office/drawing/2014/main" id="{53969EFB-63AB-64A9-1253-80D75FFD8A19}"/>
              </a:ext>
            </a:extLst>
          </p:cNvPr>
          <p:cNvSpPr>
            <a:spLocks noGrp="1"/>
          </p:cNvSpPr>
          <p:nvPr>
            <p:ph type="title"/>
          </p:nvPr>
        </p:nvSpPr>
        <p:spPr/>
        <p:txBody>
          <a:bodyPr/>
          <a:lstStyle/>
          <a:p>
            <a:r>
              <a:rPr lang="en-US" dirty="0"/>
              <a:t>Focusing on (E,T) relationship -- </a:t>
            </a:r>
            <a:r>
              <a:rPr lang="en-US" dirty="0" err="1"/>
              <a:t>EventTime</a:t>
            </a:r>
            <a:r>
              <a:rPr lang="en-US" dirty="0"/>
              <a:t> 2016</a:t>
            </a:r>
            <a:r>
              <a:rPr lang="en-US" baseline="30000" dirty="0"/>
              <a:t>[1]</a:t>
            </a:r>
          </a:p>
        </p:txBody>
      </p:sp>
      <p:sp>
        <p:nvSpPr>
          <p:cNvPr id="4" name="TextBox 3">
            <a:extLst>
              <a:ext uri="{FF2B5EF4-FFF2-40B4-BE49-F238E27FC236}">
                <a16:creationId xmlns:a16="http://schemas.microsoft.com/office/drawing/2014/main" id="{D84AAD13-E766-791C-5257-DBC018045691}"/>
              </a:ext>
            </a:extLst>
          </p:cNvPr>
          <p:cNvSpPr txBox="1"/>
          <p:nvPr/>
        </p:nvSpPr>
        <p:spPr>
          <a:xfrm>
            <a:off x="457200" y="6581003"/>
            <a:ext cx="758470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indent="0" rtl="0">
              <a:spcBef>
                <a:spcPts val="0"/>
              </a:spcBef>
              <a:spcAft>
                <a:spcPts val="0"/>
              </a:spcAft>
              <a:buNone/>
            </a:pPr>
            <a:r>
              <a:rPr lang="en-US" sz="1200" dirty="0">
                <a:latin typeface="Century Gothic" panose="020B0502020202020204" pitchFamily="34" charset="0"/>
              </a:rPr>
              <a:t>[1] Temporal Anchoring of Events for the </a:t>
            </a:r>
            <a:r>
              <a:rPr lang="en-US" sz="1200" dirty="0" err="1">
                <a:latin typeface="Century Gothic" panose="020B0502020202020204" pitchFamily="34" charset="0"/>
              </a:rPr>
              <a:t>TimeBank</a:t>
            </a:r>
            <a:r>
              <a:rPr lang="en-US" sz="1200" dirty="0">
                <a:latin typeface="Century Gothic" panose="020B0502020202020204" pitchFamily="34" charset="0"/>
              </a:rPr>
              <a:t> Corpus. Reimers et al., ACL’16.</a:t>
            </a:r>
            <a:endParaRPr lang="en-US" sz="2000" b="0" dirty="0">
              <a:effectLst/>
              <a:latin typeface="Century Gothic" panose="020B0502020202020204" pitchFamily="34" charset="0"/>
            </a:endParaRPr>
          </a:p>
        </p:txBody>
      </p:sp>
      <p:sp>
        <p:nvSpPr>
          <p:cNvPr id="5" name="TextBox 4">
            <a:extLst>
              <a:ext uri="{FF2B5EF4-FFF2-40B4-BE49-F238E27FC236}">
                <a16:creationId xmlns:a16="http://schemas.microsoft.com/office/drawing/2014/main" id="{3B3EB14B-1A77-1453-11A8-C83D7D780ADF}"/>
              </a:ext>
            </a:extLst>
          </p:cNvPr>
          <p:cNvSpPr txBox="1"/>
          <p:nvPr/>
        </p:nvSpPr>
        <p:spPr>
          <a:xfrm>
            <a:off x="1221720" y="3515274"/>
            <a:ext cx="6930189" cy="1449113"/>
          </a:xfrm>
          <a:prstGeom prst="rect">
            <a:avLst/>
          </a:prstGeom>
          <a:noFill/>
          <a:ln w="12700" cap="flat">
            <a:solidFill>
              <a:srgbClr val="0E3E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indent="0">
              <a:buNone/>
            </a:pPr>
            <a:r>
              <a:rPr kumimoji="0" lang="en-US" sz="2800" b="0" i="0" u="none" strike="noStrike" cap="none" spc="0" normalizeH="0" baseline="0" dirty="0">
                <a:ln>
                  <a:noFill/>
                </a:ln>
                <a:solidFill>
                  <a:srgbClr val="000000"/>
                </a:solidFill>
                <a:effectLst/>
                <a:uFillTx/>
                <a:latin typeface="Century Gothic" panose="020B0502020202020204" pitchFamily="34" charset="0"/>
                <a:sym typeface="Calibri"/>
              </a:rPr>
              <a:t>He was </a:t>
            </a:r>
            <a:r>
              <a:rPr kumimoji="0" lang="en-US" sz="2800" b="1" i="0" u="none" strike="noStrike" cap="none" spc="0" normalizeH="0" baseline="0" dirty="0">
                <a:ln>
                  <a:noFill/>
                </a:ln>
                <a:solidFill>
                  <a:srgbClr val="000000"/>
                </a:solidFill>
                <a:effectLst/>
                <a:uFillTx/>
                <a:latin typeface="Century Gothic" panose="020B0502020202020204" pitchFamily="34" charset="0"/>
                <a:sym typeface="Calibri"/>
              </a:rPr>
              <a:t>sent</a:t>
            </a:r>
            <a:r>
              <a:rPr kumimoji="0" lang="en-US" sz="2800" b="0" i="0" u="none" strike="noStrike" cap="none" spc="0" normalizeH="0" baseline="0" dirty="0">
                <a:ln>
                  <a:noFill/>
                </a:ln>
                <a:solidFill>
                  <a:srgbClr val="000000"/>
                </a:solidFill>
                <a:effectLst/>
                <a:uFillTx/>
                <a:latin typeface="Century Gothic" panose="020B0502020202020204" pitchFamily="34" charset="0"/>
                <a:sym typeface="Calibri"/>
              </a:rPr>
              <a:t> into space on </a:t>
            </a:r>
            <a:r>
              <a:rPr kumimoji="0" lang="en-US" sz="2800" b="1" i="0" u="none" strike="noStrike" cap="none" spc="0" normalizeH="0" baseline="0" dirty="0">
                <a:ln>
                  <a:noFill/>
                </a:ln>
                <a:solidFill>
                  <a:srgbClr val="000000"/>
                </a:solidFill>
                <a:effectLst/>
                <a:uFillTx/>
                <a:latin typeface="Century Gothic" panose="020B0502020202020204" pitchFamily="34" charset="0"/>
                <a:sym typeface="Calibri"/>
              </a:rPr>
              <a:t>May 26, 1980</a:t>
            </a:r>
            <a:r>
              <a:rPr kumimoji="0" lang="en-US" sz="2800" b="0" i="0" u="none" strike="noStrike" cap="none" spc="0" normalizeH="0" baseline="0" dirty="0">
                <a:ln>
                  <a:noFill/>
                </a:ln>
                <a:solidFill>
                  <a:srgbClr val="000000"/>
                </a:solidFill>
                <a:effectLst/>
                <a:uFillTx/>
                <a:latin typeface="Century Gothic" panose="020B0502020202020204" pitchFamily="34" charset="0"/>
                <a:sym typeface="Calibri"/>
              </a:rPr>
              <a:t>. He </a:t>
            </a:r>
            <a:r>
              <a:rPr kumimoji="0" lang="en-US" sz="2800" b="1" i="0" u="none" strike="noStrike" cap="none" spc="0" normalizeH="0" baseline="0" dirty="0">
                <a:ln>
                  <a:noFill/>
                </a:ln>
                <a:solidFill>
                  <a:srgbClr val="000000"/>
                </a:solidFill>
                <a:effectLst/>
                <a:uFillTx/>
                <a:latin typeface="Century Gothic" panose="020B0502020202020204" pitchFamily="34" charset="0"/>
                <a:sym typeface="Calibri"/>
              </a:rPr>
              <a:t>spent</a:t>
            </a:r>
            <a:r>
              <a:rPr kumimoji="0" lang="en-US" sz="2800" b="0" i="0" u="none" strike="noStrike" cap="none" spc="0" normalizeH="0" baseline="0" dirty="0">
                <a:ln>
                  <a:noFill/>
                </a:ln>
                <a:solidFill>
                  <a:srgbClr val="000000"/>
                </a:solidFill>
                <a:effectLst/>
                <a:uFillTx/>
                <a:latin typeface="Century Gothic" panose="020B0502020202020204" pitchFamily="34" charset="0"/>
                <a:sym typeface="Calibri"/>
              </a:rPr>
              <a:t> six days aboard the Salyut 6 spacecraft.</a:t>
            </a:r>
          </a:p>
        </p:txBody>
      </p:sp>
      <p:sp>
        <p:nvSpPr>
          <p:cNvPr id="6" name="TextBox 5">
            <a:extLst>
              <a:ext uri="{FF2B5EF4-FFF2-40B4-BE49-F238E27FC236}">
                <a16:creationId xmlns:a16="http://schemas.microsoft.com/office/drawing/2014/main" id="{6459B163-015D-967A-2C57-0C614FEAB197}"/>
              </a:ext>
            </a:extLst>
          </p:cNvPr>
          <p:cNvSpPr txBox="1"/>
          <p:nvPr/>
        </p:nvSpPr>
        <p:spPr>
          <a:xfrm>
            <a:off x="1221719" y="5137725"/>
            <a:ext cx="6930189" cy="13926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indent="0">
              <a:buNone/>
            </a:pPr>
            <a:r>
              <a:rPr kumimoji="0" lang="en-US" sz="1800" b="0" i="1" u="none" strike="noStrike" cap="none" spc="0" normalizeH="0" baseline="0" dirty="0">
                <a:ln>
                  <a:noFill/>
                </a:ln>
                <a:solidFill>
                  <a:srgbClr val="000000"/>
                </a:solidFill>
                <a:effectLst/>
                <a:uFillTx/>
                <a:latin typeface="Century Gothic" panose="020B0502020202020204" pitchFamily="34" charset="0"/>
                <a:sym typeface="Calibri"/>
              </a:rPr>
              <a:t>Annotations:</a:t>
            </a:r>
          </a:p>
          <a:p>
            <a:r>
              <a:rPr kumimoji="0" lang="en-US" sz="1800" b="0" i="1" u="none" strike="noStrike" cap="none" spc="0" normalizeH="0" baseline="0" dirty="0">
                <a:ln>
                  <a:noFill/>
                </a:ln>
                <a:solidFill>
                  <a:srgbClr val="000000"/>
                </a:solidFill>
                <a:effectLst/>
                <a:uFillTx/>
                <a:latin typeface="Century Gothic" panose="020B0502020202020204" pitchFamily="34" charset="0"/>
                <a:sym typeface="Calibri"/>
              </a:rPr>
              <a:t>Sent: 1980-05-26</a:t>
            </a:r>
          </a:p>
          <a:p>
            <a:r>
              <a:rPr lang="en-US" sz="1800" i="1" dirty="0">
                <a:latin typeface="Century Gothic" panose="020B0502020202020204" pitchFamily="34" charset="0"/>
              </a:rPr>
              <a:t>Spent: [1980-05-26, 1980-06-01] (this time interval is not from the text verbatim)</a:t>
            </a:r>
            <a:endParaRPr kumimoji="0" lang="en-US" sz="1800" b="0" i="1"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7" name="Slide Number Placeholder 6">
            <a:extLst>
              <a:ext uri="{FF2B5EF4-FFF2-40B4-BE49-F238E27FC236}">
                <a16:creationId xmlns:a16="http://schemas.microsoft.com/office/drawing/2014/main" id="{57898E2B-8E10-6A98-BCF5-5BC465B6D794}"/>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17</a:t>
            </a:fld>
            <a:endParaRPr lang="en-US" dirty="0"/>
          </a:p>
        </p:txBody>
      </p:sp>
    </p:spTree>
    <p:extLst>
      <p:ext uri="{BB962C8B-B14F-4D97-AF65-F5344CB8AC3E}">
        <p14:creationId xmlns:p14="http://schemas.microsoft.com/office/powerpoint/2010/main" val="32293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F0819B-7814-F8E3-0523-DB277C2EB118}"/>
              </a:ext>
            </a:extLst>
          </p:cNvPr>
          <p:cNvPicPr>
            <a:picLocks noChangeAspect="1"/>
          </p:cNvPicPr>
          <p:nvPr/>
        </p:nvPicPr>
        <p:blipFill>
          <a:blip r:embed="rId2"/>
          <a:stretch>
            <a:fillRect/>
          </a:stretch>
        </p:blipFill>
        <p:spPr>
          <a:xfrm>
            <a:off x="0" y="2099682"/>
            <a:ext cx="9013371" cy="2973058"/>
          </a:xfrm>
          <a:prstGeom prst="rect">
            <a:avLst/>
          </a:prstGeom>
        </p:spPr>
      </p:pic>
      <p:sp>
        <p:nvSpPr>
          <p:cNvPr id="3" name="Title 2">
            <a:extLst>
              <a:ext uri="{FF2B5EF4-FFF2-40B4-BE49-F238E27FC236}">
                <a16:creationId xmlns:a16="http://schemas.microsoft.com/office/drawing/2014/main" id="{53969EFB-63AB-64A9-1253-80D75FFD8A19}"/>
              </a:ext>
            </a:extLst>
          </p:cNvPr>
          <p:cNvSpPr>
            <a:spLocks noGrp="1"/>
          </p:cNvSpPr>
          <p:nvPr>
            <p:ph type="title"/>
          </p:nvPr>
        </p:nvSpPr>
        <p:spPr/>
        <p:txBody>
          <a:bodyPr/>
          <a:lstStyle/>
          <a:p>
            <a:r>
              <a:rPr lang="en-US" dirty="0"/>
              <a:t>Focusing on (E,T) relationship -- </a:t>
            </a:r>
            <a:r>
              <a:rPr lang="en-US" dirty="0" err="1"/>
              <a:t>AbsoluteTimeline</a:t>
            </a:r>
            <a:r>
              <a:rPr lang="en-US" dirty="0"/>
              <a:t> 2022</a:t>
            </a:r>
            <a:r>
              <a:rPr lang="en-US" baseline="30000" dirty="0"/>
              <a:t>[1]</a:t>
            </a:r>
          </a:p>
        </p:txBody>
      </p:sp>
      <p:sp>
        <p:nvSpPr>
          <p:cNvPr id="4" name="TextBox 3">
            <a:extLst>
              <a:ext uri="{FF2B5EF4-FFF2-40B4-BE49-F238E27FC236}">
                <a16:creationId xmlns:a16="http://schemas.microsoft.com/office/drawing/2014/main" id="{D84AAD13-E766-791C-5257-DBC018045691}"/>
              </a:ext>
            </a:extLst>
          </p:cNvPr>
          <p:cNvSpPr txBox="1"/>
          <p:nvPr/>
        </p:nvSpPr>
        <p:spPr>
          <a:xfrm>
            <a:off x="457200" y="6397204"/>
            <a:ext cx="758470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indent="0" rtl="0">
              <a:spcBef>
                <a:spcPts val="0"/>
              </a:spcBef>
              <a:spcAft>
                <a:spcPts val="0"/>
              </a:spcAft>
              <a:buNone/>
            </a:pPr>
            <a:r>
              <a:rPr lang="en-US" sz="1200" b="0" i="0" u="none" strike="noStrike" dirty="0">
                <a:solidFill>
                  <a:srgbClr val="000000"/>
                </a:solidFill>
                <a:effectLst/>
                <a:latin typeface="Century Gothic" panose="020B0502020202020204" pitchFamily="34" charset="0"/>
              </a:rPr>
              <a:t>[1] Towards extracting absolute timelines from English clinical reports. </a:t>
            </a:r>
            <a:r>
              <a:rPr lang="en-US" sz="1200" b="0" i="0" u="none" strike="noStrike" dirty="0" err="1">
                <a:solidFill>
                  <a:srgbClr val="000000"/>
                </a:solidFill>
                <a:effectLst/>
                <a:latin typeface="Century Gothic" panose="020B0502020202020204" pitchFamily="34" charset="0"/>
              </a:rPr>
              <a:t>Leeuwenberg</a:t>
            </a:r>
            <a:r>
              <a:rPr lang="en-US" sz="1200" b="0" i="0" u="none" strike="noStrike" dirty="0">
                <a:solidFill>
                  <a:srgbClr val="000000"/>
                </a:solidFill>
                <a:effectLst/>
                <a:latin typeface="Century Gothic" panose="020B0502020202020204" pitchFamily="34" charset="0"/>
              </a:rPr>
              <a:t> &amp; </a:t>
            </a:r>
            <a:r>
              <a:rPr lang="en-US" sz="1200" b="0" i="0" u="none" strike="noStrike" dirty="0" err="1">
                <a:solidFill>
                  <a:srgbClr val="000000"/>
                </a:solidFill>
                <a:effectLst/>
                <a:latin typeface="Century Gothic" panose="020B0502020202020204" pitchFamily="34" charset="0"/>
              </a:rPr>
              <a:t>Moens</a:t>
            </a:r>
            <a:r>
              <a:rPr lang="en-US" sz="1200" b="0" i="0" u="none" strike="noStrike" dirty="0">
                <a:solidFill>
                  <a:srgbClr val="000000"/>
                </a:solidFill>
                <a:effectLst/>
                <a:latin typeface="Century Gothic" panose="020B0502020202020204" pitchFamily="34" charset="0"/>
              </a:rPr>
              <a:t>, </a:t>
            </a:r>
            <a:r>
              <a:rPr lang="en-US" sz="1200" b="0" i="1" u="none" strike="noStrike" dirty="0">
                <a:solidFill>
                  <a:srgbClr val="000000"/>
                </a:solidFill>
                <a:effectLst/>
                <a:latin typeface="Century Gothic" panose="020B0502020202020204" pitchFamily="34" charset="0"/>
              </a:rPr>
              <a:t>IEEE/ACM Transactions on Audio, Speech, and Language Processing</a:t>
            </a:r>
            <a:r>
              <a:rPr lang="en-US" sz="1200" b="0" i="0" u="none" strike="noStrike" dirty="0">
                <a:solidFill>
                  <a:srgbClr val="000000"/>
                </a:solidFill>
                <a:effectLst/>
                <a:latin typeface="Century Gothic" panose="020B0502020202020204" pitchFamily="34" charset="0"/>
              </a:rPr>
              <a:t> 2022.</a:t>
            </a:r>
            <a:endParaRPr lang="en-US" sz="1600" b="0" dirty="0">
              <a:effectLst/>
              <a:latin typeface="Century Gothic" panose="020B0502020202020204" pitchFamily="34" charset="0"/>
            </a:endParaRPr>
          </a:p>
        </p:txBody>
      </p:sp>
      <p:sp>
        <p:nvSpPr>
          <p:cNvPr id="6" name="TextBox 5">
            <a:extLst>
              <a:ext uri="{FF2B5EF4-FFF2-40B4-BE49-F238E27FC236}">
                <a16:creationId xmlns:a16="http://schemas.microsoft.com/office/drawing/2014/main" id="{97FCE72D-CBDB-0EC8-6B2C-C4220855A17C}"/>
              </a:ext>
            </a:extLst>
          </p:cNvPr>
          <p:cNvSpPr txBox="1"/>
          <p:nvPr/>
        </p:nvSpPr>
        <p:spPr>
          <a:xfrm>
            <a:off x="900649" y="5072740"/>
            <a:ext cx="7584706" cy="8951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600" b="0" i="0" u="none" strike="noStrike" cap="none" spc="0" normalizeH="0" baseline="0" dirty="0">
                <a:ln>
                  <a:noFill/>
                </a:ln>
                <a:solidFill>
                  <a:srgbClr val="000000"/>
                </a:solidFill>
                <a:effectLst/>
                <a:uFillTx/>
                <a:latin typeface="Century Gothic" panose="020B0502020202020204" pitchFamily="34" charset="0"/>
                <a:sym typeface="Calibri"/>
              </a:rPr>
              <a:t>Used time boundaries to represent (reasonable) guesses when </a:t>
            </a:r>
            <a:r>
              <a:rPr lang="en-US" sz="1600" dirty="0">
                <a:latin typeface="Century Gothic" panose="020B0502020202020204" pitchFamily="34" charset="0"/>
              </a:rPr>
              <a:t>text comes with uncertainty. E.g., “a history of fever” is assumed to be in the several days before March 12, 1991, not weeks or months.</a:t>
            </a:r>
            <a:endParaRPr kumimoji="0" lang="en-US" sz="16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2" name="Slide Number Placeholder 1">
            <a:extLst>
              <a:ext uri="{FF2B5EF4-FFF2-40B4-BE49-F238E27FC236}">
                <a16:creationId xmlns:a16="http://schemas.microsoft.com/office/drawing/2014/main" id="{1C8FA384-2299-6D38-0FB5-F2FC0A718BAB}"/>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18</a:t>
            </a:fld>
            <a:endParaRPr lang="en-US" dirty="0"/>
          </a:p>
        </p:txBody>
      </p:sp>
    </p:spTree>
    <p:extLst>
      <p:ext uri="{BB962C8B-B14F-4D97-AF65-F5344CB8AC3E}">
        <p14:creationId xmlns:p14="http://schemas.microsoft.com/office/powerpoint/2010/main" val="54099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03F6-61EB-E14F-9653-5B8D19B3AC58}"/>
              </a:ext>
            </a:extLst>
          </p:cNvPr>
          <p:cNvSpPr>
            <a:spLocks noGrp="1"/>
          </p:cNvSpPr>
          <p:nvPr>
            <p:ph type="title"/>
          </p:nvPr>
        </p:nvSpPr>
        <p:spPr/>
        <p:txBody>
          <a:bodyPr/>
          <a:lstStyle/>
          <a:p>
            <a:r>
              <a:rPr lang="en-US" dirty="0"/>
              <a:t>Location is important for understanding events</a:t>
            </a:r>
          </a:p>
        </p:txBody>
      </p:sp>
      <p:pic>
        <p:nvPicPr>
          <p:cNvPr id="1026" name="Picture 2">
            <a:extLst>
              <a:ext uri="{FF2B5EF4-FFF2-40B4-BE49-F238E27FC236}">
                <a16:creationId xmlns:a16="http://schemas.microsoft.com/office/drawing/2014/main" id="{4F22C396-E66E-E34C-938D-D53390B92F23}"/>
              </a:ext>
            </a:extLst>
          </p:cNvPr>
          <p:cNvPicPr>
            <a:picLocks noChangeAspect="1" noChangeArrowheads="1"/>
          </p:cNvPicPr>
          <p:nvPr/>
        </p:nvPicPr>
        <p:blipFill>
          <a:blip r:embed="rId3">
            <a:alphaModFix amt="66000"/>
            <a:extLst>
              <a:ext uri="{28A0092B-C50C-407E-A947-70E740481C1C}">
                <a14:useLocalDpi xmlns:a14="http://schemas.microsoft.com/office/drawing/2010/main" val="0"/>
              </a:ext>
            </a:extLst>
          </a:blip>
          <a:srcRect/>
          <a:stretch>
            <a:fillRect/>
          </a:stretch>
        </p:blipFill>
        <p:spPr bwMode="auto">
          <a:xfrm>
            <a:off x="1543408" y="2735715"/>
            <a:ext cx="5895545" cy="314429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85E540E-E8F5-4E49-8606-34AC091D5E18}"/>
              </a:ext>
            </a:extLst>
          </p:cNvPr>
          <p:cNvGrpSpPr/>
          <p:nvPr/>
        </p:nvGrpSpPr>
        <p:grpSpPr>
          <a:xfrm>
            <a:off x="4187629" y="1217857"/>
            <a:ext cx="1947592" cy="1593693"/>
            <a:chOff x="5275728" y="1024238"/>
            <a:chExt cx="3062010" cy="2505609"/>
          </a:xfrm>
        </p:grpSpPr>
        <p:sp>
          <p:nvSpPr>
            <p:cNvPr id="10" name="Rectangle: Rounded Corners 5">
              <a:extLst>
                <a:ext uri="{FF2B5EF4-FFF2-40B4-BE49-F238E27FC236}">
                  <a16:creationId xmlns:a16="http://schemas.microsoft.com/office/drawing/2014/main" id="{801BDC53-BBAE-A54E-AA13-0F3E5E4DAA1C}"/>
                </a:ext>
              </a:extLst>
            </p:cNvPr>
            <p:cNvSpPr/>
            <p:nvPr/>
          </p:nvSpPr>
          <p:spPr>
            <a:xfrm>
              <a:off x="5275728" y="2539247"/>
              <a:ext cx="3062010" cy="990600"/>
            </a:xfrm>
            <a:prstGeom prst="roundRect">
              <a:avLst/>
            </a:prstGeom>
            <a:solidFill>
              <a:srgbClr val="77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200" b="1" i="1" u="sng" dirty="0">
                  <a:solidFill>
                    <a:schemeClr val="bg2"/>
                  </a:solidFill>
                  <a:latin typeface="Century Gothic" panose="020B0502020202020204" pitchFamily="34" charset="0"/>
                </a:rPr>
                <a:t>Police used tear gas</a:t>
              </a:r>
            </a:p>
          </p:txBody>
        </p:sp>
        <p:pic>
          <p:nvPicPr>
            <p:cNvPr id="11" name="Picture 2" descr="Image result for police tear gas">
              <a:extLst>
                <a:ext uri="{FF2B5EF4-FFF2-40B4-BE49-F238E27FC236}">
                  <a16:creationId xmlns:a16="http://schemas.microsoft.com/office/drawing/2014/main" id="{25588413-6579-6142-9F62-4FEAA44AFB0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37959" y="1024238"/>
              <a:ext cx="2337547" cy="142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488D7867-80A4-624E-9692-E2D9C143E1C4}"/>
              </a:ext>
            </a:extLst>
          </p:cNvPr>
          <p:cNvGrpSpPr/>
          <p:nvPr/>
        </p:nvGrpSpPr>
        <p:grpSpPr>
          <a:xfrm>
            <a:off x="1230376" y="1197499"/>
            <a:ext cx="1947591" cy="1596559"/>
            <a:chOff x="806262" y="1019732"/>
            <a:chExt cx="3062009" cy="2510115"/>
          </a:xfrm>
        </p:grpSpPr>
        <p:sp>
          <p:nvSpPr>
            <p:cNvPr id="13" name="Rectangle: Rounded Corners 4">
              <a:extLst>
                <a:ext uri="{FF2B5EF4-FFF2-40B4-BE49-F238E27FC236}">
                  <a16:creationId xmlns:a16="http://schemas.microsoft.com/office/drawing/2014/main" id="{81DE33A1-05F9-5F4C-AEC2-39A4A62B60EB}"/>
                </a:ext>
              </a:extLst>
            </p:cNvPr>
            <p:cNvSpPr/>
            <p:nvPr/>
          </p:nvSpPr>
          <p:spPr>
            <a:xfrm>
              <a:off x="806262" y="2539247"/>
              <a:ext cx="3062009" cy="990600"/>
            </a:xfrm>
            <a:prstGeom prst="roundRect">
              <a:avLst/>
            </a:prstGeom>
            <a:solidFill>
              <a:srgbClr val="F1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200" b="1" i="1" u="sng" dirty="0">
                  <a:solidFill>
                    <a:schemeClr val="bg2"/>
                  </a:solidFill>
                  <a:latin typeface="Century Gothic" panose="020B0502020202020204" pitchFamily="34" charset="0"/>
                </a:rPr>
                <a:t>People were angry</a:t>
              </a:r>
            </a:p>
          </p:txBody>
        </p:sp>
        <p:pic>
          <p:nvPicPr>
            <p:cNvPr id="14" name="Picture 13">
              <a:extLst>
                <a:ext uri="{FF2B5EF4-FFF2-40B4-BE49-F238E27FC236}">
                  <a16:creationId xmlns:a16="http://schemas.microsoft.com/office/drawing/2014/main" id="{856B2697-94C8-C043-B5DF-96EFCCAD6646}"/>
                </a:ext>
              </a:extLst>
            </p:cNvPr>
            <p:cNvPicPr>
              <a:picLocks noChangeAspect="1"/>
            </p:cNvPicPr>
            <p:nvPr/>
          </p:nvPicPr>
          <p:blipFill>
            <a:blip r:embed="rId5"/>
            <a:stretch>
              <a:fillRect/>
            </a:stretch>
          </p:blipFill>
          <p:spPr>
            <a:xfrm>
              <a:off x="845258" y="1019732"/>
              <a:ext cx="2984015" cy="1429840"/>
            </a:xfrm>
            <a:prstGeom prst="rect">
              <a:avLst/>
            </a:prstGeom>
          </p:spPr>
        </p:pic>
      </p:grpSp>
      <p:pic>
        <p:nvPicPr>
          <p:cNvPr id="25" name="Picture 24">
            <a:extLst>
              <a:ext uri="{FF2B5EF4-FFF2-40B4-BE49-F238E27FC236}">
                <a16:creationId xmlns:a16="http://schemas.microsoft.com/office/drawing/2014/main" id="{21A4DD94-9198-544C-8671-5903F239327C}"/>
              </a:ext>
            </a:extLst>
          </p:cNvPr>
          <p:cNvPicPr>
            <a:picLocks noChangeAspect="1"/>
          </p:cNvPicPr>
          <p:nvPr/>
        </p:nvPicPr>
        <p:blipFill rotWithShape="1">
          <a:blip r:embed="rId6"/>
          <a:srcRect b="28476"/>
          <a:stretch/>
        </p:blipFill>
        <p:spPr>
          <a:xfrm>
            <a:off x="1942272" y="2797851"/>
            <a:ext cx="675089" cy="482846"/>
          </a:xfrm>
          <a:prstGeom prst="rect">
            <a:avLst/>
          </a:prstGeom>
        </p:spPr>
      </p:pic>
      <p:sp>
        <p:nvSpPr>
          <p:cNvPr id="16" name="TextBox 15">
            <a:extLst>
              <a:ext uri="{FF2B5EF4-FFF2-40B4-BE49-F238E27FC236}">
                <a16:creationId xmlns:a16="http://schemas.microsoft.com/office/drawing/2014/main" id="{0F9DC2C3-1E5C-684C-B3EE-3DB953F7B11A}"/>
              </a:ext>
            </a:extLst>
          </p:cNvPr>
          <p:cNvSpPr txBox="1"/>
          <p:nvPr/>
        </p:nvSpPr>
        <p:spPr>
          <a:xfrm>
            <a:off x="6454080" y="6674716"/>
            <a:ext cx="2882425" cy="215444"/>
          </a:xfrm>
          <a:prstGeom prst="rect">
            <a:avLst/>
          </a:prstGeom>
          <a:noFill/>
        </p:spPr>
        <p:txBody>
          <a:bodyPr wrap="square" rtlCol="0">
            <a:spAutoFit/>
          </a:bodyPr>
          <a:lstStyle/>
          <a:p>
            <a:pPr marL="0" indent="0">
              <a:buNone/>
            </a:pPr>
            <a:r>
              <a:rPr lang="en-US" sz="800" i="1" dirty="0">
                <a:solidFill>
                  <a:schemeClr val="bg2"/>
                </a:solidFill>
              </a:rPr>
              <a:t>Pin icon credits to </a:t>
            </a:r>
            <a:r>
              <a:rPr lang="en-US" sz="800" i="1" dirty="0" err="1">
                <a:solidFill>
                  <a:schemeClr val="bg2"/>
                </a:solidFill>
              </a:rPr>
              <a:t>Artdabana@Design</a:t>
            </a:r>
            <a:r>
              <a:rPr lang="en-US" sz="800" i="1" dirty="0">
                <a:solidFill>
                  <a:schemeClr val="bg2"/>
                </a:solidFill>
              </a:rPr>
              <a:t> from the Noun Project</a:t>
            </a:r>
          </a:p>
        </p:txBody>
      </p:sp>
      <p:pic>
        <p:nvPicPr>
          <p:cNvPr id="27" name="Picture 26">
            <a:extLst>
              <a:ext uri="{FF2B5EF4-FFF2-40B4-BE49-F238E27FC236}">
                <a16:creationId xmlns:a16="http://schemas.microsoft.com/office/drawing/2014/main" id="{1A0B064D-0DF0-9048-99BD-9558B6950C27}"/>
              </a:ext>
            </a:extLst>
          </p:cNvPr>
          <p:cNvPicPr>
            <a:picLocks noChangeAspect="1"/>
          </p:cNvPicPr>
          <p:nvPr/>
        </p:nvPicPr>
        <p:blipFill rotWithShape="1">
          <a:blip r:embed="rId6"/>
          <a:srcRect b="28476"/>
          <a:stretch/>
        </p:blipFill>
        <p:spPr>
          <a:xfrm>
            <a:off x="3860779" y="2662112"/>
            <a:ext cx="675089" cy="482846"/>
          </a:xfrm>
          <a:prstGeom prst="rect">
            <a:avLst/>
          </a:prstGeom>
        </p:spPr>
      </p:pic>
      <p:sp>
        <p:nvSpPr>
          <p:cNvPr id="3" name="TextBox 2">
            <a:extLst>
              <a:ext uri="{FF2B5EF4-FFF2-40B4-BE49-F238E27FC236}">
                <a16:creationId xmlns:a16="http://schemas.microsoft.com/office/drawing/2014/main" id="{7AC0AAB3-CA2B-D1E1-179C-B2BCD55B06CC}"/>
              </a:ext>
            </a:extLst>
          </p:cNvPr>
          <p:cNvSpPr txBox="1"/>
          <p:nvPr/>
        </p:nvSpPr>
        <p:spPr>
          <a:xfrm>
            <a:off x="1435194" y="5908029"/>
            <a:ext cx="7901311" cy="246221"/>
          </a:xfrm>
          <a:prstGeom prst="rect">
            <a:avLst/>
          </a:prstGeom>
          <a:noFill/>
        </p:spPr>
        <p:txBody>
          <a:bodyPr wrap="square" rtlCol="0">
            <a:spAutoFit/>
          </a:bodyPr>
          <a:lstStyle/>
          <a:p>
            <a:pPr marL="0" indent="0">
              <a:buNone/>
            </a:pPr>
            <a:r>
              <a:rPr lang="en-US" sz="1000" dirty="0">
                <a:latin typeface="Century Gothic" panose="020B0502020202020204" pitchFamily="34" charset="0"/>
              </a:rPr>
              <a:t>There’s often no relationship between these two events if they’re from different places in the world</a:t>
            </a:r>
          </a:p>
        </p:txBody>
      </p:sp>
      <p:sp>
        <p:nvSpPr>
          <p:cNvPr id="4" name="Slide Number Placeholder 3">
            <a:extLst>
              <a:ext uri="{FF2B5EF4-FFF2-40B4-BE49-F238E27FC236}">
                <a16:creationId xmlns:a16="http://schemas.microsoft.com/office/drawing/2014/main" id="{C9490DF6-5739-2D00-399F-45B162675C45}"/>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1</a:t>
            </a:fld>
            <a:endParaRPr lang="en-US" dirty="0"/>
          </a:p>
        </p:txBody>
      </p:sp>
    </p:spTree>
    <p:extLst>
      <p:ext uri="{BB962C8B-B14F-4D97-AF65-F5344CB8AC3E}">
        <p14:creationId xmlns:p14="http://schemas.microsoft.com/office/powerpoint/2010/main" val="167647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9102C-99F1-0441-8567-8E4944FFCF34}"/>
              </a:ext>
            </a:extLst>
          </p:cNvPr>
          <p:cNvSpPr>
            <a:spLocks noGrp="1"/>
          </p:cNvSpPr>
          <p:nvPr>
            <p:ph type="title"/>
          </p:nvPr>
        </p:nvSpPr>
        <p:spPr/>
        <p:txBody>
          <a:bodyPr/>
          <a:lstStyle/>
          <a:p>
            <a:r>
              <a:rPr lang="en-US" dirty="0" err="1"/>
              <a:t>SteQE</a:t>
            </a:r>
            <a:r>
              <a:rPr lang="en-US" dirty="0"/>
              <a:t> 2022: when COVID happened</a:t>
            </a:r>
          </a:p>
        </p:txBody>
      </p:sp>
      <p:pic>
        <p:nvPicPr>
          <p:cNvPr id="5" name="Picture 4">
            <a:extLst>
              <a:ext uri="{FF2B5EF4-FFF2-40B4-BE49-F238E27FC236}">
                <a16:creationId xmlns:a16="http://schemas.microsoft.com/office/drawing/2014/main" id="{72C62A78-4E8A-A44D-88C3-9E11626F6F6C}"/>
              </a:ext>
            </a:extLst>
          </p:cNvPr>
          <p:cNvPicPr>
            <a:picLocks noChangeAspect="1"/>
          </p:cNvPicPr>
          <p:nvPr/>
        </p:nvPicPr>
        <p:blipFill rotWithShape="1">
          <a:blip r:embed="rId3"/>
          <a:srcRect b="67613"/>
          <a:stretch/>
        </p:blipFill>
        <p:spPr>
          <a:xfrm>
            <a:off x="-9526" y="976043"/>
            <a:ext cx="9144000" cy="1608977"/>
          </a:xfrm>
          <a:prstGeom prst="rect">
            <a:avLst/>
          </a:prstGeom>
        </p:spPr>
      </p:pic>
      <p:pic>
        <p:nvPicPr>
          <p:cNvPr id="8" name="Picture 7">
            <a:extLst>
              <a:ext uri="{FF2B5EF4-FFF2-40B4-BE49-F238E27FC236}">
                <a16:creationId xmlns:a16="http://schemas.microsoft.com/office/drawing/2014/main" id="{62E6050B-BE03-6148-865C-C0A25FFF3BF7}"/>
              </a:ext>
            </a:extLst>
          </p:cNvPr>
          <p:cNvPicPr>
            <a:picLocks noChangeAspect="1"/>
          </p:cNvPicPr>
          <p:nvPr/>
        </p:nvPicPr>
        <p:blipFill rotWithShape="1">
          <a:blip r:embed="rId3"/>
          <a:srcRect t="32571" b="38857"/>
          <a:stretch/>
        </p:blipFill>
        <p:spPr>
          <a:xfrm>
            <a:off x="0" y="2606040"/>
            <a:ext cx="9144000" cy="1419423"/>
          </a:xfrm>
          <a:prstGeom prst="rect">
            <a:avLst/>
          </a:prstGeom>
        </p:spPr>
      </p:pic>
      <p:pic>
        <p:nvPicPr>
          <p:cNvPr id="9" name="Picture 8">
            <a:extLst>
              <a:ext uri="{FF2B5EF4-FFF2-40B4-BE49-F238E27FC236}">
                <a16:creationId xmlns:a16="http://schemas.microsoft.com/office/drawing/2014/main" id="{C321EA61-C270-4D4D-85F8-BB0DDDF1EB2D}"/>
              </a:ext>
            </a:extLst>
          </p:cNvPr>
          <p:cNvPicPr>
            <a:picLocks noChangeAspect="1"/>
          </p:cNvPicPr>
          <p:nvPr/>
        </p:nvPicPr>
        <p:blipFill rotWithShape="1">
          <a:blip r:embed="rId3"/>
          <a:srcRect t="60031"/>
          <a:stretch/>
        </p:blipFill>
        <p:spPr>
          <a:xfrm>
            <a:off x="-9526" y="3969387"/>
            <a:ext cx="9144000" cy="1985616"/>
          </a:xfrm>
          <a:prstGeom prst="rect">
            <a:avLst/>
          </a:prstGeom>
        </p:spPr>
      </p:pic>
      <p:sp>
        <p:nvSpPr>
          <p:cNvPr id="7" name="TextBox 6">
            <a:extLst>
              <a:ext uri="{FF2B5EF4-FFF2-40B4-BE49-F238E27FC236}">
                <a16:creationId xmlns:a16="http://schemas.microsoft.com/office/drawing/2014/main" id="{95EFF6D4-E7BA-3B97-0A5F-82FDFEFE068D}"/>
              </a:ext>
            </a:extLst>
          </p:cNvPr>
          <p:cNvSpPr txBox="1"/>
          <p:nvPr/>
        </p:nvSpPr>
        <p:spPr>
          <a:xfrm>
            <a:off x="457200" y="6469146"/>
            <a:ext cx="7951155" cy="253916"/>
          </a:xfrm>
          <a:prstGeom prst="rect">
            <a:avLst/>
          </a:prstGeom>
          <a:noFill/>
        </p:spPr>
        <p:txBody>
          <a:bodyPr wrap="square">
            <a:spAutoFit/>
          </a:bodyPr>
          <a:lstStyle/>
          <a:p>
            <a:pPr marL="0" indent="0" hangingPunct="1">
              <a:spcBef>
                <a:spcPts val="0"/>
              </a:spcBef>
              <a:buClr>
                <a:srgbClr val="000000"/>
              </a:buClr>
              <a:buSzTx/>
              <a:buNone/>
            </a:pPr>
            <a:r>
              <a:rPr lang="en-US" altLang="zh-CN" sz="1050" dirty="0">
                <a:solidFill>
                  <a:srgbClr val="222222"/>
                </a:solidFill>
                <a:highlight>
                  <a:srgbClr val="FFFFFF"/>
                </a:highlight>
                <a:latin typeface="Century Gothic" panose="020B0502020202020204" pitchFamily="34" charset="0"/>
                <a:cs typeface="Calibri Light" panose="020F0302020204030204" pitchFamily="34" charset="0"/>
                <a:sym typeface="Arial"/>
              </a:rPr>
              <a:t>A Meta-framework for Spatiotemporal Quantity Extraction from Text.</a:t>
            </a:r>
            <a:r>
              <a:rPr lang="zh-CN" altLang="en-US" sz="1050" dirty="0">
                <a:solidFill>
                  <a:srgbClr val="222222"/>
                </a:solidFill>
                <a:highlight>
                  <a:srgbClr val="FFFFFF"/>
                </a:highlight>
                <a:latin typeface="Century Gothic" panose="020B0502020202020204" pitchFamily="34" charset="0"/>
                <a:cs typeface="Calibri Light" panose="020F0302020204030204" pitchFamily="34" charset="0"/>
                <a:sym typeface="Arial"/>
              </a:rPr>
              <a:t> </a:t>
            </a:r>
            <a:r>
              <a:rPr lang="en-US" altLang="zh-CN" sz="1050" dirty="0">
                <a:solidFill>
                  <a:srgbClr val="222222"/>
                </a:solidFill>
                <a:highlight>
                  <a:srgbClr val="FFFFFF"/>
                </a:highlight>
                <a:latin typeface="Century Gothic" panose="020B0502020202020204" pitchFamily="34" charset="0"/>
                <a:cs typeface="Calibri Light" panose="020F0302020204030204" pitchFamily="34" charset="0"/>
                <a:sym typeface="Arial"/>
              </a:rPr>
              <a:t>Ning et al., ACL’22.</a:t>
            </a:r>
            <a:endParaRPr lang="en-US" sz="1050" dirty="0">
              <a:latin typeface="Century Gothic" panose="020B0502020202020204" pitchFamily="34" charset="0"/>
              <a:cs typeface="Calibri Light" panose="020F0302020204030204" pitchFamily="34" charset="0"/>
              <a:sym typeface="Arial"/>
            </a:endParaRPr>
          </a:p>
        </p:txBody>
      </p:sp>
      <p:sp>
        <p:nvSpPr>
          <p:cNvPr id="2" name="Slide Number Placeholder 1">
            <a:extLst>
              <a:ext uri="{FF2B5EF4-FFF2-40B4-BE49-F238E27FC236}">
                <a16:creationId xmlns:a16="http://schemas.microsoft.com/office/drawing/2014/main" id="{56F1376E-C09A-ADCF-7EAF-3099D7C94568}"/>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19</a:t>
            </a:fld>
            <a:endParaRPr lang="en-US" dirty="0"/>
          </a:p>
        </p:txBody>
      </p:sp>
    </p:spTree>
    <p:extLst>
      <p:ext uri="{BB962C8B-B14F-4D97-AF65-F5344CB8AC3E}">
        <p14:creationId xmlns:p14="http://schemas.microsoft.com/office/powerpoint/2010/main" val="175835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D30C16-8B60-EA40-BDD2-887548B50C3C}"/>
              </a:ext>
            </a:extLst>
          </p:cNvPr>
          <p:cNvSpPr>
            <a:spLocks noGrp="1"/>
          </p:cNvSpPr>
          <p:nvPr>
            <p:ph type="body" sz="quarter" idx="10"/>
          </p:nvPr>
        </p:nvSpPr>
        <p:spPr/>
        <p:txBody>
          <a:bodyPr/>
          <a:lstStyle/>
          <a:p>
            <a:r>
              <a:rPr lang="en-US" sz="2400" dirty="0">
                <a:latin typeface="Century Gothic" charset="0"/>
                <a:ea typeface="Century Gothic" charset="0"/>
                <a:cs typeface="Century Gothic" charset="0"/>
              </a:rPr>
              <a:t>This paper proposes a </a:t>
            </a:r>
            <a:r>
              <a:rPr lang="en-US" sz="2400" b="1" dirty="0">
                <a:latin typeface="Century Gothic" charset="0"/>
                <a:ea typeface="Century Gothic" charset="0"/>
                <a:cs typeface="Century Gothic" charset="0"/>
              </a:rPr>
              <a:t>meta-framework</a:t>
            </a:r>
            <a:r>
              <a:rPr lang="en-US" sz="2400" dirty="0">
                <a:latin typeface="Century Gothic" charset="0"/>
                <a:ea typeface="Century Gothic" charset="0"/>
                <a:cs typeface="Century Gothic" charset="0"/>
              </a:rPr>
              <a:t> for studying </a:t>
            </a:r>
            <a:r>
              <a:rPr lang="en-US" sz="2400" b="1" dirty="0">
                <a:latin typeface="Century Gothic" charset="0"/>
                <a:ea typeface="Century Gothic" charset="0"/>
                <a:cs typeface="Century Gothic" charset="0"/>
              </a:rPr>
              <a:t>spatiotemporal</a:t>
            </a:r>
            <a:r>
              <a:rPr lang="en-US" sz="2400" dirty="0">
                <a:latin typeface="Century Gothic" charset="0"/>
                <a:ea typeface="Century Gothic" charset="0"/>
                <a:cs typeface="Century Gothic" charset="0"/>
              </a:rPr>
              <a:t> phenomena of </a:t>
            </a:r>
            <a:r>
              <a:rPr lang="en-US" sz="2400" b="1" dirty="0">
                <a:latin typeface="Century Gothic" charset="0"/>
                <a:ea typeface="Century Gothic" charset="0"/>
                <a:cs typeface="Century Gothic" charset="0"/>
              </a:rPr>
              <a:t>quantity</a:t>
            </a:r>
            <a:r>
              <a:rPr lang="en-US" sz="2400" dirty="0">
                <a:latin typeface="Century Gothic" charset="0"/>
                <a:ea typeface="Century Gothic" charset="0"/>
                <a:cs typeface="Century Gothic" charset="0"/>
              </a:rPr>
              <a:t> </a:t>
            </a:r>
            <a:r>
              <a:rPr lang="en-US" sz="2400" b="1" dirty="0">
                <a:latin typeface="Century Gothic" charset="0"/>
                <a:ea typeface="Century Gothic" charset="0"/>
                <a:cs typeface="Century Gothic" charset="0"/>
              </a:rPr>
              <a:t>events</a:t>
            </a:r>
            <a:r>
              <a:rPr lang="en-US" sz="2400" dirty="0">
                <a:latin typeface="Century Gothic" charset="0"/>
                <a:ea typeface="Century Gothic" charset="0"/>
                <a:cs typeface="Century Gothic" charset="0"/>
              </a:rPr>
              <a:t>.</a:t>
            </a:r>
          </a:p>
          <a:p>
            <a:pPr lvl="1"/>
            <a:r>
              <a:rPr lang="en-US" sz="2000" u="sng" dirty="0"/>
              <a:t>Quantity events</a:t>
            </a:r>
            <a:r>
              <a:rPr lang="en-US" sz="2000" dirty="0"/>
              <a:t>: numbers associated with events</a:t>
            </a:r>
          </a:p>
          <a:p>
            <a:pPr lvl="1"/>
            <a:r>
              <a:rPr lang="en-US" sz="2000" u="sng" dirty="0"/>
              <a:t>Spatiotemporal</a:t>
            </a:r>
            <a:r>
              <a:rPr lang="en-US" sz="2000" dirty="0"/>
              <a:t>: when and where did this event happen?</a:t>
            </a:r>
          </a:p>
          <a:p>
            <a:pPr lvl="1"/>
            <a:r>
              <a:rPr lang="en-US" sz="2000" u="sng" dirty="0"/>
              <a:t>Meta-framework</a:t>
            </a:r>
            <a:r>
              <a:rPr lang="en-US" sz="2000" dirty="0"/>
              <a:t>: problem formulation, re-usable data annotation pipeline, and baseline models</a:t>
            </a:r>
          </a:p>
          <a:p>
            <a:r>
              <a:rPr lang="en-US" dirty="0" err="1"/>
              <a:t>SteQE</a:t>
            </a:r>
            <a:r>
              <a:rPr lang="en-US" dirty="0"/>
              <a:t>: We release data from three sociopolitical events: the COVID-19 pandemic, Black Lives Matter (BLM) protests, and 2020 California wildfires.</a:t>
            </a:r>
          </a:p>
          <a:p>
            <a:r>
              <a:rPr lang="en-US" dirty="0"/>
              <a:t>Original talk in 2022: </a:t>
            </a:r>
            <a:r>
              <a:rPr lang="en-US" dirty="0">
                <a:hlinkClick r:id="rId3"/>
              </a:rPr>
              <a:t>https://www.youtube.com/watch?v=rNl2Jcu0NgA</a:t>
            </a:r>
            <a:r>
              <a:rPr lang="en-US" dirty="0"/>
              <a:t>  </a:t>
            </a:r>
          </a:p>
          <a:p>
            <a:endParaRPr lang="en-US" dirty="0"/>
          </a:p>
        </p:txBody>
      </p:sp>
      <p:sp>
        <p:nvSpPr>
          <p:cNvPr id="2" name="Title 1">
            <a:extLst>
              <a:ext uri="{FF2B5EF4-FFF2-40B4-BE49-F238E27FC236}">
                <a16:creationId xmlns:a16="http://schemas.microsoft.com/office/drawing/2014/main" id="{18398A2D-CC40-3246-9EC5-0C1E198A5BE7}"/>
              </a:ext>
            </a:extLst>
          </p:cNvPr>
          <p:cNvSpPr>
            <a:spLocks noGrp="1"/>
          </p:cNvSpPr>
          <p:nvPr>
            <p:ph type="title"/>
          </p:nvPr>
        </p:nvSpPr>
        <p:spPr/>
        <p:txBody>
          <a:bodyPr/>
          <a:lstStyle/>
          <a:p>
            <a:r>
              <a:rPr lang="en-US" sz="2400" dirty="0" err="1"/>
              <a:t>SteQE</a:t>
            </a:r>
            <a:r>
              <a:rPr lang="en-US" sz="2400" dirty="0"/>
              <a:t>: </a:t>
            </a:r>
            <a:r>
              <a:rPr lang="en-US" sz="2400" u="sng" dirty="0"/>
              <a:t>S</a:t>
            </a:r>
            <a:r>
              <a:rPr lang="en-US" sz="2400" dirty="0"/>
              <a:t>patio</a:t>
            </a:r>
            <a:r>
              <a:rPr lang="en-US" sz="2400" u="sng" dirty="0"/>
              <a:t>te</a:t>
            </a:r>
            <a:r>
              <a:rPr lang="en-US" sz="2400" dirty="0"/>
              <a:t>mporal </a:t>
            </a:r>
            <a:r>
              <a:rPr lang="en-US" sz="2400" u="sng" dirty="0"/>
              <a:t>Q</a:t>
            </a:r>
            <a:r>
              <a:rPr lang="en-US" sz="2400" dirty="0"/>
              <a:t>uantity </a:t>
            </a:r>
            <a:r>
              <a:rPr lang="en-US" sz="2400" u="sng" dirty="0"/>
              <a:t>E</a:t>
            </a:r>
            <a:r>
              <a:rPr lang="en-US" sz="2400" dirty="0"/>
              <a:t>xtraction</a:t>
            </a:r>
            <a:endParaRPr lang="en-US" dirty="0"/>
          </a:p>
        </p:txBody>
      </p:sp>
      <p:sp>
        <p:nvSpPr>
          <p:cNvPr id="4" name="Slide Number Placeholder 3">
            <a:extLst>
              <a:ext uri="{FF2B5EF4-FFF2-40B4-BE49-F238E27FC236}">
                <a16:creationId xmlns:a16="http://schemas.microsoft.com/office/drawing/2014/main" id="{71E75456-6656-829A-5933-22E5760643F3}"/>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20</a:t>
            </a:fld>
            <a:endParaRPr lang="en-US" dirty="0"/>
          </a:p>
        </p:txBody>
      </p:sp>
    </p:spTree>
    <p:extLst>
      <p:ext uri="{BB962C8B-B14F-4D97-AF65-F5344CB8AC3E}">
        <p14:creationId xmlns:p14="http://schemas.microsoft.com/office/powerpoint/2010/main" val="195842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885FF-50C4-1944-859E-0F02C39B5B40}"/>
              </a:ext>
            </a:extLst>
          </p:cNvPr>
          <p:cNvSpPr>
            <a:spLocks noGrp="1"/>
          </p:cNvSpPr>
          <p:nvPr>
            <p:ph type="title"/>
          </p:nvPr>
        </p:nvSpPr>
        <p:spPr/>
        <p:txBody>
          <a:bodyPr/>
          <a:lstStyle/>
          <a:p>
            <a:r>
              <a:rPr lang="en-US" dirty="0"/>
              <a:t>Data Preview</a:t>
            </a:r>
          </a:p>
        </p:txBody>
      </p:sp>
      <p:pic>
        <p:nvPicPr>
          <p:cNvPr id="87" name="Picture 86">
            <a:extLst>
              <a:ext uri="{FF2B5EF4-FFF2-40B4-BE49-F238E27FC236}">
                <a16:creationId xmlns:a16="http://schemas.microsoft.com/office/drawing/2014/main" id="{7F1E012E-2864-2246-ABFD-604601DC9AE8}"/>
              </a:ext>
            </a:extLst>
          </p:cNvPr>
          <p:cNvPicPr>
            <a:picLocks noChangeAspect="1"/>
          </p:cNvPicPr>
          <p:nvPr/>
        </p:nvPicPr>
        <p:blipFill>
          <a:blip r:embed="rId3"/>
          <a:stretch>
            <a:fillRect/>
          </a:stretch>
        </p:blipFill>
        <p:spPr>
          <a:xfrm>
            <a:off x="0" y="1016265"/>
            <a:ext cx="9144000" cy="4825469"/>
          </a:xfrm>
          <a:prstGeom prst="rect">
            <a:avLst/>
          </a:prstGeom>
        </p:spPr>
      </p:pic>
      <p:sp>
        <p:nvSpPr>
          <p:cNvPr id="3" name="Slide Number Placeholder 2">
            <a:extLst>
              <a:ext uri="{FF2B5EF4-FFF2-40B4-BE49-F238E27FC236}">
                <a16:creationId xmlns:a16="http://schemas.microsoft.com/office/drawing/2014/main" id="{5EC3618B-E444-D33F-D185-0686553E73A0}"/>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21</a:t>
            </a:fld>
            <a:endParaRPr lang="en-US" dirty="0"/>
          </a:p>
        </p:txBody>
      </p:sp>
    </p:spTree>
    <p:extLst>
      <p:ext uri="{BB962C8B-B14F-4D97-AF65-F5344CB8AC3E}">
        <p14:creationId xmlns:p14="http://schemas.microsoft.com/office/powerpoint/2010/main" val="399693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2ADFC-7E0A-DD41-AEA3-DF6B55ED76DD}"/>
              </a:ext>
            </a:extLst>
          </p:cNvPr>
          <p:cNvSpPr>
            <a:spLocks noGrp="1"/>
          </p:cNvSpPr>
          <p:nvPr>
            <p:ph type="title"/>
          </p:nvPr>
        </p:nvSpPr>
        <p:spPr/>
        <p:txBody>
          <a:bodyPr/>
          <a:lstStyle/>
          <a:p>
            <a:r>
              <a:rPr lang="en-US" dirty="0" err="1"/>
              <a:t>SteQE</a:t>
            </a:r>
            <a:r>
              <a:rPr lang="en-US" dirty="0"/>
              <a:t>: Task Formulation</a:t>
            </a:r>
          </a:p>
        </p:txBody>
      </p:sp>
      <p:sp>
        <p:nvSpPr>
          <p:cNvPr id="6" name="TextBox 5">
            <a:extLst>
              <a:ext uri="{FF2B5EF4-FFF2-40B4-BE49-F238E27FC236}">
                <a16:creationId xmlns:a16="http://schemas.microsoft.com/office/drawing/2014/main" id="{0AB0D8B3-C3D4-0548-9F2B-9FE2A93F1FD5}"/>
              </a:ext>
            </a:extLst>
          </p:cNvPr>
          <p:cNvSpPr txBox="1"/>
          <p:nvPr/>
        </p:nvSpPr>
        <p:spPr>
          <a:xfrm>
            <a:off x="812909" y="1802815"/>
            <a:ext cx="7850028" cy="2854940"/>
          </a:xfrm>
          <a:prstGeom prst="roundRect">
            <a:avLst>
              <a:gd name="adj" fmla="val 4235"/>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rPr>
              <a:t>Monday, Sep 14 2020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rPr>
              <a:t>Title: Change in western US weather to bring wildfire and smoke relief for some, high fire danger for others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rPr>
              <a:t>Over </a:t>
            </a:r>
            <a:r>
              <a:rPr kumimoji="0" lang="en-US" sz="1600" b="0" i="0" u="none" strike="noStrike" kern="0" cap="none" spc="0" normalizeH="0" baseline="0" noProof="0" dirty="0">
                <a:ln>
                  <a:noFill/>
                </a:ln>
                <a:solidFill>
                  <a:srgbClr val="C00000"/>
                </a:solidFill>
                <a:effectLst/>
                <a:uLnTx/>
                <a:uFillTx/>
                <a:latin typeface="Century Gothic" panose="020B0502020202020204" pitchFamily="34" charset="0"/>
              </a:rPr>
              <a:t>4.6 million </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rPr>
              <a:t>acres of land are actively burning across the West , with most of these blazes ongoing in California, Washington and Oregon, according to the National Interagency Fire Center. Many of these blazes exploded in size during a high wind event around the Labor Day holiday. At least </a:t>
            </a:r>
            <a:r>
              <a:rPr kumimoji="0" lang="en-US" sz="1600" b="0" i="0" u="none" strike="noStrike" kern="0" cap="none" spc="0" normalizeH="0" baseline="0" noProof="0" dirty="0">
                <a:ln>
                  <a:noFill/>
                </a:ln>
                <a:solidFill>
                  <a:srgbClr val="C00000"/>
                </a:solidFill>
                <a:effectLst/>
                <a:uLnTx/>
                <a:uFillTx/>
                <a:latin typeface="Century Gothic" panose="020B0502020202020204" pitchFamily="34" charset="0"/>
              </a:rPr>
              <a:t>35</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rPr>
              <a:t> people have been killed along the West coast as a result of the blazes, and </a:t>
            </a:r>
            <a:r>
              <a:rPr kumimoji="0" lang="en-US" sz="1600" b="0" i="0" u="none" strike="noStrike" kern="0" cap="none" spc="0" normalizeH="0" baseline="0" noProof="0" dirty="0">
                <a:ln>
                  <a:noFill/>
                </a:ln>
                <a:solidFill>
                  <a:srgbClr val="C00000"/>
                </a:solidFill>
                <a:effectLst/>
                <a:uLnTx/>
                <a:uFillTx/>
                <a:latin typeface="Century Gothic" panose="020B0502020202020204" pitchFamily="34" charset="0"/>
              </a:rPr>
              <a:t>tens of thousands </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rPr>
              <a:t>have been forced to evacuate, according to The Associated Press…</a:t>
            </a:r>
          </a:p>
        </p:txBody>
      </p:sp>
      <p:grpSp>
        <p:nvGrpSpPr>
          <p:cNvPr id="52" name="Group 51">
            <a:extLst>
              <a:ext uri="{FF2B5EF4-FFF2-40B4-BE49-F238E27FC236}">
                <a16:creationId xmlns:a16="http://schemas.microsoft.com/office/drawing/2014/main" id="{404CE8C2-A0C3-CE4C-AF5E-1B0293BBFABB}"/>
              </a:ext>
            </a:extLst>
          </p:cNvPr>
          <p:cNvGrpSpPr/>
          <p:nvPr/>
        </p:nvGrpSpPr>
        <p:grpSpPr>
          <a:xfrm>
            <a:off x="3823414" y="4891492"/>
            <a:ext cx="4749800" cy="1548354"/>
            <a:chOff x="3823414" y="4891492"/>
            <a:chExt cx="4749800" cy="1548354"/>
          </a:xfrm>
        </p:grpSpPr>
        <p:sp>
          <p:nvSpPr>
            <p:cNvPr id="29" name="Rounded Rectangle 28">
              <a:extLst>
                <a:ext uri="{FF2B5EF4-FFF2-40B4-BE49-F238E27FC236}">
                  <a16:creationId xmlns:a16="http://schemas.microsoft.com/office/drawing/2014/main" id="{3BD184A9-2274-604B-BE94-F7AA3850CF74}"/>
                </a:ext>
              </a:extLst>
            </p:cNvPr>
            <p:cNvSpPr/>
            <p:nvPr/>
          </p:nvSpPr>
          <p:spPr>
            <a:xfrm>
              <a:off x="5436314" y="4891492"/>
              <a:ext cx="1524000" cy="408623"/>
            </a:xfrm>
            <a:prstGeom prst="roundRect">
              <a:avLst/>
            </a:pr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00000"/>
                </a:solidFill>
                <a:effectLst/>
                <a:uLnTx/>
                <a:uFillTx/>
                <a:latin typeface="Calibri" panose="020F0502020204030204"/>
                <a:ea typeface="+mn-ea"/>
                <a:cs typeface="+mn-cs"/>
              </a:endParaRPr>
            </a:p>
          </p:txBody>
        </p:sp>
        <p:sp>
          <p:nvSpPr>
            <p:cNvPr id="30" name="Rounded Rectangle 5">
              <a:extLst>
                <a:ext uri="{FF2B5EF4-FFF2-40B4-BE49-F238E27FC236}">
                  <a16:creationId xmlns:a16="http://schemas.microsoft.com/office/drawing/2014/main" id="{334E7F2E-1B8A-AF4F-A651-5619B3C548AB}"/>
                </a:ext>
              </a:extLst>
            </p:cNvPr>
            <p:cNvSpPr/>
            <p:nvPr/>
          </p:nvSpPr>
          <p:spPr>
            <a:xfrm>
              <a:off x="3823414" y="6031223"/>
              <a:ext cx="1524000" cy="408623"/>
            </a:xfrm>
            <a:prstGeom prst="rect">
              <a:avLst/>
            </a:pr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8EBDE003-EC49-AF42-81C6-27C92C8B870F}"/>
                </a:ext>
              </a:extLst>
            </p:cNvPr>
            <p:cNvSpPr txBox="1"/>
            <p:nvPr/>
          </p:nvSpPr>
          <p:spPr>
            <a:xfrm>
              <a:off x="4238203" y="6031223"/>
              <a:ext cx="71365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Type</a:t>
              </a:r>
            </a:p>
          </p:txBody>
        </p:sp>
        <p:sp>
          <p:nvSpPr>
            <p:cNvPr id="32" name="Rounded Rectangle 10">
              <a:extLst>
                <a:ext uri="{FF2B5EF4-FFF2-40B4-BE49-F238E27FC236}">
                  <a16:creationId xmlns:a16="http://schemas.microsoft.com/office/drawing/2014/main" id="{00CAFF99-10FB-D543-A793-A41CD24E87F4}"/>
                </a:ext>
              </a:extLst>
            </p:cNvPr>
            <p:cNvSpPr/>
            <p:nvPr/>
          </p:nvSpPr>
          <p:spPr>
            <a:xfrm>
              <a:off x="5436314" y="6031223"/>
              <a:ext cx="1524000" cy="408623"/>
            </a:xfrm>
            <a:prstGeom prst="rect">
              <a:avLst/>
            </a:pr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CAA3F0ED-2B19-E64C-B00F-A82ED2C0C728}"/>
                </a:ext>
              </a:extLst>
            </p:cNvPr>
            <p:cNvSpPr txBox="1"/>
            <p:nvPr/>
          </p:nvSpPr>
          <p:spPr>
            <a:xfrm>
              <a:off x="5615462" y="6050868"/>
              <a:ext cx="116570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Location</a:t>
              </a:r>
            </a:p>
          </p:txBody>
        </p:sp>
        <p:sp>
          <p:nvSpPr>
            <p:cNvPr id="34" name="Rounded Rectangle 13">
              <a:extLst>
                <a:ext uri="{FF2B5EF4-FFF2-40B4-BE49-F238E27FC236}">
                  <a16:creationId xmlns:a16="http://schemas.microsoft.com/office/drawing/2014/main" id="{CA370A2A-BBA1-0E4D-8EB0-73AC42A125F5}"/>
                </a:ext>
              </a:extLst>
            </p:cNvPr>
            <p:cNvSpPr/>
            <p:nvPr/>
          </p:nvSpPr>
          <p:spPr>
            <a:xfrm>
              <a:off x="7049214" y="6031223"/>
              <a:ext cx="1524000" cy="408623"/>
            </a:xfrm>
            <a:prstGeom prst="rect">
              <a:avLst/>
            </a:pr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0EDB3251-8EF9-5A42-BFA5-69536468CAA5}"/>
                </a:ext>
              </a:extLst>
            </p:cNvPr>
            <p:cNvSpPr txBox="1"/>
            <p:nvPr/>
          </p:nvSpPr>
          <p:spPr>
            <a:xfrm>
              <a:off x="7228362" y="6050868"/>
              <a:ext cx="130516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Time span</a:t>
              </a:r>
            </a:p>
          </p:txBody>
        </p:sp>
        <p:cxnSp>
          <p:nvCxnSpPr>
            <p:cNvPr id="36" name="Straight Arrow Connector 35">
              <a:extLst>
                <a:ext uri="{FF2B5EF4-FFF2-40B4-BE49-F238E27FC236}">
                  <a16:creationId xmlns:a16="http://schemas.microsoft.com/office/drawing/2014/main" id="{F99D0588-6D2A-144F-9EF8-2475F775060C}"/>
                </a:ext>
              </a:extLst>
            </p:cNvPr>
            <p:cNvCxnSpPr>
              <a:cxnSpLocks/>
              <a:stCxn id="29" idx="2"/>
              <a:endCxn id="33" idx="0"/>
            </p:cNvCxnSpPr>
            <p:nvPr/>
          </p:nvCxnSpPr>
          <p:spPr>
            <a:xfrm>
              <a:off x="6198314" y="5300115"/>
              <a:ext cx="0" cy="750753"/>
            </a:xfrm>
            <a:prstGeom prst="straightConnector1">
              <a:avLst/>
            </a:prstGeom>
            <a:noFill/>
            <a:ln w="6350" cap="flat" cmpd="sng" algn="ctr">
              <a:solidFill>
                <a:srgbClr val="C00000"/>
              </a:solidFill>
              <a:prstDash val="solid"/>
              <a:miter lim="800000"/>
              <a:tailEnd type="triangle"/>
            </a:ln>
            <a:effectLst/>
          </p:spPr>
        </p:cxnSp>
        <p:cxnSp>
          <p:nvCxnSpPr>
            <p:cNvPr id="37" name="Straight Connector 36">
              <a:extLst>
                <a:ext uri="{FF2B5EF4-FFF2-40B4-BE49-F238E27FC236}">
                  <a16:creationId xmlns:a16="http://schemas.microsoft.com/office/drawing/2014/main" id="{7CBB734A-BF2A-184A-81AA-F569AABD1FAB}"/>
                </a:ext>
              </a:extLst>
            </p:cNvPr>
            <p:cNvCxnSpPr/>
            <p:nvPr/>
          </p:nvCxnSpPr>
          <p:spPr>
            <a:xfrm>
              <a:off x="4433014" y="5734984"/>
              <a:ext cx="3289300" cy="0"/>
            </a:xfrm>
            <a:prstGeom prst="line">
              <a:avLst/>
            </a:prstGeom>
            <a:noFill/>
            <a:ln w="6350" cap="flat" cmpd="sng" algn="ctr">
              <a:solidFill>
                <a:srgbClr val="C00000"/>
              </a:solidFill>
              <a:prstDash val="solid"/>
              <a:miter lim="800000"/>
            </a:ln>
            <a:effectLst/>
          </p:spPr>
        </p:cxnSp>
        <p:cxnSp>
          <p:nvCxnSpPr>
            <p:cNvPr id="38" name="Straight Arrow Connector 37">
              <a:extLst>
                <a:ext uri="{FF2B5EF4-FFF2-40B4-BE49-F238E27FC236}">
                  <a16:creationId xmlns:a16="http://schemas.microsoft.com/office/drawing/2014/main" id="{2F75BB10-89EC-C84D-AD06-7730D7D57F14}"/>
                </a:ext>
              </a:extLst>
            </p:cNvPr>
            <p:cNvCxnSpPr>
              <a:cxnSpLocks/>
            </p:cNvCxnSpPr>
            <p:nvPr/>
          </p:nvCxnSpPr>
          <p:spPr>
            <a:xfrm flipV="1">
              <a:off x="4433014" y="5734984"/>
              <a:ext cx="0" cy="296239"/>
            </a:xfrm>
            <a:prstGeom prst="straightConnector1">
              <a:avLst/>
            </a:prstGeom>
            <a:noFill/>
            <a:ln w="6350" cap="flat" cmpd="sng" algn="ctr">
              <a:solidFill>
                <a:srgbClr val="C00000"/>
              </a:solidFill>
              <a:prstDash val="solid"/>
              <a:miter lim="800000"/>
              <a:headEnd type="triangle" w="med" len="med"/>
              <a:tailEnd type="none" w="med" len="med"/>
            </a:ln>
            <a:effectLst/>
          </p:spPr>
        </p:cxnSp>
        <p:cxnSp>
          <p:nvCxnSpPr>
            <p:cNvPr id="39" name="Straight Arrow Connector 38">
              <a:extLst>
                <a:ext uri="{FF2B5EF4-FFF2-40B4-BE49-F238E27FC236}">
                  <a16:creationId xmlns:a16="http://schemas.microsoft.com/office/drawing/2014/main" id="{5B766DAD-5CC2-B943-9BFC-5BB7E9781385}"/>
                </a:ext>
              </a:extLst>
            </p:cNvPr>
            <p:cNvCxnSpPr/>
            <p:nvPr/>
          </p:nvCxnSpPr>
          <p:spPr>
            <a:xfrm flipV="1">
              <a:off x="7722314" y="5734984"/>
              <a:ext cx="0" cy="296239"/>
            </a:xfrm>
            <a:prstGeom prst="straightConnector1">
              <a:avLst/>
            </a:prstGeom>
            <a:noFill/>
            <a:ln w="6350" cap="flat" cmpd="sng" algn="ctr">
              <a:solidFill>
                <a:srgbClr val="C00000"/>
              </a:solidFill>
              <a:prstDash val="solid"/>
              <a:miter lim="800000"/>
              <a:headEnd type="triangle" w="med" len="med"/>
              <a:tailEnd type="none" w="med" len="med"/>
            </a:ln>
            <a:effectLst/>
          </p:spPr>
        </p:cxnSp>
        <p:sp>
          <p:nvSpPr>
            <p:cNvPr id="40" name="TextBox 39">
              <a:extLst>
                <a:ext uri="{FF2B5EF4-FFF2-40B4-BE49-F238E27FC236}">
                  <a16:creationId xmlns:a16="http://schemas.microsoft.com/office/drawing/2014/main" id="{02B58FCA-A994-BE40-B871-92ACC6978F11}"/>
                </a:ext>
              </a:extLst>
            </p:cNvPr>
            <p:cNvSpPr txBox="1"/>
            <p:nvPr/>
          </p:nvSpPr>
          <p:spPr>
            <a:xfrm>
              <a:off x="5119300" y="5365652"/>
              <a:ext cx="97334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Predict</a:t>
              </a:r>
            </a:p>
          </p:txBody>
        </p:sp>
      </p:grpSp>
      <p:grpSp>
        <p:nvGrpSpPr>
          <p:cNvPr id="51" name="Group 50">
            <a:extLst>
              <a:ext uri="{FF2B5EF4-FFF2-40B4-BE49-F238E27FC236}">
                <a16:creationId xmlns:a16="http://schemas.microsoft.com/office/drawing/2014/main" id="{5AB7C156-C8DD-1B45-82C0-E2539DC0EF82}"/>
              </a:ext>
            </a:extLst>
          </p:cNvPr>
          <p:cNvGrpSpPr/>
          <p:nvPr/>
        </p:nvGrpSpPr>
        <p:grpSpPr>
          <a:xfrm>
            <a:off x="723186" y="4837753"/>
            <a:ext cx="7109719" cy="1435425"/>
            <a:chOff x="723186" y="4837753"/>
            <a:chExt cx="7109719" cy="1435425"/>
          </a:xfrm>
        </p:grpSpPr>
        <p:sp>
          <p:nvSpPr>
            <p:cNvPr id="28" name="TextBox 27">
              <a:extLst>
                <a:ext uri="{FF2B5EF4-FFF2-40B4-BE49-F238E27FC236}">
                  <a16:creationId xmlns:a16="http://schemas.microsoft.com/office/drawing/2014/main" id="{91C3A268-7B57-5247-9F5B-5452A17EA403}"/>
                </a:ext>
              </a:extLst>
            </p:cNvPr>
            <p:cNvSpPr txBox="1"/>
            <p:nvPr/>
          </p:nvSpPr>
          <p:spPr>
            <a:xfrm>
              <a:off x="723186" y="4837753"/>
              <a:ext cx="7109719" cy="451485"/>
            </a:xfrm>
            <a:prstGeom prst="roundRect">
              <a:avLst>
                <a:gd name="adj" fmla="val 32207"/>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[DCT] [Title t</a:t>
              </a:r>
              <a:r>
                <a:rPr kumimoji="0" lang="en-US" sz="1800" b="0" i="0" u="none" strike="noStrike" kern="0" cap="none" spc="0" normalizeH="0" baseline="-25000" noProof="0" dirty="0">
                  <a:ln>
                    <a:noFill/>
                  </a:ln>
                  <a:solidFill>
                    <a:prstClr val="black"/>
                  </a:solidFill>
                  <a:effectLst/>
                  <a:uLnTx/>
                  <a:uFillTx/>
                  <a:latin typeface="Century Gothic" panose="020B0502020202020204" pitchFamily="34" charset="0"/>
                </a:rPr>
                <a:t>1</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t</a:t>
              </a:r>
              <a:r>
                <a:rPr kumimoji="0" lang="en-US" sz="1800" b="0" i="0" u="none" strike="noStrike" kern="0" cap="none" spc="0" normalizeH="0" baseline="-25000" noProof="0" dirty="0">
                  <a:ln>
                    <a:noFill/>
                  </a:ln>
                  <a:solidFill>
                    <a:prstClr val="black"/>
                  </a:solidFill>
                  <a:effectLst/>
                  <a:uLnTx/>
                  <a:uFillTx/>
                  <a:latin typeface="Century Gothic" panose="020B0502020202020204" pitchFamily="34" charset="0"/>
                </a:rPr>
                <a:t>2</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t</a:t>
              </a:r>
              <a:r>
                <a:rPr kumimoji="0" lang="en-US" sz="1800" b="0" i="0" u="none" strike="noStrike" kern="0" cap="none" spc="0" normalizeH="0" baseline="-25000" noProof="0" dirty="0">
                  <a:ln>
                    <a:noFill/>
                  </a:ln>
                  <a:solidFill>
                    <a:prstClr val="black"/>
                  </a:solidFill>
                  <a:effectLst/>
                  <a:uLnTx/>
                  <a:uFillTx/>
                  <a:latin typeface="Century Gothic" panose="020B0502020202020204" pitchFamily="34" charset="0"/>
                </a:rPr>
                <a:t>3</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 [Body Text b</a:t>
              </a:r>
              <a:r>
                <a:rPr kumimoji="0" lang="en-US" sz="1800" b="0" i="0" u="none" strike="noStrike" kern="0" cap="none" spc="0" normalizeH="0" baseline="-25000" noProof="0" dirty="0">
                  <a:ln>
                    <a:noFill/>
                  </a:ln>
                  <a:solidFill>
                    <a:prstClr val="black"/>
                  </a:solidFill>
                  <a:effectLst/>
                  <a:uLnTx/>
                  <a:uFillTx/>
                  <a:latin typeface="Century Gothic" panose="020B0502020202020204" pitchFamily="34" charset="0"/>
                </a:rPr>
                <a:t>1</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b</a:t>
              </a:r>
              <a:r>
                <a:rPr kumimoji="0" lang="en-US" sz="1800" b="0" i="0" u="none" strike="noStrike" kern="0" cap="none" spc="0" normalizeH="0" baseline="-25000" noProof="0" dirty="0">
                  <a:ln>
                    <a:noFill/>
                  </a:ln>
                  <a:solidFill>
                    <a:prstClr val="black"/>
                  </a:solidFill>
                  <a:effectLst/>
                  <a:uLnTx/>
                  <a:uFillTx/>
                  <a:latin typeface="Century Gothic" panose="020B0502020202020204" pitchFamily="34" charset="0"/>
                </a:rPr>
                <a:t>2</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…,q</a:t>
              </a:r>
              <a:r>
                <a:rPr kumimoji="0" lang="en-US" sz="1800" b="0" i="0" u="none" strike="noStrike" kern="0" cap="none" spc="0" normalizeH="0" baseline="-25000" noProof="0" dirty="0">
                  <a:ln>
                    <a:noFill/>
                  </a:ln>
                  <a:solidFill>
                    <a:prstClr val="black"/>
                  </a:solidFill>
                  <a:effectLst/>
                  <a:uLnTx/>
                  <a:uFillTx/>
                  <a:latin typeface="Century Gothic" panose="020B0502020202020204" pitchFamily="34" charset="0"/>
                </a:rPr>
                <a:t>1</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q</a:t>
              </a:r>
              <a:r>
                <a:rPr kumimoji="0" lang="en-US" sz="1800" b="0" i="0" u="none" strike="noStrike" kern="0" cap="none" spc="0" normalizeH="0" baseline="-25000" noProof="0" dirty="0">
                  <a:ln>
                    <a:noFill/>
                  </a:ln>
                  <a:solidFill>
                    <a:prstClr val="black"/>
                  </a:solidFill>
                  <a:effectLst/>
                  <a:uLnTx/>
                  <a:uFillTx/>
                  <a:latin typeface="Century Gothic" panose="020B0502020202020204" pitchFamily="34" charset="0"/>
                </a:rPr>
                <a:t>2</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a:t>
              </a:r>
              <a:r>
                <a:rPr kumimoji="0" lang="en-US" sz="1800" b="0" i="0" u="none" strike="noStrike" kern="0" cap="none" spc="0" normalizeH="0" baseline="0" noProof="0" dirty="0" err="1">
                  <a:ln>
                    <a:noFill/>
                  </a:ln>
                  <a:solidFill>
                    <a:prstClr val="black"/>
                  </a:solidFill>
                  <a:effectLst/>
                  <a:uLnTx/>
                  <a:uFillTx/>
                  <a:latin typeface="Century Gothic" panose="020B0502020202020204" pitchFamily="34" charset="0"/>
                </a:rPr>
                <a:t>q</a:t>
              </a:r>
              <a:r>
                <a:rPr kumimoji="0" lang="en-US" sz="1800" b="0" i="0" u="none" strike="noStrike" kern="0" cap="none" spc="0" normalizeH="0" baseline="-25000" noProof="0" dirty="0" err="1">
                  <a:ln>
                    <a:noFill/>
                  </a:ln>
                  <a:solidFill>
                    <a:prstClr val="black"/>
                  </a:solidFill>
                  <a:effectLst/>
                  <a:uLnTx/>
                  <a:uFillTx/>
                  <a:latin typeface="Century Gothic" panose="020B0502020202020204" pitchFamily="34" charset="0"/>
                </a:rPr>
                <a:t>m</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 b</a:t>
              </a:r>
              <a:r>
                <a:rPr kumimoji="0" lang="en-US" sz="1800" b="0" i="0" u="none" strike="noStrike" kern="0" cap="none" spc="0" normalizeH="0" baseline="-25000" noProof="0" dirty="0">
                  <a:ln>
                    <a:noFill/>
                  </a:ln>
                  <a:solidFill>
                    <a:prstClr val="black"/>
                  </a:solidFill>
                  <a:effectLst/>
                  <a:uLnTx/>
                  <a:uFillTx/>
                  <a:latin typeface="Century Gothic" panose="020B0502020202020204" pitchFamily="34" charset="0"/>
                </a:rPr>
                <a:t>n</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a:t>
              </a:r>
            </a:p>
          </p:txBody>
        </p:sp>
        <p:sp>
          <p:nvSpPr>
            <p:cNvPr id="41" name="TextBox 40">
              <a:extLst>
                <a:ext uri="{FF2B5EF4-FFF2-40B4-BE49-F238E27FC236}">
                  <a16:creationId xmlns:a16="http://schemas.microsoft.com/office/drawing/2014/main" id="{E00E32E0-5B43-F647-B809-A47406920DE1}"/>
                </a:ext>
              </a:extLst>
            </p:cNvPr>
            <p:cNvSpPr txBox="1"/>
            <p:nvPr/>
          </p:nvSpPr>
          <p:spPr>
            <a:xfrm>
              <a:off x="1995853" y="5903846"/>
              <a:ext cx="91082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tokens</a:t>
              </a:r>
            </a:p>
          </p:txBody>
        </p:sp>
        <p:cxnSp>
          <p:nvCxnSpPr>
            <p:cNvPr id="42" name="Straight Arrow Connector 41">
              <a:extLst>
                <a:ext uri="{FF2B5EF4-FFF2-40B4-BE49-F238E27FC236}">
                  <a16:creationId xmlns:a16="http://schemas.microsoft.com/office/drawing/2014/main" id="{572CC8DC-E603-994E-9B65-4BAC912F857D}"/>
                </a:ext>
              </a:extLst>
            </p:cNvPr>
            <p:cNvCxnSpPr>
              <a:cxnSpLocks/>
              <a:stCxn id="41" idx="0"/>
            </p:cNvCxnSpPr>
            <p:nvPr/>
          </p:nvCxnSpPr>
          <p:spPr>
            <a:xfrm flipH="1" flipV="1">
              <a:off x="2185115" y="5434930"/>
              <a:ext cx="266152" cy="468916"/>
            </a:xfrm>
            <a:prstGeom prst="straightConnector1">
              <a:avLst/>
            </a:prstGeom>
            <a:noFill/>
            <a:ln w="6350" cap="flat" cmpd="sng" algn="ctr">
              <a:solidFill>
                <a:sysClr val="windowText" lastClr="000000"/>
              </a:solidFill>
              <a:prstDash val="dash"/>
              <a:miter lim="800000"/>
              <a:tailEnd type="triangle"/>
            </a:ln>
            <a:effectLst/>
          </p:spPr>
        </p:cxnSp>
        <p:cxnSp>
          <p:nvCxnSpPr>
            <p:cNvPr id="43" name="Straight Arrow Connector 42">
              <a:extLst>
                <a:ext uri="{FF2B5EF4-FFF2-40B4-BE49-F238E27FC236}">
                  <a16:creationId xmlns:a16="http://schemas.microsoft.com/office/drawing/2014/main" id="{82A89F14-CDF9-9E48-BA98-E31696E8DF11}"/>
                </a:ext>
              </a:extLst>
            </p:cNvPr>
            <p:cNvCxnSpPr>
              <a:cxnSpLocks/>
              <a:stCxn id="41" idx="0"/>
            </p:cNvCxnSpPr>
            <p:nvPr/>
          </p:nvCxnSpPr>
          <p:spPr>
            <a:xfrm flipV="1">
              <a:off x="2451267" y="5412977"/>
              <a:ext cx="90754" cy="490869"/>
            </a:xfrm>
            <a:prstGeom prst="straightConnector1">
              <a:avLst/>
            </a:prstGeom>
            <a:noFill/>
            <a:ln w="6350" cap="flat" cmpd="sng" algn="ctr">
              <a:solidFill>
                <a:sysClr val="windowText" lastClr="000000"/>
              </a:solidFill>
              <a:prstDash val="dash"/>
              <a:miter lim="800000"/>
              <a:tailEnd type="triangle"/>
            </a:ln>
            <a:effectLst/>
          </p:spPr>
        </p:cxnSp>
        <p:cxnSp>
          <p:nvCxnSpPr>
            <p:cNvPr id="44" name="Straight Arrow Connector 43">
              <a:extLst>
                <a:ext uri="{FF2B5EF4-FFF2-40B4-BE49-F238E27FC236}">
                  <a16:creationId xmlns:a16="http://schemas.microsoft.com/office/drawing/2014/main" id="{DB19774D-702F-7448-89CC-1AC8EED19738}"/>
                </a:ext>
              </a:extLst>
            </p:cNvPr>
            <p:cNvCxnSpPr>
              <a:cxnSpLocks/>
              <a:stCxn id="41" idx="0"/>
            </p:cNvCxnSpPr>
            <p:nvPr/>
          </p:nvCxnSpPr>
          <p:spPr>
            <a:xfrm flipV="1">
              <a:off x="2451267" y="5474008"/>
              <a:ext cx="455413" cy="429838"/>
            </a:xfrm>
            <a:prstGeom prst="straightConnector1">
              <a:avLst/>
            </a:prstGeom>
            <a:noFill/>
            <a:ln w="6350" cap="flat" cmpd="sng" algn="ctr">
              <a:solidFill>
                <a:sysClr val="windowText" lastClr="000000"/>
              </a:solidFill>
              <a:prstDash val="dash"/>
              <a:miter lim="800000"/>
              <a:tailEnd type="triangle"/>
            </a:ln>
            <a:effectLst/>
          </p:spPr>
        </p:cxnSp>
        <p:cxnSp>
          <p:nvCxnSpPr>
            <p:cNvPr id="45" name="Straight Arrow Connector 44">
              <a:extLst>
                <a:ext uri="{FF2B5EF4-FFF2-40B4-BE49-F238E27FC236}">
                  <a16:creationId xmlns:a16="http://schemas.microsoft.com/office/drawing/2014/main" id="{FCF2FE27-961A-CD49-B860-3569D7EF73D2}"/>
                </a:ext>
              </a:extLst>
            </p:cNvPr>
            <p:cNvCxnSpPr>
              <a:cxnSpLocks/>
              <a:stCxn id="41" idx="0"/>
            </p:cNvCxnSpPr>
            <p:nvPr/>
          </p:nvCxnSpPr>
          <p:spPr>
            <a:xfrm flipV="1">
              <a:off x="2451267" y="5242192"/>
              <a:ext cx="2120942" cy="661654"/>
            </a:xfrm>
            <a:prstGeom prst="straightConnector1">
              <a:avLst/>
            </a:prstGeom>
            <a:noFill/>
            <a:ln w="6350" cap="flat" cmpd="sng" algn="ctr">
              <a:solidFill>
                <a:sysClr val="windowText" lastClr="000000"/>
              </a:solidFill>
              <a:prstDash val="dash"/>
              <a:miter lim="800000"/>
              <a:tailEnd type="triangle"/>
            </a:ln>
            <a:effectLst/>
          </p:spPr>
        </p:cxnSp>
        <p:cxnSp>
          <p:nvCxnSpPr>
            <p:cNvPr id="47" name="Straight Arrow Connector 46">
              <a:extLst>
                <a:ext uri="{FF2B5EF4-FFF2-40B4-BE49-F238E27FC236}">
                  <a16:creationId xmlns:a16="http://schemas.microsoft.com/office/drawing/2014/main" id="{95563ABE-3294-CF42-AEBF-CD510BC41ACB}"/>
                </a:ext>
              </a:extLst>
            </p:cNvPr>
            <p:cNvCxnSpPr>
              <a:cxnSpLocks/>
              <a:stCxn id="41" idx="0"/>
            </p:cNvCxnSpPr>
            <p:nvPr/>
          </p:nvCxnSpPr>
          <p:spPr>
            <a:xfrm flipV="1">
              <a:off x="2451267" y="5242191"/>
              <a:ext cx="2580906" cy="661655"/>
            </a:xfrm>
            <a:prstGeom prst="straightConnector1">
              <a:avLst/>
            </a:prstGeom>
            <a:noFill/>
            <a:ln w="6350" cap="flat" cmpd="sng" algn="ctr">
              <a:solidFill>
                <a:sysClr val="windowText" lastClr="000000"/>
              </a:solidFill>
              <a:prstDash val="dash"/>
              <a:miter lim="800000"/>
              <a:tailEnd type="triangle"/>
            </a:ln>
            <a:effectLst/>
          </p:spPr>
        </p:cxnSp>
      </p:grpSp>
      <p:sp>
        <p:nvSpPr>
          <p:cNvPr id="4" name="Freeform 3">
            <a:extLst>
              <a:ext uri="{FF2B5EF4-FFF2-40B4-BE49-F238E27FC236}">
                <a16:creationId xmlns:a16="http://schemas.microsoft.com/office/drawing/2014/main" id="{90D5357C-5D1D-7041-87E2-17B27871D80A}"/>
              </a:ext>
            </a:extLst>
          </p:cNvPr>
          <p:cNvSpPr/>
          <p:nvPr/>
        </p:nvSpPr>
        <p:spPr>
          <a:xfrm>
            <a:off x="125618" y="1996966"/>
            <a:ext cx="788782" cy="2974427"/>
          </a:xfrm>
          <a:custGeom>
            <a:avLst/>
            <a:gdLst>
              <a:gd name="connsiteX0" fmla="*/ 788782 w 788782"/>
              <a:gd name="connsiteY0" fmla="*/ 0 h 2974427"/>
              <a:gd name="connsiteX1" fmla="*/ 506 w 788782"/>
              <a:gd name="connsiteY1" fmla="*/ 1671144 h 2974427"/>
              <a:gd name="connsiteX2" fmla="*/ 694189 w 788782"/>
              <a:gd name="connsiteY2" fmla="*/ 2974427 h 2974427"/>
            </a:gdLst>
            <a:ahLst/>
            <a:cxnLst>
              <a:cxn ang="0">
                <a:pos x="connsiteX0" y="connsiteY0"/>
              </a:cxn>
              <a:cxn ang="0">
                <a:pos x="connsiteX1" y="connsiteY1"/>
              </a:cxn>
              <a:cxn ang="0">
                <a:pos x="connsiteX2" y="connsiteY2"/>
              </a:cxn>
            </a:cxnLst>
            <a:rect l="l" t="t" r="r" b="b"/>
            <a:pathLst>
              <a:path w="788782" h="2974427">
                <a:moveTo>
                  <a:pt x="788782" y="0"/>
                </a:moveTo>
                <a:cubicBezTo>
                  <a:pt x="402526" y="587703"/>
                  <a:pt x="16271" y="1175406"/>
                  <a:pt x="506" y="1671144"/>
                </a:cubicBezTo>
                <a:cubicBezTo>
                  <a:pt x="-15259" y="2166882"/>
                  <a:pt x="339465" y="2570654"/>
                  <a:pt x="694189" y="2974427"/>
                </a:cubicBezTo>
              </a:path>
            </a:pathLst>
          </a:custGeom>
          <a:ln w="12700">
            <a:prstDash val="lgDashDotDot"/>
            <a:headEnd type="none" w="med" len="med"/>
            <a:tailEnd type="arrow" w="med" len="med"/>
            <a:extLst>
              <a:ext uri="{C807C97D-BFC1-408E-A445-0C87EB9F89A2}">
                <ask:lineSketchStyleProps xmlns:ask="http://schemas.microsoft.com/office/drawing/2018/sketchyshapes" sd="2687947068">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9" name="Freeform 48">
            <a:extLst>
              <a:ext uri="{FF2B5EF4-FFF2-40B4-BE49-F238E27FC236}">
                <a16:creationId xmlns:a16="http://schemas.microsoft.com/office/drawing/2014/main" id="{0092B94E-747D-BB46-A975-AF20F94CBD2C}"/>
              </a:ext>
            </a:extLst>
          </p:cNvPr>
          <p:cNvSpPr/>
          <p:nvPr/>
        </p:nvSpPr>
        <p:spPr>
          <a:xfrm>
            <a:off x="479713" y="2564524"/>
            <a:ext cx="1201942" cy="2406869"/>
          </a:xfrm>
          <a:custGeom>
            <a:avLst/>
            <a:gdLst>
              <a:gd name="connsiteX0" fmla="*/ 897142 w 1201942"/>
              <a:gd name="connsiteY0" fmla="*/ 0 h 2406869"/>
              <a:gd name="connsiteX1" fmla="*/ 3763 w 1201942"/>
              <a:gd name="connsiteY1" fmla="*/ 1261242 h 2406869"/>
              <a:gd name="connsiteX2" fmla="*/ 1201942 w 1201942"/>
              <a:gd name="connsiteY2" fmla="*/ 2406869 h 2406869"/>
            </a:gdLst>
            <a:ahLst/>
            <a:cxnLst>
              <a:cxn ang="0">
                <a:pos x="connsiteX0" y="connsiteY0"/>
              </a:cxn>
              <a:cxn ang="0">
                <a:pos x="connsiteX1" y="connsiteY1"/>
              </a:cxn>
              <a:cxn ang="0">
                <a:pos x="connsiteX2" y="connsiteY2"/>
              </a:cxn>
            </a:cxnLst>
            <a:rect l="l" t="t" r="r" b="b"/>
            <a:pathLst>
              <a:path w="1201942" h="2406869">
                <a:moveTo>
                  <a:pt x="897142" y="0"/>
                </a:moveTo>
                <a:cubicBezTo>
                  <a:pt x="425052" y="430048"/>
                  <a:pt x="-47037" y="860097"/>
                  <a:pt x="3763" y="1261242"/>
                </a:cubicBezTo>
                <a:cubicBezTo>
                  <a:pt x="54563" y="1662387"/>
                  <a:pt x="970715" y="2187904"/>
                  <a:pt x="1201942" y="2406869"/>
                </a:cubicBezTo>
              </a:path>
            </a:pathLst>
          </a:custGeom>
          <a:noFill/>
          <a:ln w="12700">
            <a:prstDash val="lgDashDotDot"/>
            <a:headEnd type="none" w="med" len="med"/>
            <a:tailEnd type="arrow" w="med" len="med"/>
            <a:extLst>
              <a:ext uri="{C807C97D-BFC1-408E-A445-0C87EB9F89A2}">
                <ask:lineSketchStyleProps xmlns:ask="http://schemas.microsoft.com/office/drawing/2018/sketchyshapes" sd="3186819635">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0" name="Freeform 49">
            <a:extLst>
              <a:ext uri="{FF2B5EF4-FFF2-40B4-BE49-F238E27FC236}">
                <a16:creationId xmlns:a16="http://schemas.microsoft.com/office/drawing/2014/main" id="{4E128EA0-0081-FD44-BDA2-30CE02DA53F2}"/>
              </a:ext>
            </a:extLst>
          </p:cNvPr>
          <p:cNvSpPr/>
          <p:nvPr/>
        </p:nvSpPr>
        <p:spPr>
          <a:xfrm>
            <a:off x="3510455" y="4361793"/>
            <a:ext cx="63062" cy="588579"/>
          </a:xfrm>
          <a:custGeom>
            <a:avLst/>
            <a:gdLst>
              <a:gd name="connsiteX0" fmla="*/ 0 w 63062"/>
              <a:gd name="connsiteY0" fmla="*/ 0 h 588579"/>
              <a:gd name="connsiteX1" fmla="*/ 63062 w 63062"/>
              <a:gd name="connsiteY1" fmla="*/ 588579 h 588579"/>
            </a:gdLst>
            <a:ahLst/>
            <a:cxnLst>
              <a:cxn ang="0">
                <a:pos x="connsiteX0" y="connsiteY0"/>
              </a:cxn>
              <a:cxn ang="0">
                <a:pos x="connsiteX1" y="connsiteY1"/>
              </a:cxn>
            </a:cxnLst>
            <a:rect l="l" t="t" r="r" b="b"/>
            <a:pathLst>
              <a:path w="63062" h="588579">
                <a:moveTo>
                  <a:pt x="0" y="0"/>
                </a:moveTo>
                <a:lnTo>
                  <a:pt x="63062" y="588579"/>
                </a:lnTo>
              </a:path>
            </a:pathLst>
          </a:custGeom>
          <a:noFill/>
          <a:ln w="12700">
            <a:prstDash val="lgDashDotDot"/>
            <a:headEnd type="none" w="med" len="med"/>
            <a:tailEnd type="arrow" w="med" len="med"/>
            <a:extLst>
              <a:ext uri="{C807C97D-BFC1-408E-A445-0C87EB9F89A2}">
                <ask:lineSketchStyleProps xmlns:ask="http://schemas.microsoft.com/office/drawing/2018/sketchyshapes" sd="2163267681">
                  <ask:type>
                    <ask:lineSketchCurve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45E0D4B-B8CB-E1E6-E9A8-DB95E06FF409}"/>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22</a:t>
            </a:fld>
            <a:endParaRPr lang="en-US" dirty="0"/>
          </a:p>
        </p:txBody>
      </p:sp>
    </p:spTree>
    <p:extLst>
      <p:ext uri="{BB962C8B-B14F-4D97-AF65-F5344CB8AC3E}">
        <p14:creationId xmlns:p14="http://schemas.microsoft.com/office/powerpoint/2010/main" val="325987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dissolv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dissolv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dissolve">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up)">
                                      <p:cBhvr>
                                        <p:cTn id="3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49" grpId="0" animBg="1"/>
      <p:bldP spid="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CEB3DE-7EA4-F544-ABE4-25CD080D0D70}"/>
              </a:ext>
            </a:extLst>
          </p:cNvPr>
          <p:cNvSpPr>
            <a:spLocks noGrp="1"/>
          </p:cNvSpPr>
          <p:nvPr>
            <p:ph type="body" sz="quarter" idx="10"/>
          </p:nvPr>
        </p:nvSpPr>
        <p:spPr/>
        <p:txBody>
          <a:bodyPr/>
          <a:lstStyle/>
          <a:p>
            <a:pPr marL="0" indent="0">
              <a:buNone/>
            </a:pPr>
            <a:r>
              <a:rPr lang="en-US" dirty="0"/>
              <a:t>1. Quantity Recognition</a:t>
            </a:r>
          </a:p>
          <a:p>
            <a:pPr lvl="1"/>
            <a:r>
              <a:rPr lang="en-US" dirty="0"/>
              <a:t>Similar to named entity recognition (NER), quantity recognition is defined as a text span detection problem.</a:t>
            </a:r>
          </a:p>
          <a:p>
            <a:pPr lvl="2"/>
            <a:r>
              <a:rPr lang="en-US" dirty="0"/>
              <a:t>A BERT model was shown to be very reliable system extracting quantities, so we took BERT predictions as gold.</a:t>
            </a:r>
          </a:p>
        </p:txBody>
      </p:sp>
      <p:sp>
        <p:nvSpPr>
          <p:cNvPr id="2" name="Title 1">
            <a:extLst>
              <a:ext uri="{FF2B5EF4-FFF2-40B4-BE49-F238E27FC236}">
                <a16:creationId xmlns:a16="http://schemas.microsoft.com/office/drawing/2014/main" id="{550D5E74-1AD9-6C49-8E1D-7E000458DF14}"/>
              </a:ext>
            </a:extLst>
          </p:cNvPr>
          <p:cNvSpPr>
            <a:spLocks noGrp="1"/>
          </p:cNvSpPr>
          <p:nvPr>
            <p:ph type="title"/>
          </p:nvPr>
        </p:nvSpPr>
        <p:spPr/>
        <p:txBody>
          <a:bodyPr/>
          <a:lstStyle/>
          <a:p>
            <a:r>
              <a:rPr lang="en-US" dirty="0" err="1"/>
              <a:t>SteQE</a:t>
            </a:r>
            <a:r>
              <a:rPr lang="en-US" dirty="0"/>
              <a:t>: Task Formulation</a:t>
            </a:r>
          </a:p>
        </p:txBody>
      </p:sp>
      <p:grpSp>
        <p:nvGrpSpPr>
          <p:cNvPr id="4" name="Group 3">
            <a:extLst>
              <a:ext uri="{FF2B5EF4-FFF2-40B4-BE49-F238E27FC236}">
                <a16:creationId xmlns:a16="http://schemas.microsoft.com/office/drawing/2014/main" id="{0B0BD9C5-7627-794F-8F99-61284744DB51}"/>
              </a:ext>
            </a:extLst>
          </p:cNvPr>
          <p:cNvGrpSpPr/>
          <p:nvPr/>
        </p:nvGrpSpPr>
        <p:grpSpPr>
          <a:xfrm>
            <a:off x="3823414" y="4891492"/>
            <a:ext cx="4749800" cy="1548354"/>
            <a:chOff x="3823414" y="4891492"/>
            <a:chExt cx="4749800" cy="1548354"/>
          </a:xfrm>
        </p:grpSpPr>
        <p:sp>
          <p:nvSpPr>
            <p:cNvPr id="5" name="Rounded Rectangle 4">
              <a:extLst>
                <a:ext uri="{FF2B5EF4-FFF2-40B4-BE49-F238E27FC236}">
                  <a16:creationId xmlns:a16="http://schemas.microsoft.com/office/drawing/2014/main" id="{F94C598B-1619-3549-BFC5-0EBB94CF09A1}"/>
                </a:ext>
              </a:extLst>
            </p:cNvPr>
            <p:cNvSpPr/>
            <p:nvPr/>
          </p:nvSpPr>
          <p:spPr>
            <a:xfrm>
              <a:off x="5436314" y="4891492"/>
              <a:ext cx="1524000" cy="408623"/>
            </a:xfrm>
            <a:prstGeom prst="roundRect">
              <a:avLst/>
            </a:pr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00000"/>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F1C1A0B8-EE49-374F-A8C1-2B52B4C93E4A}"/>
                </a:ext>
              </a:extLst>
            </p:cNvPr>
            <p:cNvSpPr/>
            <p:nvPr/>
          </p:nvSpPr>
          <p:spPr>
            <a:xfrm>
              <a:off x="3823414" y="6031223"/>
              <a:ext cx="1524000" cy="408623"/>
            </a:xfrm>
            <a:prstGeom prst="rect">
              <a:avLst/>
            </a:prstGeom>
            <a:noFill/>
            <a:ln w="12700" cap="flat" cmpd="sng" algn="ctr">
              <a:solidFill>
                <a:schemeClr val="tx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38F600F-46BB-0442-8EEE-CF483B045AD0}"/>
                </a:ext>
              </a:extLst>
            </p:cNvPr>
            <p:cNvSpPr txBox="1"/>
            <p:nvPr/>
          </p:nvSpPr>
          <p:spPr>
            <a:xfrm>
              <a:off x="4238203" y="6031223"/>
              <a:ext cx="713657"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Type</a:t>
              </a:r>
            </a:p>
          </p:txBody>
        </p:sp>
        <p:sp>
          <p:nvSpPr>
            <p:cNvPr id="8" name="Rounded Rectangle 10">
              <a:extLst>
                <a:ext uri="{FF2B5EF4-FFF2-40B4-BE49-F238E27FC236}">
                  <a16:creationId xmlns:a16="http://schemas.microsoft.com/office/drawing/2014/main" id="{AF9C0403-9F76-A04E-AB67-9051FFFAE4BA}"/>
                </a:ext>
              </a:extLst>
            </p:cNvPr>
            <p:cNvSpPr/>
            <p:nvPr/>
          </p:nvSpPr>
          <p:spPr>
            <a:xfrm>
              <a:off x="5436314" y="6031223"/>
              <a:ext cx="1524000" cy="408623"/>
            </a:xfrm>
            <a:prstGeom prst="rect">
              <a:avLst/>
            </a:prstGeom>
            <a:noFill/>
            <a:ln w="12700" cap="flat" cmpd="sng" algn="ctr">
              <a:solidFill>
                <a:schemeClr val="tx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D1F063F-644A-2C49-B0B6-C06E83DEBD53}"/>
                </a:ext>
              </a:extLst>
            </p:cNvPr>
            <p:cNvSpPr txBox="1"/>
            <p:nvPr/>
          </p:nvSpPr>
          <p:spPr>
            <a:xfrm>
              <a:off x="5615462" y="6050868"/>
              <a:ext cx="1165704"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Location</a:t>
              </a:r>
            </a:p>
          </p:txBody>
        </p:sp>
        <p:sp>
          <p:nvSpPr>
            <p:cNvPr id="10" name="Rounded Rectangle 13">
              <a:extLst>
                <a:ext uri="{FF2B5EF4-FFF2-40B4-BE49-F238E27FC236}">
                  <a16:creationId xmlns:a16="http://schemas.microsoft.com/office/drawing/2014/main" id="{C9418167-C1A8-8240-98D2-7F5124431BE5}"/>
                </a:ext>
              </a:extLst>
            </p:cNvPr>
            <p:cNvSpPr/>
            <p:nvPr/>
          </p:nvSpPr>
          <p:spPr>
            <a:xfrm>
              <a:off x="7049214" y="6031223"/>
              <a:ext cx="1524000" cy="408623"/>
            </a:xfrm>
            <a:prstGeom prst="rect">
              <a:avLst/>
            </a:prstGeom>
            <a:noFill/>
            <a:ln w="12700" cap="flat" cmpd="sng" algn="ctr">
              <a:solidFill>
                <a:schemeClr val="tx1">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F32FAE5-7677-9145-8570-5CF8F5AA60A9}"/>
                </a:ext>
              </a:extLst>
            </p:cNvPr>
            <p:cNvSpPr txBox="1"/>
            <p:nvPr/>
          </p:nvSpPr>
          <p:spPr>
            <a:xfrm>
              <a:off x="7228362" y="6050868"/>
              <a:ext cx="1305165"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Time span</a:t>
              </a:r>
            </a:p>
          </p:txBody>
        </p:sp>
        <p:cxnSp>
          <p:nvCxnSpPr>
            <p:cNvPr id="12" name="Straight Arrow Connector 11">
              <a:extLst>
                <a:ext uri="{FF2B5EF4-FFF2-40B4-BE49-F238E27FC236}">
                  <a16:creationId xmlns:a16="http://schemas.microsoft.com/office/drawing/2014/main" id="{EAE7F571-FDA2-9B48-BC24-EDEF64370ABA}"/>
                </a:ext>
              </a:extLst>
            </p:cNvPr>
            <p:cNvCxnSpPr>
              <a:cxnSpLocks/>
              <a:stCxn id="5" idx="2"/>
              <a:endCxn id="9" idx="0"/>
            </p:cNvCxnSpPr>
            <p:nvPr/>
          </p:nvCxnSpPr>
          <p:spPr>
            <a:xfrm>
              <a:off x="6198314" y="5300115"/>
              <a:ext cx="0" cy="750753"/>
            </a:xfrm>
            <a:prstGeom prst="straightConnector1">
              <a:avLst/>
            </a:prstGeom>
            <a:noFill/>
            <a:ln w="6350" cap="flat" cmpd="sng" algn="ctr">
              <a:solidFill>
                <a:schemeClr val="tx1">
                  <a:lumMod val="50000"/>
                </a:schemeClr>
              </a:solidFill>
              <a:prstDash val="solid"/>
              <a:miter lim="800000"/>
              <a:tailEnd type="triangle"/>
            </a:ln>
            <a:effectLst/>
          </p:spPr>
        </p:cxnSp>
        <p:cxnSp>
          <p:nvCxnSpPr>
            <p:cNvPr id="13" name="Straight Connector 12">
              <a:extLst>
                <a:ext uri="{FF2B5EF4-FFF2-40B4-BE49-F238E27FC236}">
                  <a16:creationId xmlns:a16="http://schemas.microsoft.com/office/drawing/2014/main" id="{18E74199-A0D7-A34F-B413-EA4EF7A3D4F9}"/>
                </a:ext>
              </a:extLst>
            </p:cNvPr>
            <p:cNvCxnSpPr/>
            <p:nvPr/>
          </p:nvCxnSpPr>
          <p:spPr>
            <a:xfrm>
              <a:off x="4433014" y="5734984"/>
              <a:ext cx="3289300" cy="0"/>
            </a:xfrm>
            <a:prstGeom prst="line">
              <a:avLst/>
            </a:prstGeom>
            <a:noFill/>
            <a:ln w="6350" cap="flat" cmpd="sng" algn="ctr">
              <a:solidFill>
                <a:schemeClr val="tx1">
                  <a:lumMod val="50000"/>
                </a:schemeClr>
              </a:solidFill>
              <a:prstDash val="solid"/>
              <a:miter lim="800000"/>
            </a:ln>
            <a:effectLst/>
          </p:spPr>
        </p:cxnSp>
        <p:cxnSp>
          <p:nvCxnSpPr>
            <p:cNvPr id="14" name="Straight Arrow Connector 13">
              <a:extLst>
                <a:ext uri="{FF2B5EF4-FFF2-40B4-BE49-F238E27FC236}">
                  <a16:creationId xmlns:a16="http://schemas.microsoft.com/office/drawing/2014/main" id="{D06EE7BA-937E-D942-A22A-B5BA6CB1B37C}"/>
                </a:ext>
              </a:extLst>
            </p:cNvPr>
            <p:cNvCxnSpPr>
              <a:cxnSpLocks/>
            </p:cNvCxnSpPr>
            <p:nvPr/>
          </p:nvCxnSpPr>
          <p:spPr>
            <a:xfrm flipV="1">
              <a:off x="4433014" y="5734984"/>
              <a:ext cx="0" cy="296239"/>
            </a:xfrm>
            <a:prstGeom prst="straightConnector1">
              <a:avLst/>
            </a:prstGeom>
            <a:noFill/>
            <a:ln w="6350" cap="flat" cmpd="sng" algn="ctr">
              <a:solidFill>
                <a:schemeClr val="tx1">
                  <a:lumMod val="50000"/>
                </a:schemeClr>
              </a:solidFill>
              <a:prstDash val="solid"/>
              <a:miter lim="800000"/>
              <a:headEnd type="triangle" w="med" len="med"/>
              <a:tailEnd type="none" w="med" len="med"/>
            </a:ln>
            <a:effectLst/>
          </p:spPr>
        </p:cxnSp>
        <p:cxnSp>
          <p:nvCxnSpPr>
            <p:cNvPr id="15" name="Straight Arrow Connector 14">
              <a:extLst>
                <a:ext uri="{FF2B5EF4-FFF2-40B4-BE49-F238E27FC236}">
                  <a16:creationId xmlns:a16="http://schemas.microsoft.com/office/drawing/2014/main" id="{D3F68781-0FFB-9048-8949-DC0FD20C2749}"/>
                </a:ext>
              </a:extLst>
            </p:cNvPr>
            <p:cNvCxnSpPr/>
            <p:nvPr/>
          </p:nvCxnSpPr>
          <p:spPr>
            <a:xfrm flipV="1">
              <a:off x="7722314" y="5734984"/>
              <a:ext cx="0" cy="296239"/>
            </a:xfrm>
            <a:prstGeom prst="straightConnector1">
              <a:avLst/>
            </a:prstGeom>
            <a:noFill/>
            <a:ln w="6350" cap="flat" cmpd="sng" algn="ctr">
              <a:solidFill>
                <a:schemeClr val="tx1">
                  <a:lumMod val="50000"/>
                </a:schemeClr>
              </a:solidFill>
              <a:prstDash val="solid"/>
              <a:miter lim="800000"/>
              <a:headEnd type="triangle" w="med" len="med"/>
              <a:tailEnd type="none" w="med" len="med"/>
            </a:ln>
            <a:effectLst/>
          </p:spPr>
        </p:cxnSp>
        <p:sp>
          <p:nvSpPr>
            <p:cNvPr id="16" name="TextBox 15">
              <a:extLst>
                <a:ext uri="{FF2B5EF4-FFF2-40B4-BE49-F238E27FC236}">
                  <a16:creationId xmlns:a16="http://schemas.microsoft.com/office/drawing/2014/main" id="{2E00F696-3681-804B-BCE9-B05309E95984}"/>
                </a:ext>
              </a:extLst>
            </p:cNvPr>
            <p:cNvSpPr txBox="1"/>
            <p:nvPr/>
          </p:nvSpPr>
          <p:spPr>
            <a:xfrm>
              <a:off x="5119300" y="5365652"/>
              <a:ext cx="973343" cy="369332"/>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Predict</a:t>
              </a:r>
            </a:p>
          </p:txBody>
        </p:sp>
      </p:grpSp>
      <p:grpSp>
        <p:nvGrpSpPr>
          <p:cNvPr id="17" name="Group 16">
            <a:extLst>
              <a:ext uri="{FF2B5EF4-FFF2-40B4-BE49-F238E27FC236}">
                <a16:creationId xmlns:a16="http://schemas.microsoft.com/office/drawing/2014/main" id="{AC3D3E6E-EB66-0C4A-89F1-E43F50403EFF}"/>
              </a:ext>
            </a:extLst>
          </p:cNvPr>
          <p:cNvGrpSpPr/>
          <p:nvPr/>
        </p:nvGrpSpPr>
        <p:grpSpPr>
          <a:xfrm>
            <a:off x="723186" y="4837753"/>
            <a:ext cx="7109719" cy="1435425"/>
            <a:chOff x="723186" y="4837753"/>
            <a:chExt cx="7109719" cy="1435425"/>
          </a:xfrm>
        </p:grpSpPr>
        <p:sp>
          <p:nvSpPr>
            <p:cNvPr id="18" name="TextBox 17">
              <a:extLst>
                <a:ext uri="{FF2B5EF4-FFF2-40B4-BE49-F238E27FC236}">
                  <a16:creationId xmlns:a16="http://schemas.microsoft.com/office/drawing/2014/main" id="{9FB9D079-0502-4443-B9D9-145A289A9B33}"/>
                </a:ext>
              </a:extLst>
            </p:cNvPr>
            <p:cNvSpPr txBox="1"/>
            <p:nvPr/>
          </p:nvSpPr>
          <p:spPr>
            <a:xfrm>
              <a:off x="723186" y="4837753"/>
              <a:ext cx="7109719" cy="451485"/>
            </a:xfrm>
            <a:prstGeom prst="roundRect">
              <a:avLst>
                <a:gd name="adj" fmla="val 32207"/>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[DCT] [Title t</a:t>
              </a:r>
              <a:r>
                <a:rPr kumimoji="0" lang="en-US" sz="1800" b="0" i="0" u="none" strike="noStrike" kern="0" cap="none" spc="0" normalizeH="0" baseline="-25000" noProof="0" dirty="0">
                  <a:ln>
                    <a:noFill/>
                  </a:ln>
                  <a:solidFill>
                    <a:prstClr val="black"/>
                  </a:solidFill>
                  <a:effectLst/>
                  <a:uLnTx/>
                  <a:uFillTx/>
                  <a:latin typeface="Century Gothic" panose="020B0502020202020204" pitchFamily="34" charset="0"/>
                </a:rPr>
                <a:t>1</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t</a:t>
              </a:r>
              <a:r>
                <a:rPr kumimoji="0" lang="en-US" sz="1800" b="0" i="0" u="none" strike="noStrike" kern="0" cap="none" spc="0" normalizeH="0" baseline="-25000" noProof="0" dirty="0">
                  <a:ln>
                    <a:noFill/>
                  </a:ln>
                  <a:solidFill>
                    <a:prstClr val="black"/>
                  </a:solidFill>
                  <a:effectLst/>
                  <a:uLnTx/>
                  <a:uFillTx/>
                  <a:latin typeface="Century Gothic" panose="020B0502020202020204" pitchFamily="34" charset="0"/>
                </a:rPr>
                <a:t>2</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t</a:t>
              </a:r>
              <a:r>
                <a:rPr kumimoji="0" lang="en-US" sz="1800" b="0" i="0" u="none" strike="noStrike" kern="0" cap="none" spc="0" normalizeH="0" baseline="-25000" noProof="0" dirty="0">
                  <a:ln>
                    <a:noFill/>
                  </a:ln>
                  <a:solidFill>
                    <a:prstClr val="black"/>
                  </a:solidFill>
                  <a:effectLst/>
                  <a:uLnTx/>
                  <a:uFillTx/>
                  <a:latin typeface="Century Gothic" panose="020B0502020202020204" pitchFamily="34" charset="0"/>
                </a:rPr>
                <a:t>3</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 [Body Text b</a:t>
              </a:r>
              <a:r>
                <a:rPr kumimoji="0" lang="en-US" sz="1800" b="0" i="0" u="none" strike="noStrike" kern="0" cap="none" spc="0" normalizeH="0" baseline="-25000" noProof="0" dirty="0">
                  <a:ln>
                    <a:noFill/>
                  </a:ln>
                  <a:solidFill>
                    <a:prstClr val="black"/>
                  </a:solidFill>
                  <a:effectLst/>
                  <a:uLnTx/>
                  <a:uFillTx/>
                  <a:latin typeface="Century Gothic" panose="020B0502020202020204" pitchFamily="34" charset="0"/>
                </a:rPr>
                <a:t>1</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b</a:t>
              </a:r>
              <a:r>
                <a:rPr kumimoji="0" lang="en-US" sz="1800" b="0" i="0" u="none" strike="noStrike" kern="0" cap="none" spc="0" normalizeH="0" baseline="-25000" noProof="0" dirty="0">
                  <a:ln>
                    <a:noFill/>
                  </a:ln>
                  <a:solidFill>
                    <a:prstClr val="black"/>
                  </a:solidFill>
                  <a:effectLst/>
                  <a:uLnTx/>
                  <a:uFillTx/>
                  <a:latin typeface="Century Gothic" panose="020B0502020202020204" pitchFamily="34" charset="0"/>
                </a:rPr>
                <a:t>2</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…,q</a:t>
              </a:r>
              <a:r>
                <a:rPr kumimoji="0" lang="en-US" sz="1800" b="0" i="0" u="none" strike="noStrike" kern="0" cap="none" spc="0" normalizeH="0" baseline="-25000" noProof="0" dirty="0">
                  <a:ln>
                    <a:noFill/>
                  </a:ln>
                  <a:solidFill>
                    <a:prstClr val="black"/>
                  </a:solidFill>
                  <a:effectLst/>
                  <a:uLnTx/>
                  <a:uFillTx/>
                  <a:latin typeface="Century Gothic" panose="020B0502020202020204" pitchFamily="34" charset="0"/>
                </a:rPr>
                <a:t>1</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q</a:t>
              </a:r>
              <a:r>
                <a:rPr kumimoji="0" lang="en-US" sz="1800" b="0" i="0" u="none" strike="noStrike" kern="0" cap="none" spc="0" normalizeH="0" baseline="-25000" noProof="0" dirty="0">
                  <a:ln>
                    <a:noFill/>
                  </a:ln>
                  <a:solidFill>
                    <a:prstClr val="black"/>
                  </a:solidFill>
                  <a:effectLst/>
                  <a:uLnTx/>
                  <a:uFillTx/>
                  <a:latin typeface="Century Gothic" panose="020B0502020202020204" pitchFamily="34" charset="0"/>
                </a:rPr>
                <a:t>2</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a:t>
              </a:r>
              <a:r>
                <a:rPr kumimoji="0" lang="en-US" sz="1800" b="0" i="0" u="none" strike="noStrike" kern="0" cap="none" spc="0" normalizeH="0" baseline="0" noProof="0" dirty="0" err="1">
                  <a:ln>
                    <a:noFill/>
                  </a:ln>
                  <a:solidFill>
                    <a:prstClr val="black"/>
                  </a:solidFill>
                  <a:effectLst/>
                  <a:uLnTx/>
                  <a:uFillTx/>
                  <a:latin typeface="Century Gothic" panose="020B0502020202020204" pitchFamily="34" charset="0"/>
                </a:rPr>
                <a:t>q</a:t>
              </a:r>
              <a:r>
                <a:rPr kumimoji="0" lang="en-US" sz="1800" b="0" i="0" u="none" strike="noStrike" kern="0" cap="none" spc="0" normalizeH="0" baseline="-25000" noProof="0" dirty="0" err="1">
                  <a:ln>
                    <a:noFill/>
                  </a:ln>
                  <a:solidFill>
                    <a:prstClr val="black"/>
                  </a:solidFill>
                  <a:effectLst/>
                  <a:uLnTx/>
                  <a:uFillTx/>
                  <a:latin typeface="Century Gothic" panose="020B0502020202020204" pitchFamily="34" charset="0"/>
                </a:rPr>
                <a:t>m</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 b</a:t>
              </a:r>
              <a:r>
                <a:rPr kumimoji="0" lang="en-US" sz="1800" b="0" i="0" u="none" strike="noStrike" kern="0" cap="none" spc="0" normalizeH="0" baseline="-25000" noProof="0" dirty="0">
                  <a:ln>
                    <a:noFill/>
                  </a:ln>
                  <a:solidFill>
                    <a:prstClr val="black"/>
                  </a:solidFill>
                  <a:effectLst/>
                  <a:uLnTx/>
                  <a:uFillTx/>
                  <a:latin typeface="Century Gothic" panose="020B0502020202020204" pitchFamily="34" charset="0"/>
                </a:rPr>
                <a:t>n</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a:t>
              </a:r>
            </a:p>
          </p:txBody>
        </p:sp>
        <p:sp>
          <p:nvSpPr>
            <p:cNvPr id="19" name="TextBox 18">
              <a:extLst>
                <a:ext uri="{FF2B5EF4-FFF2-40B4-BE49-F238E27FC236}">
                  <a16:creationId xmlns:a16="http://schemas.microsoft.com/office/drawing/2014/main" id="{6257DA9E-4364-5C4D-80D7-574997061E0A}"/>
                </a:ext>
              </a:extLst>
            </p:cNvPr>
            <p:cNvSpPr txBox="1"/>
            <p:nvPr/>
          </p:nvSpPr>
          <p:spPr>
            <a:xfrm>
              <a:off x="1995853" y="5903846"/>
              <a:ext cx="91082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tokens</a:t>
              </a:r>
            </a:p>
          </p:txBody>
        </p:sp>
        <p:cxnSp>
          <p:nvCxnSpPr>
            <p:cNvPr id="20" name="Straight Arrow Connector 19">
              <a:extLst>
                <a:ext uri="{FF2B5EF4-FFF2-40B4-BE49-F238E27FC236}">
                  <a16:creationId xmlns:a16="http://schemas.microsoft.com/office/drawing/2014/main" id="{157FCEA3-3C30-EF48-8196-E2D93D3B05D5}"/>
                </a:ext>
              </a:extLst>
            </p:cNvPr>
            <p:cNvCxnSpPr>
              <a:cxnSpLocks/>
              <a:stCxn id="19" idx="0"/>
            </p:cNvCxnSpPr>
            <p:nvPr/>
          </p:nvCxnSpPr>
          <p:spPr>
            <a:xfrm flipH="1" flipV="1">
              <a:off x="2185115" y="5434930"/>
              <a:ext cx="266152" cy="468916"/>
            </a:xfrm>
            <a:prstGeom prst="straightConnector1">
              <a:avLst/>
            </a:prstGeom>
            <a:noFill/>
            <a:ln w="6350" cap="flat" cmpd="sng" algn="ctr">
              <a:solidFill>
                <a:sysClr val="windowText" lastClr="000000"/>
              </a:solidFill>
              <a:prstDash val="dash"/>
              <a:miter lim="800000"/>
              <a:tailEnd type="triangle"/>
            </a:ln>
            <a:effectLst/>
          </p:spPr>
        </p:cxnSp>
        <p:cxnSp>
          <p:nvCxnSpPr>
            <p:cNvPr id="21" name="Straight Arrow Connector 20">
              <a:extLst>
                <a:ext uri="{FF2B5EF4-FFF2-40B4-BE49-F238E27FC236}">
                  <a16:creationId xmlns:a16="http://schemas.microsoft.com/office/drawing/2014/main" id="{3E72B4CB-1263-AC4F-ABB3-219296709F7D}"/>
                </a:ext>
              </a:extLst>
            </p:cNvPr>
            <p:cNvCxnSpPr>
              <a:cxnSpLocks/>
              <a:stCxn id="19" idx="0"/>
            </p:cNvCxnSpPr>
            <p:nvPr/>
          </p:nvCxnSpPr>
          <p:spPr>
            <a:xfrm flipV="1">
              <a:off x="2451267" y="5412977"/>
              <a:ext cx="90754" cy="490869"/>
            </a:xfrm>
            <a:prstGeom prst="straightConnector1">
              <a:avLst/>
            </a:prstGeom>
            <a:noFill/>
            <a:ln w="6350" cap="flat" cmpd="sng" algn="ctr">
              <a:solidFill>
                <a:sysClr val="windowText" lastClr="000000"/>
              </a:solidFill>
              <a:prstDash val="dash"/>
              <a:miter lim="800000"/>
              <a:tailEnd type="triangle"/>
            </a:ln>
            <a:effectLst/>
          </p:spPr>
        </p:cxnSp>
        <p:cxnSp>
          <p:nvCxnSpPr>
            <p:cNvPr id="22" name="Straight Arrow Connector 21">
              <a:extLst>
                <a:ext uri="{FF2B5EF4-FFF2-40B4-BE49-F238E27FC236}">
                  <a16:creationId xmlns:a16="http://schemas.microsoft.com/office/drawing/2014/main" id="{FDF42BE3-04B2-214D-9EDF-D43D669D426D}"/>
                </a:ext>
              </a:extLst>
            </p:cNvPr>
            <p:cNvCxnSpPr>
              <a:cxnSpLocks/>
              <a:stCxn id="19" idx="0"/>
            </p:cNvCxnSpPr>
            <p:nvPr/>
          </p:nvCxnSpPr>
          <p:spPr>
            <a:xfrm flipV="1">
              <a:off x="2451267" y="5474008"/>
              <a:ext cx="455413" cy="429838"/>
            </a:xfrm>
            <a:prstGeom prst="straightConnector1">
              <a:avLst/>
            </a:prstGeom>
            <a:noFill/>
            <a:ln w="6350" cap="flat" cmpd="sng" algn="ctr">
              <a:solidFill>
                <a:sysClr val="windowText" lastClr="000000"/>
              </a:solidFill>
              <a:prstDash val="dash"/>
              <a:miter lim="800000"/>
              <a:tailEnd type="triangle"/>
            </a:ln>
            <a:effectLst/>
          </p:spPr>
        </p:cxnSp>
        <p:cxnSp>
          <p:nvCxnSpPr>
            <p:cNvPr id="23" name="Straight Arrow Connector 22">
              <a:extLst>
                <a:ext uri="{FF2B5EF4-FFF2-40B4-BE49-F238E27FC236}">
                  <a16:creationId xmlns:a16="http://schemas.microsoft.com/office/drawing/2014/main" id="{10CD44C2-8B7B-4D48-8B1D-BA4104D689DE}"/>
                </a:ext>
              </a:extLst>
            </p:cNvPr>
            <p:cNvCxnSpPr>
              <a:cxnSpLocks/>
              <a:stCxn id="19" idx="0"/>
            </p:cNvCxnSpPr>
            <p:nvPr/>
          </p:nvCxnSpPr>
          <p:spPr>
            <a:xfrm flipV="1">
              <a:off x="2451267" y="5242192"/>
              <a:ext cx="2120942" cy="661654"/>
            </a:xfrm>
            <a:prstGeom prst="straightConnector1">
              <a:avLst/>
            </a:prstGeom>
            <a:noFill/>
            <a:ln w="6350" cap="flat" cmpd="sng" algn="ctr">
              <a:solidFill>
                <a:sysClr val="windowText" lastClr="000000"/>
              </a:solidFill>
              <a:prstDash val="dash"/>
              <a:miter lim="800000"/>
              <a:tailEnd type="triangle"/>
            </a:ln>
            <a:effectLst/>
          </p:spPr>
        </p:cxnSp>
        <p:cxnSp>
          <p:nvCxnSpPr>
            <p:cNvPr id="24" name="Straight Arrow Connector 23">
              <a:extLst>
                <a:ext uri="{FF2B5EF4-FFF2-40B4-BE49-F238E27FC236}">
                  <a16:creationId xmlns:a16="http://schemas.microsoft.com/office/drawing/2014/main" id="{ACABDE64-0CEB-5C46-BBF4-1C0999DA29EB}"/>
                </a:ext>
              </a:extLst>
            </p:cNvPr>
            <p:cNvCxnSpPr>
              <a:cxnSpLocks/>
              <a:stCxn id="19" idx="0"/>
            </p:cNvCxnSpPr>
            <p:nvPr/>
          </p:nvCxnSpPr>
          <p:spPr>
            <a:xfrm flipV="1">
              <a:off x="2451267" y="5242191"/>
              <a:ext cx="2580906" cy="661655"/>
            </a:xfrm>
            <a:prstGeom prst="straightConnector1">
              <a:avLst/>
            </a:prstGeom>
            <a:noFill/>
            <a:ln w="6350" cap="flat" cmpd="sng" algn="ctr">
              <a:solidFill>
                <a:sysClr val="windowText" lastClr="000000"/>
              </a:solidFill>
              <a:prstDash val="dash"/>
              <a:miter lim="800000"/>
              <a:tailEnd type="triangle"/>
            </a:ln>
            <a:effectLst/>
          </p:spPr>
        </p:cxnSp>
      </p:grpSp>
      <p:sp>
        <p:nvSpPr>
          <p:cNvPr id="25" name="Slide Number Placeholder 24">
            <a:extLst>
              <a:ext uri="{FF2B5EF4-FFF2-40B4-BE49-F238E27FC236}">
                <a16:creationId xmlns:a16="http://schemas.microsoft.com/office/drawing/2014/main" id="{3E1BFA88-7EE3-A3A8-4075-3C05A6E52F4C}"/>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23</a:t>
            </a:fld>
            <a:endParaRPr lang="en-US" dirty="0"/>
          </a:p>
        </p:txBody>
      </p:sp>
    </p:spTree>
    <p:extLst>
      <p:ext uri="{BB962C8B-B14F-4D97-AF65-F5344CB8AC3E}">
        <p14:creationId xmlns:p14="http://schemas.microsoft.com/office/powerpoint/2010/main" val="29199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CEB3DE-7EA4-F544-ABE4-25CD080D0D70}"/>
              </a:ext>
            </a:extLst>
          </p:cNvPr>
          <p:cNvSpPr>
            <a:spLocks noGrp="1"/>
          </p:cNvSpPr>
          <p:nvPr>
            <p:ph type="body" sz="quarter" idx="10"/>
          </p:nvPr>
        </p:nvSpPr>
        <p:spPr/>
        <p:txBody>
          <a:bodyPr/>
          <a:lstStyle/>
          <a:p>
            <a:pPr marL="0" indent="0">
              <a:buNone/>
            </a:pPr>
            <a:r>
              <a:rPr lang="en-US" dirty="0"/>
              <a:t>2. Quantity Typing</a:t>
            </a:r>
          </a:p>
          <a:p>
            <a:pPr lvl="1"/>
            <a:r>
              <a:rPr lang="en-US" dirty="0"/>
              <a:t>Predefined label set (e.g., positive cases &amp; hospitalization)</a:t>
            </a:r>
          </a:p>
          <a:p>
            <a:pPr lvl="1"/>
            <a:r>
              <a:rPr lang="en-US" dirty="0"/>
              <a:t>A clear event type is important for subsequent spatiotemporal grounding, but some quantities have multiple types. </a:t>
            </a:r>
          </a:p>
          <a:p>
            <a:pPr lvl="2"/>
            <a:r>
              <a:rPr lang="en-US" sz="1600" dirty="0"/>
              <a:t>Single-typing: </a:t>
            </a:r>
            <a:r>
              <a:rPr lang="en-US" sz="1600" i="1" dirty="0"/>
              <a:t>“[three] men were hospitalized 5 days after being tested positive”</a:t>
            </a:r>
          </a:p>
          <a:p>
            <a:pPr lvl="2"/>
            <a:r>
              <a:rPr lang="en-US" sz="1600" dirty="0"/>
              <a:t>We enforce single-typing by providing an </a:t>
            </a:r>
            <a:r>
              <a:rPr lang="en-US" sz="1600" u="sng" dirty="0"/>
              <a:t>order of importance</a:t>
            </a:r>
            <a:r>
              <a:rPr lang="en-US" sz="1600" dirty="0"/>
              <a:t>. For instance, hospitalization is more important than tested positive, so the spatiotemporal extent of “three” will be that of hospitalizations.</a:t>
            </a:r>
            <a:endParaRPr lang="en-US" sz="2200" dirty="0"/>
          </a:p>
        </p:txBody>
      </p:sp>
      <p:sp>
        <p:nvSpPr>
          <p:cNvPr id="2" name="Title 1">
            <a:extLst>
              <a:ext uri="{FF2B5EF4-FFF2-40B4-BE49-F238E27FC236}">
                <a16:creationId xmlns:a16="http://schemas.microsoft.com/office/drawing/2014/main" id="{550D5E74-1AD9-6C49-8E1D-7E000458DF14}"/>
              </a:ext>
            </a:extLst>
          </p:cNvPr>
          <p:cNvSpPr>
            <a:spLocks noGrp="1"/>
          </p:cNvSpPr>
          <p:nvPr>
            <p:ph type="title"/>
          </p:nvPr>
        </p:nvSpPr>
        <p:spPr/>
        <p:txBody>
          <a:bodyPr/>
          <a:lstStyle/>
          <a:p>
            <a:r>
              <a:rPr lang="en-US" dirty="0" err="1"/>
              <a:t>SteQE</a:t>
            </a:r>
            <a:r>
              <a:rPr lang="en-US" dirty="0"/>
              <a:t>: Task Formulation</a:t>
            </a:r>
          </a:p>
        </p:txBody>
      </p:sp>
      <p:sp>
        <p:nvSpPr>
          <p:cNvPr id="4" name="Slide Number Placeholder 3">
            <a:extLst>
              <a:ext uri="{FF2B5EF4-FFF2-40B4-BE49-F238E27FC236}">
                <a16:creationId xmlns:a16="http://schemas.microsoft.com/office/drawing/2014/main" id="{C2CD82DA-1D3F-2FBC-64F3-A31BDEA3C865}"/>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24</a:t>
            </a:fld>
            <a:endParaRPr lang="en-US" dirty="0"/>
          </a:p>
        </p:txBody>
      </p:sp>
    </p:spTree>
    <p:extLst>
      <p:ext uri="{BB962C8B-B14F-4D97-AF65-F5344CB8AC3E}">
        <p14:creationId xmlns:p14="http://schemas.microsoft.com/office/powerpoint/2010/main" val="188823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CEB3DE-7EA4-F544-ABE4-25CD080D0D70}"/>
              </a:ext>
            </a:extLst>
          </p:cNvPr>
          <p:cNvSpPr>
            <a:spLocks noGrp="1"/>
          </p:cNvSpPr>
          <p:nvPr>
            <p:ph type="body" sz="quarter" idx="10"/>
          </p:nvPr>
        </p:nvSpPr>
        <p:spPr/>
        <p:txBody>
          <a:bodyPr/>
          <a:lstStyle/>
          <a:p>
            <a:pPr marL="0" indent="0">
              <a:buNone/>
            </a:pPr>
            <a:r>
              <a:rPr lang="en-US" dirty="0"/>
              <a:t>3. Spatial Grounding</a:t>
            </a:r>
          </a:p>
          <a:p>
            <a:pPr lvl="1"/>
            <a:r>
              <a:rPr lang="en-US" dirty="0"/>
              <a:t>To ground real-world events to a real-world locale</a:t>
            </a:r>
          </a:p>
          <a:p>
            <a:pPr lvl="1"/>
            <a:r>
              <a:rPr lang="en-US" dirty="0"/>
              <a:t>Format</a:t>
            </a:r>
          </a:p>
          <a:p>
            <a:pPr lvl="2"/>
            <a:r>
              <a:rPr lang="en-US" b="1" dirty="0"/>
              <a:t>choose</a:t>
            </a:r>
            <a:r>
              <a:rPr lang="en-US" dirty="0"/>
              <a:t> from a predefined set of questions to determine the country (U.S. vs non-U.S.) and state, </a:t>
            </a:r>
          </a:p>
          <a:p>
            <a:pPr lvl="2"/>
            <a:r>
              <a:rPr lang="en-US" dirty="0"/>
              <a:t>use </a:t>
            </a:r>
            <a:r>
              <a:rPr lang="en-US" b="1" dirty="0"/>
              <a:t>free text </a:t>
            </a:r>
            <a:r>
              <a:rPr lang="en-US" dirty="0"/>
              <a:t>for the name of the city</a:t>
            </a:r>
          </a:p>
          <a:p>
            <a:pPr lvl="2"/>
            <a:r>
              <a:rPr lang="en-US" dirty="0"/>
              <a:t>use </a:t>
            </a:r>
            <a:r>
              <a:rPr lang="en-US" b="1" dirty="0"/>
              <a:t>span selection </a:t>
            </a:r>
            <a:r>
              <a:rPr lang="en-US" dirty="0"/>
              <a:t>for more granular locale information (e.g., a pork plant)</a:t>
            </a:r>
          </a:p>
          <a:p>
            <a:pPr lvl="1"/>
            <a:r>
              <a:rPr lang="en-US" dirty="0"/>
              <a:t>Granularity</a:t>
            </a:r>
          </a:p>
          <a:p>
            <a:pPr lvl="2"/>
            <a:r>
              <a:rPr lang="en-US" dirty="0"/>
              <a:t>the </a:t>
            </a:r>
            <a:r>
              <a:rPr lang="en-US" b="1" dirty="0"/>
              <a:t>most specific </a:t>
            </a:r>
            <a:r>
              <a:rPr lang="en-US" dirty="0"/>
              <a:t>location mentioned in the text that </a:t>
            </a:r>
            <a:r>
              <a:rPr lang="en-US" b="1" dirty="0"/>
              <a:t>contains all </a:t>
            </a:r>
            <a:r>
              <a:rPr lang="en-US" dirty="0"/>
              <a:t>individual cases of a quantity event</a:t>
            </a:r>
          </a:p>
        </p:txBody>
      </p:sp>
      <p:sp>
        <p:nvSpPr>
          <p:cNvPr id="2" name="Title 1">
            <a:extLst>
              <a:ext uri="{FF2B5EF4-FFF2-40B4-BE49-F238E27FC236}">
                <a16:creationId xmlns:a16="http://schemas.microsoft.com/office/drawing/2014/main" id="{550D5E74-1AD9-6C49-8E1D-7E000458DF14}"/>
              </a:ext>
            </a:extLst>
          </p:cNvPr>
          <p:cNvSpPr>
            <a:spLocks noGrp="1"/>
          </p:cNvSpPr>
          <p:nvPr>
            <p:ph type="title"/>
          </p:nvPr>
        </p:nvSpPr>
        <p:spPr/>
        <p:txBody>
          <a:bodyPr/>
          <a:lstStyle/>
          <a:p>
            <a:r>
              <a:rPr lang="en-US" dirty="0" err="1"/>
              <a:t>SteQE</a:t>
            </a:r>
            <a:r>
              <a:rPr lang="en-US" dirty="0"/>
              <a:t>: Task Formulation</a:t>
            </a:r>
          </a:p>
        </p:txBody>
      </p:sp>
      <p:sp>
        <p:nvSpPr>
          <p:cNvPr id="4" name="Slide Number Placeholder 3">
            <a:extLst>
              <a:ext uri="{FF2B5EF4-FFF2-40B4-BE49-F238E27FC236}">
                <a16:creationId xmlns:a16="http://schemas.microsoft.com/office/drawing/2014/main" id="{F7CB60BC-66C2-52CF-AD61-79EE7EC085A6}"/>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25</a:t>
            </a:fld>
            <a:endParaRPr lang="en-US" dirty="0"/>
          </a:p>
        </p:txBody>
      </p:sp>
    </p:spTree>
    <p:extLst>
      <p:ext uri="{BB962C8B-B14F-4D97-AF65-F5344CB8AC3E}">
        <p14:creationId xmlns:p14="http://schemas.microsoft.com/office/powerpoint/2010/main" val="212908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CEB3DE-7EA4-F544-ABE4-25CD080D0D70}"/>
              </a:ext>
            </a:extLst>
          </p:cNvPr>
          <p:cNvSpPr>
            <a:spLocks noGrp="1"/>
          </p:cNvSpPr>
          <p:nvPr>
            <p:ph type="body" sz="quarter" idx="10"/>
          </p:nvPr>
        </p:nvSpPr>
        <p:spPr/>
        <p:txBody>
          <a:bodyPr/>
          <a:lstStyle/>
          <a:p>
            <a:pPr marL="0" indent="0">
              <a:buNone/>
            </a:pPr>
            <a:r>
              <a:rPr lang="en-US" dirty="0"/>
              <a:t>4. Temporal Grounding</a:t>
            </a:r>
          </a:p>
          <a:p>
            <a:pPr lvl="1"/>
            <a:r>
              <a:rPr lang="en-US" dirty="0"/>
              <a:t>To ground each real-world quantity event to a </a:t>
            </a:r>
            <a:r>
              <a:rPr lang="en-US" u="sng" dirty="0"/>
              <a:t>single time span</a:t>
            </a:r>
          </a:p>
          <a:p>
            <a:pPr lvl="1"/>
            <a:r>
              <a:rPr lang="en-US" dirty="0"/>
              <a:t>Format</a:t>
            </a:r>
          </a:p>
          <a:p>
            <a:pPr lvl="2"/>
            <a:r>
              <a:rPr lang="en-US" dirty="0"/>
              <a:t>A time span consists of </a:t>
            </a:r>
            <a:r>
              <a:rPr lang="en-US" b="1" dirty="0"/>
              <a:t>two time points</a:t>
            </a:r>
            <a:r>
              <a:rPr lang="en-US" dirty="0"/>
              <a:t>, and the key is the format for time points.</a:t>
            </a:r>
          </a:p>
          <a:p>
            <a:pPr lvl="2"/>
            <a:r>
              <a:rPr lang="en-US" dirty="0"/>
              <a:t>Select </a:t>
            </a:r>
            <a:r>
              <a:rPr lang="en-US" b="1" dirty="0"/>
              <a:t>calendar dates </a:t>
            </a:r>
            <a:r>
              <a:rPr lang="en-US" dirty="0"/>
              <a:t>from our UI (e.g., Feb 1st, 2021)</a:t>
            </a:r>
          </a:p>
          <a:p>
            <a:pPr lvl="2"/>
            <a:r>
              <a:rPr lang="en-US" dirty="0"/>
              <a:t>When a time point is unclear based on the text, we allow annotators to simply select “</a:t>
            </a:r>
            <a:r>
              <a:rPr lang="en-US" b="1" dirty="0"/>
              <a:t>Unknown</a:t>
            </a:r>
            <a:r>
              <a:rPr lang="en-US" dirty="0"/>
              <a:t>”</a:t>
            </a:r>
          </a:p>
        </p:txBody>
      </p:sp>
      <p:sp>
        <p:nvSpPr>
          <p:cNvPr id="2" name="Title 1">
            <a:extLst>
              <a:ext uri="{FF2B5EF4-FFF2-40B4-BE49-F238E27FC236}">
                <a16:creationId xmlns:a16="http://schemas.microsoft.com/office/drawing/2014/main" id="{550D5E74-1AD9-6C49-8E1D-7E000458DF14}"/>
              </a:ext>
            </a:extLst>
          </p:cNvPr>
          <p:cNvSpPr>
            <a:spLocks noGrp="1"/>
          </p:cNvSpPr>
          <p:nvPr>
            <p:ph type="title"/>
          </p:nvPr>
        </p:nvSpPr>
        <p:spPr/>
        <p:txBody>
          <a:bodyPr/>
          <a:lstStyle/>
          <a:p>
            <a:r>
              <a:rPr lang="en-US" dirty="0" err="1"/>
              <a:t>SteQE</a:t>
            </a:r>
            <a:r>
              <a:rPr lang="en-US" dirty="0"/>
              <a:t>: Task Formulation</a:t>
            </a:r>
          </a:p>
        </p:txBody>
      </p:sp>
      <p:sp>
        <p:nvSpPr>
          <p:cNvPr id="4" name="Slide Number Placeholder 3">
            <a:extLst>
              <a:ext uri="{FF2B5EF4-FFF2-40B4-BE49-F238E27FC236}">
                <a16:creationId xmlns:a16="http://schemas.microsoft.com/office/drawing/2014/main" id="{C95B3DD0-3CC6-31B3-CBB6-632D9DE0F919}"/>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26</a:t>
            </a:fld>
            <a:endParaRPr lang="en-US" dirty="0"/>
          </a:p>
        </p:txBody>
      </p:sp>
    </p:spTree>
    <p:extLst>
      <p:ext uri="{BB962C8B-B14F-4D97-AF65-F5344CB8AC3E}">
        <p14:creationId xmlns:p14="http://schemas.microsoft.com/office/powerpoint/2010/main" val="23982831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CEB3DE-7EA4-F544-ABE4-25CD080D0D70}"/>
              </a:ext>
            </a:extLst>
          </p:cNvPr>
          <p:cNvSpPr>
            <a:spLocks noGrp="1"/>
          </p:cNvSpPr>
          <p:nvPr>
            <p:ph type="body" sz="quarter" idx="10"/>
          </p:nvPr>
        </p:nvSpPr>
        <p:spPr/>
        <p:txBody>
          <a:bodyPr/>
          <a:lstStyle/>
          <a:p>
            <a:pPr marL="0" indent="0">
              <a:buNone/>
            </a:pPr>
            <a:r>
              <a:rPr lang="en-US" dirty="0"/>
              <a:t>4. Temporal Grounding</a:t>
            </a:r>
          </a:p>
          <a:p>
            <a:pPr lvl="1"/>
            <a:r>
              <a:rPr lang="en-US" u="sng" dirty="0"/>
              <a:t>Overall quantity</a:t>
            </a:r>
            <a:r>
              <a:rPr lang="en-US" dirty="0"/>
              <a:t>: We identified a special type of quantity – overall quantity – that needs special attention in practice</a:t>
            </a:r>
          </a:p>
          <a:p>
            <a:pPr lvl="1"/>
            <a:r>
              <a:rPr lang="en-US" dirty="0"/>
              <a:t>“There have been [3 million] COVID-19 positive cases so far”. The start time is the beginning of the pandemic, but people do not always agree on when that was because:</a:t>
            </a:r>
          </a:p>
          <a:p>
            <a:pPr lvl="2"/>
            <a:r>
              <a:rPr lang="en-US" dirty="0"/>
              <a:t>the pandemic started at different times in different regions</a:t>
            </a:r>
          </a:p>
          <a:p>
            <a:pPr lvl="2"/>
            <a:r>
              <a:rPr lang="en-US" dirty="0"/>
              <a:t>one may argue that the pandemic started either since the first confirmed case, or since the lockdown. </a:t>
            </a:r>
          </a:p>
          <a:p>
            <a:pPr lvl="1"/>
            <a:r>
              <a:rPr lang="en-US" dirty="0"/>
              <a:t>We allow “overall” as a label for the start time of a quantity.</a:t>
            </a:r>
          </a:p>
        </p:txBody>
      </p:sp>
      <p:sp>
        <p:nvSpPr>
          <p:cNvPr id="2" name="Title 1">
            <a:extLst>
              <a:ext uri="{FF2B5EF4-FFF2-40B4-BE49-F238E27FC236}">
                <a16:creationId xmlns:a16="http://schemas.microsoft.com/office/drawing/2014/main" id="{550D5E74-1AD9-6C49-8E1D-7E000458DF14}"/>
              </a:ext>
            </a:extLst>
          </p:cNvPr>
          <p:cNvSpPr>
            <a:spLocks noGrp="1"/>
          </p:cNvSpPr>
          <p:nvPr>
            <p:ph type="title"/>
          </p:nvPr>
        </p:nvSpPr>
        <p:spPr/>
        <p:txBody>
          <a:bodyPr/>
          <a:lstStyle/>
          <a:p>
            <a:r>
              <a:rPr lang="en-US" dirty="0" err="1"/>
              <a:t>SteQE</a:t>
            </a:r>
            <a:r>
              <a:rPr lang="en-US" dirty="0"/>
              <a:t>: Task Formulation</a:t>
            </a:r>
          </a:p>
        </p:txBody>
      </p:sp>
      <p:sp>
        <p:nvSpPr>
          <p:cNvPr id="4" name="Slide Number Placeholder 3">
            <a:extLst>
              <a:ext uri="{FF2B5EF4-FFF2-40B4-BE49-F238E27FC236}">
                <a16:creationId xmlns:a16="http://schemas.microsoft.com/office/drawing/2014/main" id="{8B41B04A-49E8-E0B2-84AD-7BD0A66C454D}"/>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27</a:t>
            </a:fld>
            <a:endParaRPr lang="en-US" dirty="0"/>
          </a:p>
        </p:txBody>
      </p:sp>
    </p:spTree>
    <p:extLst>
      <p:ext uri="{BB962C8B-B14F-4D97-AF65-F5344CB8AC3E}">
        <p14:creationId xmlns:p14="http://schemas.microsoft.com/office/powerpoint/2010/main" val="299634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4"/>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CEB3DE-7EA4-F544-ABE4-25CD080D0D70}"/>
              </a:ext>
            </a:extLst>
          </p:cNvPr>
          <p:cNvSpPr>
            <a:spLocks noGrp="1"/>
          </p:cNvSpPr>
          <p:nvPr>
            <p:ph type="body" sz="quarter" idx="10"/>
          </p:nvPr>
        </p:nvSpPr>
        <p:spPr/>
        <p:txBody>
          <a:bodyPr/>
          <a:lstStyle/>
          <a:p>
            <a:pPr marL="0" indent="0">
              <a:buNone/>
            </a:pPr>
            <a:r>
              <a:rPr lang="en-US" dirty="0"/>
              <a:t>4. Temporal Grounding</a:t>
            </a:r>
          </a:p>
          <a:p>
            <a:pPr lvl="1"/>
            <a:r>
              <a:rPr lang="en-US" dirty="0"/>
              <a:t>Granularity</a:t>
            </a:r>
          </a:p>
          <a:p>
            <a:pPr lvl="2"/>
            <a:r>
              <a:rPr lang="en-US" dirty="0"/>
              <a:t>Given the nature of news events, it is often enough to be specific up to “</a:t>
            </a:r>
            <a:r>
              <a:rPr lang="en-US" b="1" dirty="0"/>
              <a:t>day</a:t>
            </a:r>
            <a:r>
              <a:rPr lang="en-US" dirty="0"/>
              <a:t>”</a:t>
            </a:r>
          </a:p>
          <a:p>
            <a:pPr lvl="2"/>
            <a:r>
              <a:rPr lang="en-US" dirty="0"/>
              <a:t>The best </a:t>
            </a:r>
            <a:r>
              <a:rPr lang="en-US" b="1" dirty="0"/>
              <a:t>over-estimate</a:t>
            </a:r>
            <a:r>
              <a:rPr lang="en-US" dirty="0"/>
              <a:t> of the </a:t>
            </a:r>
            <a:r>
              <a:rPr lang="en-US" b="1" dirty="0"/>
              <a:t>gold </a:t>
            </a:r>
            <a:r>
              <a:rPr lang="en-US" dirty="0"/>
              <a:t>time span based on text</a:t>
            </a:r>
          </a:p>
        </p:txBody>
      </p:sp>
      <p:sp>
        <p:nvSpPr>
          <p:cNvPr id="2" name="Title 1">
            <a:extLst>
              <a:ext uri="{FF2B5EF4-FFF2-40B4-BE49-F238E27FC236}">
                <a16:creationId xmlns:a16="http://schemas.microsoft.com/office/drawing/2014/main" id="{550D5E74-1AD9-6C49-8E1D-7E000458DF14}"/>
              </a:ext>
            </a:extLst>
          </p:cNvPr>
          <p:cNvSpPr>
            <a:spLocks noGrp="1"/>
          </p:cNvSpPr>
          <p:nvPr>
            <p:ph type="title"/>
          </p:nvPr>
        </p:nvSpPr>
        <p:spPr/>
        <p:txBody>
          <a:bodyPr/>
          <a:lstStyle/>
          <a:p>
            <a:r>
              <a:rPr lang="en-US" dirty="0" err="1"/>
              <a:t>SteQE</a:t>
            </a:r>
            <a:r>
              <a:rPr lang="en-US" dirty="0"/>
              <a:t>: Task Formulation</a:t>
            </a:r>
          </a:p>
        </p:txBody>
      </p:sp>
      <p:grpSp>
        <p:nvGrpSpPr>
          <p:cNvPr id="46" name="Group 45">
            <a:extLst>
              <a:ext uri="{FF2B5EF4-FFF2-40B4-BE49-F238E27FC236}">
                <a16:creationId xmlns:a16="http://schemas.microsoft.com/office/drawing/2014/main" id="{F9EFFA19-63A4-0E41-BD5F-E043D93C39F1}"/>
              </a:ext>
            </a:extLst>
          </p:cNvPr>
          <p:cNvGrpSpPr/>
          <p:nvPr/>
        </p:nvGrpSpPr>
        <p:grpSpPr>
          <a:xfrm>
            <a:off x="1135233" y="4072377"/>
            <a:ext cx="7313441" cy="556807"/>
            <a:chOff x="1135233" y="4072377"/>
            <a:chExt cx="7313441" cy="556807"/>
          </a:xfrm>
        </p:grpSpPr>
        <p:cxnSp>
          <p:nvCxnSpPr>
            <p:cNvPr id="26" name="Straight Arrow Connector 25">
              <a:extLst>
                <a:ext uri="{FF2B5EF4-FFF2-40B4-BE49-F238E27FC236}">
                  <a16:creationId xmlns:a16="http://schemas.microsoft.com/office/drawing/2014/main" id="{CE495182-5BAA-6C4D-AEB1-DF07237FB018}"/>
                </a:ext>
              </a:extLst>
            </p:cNvPr>
            <p:cNvCxnSpPr/>
            <p:nvPr/>
          </p:nvCxnSpPr>
          <p:spPr>
            <a:xfrm>
              <a:off x="1135233" y="4241295"/>
              <a:ext cx="6529599" cy="0"/>
            </a:xfrm>
            <a:prstGeom prst="straightConnector1">
              <a:avLst/>
            </a:prstGeom>
            <a:noFill/>
            <a:ln w="6350" cap="flat" cmpd="sng" algn="ctr">
              <a:solidFill>
                <a:sysClr val="windowText" lastClr="000000"/>
              </a:solidFill>
              <a:prstDash val="solid"/>
              <a:miter lim="800000"/>
              <a:tailEnd type="triangle"/>
            </a:ln>
            <a:effectLst/>
          </p:spPr>
        </p:cxnSp>
        <p:sp>
          <p:nvSpPr>
            <p:cNvPr id="27" name="Triangle 26">
              <a:extLst>
                <a:ext uri="{FF2B5EF4-FFF2-40B4-BE49-F238E27FC236}">
                  <a16:creationId xmlns:a16="http://schemas.microsoft.com/office/drawing/2014/main" id="{9782EE90-C6FE-794B-B652-6CEB528E41E1}"/>
                </a:ext>
              </a:extLst>
            </p:cNvPr>
            <p:cNvSpPr/>
            <p:nvPr/>
          </p:nvSpPr>
          <p:spPr>
            <a:xfrm>
              <a:off x="2510225" y="4072377"/>
              <a:ext cx="347119" cy="33783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Triangle 27">
              <a:extLst>
                <a:ext uri="{FF2B5EF4-FFF2-40B4-BE49-F238E27FC236}">
                  <a16:creationId xmlns:a16="http://schemas.microsoft.com/office/drawing/2014/main" id="{28DE7FD0-AA82-7547-866F-1D69DDC78C58}"/>
                </a:ext>
              </a:extLst>
            </p:cNvPr>
            <p:cNvSpPr/>
            <p:nvPr/>
          </p:nvSpPr>
          <p:spPr>
            <a:xfrm>
              <a:off x="3234954" y="4072377"/>
              <a:ext cx="347119" cy="33783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9" name="Triangle 28">
              <a:extLst>
                <a:ext uri="{FF2B5EF4-FFF2-40B4-BE49-F238E27FC236}">
                  <a16:creationId xmlns:a16="http://schemas.microsoft.com/office/drawing/2014/main" id="{E9193C98-6736-7F44-A1C4-FDF59E1021B9}"/>
                </a:ext>
              </a:extLst>
            </p:cNvPr>
            <p:cNvSpPr/>
            <p:nvPr/>
          </p:nvSpPr>
          <p:spPr>
            <a:xfrm>
              <a:off x="3638627" y="4072377"/>
              <a:ext cx="347119" cy="33783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riangle 29">
              <a:extLst>
                <a:ext uri="{FF2B5EF4-FFF2-40B4-BE49-F238E27FC236}">
                  <a16:creationId xmlns:a16="http://schemas.microsoft.com/office/drawing/2014/main" id="{6C6CC902-FE19-7946-8DFD-9BB8D6273B08}"/>
                </a:ext>
              </a:extLst>
            </p:cNvPr>
            <p:cNvSpPr/>
            <p:nvPr/>
          </p:nvSpPr>
          <p:spPr>
            <a:xfrm>
              <a:off x="4609518" y="4072377"/>
              <a:ext cx="347119" cy="33783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Triangle 30">
              <a:extLst>
                <a:ext uri="{FF2B5EF4-FFF2-40B4-BE49-F238E27FC236}">
                  <a16:creationId xmlns:a16="http://schemas.microsoft.com/office/drawing/2014/main" id="{B7B98938-7D20-4347-9026-93B6B367B1A8}"/>
                </a:ext>
              </a:extLst>
            </p:cNvPr>
            <p:cNvSpPr/>
            <p:nvPr/>
          </p:nvSpPr>
          <p:spPr>
            <a:xfrm>
              <a:off x="5911480" y="4072377"/>
              <a:ext cx="347119" cy="33783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riangle 31">
              <a:extLst>
                <a:ext uri="{FF2B5EF4-FFF2-40B4-BE49-F238E27FC236}">
                  <a16:creationId xmlns:a16="http://schemas.microsoft.com/office/drawing/2014/main" id="{F3F01442-27B1-6948-9A1B-C366016123B4}"/>
                </a:ext>
              </a:extLst>
            </p:cNvPr>
            <p:cNvSpPr/>
            <p:nvPr/>
          </p:nvSpPr>
          <p:spPr>
            <a:xfrm>
              <a:off x="5737920" y="4072377"/>
              <a:ext cx="347119" cy="33783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B1CE698F-9AC0-794D-BFA9-CBF5797F8451}"/>
                </a:ext>
              </a:extLst>
            </p:cNvPr>
            <p:cNvSpPr txBox="1"/>
            <p:nvPr/>
          </p:nvSpPr>
          <p:spPr>
            <a:xfrm>
              <a:off x="7854177" y="4322163"/>
              <a:ext cx="594497" cy="3070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Time</a:t>
              </a:r>
            </a:p>
          </p:txBody>
        </p:sp>
      </p:grpSp>
      <p:grpSp>
        <p:nvGrpSpPr>
          <p:cNvPr id="47" name="Group 46">
            <a:extLst>
              <a:ext uri="{FF2B5EF4-FFF2-40B4-BE49-F238E27FC236}">
                <a16:creationId xmlns:a16="http://schemas.microsoft.com/office/drawing/2014/main" id="{5EE7E31C-DE66-964D-815E-94631D3FBB6C}"/>
              </a:ext>
            </a:extLst>
          </p:cNvPr>
          <p:cNvGrpSpPr/>
          <p:nvPr/>
        </p:nvGrpSpPr>
        <p:grpSpPr>
          <a:xfrm>
            <a:off x="2254172" y="3153471"/>
            <a:ext cx="4225654" cy="1348048"/>
            <a:chOff x="2254172" y="3153471"/>
            <a:chExt cx="4225654" cy="1348048"/>
          </a:xfrm>
        </p:grpSpPr>
        <p:cxnSp>
          <p:nvCxnSpPr>
            <p:cNvPr id="38" name="Straight Connector 37">
              <a:extLst>
                <a:ext uri="{FF2B5EF4-FFF2-40B4-BE49-F238E27FC236}">
                  <a16:creationId xmlns:a16="http://schemas.microsoft.com/office/drawing/2014/main" id="{100B9812-15FA-934E-A8A1-B56E0EBDC7D1}"/>
                </a:ext>
              </a:extLst>
            </p:cNvPr>
            <p:cNvCxnSpPr/>
            <p:nvPr/>
          </p:nvCxnSpPr>
          <p:spPr>
            <a:xfrm flipV="1">
              <a:off x="2685413" y="3544951"/>
              <a:ext cx="0" cy="956568"/>
            </a:xfrm>
            <a:prstGeom prst="line">
              <a:avLst/>
            </a:prstGeom>
            <a:noFill/>
            <a:ln w="6350" cap="flat" cmpd="sng" algn="ctr">
              <a:solidFill>
                <a:sysClr val="windowText" lastClr="000000"/>
              </a:solidFill>
              <a:prstDash val="dash"/>
              <a:miter lim="800000"/>
              <a:headEnd type="none" w="med" len="med"/>
              <a:tailEnd type="none" w="med" len="med"/>
            </a:ln>
            <a:effectLst/>
          </p:spPr>
        </p:cxnSp>
        <p:cxnSp>
          <p:nvCxnSpPr>
            <p:cNvPr id="39" name="Straight Connector 38">
              <a:extLst>
                <a:ext uri="{FF2B5EF4-FFF2-40B4-BE49-F238E27FC236}">
                  <a16:creationId xmlns:a16="http://schemas.microsoft.com/office/drawing/2014/main" id="{18AD91A8-A462-1C47-BE2B-66235A84A89C}"/>
                </a:ext>
              </a:extLst>
            </p:cNvPr>
            <p:cNvCxnSpPr/>
            <p:nvPr/>
          </p:nvCxnSpPr>
          <p:spPr>
            <a:xfrm flipV="1">
              <a:off x="6090304" y="3544951"/>
              <a:ext cx="0" cy="956568"/>
            </a:xfrm>
            <a:prstGeom prst="line">
              <a:avLst/>
            </a:prstGeom>
            <a:noFill/>
            <a:ln w="6350" cap="flat" cmpd="sng" algn="ctr">
              <a:solidFill>
                <a:sysClr val="windowText" lastClr="000000"/>
              </a:solidFill>
              <a:prstDash val="dash"/>
              <a:miter lim="800000"/>
              <a:headEnd type="none" w="med" len="med"/>
              <a:tailEnd type="none" w="med" len="med"/>
            </a:ln>
            <a:effectLst/>
          </p:spPr>
        </p:cxnSp>
        <p:sp>
          <p:nvSpPr>
            <p:cNvPr id="40" name="TextBox 39">
              <a:extLst>
                <a:ext uri="{FF2B5EF4-FFF2-40B4-BE49-F238E27FC236}">
                  <a16:creationId xmlns:a16="http://schemas.microsoft.com/office/drawing/2014/main" id="{A0116C64-9133-9F45-AFA8-96525669F0E4}"/>
                </a:ext>
              </a:extLst>
            </p:cNvPr>
            <p:cNvSpPr txBox="1"/>
            <p:nvPr/>
          </p:nvSpPr>
          <p:spPr>
            <a:xfrm>
              <a:off x="2254172" y="3153471"/>
              <a:ext cx="1105200" cy="3070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First event</a:t>
              </a:r>
            </a:p>
          </p:txBody>
        </p:sp>
        <p:sp>
          <p:nvSpPr>
            <p:cNvPr id="41" name="TextBox 40">
              <a:extLst>
                <a:ext uri="{FF2B5EF4-FFF2-40B4-BE49-F238E27FC236}">
                  <a16:creationId xmlns:a16="http://schemas.microsoft.com/office/drawing/2014/main" id="{F4691962-925D-4B4E-8A5C-57DF6272D3CA}"/>
                </a:ext>
              </a:extLst>
            </p:cNvPr>
            <p:cNvSpPr txBox="1"/>
            <p:nvPr/>
          </p:nvSpPr>
          <p:spPr>
            <a:xfrm>
              <a:off x="5343134" y="3153471"/>
              <a:ext cx="1136692" cy="3070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Last event</a:t>
              </a:r>
            </a:p>
          </p:txBody>
        </p:sp>
      </p:grpSp>
      <p:grpSp>
        <p:nvGrpSpPr>
          <p:cNvPr id="48" name="Group 47">
            <a:extLst>
              <a:ext uri="{FF2B5EF4-FFF2-40B4-BE49-F238E27FC236}">
                <a16:creationId xmlns:a16="http://schemas.microsoft.com/office/drawing/2014/main" id="{0AE2D2CA-065E-5D40-983F-DF3C48B4EEC3}"/>
              </a:ext>
            </a:extLst>
          </p:cNvPr>
          <p:cNvGrpSpPr/>
          <p:nvPr/>
        </p:nvGrpSpPr>
        <p:grpSpPr>
          <a:xfrm>
            <a:off x="2683784" y="4629184"/>
            <a:ext cx="3401253" cy="590479"/>
            <a:chOff x="2683784" y="4629184"/>
            <a:chExt cx="3401253" cy="590479"/>
          </a:xfrm>
        </p:grpSpPr>
        <p:sp>
          <p:nvSpPr>
            <p:cNvPr id="42" name="Left Brace 41">
              <a:extLst>
                <a:ext uri="{FF2B5EF4-FFF2-40B4-BE49-F238E27FC236}">
                  <a16:creationId xmlns:a16="http://schemas.microsoft.com/office/drawing/2014/main" id="{BED72315-D92E-B74E-91A2-4B7DF150DBA3}"/>
                </a:ext>
              </a:extLst>
            </p:cNvPr>
            <p:cNvSpPr/>
            <p:nvPr/>
          </p:nvSpPr>
          <p:spPr>
            <a:xfrm rot="16200000">
              <a:off x="4248611" y="3064357"/>
              <a:ext cx="271599" cy="3401253"/>
            </a:xfrm>
            <a:prstGeom prst="leftBrace">
              <a:avLst/>
            </a:prstGeom>
            <a:noFill/>
            <a:ln w="6350" cap="flat" cmpd="sng" algn="ctr">
              <a:solidFill>
                <a:sysClr val="windowText" lastClr="000000"/>
              </a:solidFill>
              <a:prstDash val="dash"/>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FE0B1B55-8355-AA4D-8591-30BABFEAD9E2}"/>
                </a:ext>
              </a:extLst>
            </p:cNvPr>
            <p:cNvSpPr txBox="1"/>
            <p:nvPr/>
          </p:nvSpPr>
          <p:spPr>
            <a:xfrm>
              <a:off x="3359372" y="4850331"/>
              <a:ext cx="190789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Gold time span</a:t>
              </a:r>
            </a:p>
          </p:txBody>
        </p:sp>
      </p:grpSp>
      <p:grpSp>
        <p:nvGrpSpPr>
          <p:cNvPr id="49" name="Group 48">
            <a:extLst>
              <a:ext uri="{FF2B5EF4-FFF2-40B4-BE49-F238E27FC236}">
                <a16:creationId xmlns:a16="http://schemas.microsoft.com/office/drawing/2014/main" id="{AF3579F5-DE42-DB4C-83A4-0D94D3B2ED96}"/>
              </a:ext>
            </a:extLst>
          </p:cNvPr>
          <p:cNvGrpSpPr/>
          <p:nvPr/>
        </p:nvGrpSpPr>
        <p:grpSpPr>
          <a:xfrm>
            <a:off x="1842965" y="3544951"/>
            <a:ext cx="5124888" cy="2419034"/>
            <a:chOff x="1842965" y="3544951"/>
            <a:chExt cx="5124888" cy="2419034"/>
          </a:xfrm>
        </p:grpSpPr>
        <p:cxnSp>
          <p:nvCxnSpPr>
            <p:cNvPr id="34" name="Straight Arrow Connector 33">
              <a:extLst>
                <a:ext uri="{FF2B5EF4-FFF2-40B4-BE49-F238E27FC236}">
                  <a16:creationId xmlns:a16="http://schemas.microsoft.com/office/drawing/2014/main" id="{64344E0A-A146-2045-B11B-C477F60685DC}"/>
                </a:ext>
              </a:extLst>
            </p:cNvPr>
            <p:cNvCxnSpPr>
              <a:cxnSpLocks/>
            </p:cNvCxnSpPr>
            <p:nvPr/>
          </p:nvCxnSpPr>
          <p:spPr>
            <a:xfrm>
              <a:off x="1842965" y="3801175"/>
              <a:ext cx="403673" cy="0"/>
            </a:xfrm>
            <a:prstGeom prst="straightConnector1">
              <a:avLst/>
            </a:prstGeom>
            <a:noFill/>
            <a:ln w="6350" cap="flat" cmpd="sng" algn="ctr">
              <a:solidFill>
                <a:sysClr val="windowText" lastClr="000000"/>
              </a:solidFill>
              <a:prstDash val="dash"/>
              <a:miter lim="800000"/>
              <a:headEnd type="none" w="med" len="med"/>
              <a:tailEnd type="arrow" w="med" len="med"/>
            </a:ln>
            <a:effectLst/>
          </p:spPr>
        </p:cxnSp>
        <p:cxnSp>
          <p:nvCxnSpPr>
            <p:cNvPr id="35" name="Straight Connector 34">
              <a:extLst>
                <a:ext uri="{FF2B5EF4-FFF2-40B4-BE49-F238E27FC236}">
                  <a16:creationId xmlns:a16="http://schemas.microsoft.com/office/drawing/2014/main" id="{E63B0E0A-AF95-634A-9CCC-4D3435B798F6}"/>
                </a:ext>
              </a:extLst>
            </p:cNvPr>
            <p:cNvCxnSpPr/>
            <p:nvPr/>
          </p:nvCxnSpPr>
          <p:spPr>
            <a:xfrm flipV="1">
              <a:off x="2246638" y="3544951"/>
              <a:ext cx="0" cy="956568"/>
            </a:xfrm>
            <a:prstGeom prst="line">
              <a:avLst/>
            </a:prstGeom>
            <a:noFill/>
            <a:ln w="6350" cap="flat" cmpd="sng" algn="ctr">
              <a:solidFill>
                <a:sysClr val="windowText" lastClr="000000"/>
              </a:solidFill>
              <a:prstDash val="solid"/>
              <a:miter lim="800000"/>
              <a:headEnd type="none" w="med" len="med"/>
              <a:tailEnd type="none" w="med" len="med"/>
            </a:ln>
            <a:effectLst/>
          </p:spPr>
        </p:cxnSp>
        <p:cxnSp>
          <p:nvCxnSpPr>
            <p:cNvPr id="36" name="Straight Connector 35">
              <a:extLst>
                <a:ext uri="{FF2B5EF4-FFF2-40B4-BE49-F238E27FC236}">
                  <a16:creationId xmlns:a16="http://schemas.microsoft.com/office/drawing/2014/main" id="{506E5620-46C5-1141-937D-616D598BBAC1}"/>
                </a:ext>
              </a:extLst>
            </p:cNvPr>
            <p:cNvCxnSpPr/>
            <p:nvPr/>
          </p:nvCxnSpPr>
          <p:spPr>
            <a:xfrm flipV="1">
              <a:off x="6581732" y="3544951"/>
              <a:ext cx="0" cy="956568"/>
            </a:xfrm>
            <a:prstGeom prst="line">
              <a:avLst/>
            </a:prstGeom>
            <a:noFill/>
            <a:ln w="6350" cap="flat" cmpd="sng" algn="ctr">
              <a:solidFill>
                <a:sysClr val="windowText" lastClr="000000"/>
              </a:solidFill>
              <a:prstDash val="solid"/>
              <a:miter lim="800000"/>
              <a:headEnd type="none" w="med" len="med"/>
              <a:tailEnd type="none" w="med" len="med"/>
            </a:ln>
            <a:effectLst/>
          </p:spPr>
        </p:cxnSp>
        <p:cxnSp>
          <p:nvCxnSpPr>
            <p:cNvPr id="37" name="Straight Arrow Connector 36">
              <a:extLst>
                <a:ext uri="{FF2B5EF4-FFF2-40B4-BE49-F238E27FC236}">
                  <a16:creationId xmlns:a16="http://schemas.microsoft.com/office/drawing/2014/main" id="{567FE4E2-378F-A148-A8A3-4426D7064E1D}"/>
                </a:ext>
              </a:extLst>
            </p:cNvPr>
            <p:cNvCxnSpPr>
              <a:cxnSpLocks/>
            </p:cNvCxnSpPr>
            <p:nvPr/>
          </p:nvCxnSpPr>
          <p:spPr>
            <a:xfrm>
              <a:off x="6581732" y="3801175"/>
              <a:ext cx="386121" cy="0"/>
            </a:xfrm>
            <a:prstGeom prst="straightConnector1">
              <a:avLst/>
            </a:prstGeom>
            <a:noFill/>
            <a:ln w="6350" cap="flat" cmpd="sng" algn="ctr">
              <a:solidFill>
                <a:sysClr val="windowText" lastClr="000000"/>
              </a:solidFill>
              <a:prstDash val="dash"/>
              <a:miter lim="800000"/>
              <a:headEnd type="arrow" w="med" len="med"/>
              <a:tailEnd type="none" w="med" len="med"/>
            </a:ln>
            <a:effectLst/>
          </p:spPr>
        </p:cxnSp>
        <p:sp>
          <p:nvSpPr>
            <p:cNvPr id="44" name="Left Brace 43">
              <a:extLst>
                <a:ext uri="{FF2B5EF4-FFF2-40B4-BE49-F238E27FC236}">
                  <a16:creationId xmlns:a16="http://schemas.microsoft.com/office/drawing/2014/main" id="{0CC6BC18-ED9A-204D-B920-5BABBCAAA23C}"/>
                </a:ext>
              </a:extLst>
            </p:cNvPr>
            <p:cNvSpPr/>
            <p:nvPr/>
          </p:nvSpPr>
          <p:spPr>
            <a:xfrm rot="16200000">
              <a:off x="4278386" y="3331944"/>
              <a:ext cx="271599" cy="4335094"/>
            </a:xfrm>
            <a:prstGeom prst="leftBrace">
              <a:avLst/>
            </a:prstGeom>
            <a:noFill/>
            <a:ln w="6350" cap="flat" cmpd="sng" algn="ctr">
              <a:solidFill>
                <a:sysClr val="windowText" lastClr="000000"/>
              </a:solidFill>
              <a:prstDash val="solid"/>
              <a:miter lim="800000"/>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97426B94-0B0F-A14C-9FEA-7D1CFC323D86}"/>
                </a:ext>
              </a:extLst>
            </p:cNvPr>
            <p:cNvSpPr txBox="1"/>
            <p:nvPr/>
          </p:nvSpPr>
          <p:spPr>
            <a:xfrm>
              <a:off x="2469856" y="5594653"/>
              <a:ext cx="386035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entury Gothic" panose="020B0502020202020204" pitchFamily="34" charset="0"/>
                </a:rPr>
                <a:t>Best over-estimate based on text</a:t>
              </a:r>
            </a:p>
          </p:txBody>
        </p:sp>
      </p:grpSp>
      <p:grpSp>
        <p:nvGrpSpPr>
          <p:cNvPr id="50" name="Group 49">
            <a:extLst>
              <a:ext uri="{FF2B5EF4-FFF2-40B4-BE49-F238E27FC236}">
                <a16:creationId xmlns:a16="http://schemas.microsoft.com/office/drawing/2014/main" id="{F8DA923D-6A8A-4745-A94E-1CB69C29B1D6}"/>
              </a:ext>
            </a:extLst>
          </p:cNvPr>
          <p:cNvGrpSpPr/>
          <p:nvPr/>
        </p:nvGrpSpPr>
        <p:grpSpPr>
          <a:xfrm>
            <a:off x="8014561" y="3479192"/>
            <a:ext cx="1041605" cy="400110"/>
            <a:chOff x="8014561" y="3479192"/>
            <a:chExt cx="1041605" cy="400110"/>
          </a:xfrm>
        </p:grpSpPr>
        <p:sp>
          <p:nvSpPr>
            <p:cNvPr id="51" name="Triangle 50">
              <a:extLst>
                <a:ext uri="{FF2B5EF4-FFF2-40B4-BE49-F238E27FC236}">
                  <a16:creationId xmlns:a16="http://schemas.microsoft.com/office/drawing/2014/main" id="{5B1FD300-E9C3-BD4A-B378-F25E28B4AC2E}"/>
                </a:ext>
              </a:extLst>
            </p:cNvPr>
            <p:cNvSpPr/>
            <p:nvPr/>
          </p:nvSpPr>
          <p:spPr>
            <a:xfrm>
              <a:off x="8014561" y="3639114"/>
              <a:ext cx="136535" cy="136535"/>
            </a:xfrm>
            <a:prstGeom prst="triangl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49790473-938D-0B4C-9C97-EFFB1A606742}"/>
                </a:ext>
              </a:extLst>
            </p:cNvPr>
            <p:cNvSpPr txBox="1"/>
            <p:nvPr/>
          </p:nvSpPr>
          <p:spPr>
            <a:xfrm>
              <a:off x="8108471" y="3479192"/>
              <a:ext cx="94769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entury Gothic" panose="020B0502020202020204" pitchFamily="34" charset="0"/>
                </a:rPr>
                <a:t>- case</a:t>
              </a:r>
            </a:p>
          </p:txBody>
        </p:sp>
      </p:grpSp>
      <p:sp>
        <p:nvSpPr>
          <p:cNvPr id="4" name="Slide Number Placeholder 3">
            <a:extLst>
              <a:ext uri="{FF2B5EF4-FFF2-40B4-BE49-F238E27FC236}">
                <a16:creationId xmlns:a16="http://schemas.microsoft.com/office/drawing/2014/main" id="{A16B9007-45CF-FAD3-FD2B-8295DD19E278}"/>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28</a:t>
            </a:fld>
            <a:endParaRPr lang="en-US" dirty="0"/>
          </a:p>
        </p:txBody>
      </p:sp>
    </p:spTree>
    <p:extLst>
      <p:ext uri="{BB962C8B-B14F-4D97-AF65-F5344CB8AC3E}">
        <p14:creationId xmlns:p14="http://schemas.microsoft.com/office/powerpoint/2010/main" val="16869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cTn>
                              </p:par>
                              <p:par>
                                <p:cTn id="8" presetID="9"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dissolv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dissolve">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dissolve">
                                      <p:cBhvr>
                                        <p:cTn id="20" dur="500"/>
                                        <p:tgtEl>
                                          <p:spTgt spid="4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dissolve">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AC3F64C7-D547-7746-8C3C-26DBDC066795}"/>
              </a:ext>
            </a:extLst>
          </p:cNvPr>
          <p:cNvCxnSpPr>
            <a:cxnSpLocks/>
          </p:cNvCxnSpPr>
          <p:nvPr/>
        </p:nvCxnSpPr>
        <p:spPr>
          <a:xfrm flipV="1">
            <a:off x="6858000" y="4055517"/>
            <a:ext cx="0" cy="1073219"/>
          </a:xfrm>
          <a:prstGeom prst="line">
            <a:avLst/>
          </a:prstGeom>
          <a:ln w="19050">
            <a:solidFill>
              <a:srgbClr val="7792C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B4AD11-0FDB-5249-84F9-25A3E58D69FF}"/>
              </a:ext>
            </a:extLst>
          </p:cNvPr>
          <p:cNvCxnSpPr>
            <a:cxnSpLocks/>
          </p:cNvCxnSpPr>
          <p:nvPr/>
        </p:nvCxnSpPr>
        <p:spPr>
          <a:xfrm flipV="1">
            <a:off x="2286000" y="4055517"/>
            <a:ext cx="0" cy="1073219"/>
          </a:xfrm>
          <a:prstGeom prst="line">
            <a:avLst/>
          </a:prstGeom>
          <a:ln w="19050">
            <a:solidFill>
              <a:srgbClr val="F1CEC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490A4AA-906D-4691-8965-B46C5599291D}"/>
              </a:ext>
            </a:extLst>
          </p:cNvPr>
          <p:cNvGrpSpPr/>
          <p:nvPr/>
        </p:nvGrpSpPr>
        <p:grpSpPr>
          <a:xfrm>
            <a:off x="5257800" y="1549908"/>
            <a:ext cx="3062010" cy="2505609"/>
            <a:chOff x="5275728" y="1024238"/>
            <a:chExt cx="3062010" cy="2505609"/>
          </a:xfrm>
        </p:grpSpPr>
        <p:sp>
          <p:nvSpPr>
            <p:cNvPr id="6" name="Rectangle: Rounded Corners 5">
              <a:extLst>
                <a:ext uri="{FF2B5EF4-FFF2-40B4-BE49-F238E27FC236}">
                  <a16:creationId xmlns:a16="http://schemas.microsoft.com/office/drawing/2014/main" id="{995E8A5A-0790-4245-98FE-C03CC313DCF1}"/>
                </a:ext>
              </a:extLst>
            </p:cNvPr>
            <p:cNvSpPr/>
            <p:nvPr/>
          </p:nvSpPr>
          <p:spPr>
            <a:xfrm>
              <a:off x="5275728" y="2539247"/>
              <a:ext cx="3062010" cy="990600"/>
            </a:xfrm>
            <a:prstGeom prst="roundRect">
              <a:avLst/>
            </a:prstGeom>
            <a:solidFill>
              <a:srgbClr val="77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b="1" i="1" u="sng" dirty="0">
                  <a:solidFill>
                    <a:schemeClr val="bg2"/>
                  </a:solidFill>
                  <a:latin typeface="Century Gothic" panose="020B0502020202020204" pitchFamily="34" charset="0"/>
                </a:rPr>
                <a:t>Police used tear gas</a:t>
              </a:r>
            </a:p>
          </p:txBody>
        </p:sp>
        <p:pic>
          <p:nvPicPr>
            <p:cNvPr id="2050" name="Picture 2" descr="Image result for police tear gas">
              <a:extLst>
                <a:ext uri="{FF2B5EF4-FFF2-40B4-BE49-F238E27FC236}">
                  <a16:creationId xmlns:a16="http://schemas.microsoft.com/office/drawing/2014/main" id="{C1288562-6DD3-4876-8B01-E51542E277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7959" y="1024238"/>
              <a:ext cx="2337547" cy="142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129D606-D205-4B1D-9975-395A797DFC52}"/>
              </a:ext>
            </a:extLst>
          </p:cNvPr>
          <p:cNvGrpSpPr/>
          <p:nvPr/>
        </p:nvGrpSpPr>
        <p:grpSpPr>
          <a:xfrm>
            <a:off x="806262" y="1545402"/>
            <a:ext cx="3062009" cy="2510115"/>
            <a:chOff x="806262" y="1019732"/>
            <a:chExt cx="3062009" cy="2510115"/>
          </a:xfrm>
        </p:grpSpPr>
        <p:sp>
          <p:nvSpPr>
            <p:cNvPr id="5" name="Rectangle: Rounded Corners 4">
              <a:extLst>
                <a:ext uri="{FF2B5EF4-FFF2-40B4-BE49-F238E27FC236}">
                  <a16:creationId xmlns:a16="http://schemas.microsoft.com/office/drawing/2014/main" id="{70CFC6B0-C1C5-4697-8152-600DD0770FAD}"/>
                </a:ext>
              </a:extLst>
            </p:cNvPr>
            <p:cNvSpPr/>
            <p:nvPr/>
          </p:nvSpPr>
          <p:spPr>
            <a:xfrm>
              <a:off x="806262" y="2539247"/>
              <a:ext cx="3062009" cy="990600"/>
            </a:xfrm>
            <a:prstGeom prst="roundRect">
              <a:avLst/>
            </a:prstGeom>
            <a:solidFill>
              <a:srgbClr val="F1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b="1" i="1" u="sng" dirty="0">
                  <a:solidFill>
                    <a:schemeClr val="bg2"/>
                  </a:solidFill>
                  <a:latin typeface="Century Gothic" panose="020B0502020202020204" pitchFamily="34" charset="0"/>
                </a:rPr>
                <a:t>People were angry</a:t>
              </a:r>
            </a:p>
          </p:txBody>
        </p:sp>
        <p:pic>
          <p:nvPicPr>
            <p:cNvPr id="12" name="Picture 11">
              <a:extLst>
                <a:ext uri="{FF2B5EF4-FFF2-40B4-BE49-F238E27FC236}">
                  <a16:creationId xmlns:a16="http://schemas.microsoft.com/office/drawing/2014/main" id="{0B66BF47-565A-4441-B6A3-52EAF27E442A}"/>
                </a:ext>
              </a:extLst>
            </p:cNvPr>
            <p:cNvPicPr>
              <a:picLocks noChangeAspect="1"/>
            </p:cNvPicPr>
            <p:nvPr/>
          </p:nvPicPr>
          <p:blipFill>
            <a:blip r:embed="rId4"/>
            <a:stretch>
              <a:fillRect/>
            </a:stretch>
          </p:blipFill>
          <p:spPr>
            <a:xfrm>
              <a:off x="845258" y="1019732"/>
              <a:ext cx="2984015" cy="1429840"/>
            </a:xfrm>
            <a:prstGeom prst="rect">
              <a:avLst/>
            </a:prstGeom>
          </p:spPr>
        </p:pic>
      </p:grpSp>
      <p:grpSp>
        <p:nvGrpSpPr>
          <p:cNvPr id="11" name="Group 10">
            <a:extLst>
              <a:ext uri="{FF2B5EF4-FFF2-40B4-BE49-F238E27FC236}">
                <a16:creationId xmlns:a16="http://schemas.microsoft.com/office/drawing/2014/main" id="{ADDFD349-305A-AA48-BED5-EA21B3CB16DD}"/>
              </a:ext>
            </a:extLst>
          </p:cNvPr>
          <p:cNvGrpSpPr/>
          <p:nvPr/>
        </p:nvGrpSpPr>
        <p:grpSpPr>
          <a:xfrm>
            <a:off x="676274" y="5128736"/>
            <a:ext cx="8343973" cy="461665"/>
            <a:chOff x="676274" y="4603066"/>
            <a:chExt cx="8343973" cy="461665"/>
          </a:xfrm>
        </p:grpSpPr>
        <p:cxnSp>
          <p:nvCxnSpPr>
            <p:cNvPr id="8" name="Straight Arrow Connector 7">
              <a:extLst>
                <a:ext uri="{FF2B5EF4-FFF2-40B4-BE49-F238E27FC236}">
                  <a16:creationId xmlns:a16="http://schemas.microsoft.com/office/drawing/2014/main" id="{F99AC8FA-F7B9-429C-BC27-EFBA5068EEE7}"/>
                </a:ext>
              </a:extLst>
            </p:cNvPr>
            <p:cNvCxnSpPr>
              <a:cxnSpLocks/>
            </p:cNvCxnSpPr>
            <p:nvPr/>
          </p:nvCxnSpPr>
          <p:spPr>
            <a:xfrm>
              <a:off x="676274" y="4603066"/>
              <a:ext cx="8066555" cy="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32F63B-7793-0947-B9AA-925E43C0D74A}"/>
                </a:ext>
              </a:extLst>
            </p:cNvPr>
            <p:cNvSpPr txBox="1"/>
            <p:nvPr/>
          </p:nvSpPr>
          <p:spPr>
            <a:xfrm>
              <a:off x="7947187" y="4603066"/>
              <a:ext cx="1073060" cy="461665"/>
            </a:xfrm>
            <a:prstGeom prst="rect">
              <a:avLst/>
            </a:prstGeom>
            <a:noFill/>
            <a:ln>
              <a:noFill/>
            </a:ln>
          </p:spPr>
          <p:txBody>
            <a:bodyPr wrap="square" rtlCol="0">
              <a:spAutoFit/>
            </a:bodyPr>
            <a:lstStyle/>
            <a:p>
              <a:pPr marL="0" lvl="0" indent="0">
                <a:spcBef>
                  <a:spcPct val="20000"/>
                </a:spcBef>
                <a:buClr>
                  <a:srgbClr val="000080"/>
                </a:buClr>
                <a:buNone/>
              </a:pPr>
              <a:r>
                <a:rPr lang="en-US" sz="2400" dirty="0">
                  <a:solidFill>
                    <a:schemeClr val="bg2"/>
                  </a:solidFill>
                  <a:latin typeface="Century Gothic" panose="020B0502020202020204" pitchFamily="34" charset="0"/>
                  <a:ea typeface="Courier" charset="0"/>
                  <a:cs typeface="Courier" charset="0"/>
                  <a:sym typeface="Wingdings" panose="05000000000000000000" pitchFamily="2" charset="2"/>
                </a:rPr>
                <a:t>Time</a:t>
              </a:r>
              <a:endParaRPr lang="en-US" sz="2400" dirty="0">
                <a:solidFill>
                  <a:schemeClr val="bg2"/>
                </a:solidFill>
                <a:latin typeface="Century Gothic" panose="020B0502020202020204" pitchFamily="34" charset="0"/>
                <a:cs typeface="Calibri" panose="020F0502020204030204" pitchFamily="34" charset="0"/>
                <a:sym typeface="Wingdings" panose="05000000000000000000" pitchFamily="2" charset="2"/>
              </a:endParaRPr>
            </a:p>
          </p:txBody>
        </p:sp>
      </p:grpSp>
      <p:sp>
        <p:nvSpPr>
          <p:cNvPr id="21" name="Oval 20">
            <a:extLst>
              <a:ext uri="{FF2B5EF4-FFF2-40B4-BE49-F238E27FC236}">
                <a16:creationId xmlns:a16="http://schemas.microsoft.com/office/drawing/2014/main" id="{19293B56-54CB-6E4C-ABD1-04FBEDAD10FE}"/>
              </a:ext>
            </a:extLst>
          </p:cNvPr>
          <p:cNvSpPr/>
          <p:nvPr/>
        </p:nvSpPr>
        <p:spPr>
          <a:xfrm>
            <a:off x="2214562" y="5053836"/>
            <a:ext cx="142875" cy="142875"/>
          </a:xfrm>
          <a:prstGeom prst="ellipse">
            <a:avLst/>
          </a:prstGeom>
          <a:solidFill>
            <a:srgbClr val="C17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ircle: Hollow 29">
            <a:extLst>
              <a:ext uri="{FF2B5EF4-FFF2-40B4-BE49-F238E27FC236}">
                <a16:creationId xmlns:a16="http://schemas.microsoft.com/office/drawing/2014/main" id="{3C5396A2-2D8D-874D-A95A-FB13918A79A0}"/>
              </a:ext>
            </a:extLst>
          </p:cNvPr>
          <p:cNvSpPr/>
          <p:nvPr/>
        </p:nvSpPr>
        <p:spPr>
          <a:xfrm>
            <a:off x="2125265" y="4964538"/>
            <a:ext cx="321470" cy="321470"/>
          </a:xfrm>
          <a:prstGeom prst="donut">
            <a:avLst>
              <a:gd name="adj" fmla="val 5281"/>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8CA1F03C-8225-4847-BA7C-1FCAD02B3BE5}"/>
              </a:ext>
            </a:extLst>
          </p:cNvPr>
          <p:cNvSpPr/>
          <p:nvPr/>
        </p:nvSpPr>
        <p:spPr>
          <a:xfrm>
            <a:off x="6794897" y="5053836"/>
            <a:ext cx="142875" cy="142875"/>
          </a:xfrm>
          <a:prstGeom prst="ellipse">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ircle: Hollow 29">
            <a:extLst>
              <a:ext uri="{FF2B5EF4-FFF2-40B4-BE49-F238E27FC236}">
                <a16:creationId xmlns:a16="http://schemas.microsoft.com/office/drawing/2014/main" id="{4056CE39-5983-144E-9BC3-653E97736853}"/>
              </a:ext>
            </a:extLst>
          </p:cNvPr>
          <p:cNvSpPr/>
          <p:nvPr/>
        </p:nvSpPr>
        <p:spPr>
          <a:xfrm>
            <a:off x="6705600" y="4964538"/>
            <a:ext cx="321470" cy="321470"/>
          </a:xfrm>
          <a:prstGeom prst="donut">
            <a:avLst>
              <a:gd name="adj" fmla="val 5281"/>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467317" y="5594864"/>
            <a:ext cx="8209365" cy="707886"/>
          </a:xfrm>
          <a:prstGeom prst="rect">
            <a:avLst/>
          </a:prstGeom>
          <a:noFill/>
        </p:spPr>
        <p:txBody>
          <a:bodyPr wrap="square" rtlCol="0">
            <a:spAutoFit/>
          </a:bodyPr>
          <a:lstStyle/>
          <a:p>
            <a:pPr marL="0" indent="0" algn="ctr">
              <a:buNone/>
            </a:pPr>
            <a:r>
              <a:rPr lang="en-US" sz="2000" i="1" dirty="0">
                <a:solidFill>
                  <a:schemeClr val="bg2"/>
                </a:solidFill>
                <a:latin typeface="Century Gothic" charset="0"/>
                <a:ea typeface="Century Gothic" charset="0"/>
                <a:cs typeface="Century Gothic" charset="0"/>
              </a:rPr>
              <a:t>People </a:t>
            </a:r>
            <a:r>
              <a:rPr lang="en-US" sz="2000" b="1" i="1" dirty="0">
                <a:solidFill>
                  <a:schemeClr val="bg2"/>
                </a:solidFill>
                <a:latin typeface="Century Gothic" charset="0"/>
                <a:ea typeface="Century Gothic" charset="0"/>
                <a:cs typeface="Century Gothic" charset="0"/>
              </a:rPr>
              <a:t>were</a:t>
            </a:r>
            <a:r>
              <a:rPr lang="en-US" sz="2000" i="1" dirty="0">
                <a:solidFill>
                  <a:schemeClr val="bg2"/>
                </a:solidFill>
                <a:latin typeface="Century Gothic" charset="0"/>
                <a:ea typeface="Century Gothic" charset="0"/>
                <a:cs typeface="Century Gothic" charset="0"/>
              </a:rPr>
              <a:t> </a:t>
            </a:r>
            <a:r>
              <a:rPr lang="en-US" sz="2000" b="1" i="1" dirty="0">
                <a:solidFill>
                  <a:schemeClr val="bg2"/>
                </a:solidFill>
                <a:latin typeface="Century Gothic" charset="0"/>
                <a:ea typeface="Century Gothic" charset="0"/>
                <a:cs typeface="Century Gothic" charset="0"/>
              </a:rPr>
              <a:t>angry </a:t>
            </a:r>
            <a:r>
              <a:rPr lang="en-US" sz="2000" i="1" dirty="0">
                <a:solidFill>
                  <a:schemeClr val="bg2"/>
                </a:solidFill>
                <a:latin typeface="Century Gothic" charset="0"/>
                <a:ea typeface="Century Gothic" charset="0"/>
                <a:cs typeface="Century Gothic" charset="0"/>
              </a:rPr>
              <a:t>first (likely causing chaos), and then the police </a:t>
            </a:r>
            <a:r>
              <a:rPr lang="en-US" sz="2000" b="1" i="1" dirty="0">
                <a:solidFill>
                  <a:schemeClr val="bg2"/>
                </a:solidFill>
                <a:latin typeface="Century Gothic" charset="0"/>
                <a:ea typeface="Century Gothic" charset="0"/>
                <a:cs typeface="Century Gothic" charset="0"/>
              </a:rPr>
              <a:t>used tear gas </a:t>
            </a:r>
            <a:r>
              <a:rPr lang="en-US" sz="2000" i="1" dirty="0">
                <a:solidFill>
                  <a:schemeClr val="bg2"/>
                </a:solidFill>
                <a:latin typeface="Century Gothic" charset="0"/>
                <a:ea typeface="Century Gothic" charset="0"/>
                <a:cs typeface="Century Gothic" charset="0"/>
              </a:rPr>
              <a:t>(to restore order).</a:t>
            </a:r>
          </a:p>
        </p:txBody>
      </p:sp>
      <p:sp>
        <p:nvSpPr>
          <p:cNvPr id="10" name="Title 9">
            <a:extLst>
              <a:ext uri="{FF2B5EF4-FFF2-40B4-BE49-F238E27FC236}">
                <a16:creationId xmlns:a16="http://schemas.microsoft.com/office/drawing/2014/main" id="{0D8FE9A6-33D8-7746-BC05-C7B48D924890}"/>
              </a:ext>
            </a:extLst>
          </p:cNvPr>
          <p:cNvSpPr>
            <a:spLocks noGrp="1"/>
          </p:cNvSpPr>
          <p:nvPr>
            <p:ph type="title"/>
          </p:nvPr>
        </p:nvSpPr>
        <p:spPr/>
        <p:txBody>
          <a:bodyPr/>
          <a:lstStyle/>
          <a:p>
            <a:r>
              <a:rPr lang="en-US" dirty="0"/>
              <a:t>Time is important for understanding events</a:t>
            </a:r>
          </a:p>
        </p:txBody>
      </p:sp>
      <p:sp>
        <p:nvSpPr>
          <p:cNvPr id="3" name="Slide Number Placeholder 2">
            <a:extLst>
              <a:ext uri="{FF2B5EF4-FFF2-40B4-BE49-F238E27FC236}">
                <a16:creationId xmlns:a16="http://schemas.microsoft.com/office/drawing/2014/main" id="{E7CA557C-6481-679C-B166-D0B9688F2C46}"/>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2</a:t>
            </a:fld>
            <a:endParaRPr lang="en-US" dirty="0"/>
          </a:p>
        </p:txBody>
      </p:sp>
    </p:spTree>
    <p:extLst>
      <p:ext uri="{BB962C8B-B14F-4D97-AF65-F5344CB8AC3E}">
        <p14:creationId xmlns:p14="http://schemas.microsoft.com/office/powerpoint/2010/main" val="2842607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par>
                          <p:cTn id="38" fill="hold">
                            <p:stCondLst>
                              <p:cond delay="2500"/>
                            </p:stCondLst>
                            <p:childTnLst>
                              <p:par>
                                <p:cTn id="39" presetID="42" presetClass="entr" presetSubtype="0"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7ADAC-2EB4-7440-28A6-08FC5BD4F579}"/>
              </a:ext>
            </a:extLst>
          </p:cNvPr>
          <p:cNvSpPr>
            <a:spLocks noGrp="1"/>
          </p:cNvSpPr>
          <p:nvPr>
            <p:ph type="title"/>
          </p:nvPr>
        </p:nvSpPr>
        <p:spPr/>
        <p:txBody>
          <a:bodyPr/>
          <a:lstStyle/>
          <a:p>
            <a:r>
              <a:rPr lang="en-US" dirty="0"/>
              <a:t>Annotation UI on </a:t>
            </a:r>
            <a:r>
              <a:rPr lang="en-US" dirty="0" err="1"/>
              <a:t>Crowdaq</a:t>
            </a:r>
            <a:endParaRPr lang="en-US" dirty="0"/>
          </a:p>
        </p:txBody>
      </p:sp>
      <p:pic>
        <p:nvPicPr>
          <p:cNvPr id="3" name="Picture 2">
            <a:extLst>
              <a:ext uri="{FF2B5EF4-FFF2-40B4-BE49-F238E27FC236}">
                <a16:creationId xmlns:a16="http://schemas.microsoft.com/office/drawing/2014/main" id="{B56EDE53-399D-F9E2-77E2-D4DDEE2410C9}"/>
              </a:ext>
            </a:extLst>
          </p:cNvPr>
          <p:cNvPicPr>
            <a:picLocks noChangeAspect="1"/>
          </p:cNvPicPr>
          <p:nvPr/>
        </p:nvPicPr>
        <p:blipFill>
          <a:blip r:embed="rId3"/>
          <a:stretch>
            <a:fillRect/>
          </a:stretch>
        </p:blipFill>
        <p:spPr>
          <a:xfrm>
            <a:off x="-1" y="1203158"/>
            <a:ext cx="9133189" cy="5589528"/>
          </a:xfrm>
          <a:prstGeom prst="rect">
            <a:avLst/>
          </a:prstGeom>
        </p:spPr>
      </p:pic>
      <p:sp>
        <p:nvSpPr>
          <p:cNvPr id="4" name="TextBox 3">
            <a:extLst>
              <a:ext uri="{FF2B5EF4-FFF2-40B4-BE49-F238E27FC236}">
                <a16:creationId xmlns:a16="http://schemas.microsoft.com/office/drawing/2014/main" id="{7A42ABB1-6545-65B6-FCA3-05E3626B3A8F}"/>
              </a:ext>
            </a:extLst>
          </p:cNvPr>
          <p:cNvSpPr txBox="1"/>
          <p:nvPr/>
        </p:nvSpPr>
        <p:spPr>
          <a:xfrm>
            <a:off x="5644069" y="4341377"/>
            <a:ext cx="3361818" cy="1515800"/>
          </a:xfrm>
          <a:prstGeom prst="rect">
            <a:avLst/>
          </a:prstGeom>
          <a:noFill/>
        </p:spPr>
        <p:txBody>
          <a:bodyPr wrap="none" rtlCol="0">
            <a:spAutoFit/>
          </a:bodyPr>
          <a:lstStyle/>
          <a:p>
            <a:pPr marL="0" indent="0">
              <a:buNone/>
            </a:pPr>
            <a:r>
              <a:rPr lang="en-US" sz="2000" dirty="0">
                <a:solidFill>
                  <a:schemeClr val="bg2"/>
                </a:solidFill>
                <a:latin typeface="Century Gothic" panose="020B0502020202020204" pitchFamily="34" charset="0"/>
              </a:rPr>
              <a:t>Check these links:</a:t>
            </a:r>
          </a:p>
          <a:p>
            <a:pPr marL="285750" indent="-285750">
              <a:buFontTx/>
              <a:buChar char="-"/>
            </a:pPr>
            <a:r>
              <a:rPr lang="en-US" sz="2000" dirty="0">
                <a:solidFill>
                  <a:schemeClr val="bg2"/>
                </a:solidFill>
                <a:latin typeface="Century Gothic" panose="020B0502020202020204" pitchFamily="34" charset="0"/>
              </a:rPr>
              <a:t>Quantity typing: </a:t>
            </a:r>
            <a:r>
              <a:rPr lang="en-US" sz="2000" dirty="0">
                <a:solidFill>
                  <a:schemeClr val="bg2"/>
                </a:solidFill>
                <a:latin typeface="Century Gothic" panose="020B0502020202020204" pitchFamily="34" charset="0"/>
                <a:hlinkClick r:id="rId4"/>
              </a:rPr>
              <a:t>UI</a:t>
            </a:r>
            <a:endParaRPr lang="en-US" sz="2000" dirty="0">
              <a:solidFill>
                <a:schemeClr val="bg2"/>
              </a:solidFill>
              <a:latin typeface="Century Gothic" panose="020B0502020202020204" pitchFamily="34" charset="0"/>
            </a:endParaRPr>
          </a:p>
          <a:p>
            <a:pPr marL="285750" indent="-285750">
              <a:buFontTx/>
              <a:buChar char="-"/>
            </a:pPr>
            <a:r>
              <a:rPr lang="en-US" sz="2000" dirty="0">
                <a:solidFill>
                  <a:schemeClr val="bg2"/>
                </a:solidFill>
                <a:latin typeface="Century Gothic" panose="020B0502020202020204" pitchFamily="34" charset="0"/>
              </a:rPr>
              <a:t>Spatial grounding: </a:t>
            </a:r>
            <a:r>
              <a:rPr lang="en-US" sz="2000" dirty="0">
                <a:solidFill>
                  <a:schemeClr val="bg2"/>
                </a:solidFill>
                <a:latin typeface="Century Gothic" panose="020B0502020202020204" pitchFamily="34" charset="0"/>
                <a:hlinkClick r:id="rId5"/>
              </a:rPr>
              <a:t>UI</a:t>
            </a:r>
            <a:endParaRPr lang="en-US" sz="2000" dirty="0">
              <a:solidFill>
                <a:schemeClr val="bg2"/>
              </a:solidFill>
              <a:latin typeface="Century Gothic" panose="020B0502020202020204" pitchFamily="34" charset="0"/>
            </a:endParaRPr>
          </a:p>
          <a:p>
            <a:pPr marL="285750" indent="-285750">
              <a:buFontTx/>
              <a:buChar char="-"/>
            </a:pPr>
            <a:r>
              <a:rPr lang="en-US" sz="2000" dirty="0">
                <a:solidFill>
                  <a:schemeClr val="bg2"/>
                </a:solidFill>
                <a:latin typeface="Century Gothic" panose="020B0502020202020204" pitchFamily="34" charset="0"/>
              </a:rPr>
              <a:t>Temporal grounding: </a:t>
            </a:r>
            <a:r>
              <a:rPr lang="en-US" sz="2000" dirty="0">
                <a:solidFill>
                  <a:schemeClr val="bg2"/>
                </a:solidFill>
                <a:latin typeface="Century Gothic" panose="020B0502020202020204" pitchFamily="34" charset="0"/>
                <a:hlinkClick r:id="rId6"/>
              </a:rPr>
              <a:t>UI</a:t>
            </a:r>
            <a:endParaRPr lang="en-US" sz="2000" dirty="0">
              <a:solidFill>
                <a:schemeClr val="bg2"/>
              </a:solidFill>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1D396178-12A5-9A62-C243-F79B8D31F892}"/>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29</a:t>
            </a:fld>
            <a:endParaRPr lang="en-US" dirty="0"/>
          </a:p>
        </p:txBody>
      </p:sp>
    </p:spTree>
    <p:extLst>
      <p:ext uri="{BB962C8B-B14F-4D97-AF65-F5344CB8AC3E}">
        <p14:creationId xmlns:p14="http://schemas.microsoft.com/office/powerpoint/2010/main" val="408558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3CAE2-B23B-A24E-BF76-6BDC2DC8D2B0}"/>
              </a:ext>
            </a:extLst>
          </p:cNvPr>
          <p:cNvSpPr>
            <a:spLocks noGrp="1"/>
          </p:cNvSpPr>
          <p:nvPr>
            <p:ph type="title"/>
          </p:nvPr>
        </p:nvSpPr>
        <p:spPr/>
        <p:txBody>
          <a:bodyPr/>
          <a:lstStyle/>
          <a:p>
            <a:r>
              <a:rPr lang="en-US" dirty="0"/>
              <a:t>Data Statistics</a:t>
            </a:r>
          </a:p>
        </p:txBody>
      </p:sp>
      <p:grpSp>
        <p:nvGrpSpPr>
          <p:cNvPr id="14" name="Group 13">
            <a:extLst>
              <a:ext uri="{FF2B5EF4-FFF2-40B4-BE49-F238E27FC236}">
                <a16:creationId xmlns:a16="http://schemas.microsoft.com/office/drawing/2014/main" id="{99E60BCA-A139-9347-AB10-FAE58B114133}"/>
              </a:ext>
            </a:extLst>
          </p:cNvPr>
          <p:cNvGrpSpPr/>
          <p:nvPr/>
        </p:nvGrpSpPr>
        <p:grpSpPr>
          <a:xfrm>
            <a:off x="1148207" y="1700211"/>
            <a:ext cx="6940834" cy="3657600"/>
            <a:chOff x="1605411" y="1814513"/>
            <a:chExt cx="6940834" cy="3657600"/>
          </a:xfrm>
        </p:grpSpPr>
        <p:pic>
          <p:nvPicPr>
            <p:cNvPr id="11" name="Picture 10" descr="Text&#10;&#10;Description automatically generated">
              <a:extLst>
                <a:ext uri="{FF2B5EF4-FFF2-40B4-BE49-F238E27FC236}">
                  <a16:creationId xmlns:a16="http://schemas.microsoft.com/office/drawing/2014/main" id="{D50236A5-6BF8-A448-BC78-34EC0FF765EE}"/>
                </a:ext>
              </a:extLst>
            </p:cNvPr>
            <p:cNvPicPr>
              <a:picLocks noChangeAspect="1"/>
            </p:cNvPicPr>
            <p:nvPr/>
          </p:nvPicPr>
          <p:blipFill>
            <a:blip r:embed="rId3"/>
            <a:stretch>
              <a:fillRect/>
            </a:stretch>
          </p:blipFill>
          <p:spPr>
            <a:xfrm>
              <a:off x="1605411" y="1814513"/>
              <a:ext cx="1747042" cy="3657600"/>
            </a:xfrm>
            <a:prstGeom prst="rect">
              <a:avLst/>
            </a:prstGeom>
          </p:spPr>
        </p:pic>
        <p:pic>
          <p:nvPicPr>
            <p:cNvPr id="13" name="Picture 12" descr="Table&#10;&#10;Description automatically generated">
              <a:extLst>
                <a:ext uri="{FF2B5EF4-FFF2-40B4-BE49-F238E27FC236}">
                  <a16:creationId xmlns:a16="http://schemas.microsoft.com/office/drawing/2014/main" id="{261608DE-0F70-CF4A-AD49-04A1AADCA397}"/>
                </a:ext>
              </a:extLst>
            </p:cNvPr>
            <p:cNvPicPr>
              <a:picLocks noChangeAspect="1"/>
            </p:cNvPicPr>
            <p:nvPr/>
          </p:nvPicPr>
          <p:blipFill>
            <a:blip r:embed="rId4"/>
            <a:stretch>
              <a:fillRect/>
            </a:stretch>
          </p:blipFill>
          <p:spPr>
            <a:xfrm>
              <a:off x="3352453" y="1814513"/>
              <a:ext cx="5193792" cy="3657600"/>
            </a:xfrm>
            <a:prstGeom prst="rect">
              <a:avLst/>
            </a:prstGeom>
          </p:spPr>
        </p:pic>
      </p:grpSp>
      <p:sp>
        <p:nvSpPr>
          <p:cNvPr id="3" name="Slide Number Placeholder 2">
            <a:extLst>
              <a:ext uri="{FF2B5EF4-FFF2-40B4-BE49-F238E27FC236}">
                <a16:creationId xmlns:a16="http://schemas.microsoft.com/office/drawing/2014/main" id="{A898421C-35FA-59AC-924C-1052B60AC036}"/>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30</a:t>
            </a:fld>
            <a:endParaRPr lang="en-US" dirty="0"/>
          </a:p>
        </p:txBody>
      </p:sp>
    </p:spTree>
    <p:extLst>
      <p:ext uri="{BB962C8B-B14F-4D97-AF65-F5344CB8AC3E}">
        <p14:creationId xmlns:p14="http://schemas.microsoft.com/office/powerpoint/2010/main" val="79261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B5B47B-702D-994B-9EBF-BC7D75A0ABF9}"/>
              </a:ext>
            </a:extLst>
          </p:cNvPr>
          <p:cNvSpPr>
            <a:spLocks noGrp="1"/>
          </p:cNvSpPr>
          <p:nvPr>
            <p:ph type="body" sz="quarter" idx="10"/>
          </p:nvPr>
        </p:nvSpPr>
        <p:spPr/>
        <p:txBody>
          <a:bodyPr/>
          <a:lstStyle/>
          <a:p>
            <a:r>
              <a:rPr lang="en-US" dirty="0"/>
              <a:t>Quantity Recognition</a:t>
            </a:r>
          </a:p>
          <a:p>
            <a:pPr lvl="1"/>
            <a:r>
              <a:rPr lang="en-US" dirty="0"/>
              <a:t>Token classification with BERT (ignored in this talk)</a:t>
            </a:r>
          </a:p>
          <a:p>
            <a:r>
              <a:rPr lang="en-US" dirty="0"/>
              <a:t>Typing and Spatiotemporal Grounding</a:t>
            </a:r>
          </a:p>
          <a:p>
            <a:pPr lvl="1"/>
            <a:r>
              <a:rPr lang="en-US" dirty="0"/>
              <a:t>Format labels as token sequences</a:t>
            </a:r>
          </a:p>
          <a:p>
            <a:pPr lvl="1"/>
            <a:r>
              <a:rPr lang="en-US" dirty="0"/>
              <a:t>Learnt with T5-large</a:t>
            </a:r>
          </a:p>
        </p:txBody>
      </p:sp>
      <p:sp>
        <p:nvSpPr>
          <p:cNvPr id="2" name="Title 1">
            <a:extLst>
              <a:ext uri="{FF2B5EF4-FFF2-40B4-BE49-F238E27FC236}">
                <a16:creationId xmlns:a16="http://schemas.microsoft.com/office/drawing/2014/main" id="{C0DB06AE-44C1-224E-9BEB-AF9093BDD59A}"/>
              </a:ext>
            </a:extLst>
          </p:cNvPr>
          <p:cNvSpPr>
            <a:spLocks noGrp="1"/>
          </p:cNvSpPr>
          <p:nvPr>
            <p:ph type="title"/>
          </p:nvPr>
        </p:nvSpPr>
        <p:spPr/>
        <p:txBody>
          <a:bodyPr/>
          <a:lstStyle/>
          <a:p>
            <a:r>
              <a:rPr lang="en-US" dirty="0"/>
              <a:t>Modeling</a:t>
            </a:r>
          </a:p>
        </p:txBody>
      </p:sp>
      <p:grpSp>
        <p:nvGrpSpPr>
          <p:cNvPr id="11" name="Group 10">
            <a:extLst>
              <a:ext uri="{FF2B5EF4-FFF2-40B4-BE49-F238E27FC236}">
                <a16:creationId xmlns:a16="http://schemas.microsoft.com/office/drawing/2014/main" id="{782DEB69-FEB0-804E-AE16-A61D179F8A0A}"/>
              </a:ext>
            </a:extLst>
          </p:cNvPr>
          <p:cNvGrpSpPr/>
          <p:nvPr/>
        </p:nvGrpSpPr>
        <p:grpSpPr>
          <a:xfrm>
            <a:off x="180682" y="3595882"/>
            <a:ext cx="8001587" cy="2655331"/>
            <a:chOff x="8803" y="3547756"/>
            <a:chExt cx="8001587" cy="2655331"/>
          </a:xfrm>
        </p:grpSpPr>
        <p:sp>
          <p:nvSpPr>
            <p:cNvPr id="4" name="Rectangle 3">
              <a:extLst>
                <a:ext uri="{FF2B5EF4-FFF2-40B4-BE49-F238E27FC236}">
                  <a16:creationId xmlns:a16="http://schemas.microsoft.com/office/drawing/2014/main" id="{39409740-731B-9C41-84B0-73900B2887EA}"/>
                </a:ext>
              </a:extLst>
            </p:cNvPr>
            <p:cNvSpPr/>
            <p:nvPr/>
          </p:nvSpPr>
          <p:spPr>
            <a:xfrm>
              <a:off x="1729530" y="3917088"/>
              <a:ext cx="3920439" cy="605481"/>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 over the past week to &lt;MARKER&gt; 170 square miles …</a:t>
              </a:r>
            </a:p>
          </p:txBody>
        </p:sp>
        <p:sp>
          <p:nvSpPr>
            <p:cNvPr id="5" name="TextBox 4">
              <a:extLst>
                <a:ext uri="{FF2B5EF4-FFF2-40B4-BE49-F238E27FC236}">
                  <a16:creationId xmlns:a16="http://schemas.microsoft.com/office/drawing/2014/main" id="{15CBEB50-8634-6547-8E3D-954D5AB5F7EE}"/>
                </a:ext>
              </a:extLst>
            </p:cNvPr>
            <p:cNvSpPr txBox="1"/>
            <p:nvPr/>
          </p:nvSpPr>
          <p:spPr>
            <a:xfrm>
              <a:off x="3208687" y="3547756"/>
              <a:ext cx="9621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T5 input</a:t>
              </a:r>
            </a:p>
          </p:txBody>
        </p:sp>
        <p:sp>
          <p:nvSpPr>
            <p:cNvPr id="6" name="TextBox 5">
              <a:extLst>
                <a:ext uri="{FF2B5EF4-FFF2-40B4-BE49-F238E27FC236}">
                  <a16:creationId xmlns:a16="http://schemas.microsoft.com/office/drawing/2014/main" id="{2AE3B406-4D4C-1342-AB55-BF90B1637AF8}"/>
                </a:ext>
              </a:extLst>
            </p:cNvPr>
            <p:cNvSpPr txBox="1"/>
            <p:nvPr/>
          </p:nvSpPr>
          <p:spPr>
            <a:xfrm>
              <a:off x="6330122" y="3547756"/>
              <a:ext cx="168026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T5 gold output*</a:t>
              </a:r>
            </a:p>
          </p:txBody>
        </p:sp>
        <p:sp>
          <p:nvSpPr>
            <p:cNvPr id="7" name="Rectangle 6">
              <a:extLst>
                <a:ext uri="{FF2B5EF4-FFF2-40B4-BE49-F238E27FC236}">
                  <a16:creationId xmlns:a16="http://schemas.microsoft.com/office/drawing/2014/main" id="{8AEFBDF8-CC75-074A-B5EB-010C3E1259BF}"/>
                </a:ext>
              </a:extLst>
            </p:cNvPr>
            <p:cNvSpPr/>
            <p:nvPr/>
          </p:nvSpPr>
          <p:spPr>
            <a:xfrm>
              <a:off x="6227804" y="3917087"/>
              <a:ext cx="1754661" cy="605481"/>
            </a:xfrm>
            <a:prstGeom prst="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Physical measurements</a:t>
              </a:r>
            </a:p>
          </p:txBody>
        </p:sp>
        <p:sp>
          <p:nvSpPr>
            <p:cNvPr id="8" name="Rectangle 7">
              <a:extLst>
                <a:ext uri="{FF2B5EF4-FFF2-40B4-BE49-F238E27FC236}">
                  <a16:creationId xmlns:a16="http://schemas.microsoft.com/office/drawing/2014/main" id="{B2727F34-9EA8-FF43-A702-EBF14B965AD7}"/>
                </a:ext>
              </a:extLst>
            </p:cNvPr>
            <p:cNvSpPr/>
            <p:nvPr/>
          </p:nvSpPr>
          <p:spPr>
            <a:xfrm>
              <a:off x="1729530" y="4757347"/>
              <a:ext cx="3920439" cy="605481"/>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a:buNone/>
                <a:defRPr/>
              </a:pPr>
              <a:r>
                <a:rPr lang="en-US" sz="1800" dirty="0">
                  <a:solidFill>
                    <a:sysClr val="windowText" lastClr="000000"/>
                  </a:solidFill>
                  <a:latin typeface="Calibri" panose="020F0502020204030204" pitchFamily="34" charset="0"/>
                  <a:cs typeface="Calibri" panose="020F0502020204030204" pitchFamily="34" charset="0"/>
                </a:rPr>
                <a:t>… over the past week to &lt;MARKER&gt; 170 square miles …</a:t>
              </a:r>
            </a:p>
          </p:txBody>
        </p:sp>
        <p:sp>
          <p:nvSpPr>
            <p:cNvPr id="9" name="Rectangle 8">
              <a:extLst>
                <a:ext uri="{FF2B5EF4-FFF2-40B4-BE49-F238E27FC236}">
                  <a16:creationId xmlns:a16="http://schemas.microsoft.com/office/drawing/2014/main" id="{004A2A95-F1CF-0F49-8D57-DDD88A336EDF}"/>
                </a:ext>
              </a:extLst>
            </p:cNvPr>
            <p:cNvSpPr/>
            <p:nvPr/>
          </p:nvSpPr>
          <p:spPr>
            <a:xfrm>
              <a:off x="6227803" y="4757346"/>
              <a:ext cx="1754661" cy="605481"/>
            </a:xfrm>
            <a:prstGeom prst="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US, California, Log Angeles</a:t>
              </a:r>
            </a:p>
          </p:txBody>
        </p:sp>
        <p:sp>
          <p:nvSpPr>
            <p:cNvPr id="10" name="Rectangle 9">
              <a:extLst>
                <a:ext uri="{FF2B5EF4-FFF2-40B4-BE49-F238E27FC236}">
                  <a16:creationId xmlns:a16="http://schemas.microsoft.com/office/drawing/2014/main" id="{19862F92-BF4C-8442-8F35-22F205875462}"/>
                </a:ext>
              </a:extLst>
            </p:cNvPr>
            <p:cNvSpPr/>
            <p:nvPr/>
          </p:nvSpPr>
          <p:spPr>
            <a:xfrm>
              <a:off x="1729530" y="5597606"/>
              <a:ext cx="3920439" cy="605481"/>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a:buNone/>
                <a:defRPr/>
              </a:pPr>
              <a:r>
                <a:rPr lang="en-US" sz="1800" dirty="0">
                  <a:solidFill>
                    <a:sysClr val="windowText" lastClr="000000"/>
                  </a:solidFill>
                  <a:latin typeface="Calibri" panose="020F0502020204030204" pitchFamily="34" charset="0"/>
                  <a:cs typeface="Calibri" panose="020F0502020204030204" pitchFamily="34" charset="0"/>
                </a:rPr>
                <a:t>… over the past week to &lt;MARKER&gt; 170 square miles …</a:t>
              </a:r>
            </a:p>
          </p:txBody>
        </p:sp>
        <p:sp>
          <p:nvSpPr>
            <p:cNvPr id="12" name="Rectangle 11">
              <a:extLst>
                <a:ext uri="{FF2B5EF4-FFF2-40B4-BE49-F238E27FC236}">
                  <a16:creationId xmlns:a16="http://schemas.microsoft.com/office/drawing/2014/main" id="{6D504963-FBE9-D14A-9A13-437C7064B86E}"/>
                </a:ext>
              </a:extLst>
            </p:cNvPr>
            <p:cNvSpPr/>
            <p:nvPr/>
          </p:nvSpPr>
          <p:spPr>
            <a:xfrm>
              <a:off x="6235217" y="5597606"/>
              <a:ext cx="1754661" cy="605481"/>
            </a:xfrm>
            <a:prstGeom prst="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2020-09-15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2020-09-22</a:t>
              </a:r>
            </a:p>
          </p:txBody>
        </p:sp>
        <p:sp>
          <p:nvSpPr>
            <p:cNvPr id="16" name="TextBox 15">
              <a:extLst>
                <a:ext uri="{FF2B5EF4-FFF2-40B4-BE49-F238E27FC236}">
                  <a16:creationId xmlns:a16="http://schemas.microsoft.com/office/drawing/2014/main" id="{B31DE435-7FE7-974A-B6D5-0E24CBFF6EDF}"/>
                </a:ext>
              </a:extLst>
            </p:cNvPr>
            <p:cNvSpPr txBox="1"/>
            <p:nvPr/>
          </p:nvSpPr>
          <p:spPr>
            <a:xfrm>
              <a:off x="228600" y="4035161"/>
              <a:ext cx="145822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Typing Model</a:t>
              </a:r>
            </a:p>
          </p:txBody>
        </p:sp>
        <p:sp>
          <p:nvSpPr>
            <p:cNvPr id="17" name="TextBox 16">
              <a:extLst>
                <a:ext uri="{FF2B5EF4-FFF2-40B4-BE49-F238E27FC236}">
                  <a16:creationId xmlns:a16="http://schemas.microsoft.com/office/drawing/2014/main" id="{D26C08E5-E178-8942-97ED-62662F8A2A3B}"/>
                </a:ext>
              </a:extLst>
            </p:cNvPr>
            <p:cNvSpPr txBox="1"/>
            <p:nvPr/>
          </p:nvSpPr>
          <p:spPr>
            <a:xfrm>
              <a:off x="228600" y="4875420"/>
              <a:ext cx="147617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Spatial Model</a:t>
              </a:r>
            </a:p>
          </p:txBody>
        </p:sp>
        <p:sp>
          <p:nvSpPr>
            <p:cNvPr id="18" name="TextBox 17">
              <a:extLst>
                <a:ext uri="{FF2B5EF4-FFF2-40B4-BE49-F238E27FC236}">
                  <a16:creationId xmlns:a16="http://schemas.microsoft.com/office/drawing/2014/main" id="{48776FB4-3895-E64A-AC7D-EDA409442FCB}"/>
                </a:ext>
              </a:extLst>
            </p:cNvPr>
            <p:cNvSpPr txBox="1"/>
            <p:nvPr/>
          </p:nvSpPr>
          <p:spPr>
            <a:xfrm>
              <a:off x="8803" y="5747946"/>
              <a:ext cx="172072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Temporal Model</a:t>
              </a:r>
            </a:p>
          </p:txBody>
        </p:sp>
      </p:grpSp>
      <p:sp>
        <p:nvSpPr>
          <p:cNvPr id="13" name="Slide Number Placeholder 12">
            <a:extLst>
              <a:ext uri="{FF2B5EF4-FFF2-40B4-BE49-F238E27FC236}">
                <a16:creationId xmlns:a16="http://schemas.microsoft.com/office/drawing/2014/main" id="{01E868A5-A480-AD79-17B2-ACB44600FECD}"/>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31</a:t>
            </a:fld>
            <a:endParaRPr lang="en-US" dirty="0"/>
          </a:p>
        </p:txBody>
      </p:sp>
    </p:spTree>
    <p:extLst>
      <p:ext uri="{BB962C8B-B14F-4D97-AF65-F5344CB8AC3E}">
        <p14:creationId xmlns:p14="http://schemas.microsoft.com/office/powerpoint/2010/main" val="239863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3559-5284-874C-8BC6-927806DFF215}"/>
              </a:ext>
            </a:extLst>
          </p:cNvPr>
          <p:cNvSpPr>
            <a:spLocks noGrp="1"/>
          </p:cNvSpPr>
          <p:nvPr>
            <p:ph type="title"/>
          </p:nvPr>
        </p:nvSpPr>
        <p:spPr>
          <a:xfrm>
            <a:off x="423334" y="146756"/>
            <a:ext cx="7145867" cy="711200"/>
          </a:xfrm>
        </p:spPr>
        <p:txBody>
          <a:bodyPr/>
          <a:lstStyle/>
          <a:p>
            <a:r>
              <a:rPr lang="en-US" dirty="0"/>
              <a:t>Experiments</a:t>
            </a:r>
          </a:p>
        </p:txBody>
      </p:sp>
      <p:sp>
        <p:nvSpPr>
          <p:cNvPr id="3" name="Content Placeholder 2">
            <a:extLst>
              <a:ext uri="{FF2B5EF4-FFF2-40B4-BE49-F238E27FC236}">
                <a16:creationId xmlns:a16="http://schemas.microsoft.com/office/drawing/2014/main" id="{8A6F9DC2-FBA3-3849-BFD6-6ACF1EC783CA}"/>
              </a:ext>
            </a:extLst>
          </p:cNvPr>
          <p:cNvSpPr>
            <a:spLocks noGrp="1"/>
          </p:cNvSpPr>
          <p:nvPr>
            <p:ph type="body" sz="quarter" idx="10"/>
          </p:nvPr>
        </p:nvSpPr>
        <p:spPr/>
        <p:txBody>
          <a:bodyPr/>
          <a:lstStyle/>
          <a:p>
            <a:r>
              <a:rPr lang="en-US" dirty="0"/>
              <a:t>Metrics:</a:t>
            </a:r>
          </a:p>
          <a:p>
            <a:pPr lvl="1"/>
            <a:r>
              <a:rPr lang="en-US" dirty="0"/>
              <a:t>Spatial: Exact Match (</a:t>
            </a:r>
            <a:r>
              <a:rPr lang="en-US" b="1" dirty="0"/>
              <a:t>city</a:t>
            </a:r>
            <a:r>
              <a:rPr lang="en-US" dirty="0"/>
              <a:t> level)</a:t>
            </a:r>
          </a:p>
          <a:p>
            <a:pPr lvl="1"/>
            <a:r>
              <a:rPr lang="en-US" dirty="0"/>
              <a:t>Temporal: </a:t>
            </a:r>
            <a:r>
              <a:rPr lang="en-US" b="1" dirty="0"/>
              <a:t>Non-overall quantities (start/end time exact match)</a:t>
            </a:r>
            <a:r>
              <a:rPr lang="en-US" dirty="0"/>
              <a:t> </a:t>
            </a:r>
          </a:p>
          <a:p>
            <a:r>
              <a:rPr lang="en-US" dirty="0"/>
              <a:t>Datasets</a:t>
            </a:r>
            <a:r>
              <a:rPr lang="en-AL"/>
              <a:t>:</a:t>
            </a:r>
            <a:r>
              <a:rPr lang="en-US" dirty="0"/>
              <a:t> COVID-19, BLM, CalFire</a:t>
            </a:r>
          </a:p>
          <a:p>
            <a:pPr lvl="1"/>
            <a:r>
              <a:rPr lang="en-US" dirty="0"/>
              <a:t>Test set: Each domain has 500 fully annotated test quantities</a:t>
            </a:r>
          </a:p>
          <a:p>
            <a:r>
              <a:rPr lang="en-US" dirty="0"/>
              <a:t>Setting:</a:t>
            </a:r>
          </a:p>
          <a:p>
            <a:pPr lvl="1"/>
            <a:r>
              <a:rPr lang="en-US" dirty="0"/>
              <a:t>Trained only on in-domain data vs on all 3 domains</a:t>
            </a:r>
          </a:p>
          <a:p>
            <a:r>
              <a:rPr lang="en-US" dirty="0"/>
              <a:t>Model:</a:t>
            </a:r>
          </a:p>
          <a:p>
            <a:pPr lvl="1"/>
            <a:r>
              <a:rPr lang="en-US" dirty="0"/>
              <a:t>T5-large</a:t>
            </a:r>
            <a:endParaRPr lang="en-AL"/>
          </a:p>
        </p:txBody>
      </p:sp>
      <p:sp>
        <p:nvSpPr>
          <p:cNvPr id="4" name="Slide Number Placeholder 3">
            <a:extLst>
              <a:ext uri="{FF2B5EF4-FFF2-40B4-BE49-F238E27FC236}">
                <a16:creationId xmlns:a16="http://schemas.microsoft.com/office/drawing/2014/main" id="{DA0D0023-D6BA-89E1-C5AC-A55000462174}"/>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32</a:t>
            </a:fld>
            <a:endParaRPr lang="en-US" dirty="0"/>
          </a:p>
        </p:txBody>
      </p:sp>
    </p:spTree>
    <p:extLst>
      <p:ext uri="{BB962C8B-B14F-4D97-AF65-F5344CB8AC3E}">
        <p14:creationId xmlns:p14="http://schemas.microsoft.com/office/powerpoint/2010/main" val="390416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E2563E7D-068A-068C-463B-C84324CE599A}"/>
              </a:ext>
            </a:extLst>
          </p:cNvPr>
          <p:cNvGraphicFramePr>
            <a:graphicFrameLocks/>
          </p:cNvGraphicFramePr>
          <p:nvPr>
            <p:extLst>
              <p:ext uri="{D42A27DB-BD31-4B8C-83A1-F6EECF244321}">
                <p14:modId xmlns:p14="http://schemas.microsoft.com/office/powerpoint/2010/main" val="2264693392"/>
              </p:ext>
            </p:extLst>
          </p:nvPr>
        </p:nvGraphicFramePr>
        <p:xfrm>
          <a:off x="381000" y="1219200"/>
          <a:ext cx="85344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699C7C7-EB3F-704E-862C-E082C8CC54EF}"/>
              </a:ext>
            </a:extLst>
          </p:cNvPr>
          <p:cNvSpPr>
            <a:spLocks noGrp="1"/>
          </p:cNvSpPr>
          <p:nvPr>
            <p:ph type="title"/>
          </p:nvPr>
        </p:nvSpPr>
        <p:spPr/>
        <p:txBody>
          <a:bodyPr/>
          <a:lstStyle/>
          <a:p>
            <a:r>
              <a:rPr lang="en-US" dirty="0"/>
              <a:t>Temporal start time: exact match (EM)</a:t>
            </a:r>
          </a:p>
        </p:txBody>
      </p:sp>
      <p:sp>
        <p:nvSpPr>
          <p:cNvPr id="5" name="TextBox 4">
            <a:extLst>
              <a:ext uri="{FF2B5EF4-FFF2-40B4-BE49-F238E27FC236}">
                <a16:creationId xmlns:a16="http://schemas.microsoft.com/office/drawing/2014/main" id="{2613554F-5EA5-5C4A-8903-88B4F6FD3641}"/>
              </a:ext>
            </a:extLst>
          </p:cNvPr>
          <p:cNvSpPr txBox="1"/>
          <p:nvPr/>
        </p:nvSpPr>
        <p:spPr>
          <a:xfrm>
            <a:off x="676274" y="1219200"/>
            <a:ext cx="59963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rPr>
              <a:t>Naïve: always predict the document creation time</a:t>
            </a:r>
          </a:p>
        </p:txBody>
      </p:sp>
      <p:sp>
        <p:nvSpPr>
          <p:cNvPr id="3" name="Slide Number Placeholder 2">
            <a:extLst>
              <a:ext uri="{FF2B5EF4-FFF2-40B4-BE49-F238E27FC236}">
                <a16:creationId xmlns:a16="http://schemas.microsoft.com/office/drawing/2014/main" id="{45ECB8CF-BB6B-FEBA-8941-F7E6BD2B284F}"/>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33</a:t>
            </a:fld>
            <a:endParaRPr lang="en-US" dirty="0"/>
          </a:p>
        </p:txBody>
      </p:sp>
    </p:spTree>
    <p:extLst>
      <p:ext uri="{BB962C8B-B14F-4D97-AF65-F5344CB8AC3E}">
        <p14:creationId xmlns:p14="http://schemas.microsoft.com/office/powerpoint/2010/main" val="89766623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E2563E7D-068A-068C-463B-C84324CE599A}"/>
              </a:ext>
            </a:extLst>
          </p:cNvPr>
          <p:cNvGraphicFramePr>
            <a:graphicFrameLocks/>
          </p:cNvGraphicFramePr>
          <p:nvPr/>
        </p:nvGraphicFramePr>
        <p:xfrm>
          <a:off x="381000" y="1219200"/>
          <a:ext cx="85344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699C7C7-EB3F-704E-862C-E082C8CC54EF}"/>
              </a:ext>
            </a:extLst>
          </p:cNvPr>
          <p:cNvSpPr>
            <a:spLocks noGrp="1"/>
          </p:cNvSpPr>
          <p:nvPr>
            <p:ph type="title"/>
          </p:nvPr>
        </p:nvSpPr>
        <p:spPr/>
        <p:txBody>
          <a:bodyPr/>
          <a:lstStyle/>
          <a:p>
            <a:r>
              <a:rPr lang="en-US" dirty="0"/>
              <a:t>Temporal end time: EM</a:t>
            </a:r>
          </a:p>
        </p:txBody>
      </p:sp>
      <p:sp>
        <p:nvSpPr>
          <p:cNvPr id="5" name="TextBox 4">
            <a:extLst>
              <a:ext uri="{FF2B5EF4-FFF2-40B4-BE49-F238E27FC236}">
                <a16:creationId xmlns:a16="http://schemas.microsoft.com/office/drawing/2014/main" id="{2613554F-5EA5-5C4A-8903-88B4F6FD3641}"/>
              </a:ext>
            </a:extLst>
          </p:cNvPr>
          <p:cNvSpPr txBox="1"/>
          <p:nvPr/>
        </p:nvSpPr>
        <p:spPr>
          <a:xfrm>
            <a:off x="683149" y="1219200"/>
            <a:ext cx="755332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rPr>
              <a:t>Naïve: choose the time expression closest to the quantity span</a:t>
            </a:r>
          </a:p>
        </p:txBody>
      </p:sp>
      <p:sp>
        <p:nvSpPr>
          <p:cNvPr id="3" name="Slide Number Placeholder 2">
            <a:extLst>
              <a:ext uri="{FF2B5EF4-FFF2-40B4-BE49-F238E27FC236}">
                <a16:creationId xmlns:a16="http://schemas.microsoft.com/office/drawing/2014/main" id="{82EC322E-50AA-3FA2-F0D7-3E08FE2A16A5}"/>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34</a:t>
            </a:fld>
            <a:endParaRPr lang="en-US" dirty="0"/>
          </a:p>
        </p:txBody>
      </p:sp>
    </p:spTree>
    <p:extLst>
      <p:ext uri="{BB962C8B-B14F-4D97-AF65-F5344CB8AC3E}">
        <p14:creationId xmlns:p14="http://schemas.microsoft.com/office/powerpoint/2010/main" val="57142304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9C7C7-EB3F-704E-862C-E082C8CC54EF}"/>
              </a:ext>
            </a:extLst>
          </p:cNvPr>
          <p:cNvSpPr>
            <a:spLocks noGrp="1"/>
          </p:cNvSpPr>
          <p:nvPr>
            <p:ph type="title"/>
          </p:nvPr>
        </p:nvSpPr>
        <p:spPr/>
        <p:txBody>
          <a:bodyPr/>
          <a:lstStyle/>
          <a:p>
            <a:r>
              <a:rPr lang="en-US" dirty="0"/>
              <a:t>Results – Spatial EM (up to city-level)</a:t>
            </a:r>
          </a:p>
        </p:txBody>
      </p:sp>
      <p:graphicFrame>
        <p:nvGraphicFramePr>
          <p:cNvPr id="7" name="Content Placeholder 3">
            <a:extLst>
              <a:ext uri="{FF2B5EF4-FFF2-40B4-BE49-F238E27FC236}">
                <a16:creationId xmlns:a16="http://schemas.microsoft.com/office/drawing/2014/main" id="{4FBC93B7-9231-0B77-8769-1ADA1427DD18}"/>
              </a:ext>
            </a:extLst>
          </p:cNvPr>
          <p:cNvGraphicFramePr>
            <a:graphicFrameLocks/>
          </p:cNvGraphicFramePr>
          <p:nvPr>
            <p:extLst>
              <p:ext uri="{D42A27DB-BD31-4B8C-83A1-F6EECF244321}">
                <p14:modId xmlns:p14="http://schemas.microsoft.com/office/powerpoint/2010/main" val="512700365"/>
              </p:ext>
            </p:extLst>
          </p:nvPr>
        </p:nvGraphicFramePr>
        <p:xfrm>
          <a:off x="381000" y="1219200"/>
          <a:ext cx="85344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613554F-5EA5-5C4A-8903-88B4F6FD3641}"/>
              </a:ext>
            </a:extLst>
          </p:cNvPr>
          <p:cNvSpPr txBox="1"/>
          <p:nvPr/>
        </p:nvSpPr>
        <p:spPr>
          <a:xfrm>
            <a:off x="676274" y="1219200"/>
            <a:ext cx="72590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rPr>
              <a:t>Naïve: choose the nearest city mention of the quantity span</a:t>
            </a:r>
          </a:p>
        </p:txBody>
      </p:sp>
      <p:sp>
        <p:nvSpPr>
          <p:cNvPr id="3" name="Slide Number Placeholder 2">
            <a:extLst>
              <a:ext uri="{FF2B5EF4-FFF2-40B4-BE49-F238E27FC236}">
                <a16:creationId xmlns:a16="http://schemas.microsoft.com/office/drawing/2014/main" id="{15419DA0-F4C4-36C5-09C5-D80D8A09D277}"/>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35</a:t>
            </a:fld>
            <a:endParaRPr lang="en-US" dirty="0"/>
          </a:p>
        </p:txBody>
      </p:sp>
    </p:spTree>
    <p:extLst>
      <p:ext uri="{BB962C8B-B14F-4D97-AF65-F5344CB8AC3E}">
        <p14:creationId xmlns:p14="http://schemas.microsoft.com/office/powerpoint/2010/main" val="96482799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E3E6D01F-D8C8-879E-232E-CDADAE9E0A57}"/>
              </a:ext>
            </a:extLst>
          </p:cNvPr>
          <p:cNvGraphicFramePr>
            <a:graphicFrameLocks/>
          </p:cNvGraphicFramePr>
          <p:nvPr>
            <p:extLst>
              <p:ext uri="{D42A27DB-BD31-4B8C-83A1-F6EECF244321}">
                <p14:modId xmlns:p14="http://schemas.microsoft.com/office/powerpoint/2010/main" val="1949773991"/>
              </p:ext>
            </p:extLst>
          </p:nvPr>
        </p:nvGraphicFramePr>
        <p:xfrm>
          <a:off x="381000" y="1219200"/>
          <a:ext cx="85344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699C7C7-EB3F-704E-862C-E082C8CC54EF}"/>
              </a:ext>
            </a:extLst>
          </p:cNvPr>
          <p:cNvSpPr>
            <a:spLocks noGrp="1"/>
          </p:cNvSpPr>
          <p:nvPr>
            <p:ph type="title"/>
          </p:nvPr>
        </p:nvSpPr>
        <p:spPr/>
        <p:txBody>
          <a:bodyPr/>
          <a:lstStyle/>
          <a:p>
            <a:r>
              <a:rPr lang="en-US" dirty="0"/>
              <a:t>Temporal Overall (binary)</a:t>
            </a:r>
          </a:p>
        </p:txBody>
      </p:sp>
      <p:sp>
        <p:nvSpPr>
          <p:cNvPr id="5" name="TextBox 4">
            <a:extLst>
              <a:ext uri="{FF2B5EF4-FFF2-40B4-BE49-F238E27FC236}">
                <a16:creationId xmlns:a16="http://schemas.microsoft.com/office/drawing/2014/main" id="{2613554F-5EA5-5C4A-8903-88B4F6FD3641}"/>
              </a:ext>
            </a:extLst>
          </p:cNvPr>
          <p:cNvSpPr txBox="1"/>
          <p:nvPr/>
        </p:nvSpPr>
        <p:spPr>
          <a:xfrm>
            <a:off x="676274" y="1219200"/>
            <a:ext cx="72064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rPr>
              <a:t>Naïve: always predict “overall number ending on DCT”</a:t>
            </a:r>
          </a:p>
        </p:txBody>
      </p:sp>
      <p:sp>
        <p:nvSpPr>
          <p:cNvPr id="3" name="Slide Number Placeholder 2">
            <a:extLst>
              <a:ext uri="{FF2B5EF4-FFF2-40B4-BE49-F238E27FC236}">
                <a16:creationId xmlns:a16="http://schemas.microsoft.com/office/drawing/2014/main" id="{EDDD6D1B-5F3B-1BC8-A85F-BD3CE5548D4A}"/>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36</a:t>
            </a:fld>
            <a:endParaRPr lang="en-US" dirty="0"/>
          </a:p>
        </p:txBody>
      </p:sp>
    </p:spTree>
    <p:extLst>
      <p:ext uri="{BB962C8B-B14F-4D97-AF65-F5344CB8AC3E}">
        <p14:creationId xmlns:p14="http://schemas.microsoft.com/office/powerpoint/2010/main" val="183308979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Content Placeholder 3">
            <a:extLst>
              <a:ext uri="{FF2B5EF4-FFF2-40B4-BE49-F238E27FC236}">
                <a16:creationId xmlns:a16="http://schemas.microsoft.com/office/drawing/2014/main" id="{C224E1F3-1663-BAC6-1643-00021565CC7B}"/>
              </a:ext>
            </a:extLst>
          </p:cNvPr>
          <p:cNvGraphicFramePr>
            <a:graphicFrameLocks/>
          </p:cNvGraphicFramePr>
          <p:nvPr>
            <p:extLst>
              <p:ext uri="{D42A27DB-BD31-4B8C-83A1-F6EECF244321}">
                <p14:modId xmlns:p14="http://schemas.microsoft.com/office/powerpoint/2010/main" val="1651570763"/>
              </p:ext>
            </p:extLst>
          </p:nvPr>
        </p:nvGraphicFramePr>
        <p:xfrm>
          <a:off x="388144" y="1219200"/>
          <a:ext cx="85344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699C7C7-EB3F-704E-862C-E082C8CC54EF}"/>
              </a:ext>
            </a:extLst>
          </p:cNvPr>
          <p:cNvSpPr>
            <a:spLocks noGrp="1"/>
          </p:cNvSpPr>
          <p:nvPr>
            <p:ph type="title"/>
          </p:nvPr>
        </p:nvSpPr>
        <p:spPr/>
        <p:txBody>
          <a:bodyPr/>
          <a:lstStyle/>
          <a:p>
            <a:r>
              <a:rPr lang="en-US" dirty="0"/>
              <a:t>Results - Typing</a:t>
            </a:r>
          </a:p>
        </p:txBody>
      </p:sp>
      <p:sp>
        <p:nvSpPr>
          <p:cNvPr id="5" name="TextBox 4">
            <a:extLst>
              <a:ext uri="{FF2B5EF4-FFF2-40B4-BE49-F238E27FC236}">
                <a16:creationId xmlns:a16="http://schemas.microsoft.com/office/drawing/2014/main" id="{2613554F-5EA5-5C4A-8903-88B4F6FD3641}"/>
              </a:ext>
            </a:extLst>
          </p:cNvPr>
          <p:cNvSpPr txBox="1"/>
          <p:nvPr/>
        </p:nvSpPr>
        <p:spPr>
          <a:xfrm>
            <a:off x="676274" y="1219200"/>
            <a:ext cx="649178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rPr>
              <a:t>Naïve: predict the most popular type in each domain</a:t>
            </a:r>
          </a:p>
        </p:txBody>
      </p:sp>
      <p:sp>
        <p:nvSpPr>
          <p:cNvPr id="3" name="Slide Number Placeholder 2">
            <a:extLst>
              <a:ext uri="{FF2B5EF4-FFF2-40B4-BE49-F238E27FC236}">
                <a16:creationId xmlns:a16="http://schemas.microsoft.com/office/drawing/2014/main" id="{6E317FF2-BA7B-27C9-6F6A-AAA276A76DB3}"/>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37</a:t>
            </a:fld>
            <a:endParaRPr lang="en-US" dirty="0"/>
          </a:p>
        </p:txBody>
      </p:sp>
    </p:spTree>
    <p:extLst>
      <p:ext uri="{BB962C8B-B14F-4D97-AF65-F5344CB8AC3E}">
        <p14:creationId xmlns:p14="http://schemas.microsoft.com/office/powerpoint/2010/main" val="218975150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84EB554-DE43-E14D-9774-48A6522B56AA}"/>
              </a:ext>
            </a:extLst>
          </p:cNvPr>
          <p:cNvSpPr>
            <a:spLocks noGrp="1"/>
          </p:cNvSpPr>
          <p:nvPr>
            <p:ph type="body" sz="quarter" idx="10"/>
          </p:nvPr>
        </p:nvSpPr>
        <p:spPr/>
        <p:txBody>
          <a:bodyPr/>
          <a:lstStyle/>
          <a:p>
            <a:r>
              <a:rPr lang="en-US" dirty="0"/>
              <a:t>Discrepancy between two sources</a:t>
            </a:r>
          </a:p>
          <a:p>
            <a:pPr lvl="1"/>
            <a:r>
              <a:rPr lang="en-US" dirty="0"/>
              <a:t>Source 1 (</a:t>
            </a:r>
            <a:r>
              <a:rPr lang="en-US" dirty="0" err="1"/>
              <a:t>therapidian.org</a:t>
            </a:r>
            <a:r>
              <a:rPr lang="en-US" dirty="0"/>
              <a:t> at May 11 2020, 19:43:00): …Statewide , there are 47,552 cases , </a:t>
            </a:r>
            <a:r>
              <a:rPr lang="en-US" dirty="0">
                <a:solidFill>
                  <a:srgbClr val="FF0000"/>
                </a:solidFill>
              </a:rPr>
              <a:t>4,484</a:t>
            </a:r>
            <a:r>
              <a:rPr lang="en-US" dirty="0"/>
              <a:t> deaths , and 22,686 recoveries confirmed …</a:t>
            </a:r>
          </a:p>
          <a:p>
            <a:pPr lvl="1"/>
            <a:r>
              <a:rPr lang="en-US" dirty="0"/>
              <a:t>Source 2 (wzzm13.com at May 11 2020, 06:54:00): GRAND RAPIDS , Mich. -- … The total number of cases is 47,552 and </a:t>
            </a:r>
            <a:r>
              <a:rPr lang="en-US" dirty="0">
                <a:solidFill>
                  <a:srgbClr val="FF0000"/>
                </a:solidFill>
              </a:rPr>
              <a:t>4,584</a:t>
            </a:r>
            <a:r>
              <a:rPr lang="en-US" dirty="0"/>
              <a:t> have died , according to the data from Michigan 's Dept…</a:t>
            </a:r>
          </a:p>
          <a:p>
            <a:r>
              <a:rPr lang="en-US" dirty="0"/>
              <a:t>NYT data base: 4,584 total death in Michigan on 5/11/2020. Our hypothesis is that Source 1 made a typo.</a:t>
            </a:r>
          </a:p>
          <a:p>
            <a:endParaRPr lang="en-US" dirty="0"/>
          </a:p>
        </p:txBody>
      </p:sp>
      <p:sp>
        <p:nvSpPr>
          <p:cNvPr id="2" name="Title 1">
            <a:extLst>
              <a:ext uri="{FF2B5EF4-FFF2-40B4-BE49-F238E27FC236}">
                <a16:creationId xmlns:a16="http://schemas.microsoft.com/office/drawing/2014/main" id="{6A4A099C-6DCA-BA46-9DA0-3CF9300C3808}"/>
              </a:ext>
            </a:extLst>
          </p:cNvPr>
          <p:cNvSpPr>
            <a:spLocks noGrp="1"/>
          </p:cNvSpPr>
          <p:nvPr>
            <p:ph type="title"/>
          </p:nvPr>
        </p:nvSpPr>
        <p:spPr/>
        <p:txBody>
          <a:bodyPr/>
          <a:lstStyle/>
          <a:p>
            <a:r>
              <a:rPr lang="en-US" dirty="0"/>
              <a:t>Information Verification</a:t>
            </a:r>
          </a:p>
        </p:txBody>
      </p:sp>
      <p:sp>
        <p:nvSpPr>
          <p:cNvPr id="3" name="Slide Number Placeholder 2">
            <a:extLst>
              <a:ext uri="{FF2B5EF4-FFF2-40B4-BE49-F238E27FC236}">
                <a16:creationId xmlns:a16="http://schemas.microsoft.com/office/drawing/2014/main" id="{E263006E-D1B9-D40D-E11D-E0A04A21DC39}"/>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38</a:t>
            </a:fld>
            <a:endParaRPr lang="en-US" dirty="0"/>
          </a:p>
        </p:txBody>
      </p:sp>
    </p:spTree>
    <p:extLst>
      <p:ext uri="{BB962C8B-B14F-4D97-AF65-F5344CB8AC3E}">
        <p14:creationId xmlns:p14="http://schemas.microsoft.com/office/powerpoint/2010/main" val="205722665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AC3F64C7-D547-7746-8C3C-26DBDC066795}"/>
              </a:ext>
            </a:extLst>
          </p:cNvPr>
          <p:cNvCxnSpPr>
            <a:cxnSpLocks/>
          </p:cNvCxnSpPr>
          <p:nvPr/>
        </p:nvCxnSpPr>
        <p:spPr>
          <a:xfrm flipV="1">
            <a:off x="2424390" y="4055517"/>
            <a:ext cx="0" cy="1073219"/>
          </a:xfrm>
          <a:prstGeom prst="line">
            <a:avLst/>
          </a:prstGeom>
          <a:ln w="19050">
            <a:solidFill>
              <a:srgbClr val="7792C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B4AD11-0FDB-5249-84F9-25A3E58D69FF}"/>
              </a:ext>
            </a:extLst>
          </p:cNvPr>
          <p:cNvCxnSpPr>
            <a:cxnSpLocks/>
          </p:cNvCxnSpPr>
          <p:nvPr/>
        </p:nvCxnSpPr>
        <p:spPr>
          <a:xfrm flipV="1">
            <a:off x="6875929" y="4080805"/>
            <a:ext cx="0" cy="1073219"/>
          </a:xfrm>
          <a:prstGeom prst="line">
            <a:avLst/>
          </a:prstGeom>
          <a:ln w="19050">
            <a:solidFill>
              <a:srgbClr val="F1CEC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87E2FDA-6010-4113-824F-6B8906CE82E2}"/>
              </a:ext>
            </a:extLst>
          </p:cNvPr>
          <p:cNvSpPr>
            <a:spLocks noGrp="1"/>
          </p:cNvSpPr>
          <p:nvPr>
            <p:ph type="title"/>
          </p:nvPr>
        </p:nvSpPr>
        <p:spPr>
          <a:xfrm>
            <a:off x="457200" y="134938"/>
            <a:ext cx="8229600" cy="720775"/>
          </a:xfrm>
        </p:spPr>
        <p:txBody>
          <a:bodyPr/>
          <a:lstStyle/>
          <a:p>
            <a:r>
              <a:rPr lang="en-US" dirty="0"/>
              <a:t>Same events, different temporal ordering</a:t>
            </a:r>
            <a:endParaRPr lang="en-US" dirty="0">
              <a:solidFill>
                <a:schemeClr val="bg2"/>
              </a:solidFill>
            </a:endParaRPr>
          </a:p>
        </p:txBody>
      </p:sp>
      <p:grpSp>
        <p:nvGrpSpPr>
          <p:cNvPr id="15" name="Group 14">
            <a:extLst>
              <a:ext uri="{FF2B5EF4-FFF2-40B4-BE49-F238E27FC236}">
                <a16:creationId xmlns:a16="http://schemas.microsoft.com/office/drawing/2014/main" id="{2490A4AA-906D-4691-8965-B46C5599291D}"/>
              </a:ext>
            </a:extLst>
          </p:cNvPr>
          <p:cNvGrpSpPr/>
          <p:nvPr/>
        </p:nvGrpSpPr>
        <p:grpSpPr>
          <a:xfrm>
            <a:off x="824190" y="1549908"/>
            <a:ext cx="3062010" cy="2505609"/>
            <a:chOff x="5275728" y="1024238"/>
            <a:chExt cx="3062010" cy="2505609"/>
          </a:xfrm>
        </p:grpSpPr>
        <p:sp>
          <p:nvSpPr>
            <p:cNvPr id="6" name="Rectangle: Rounded Corners 5">
              <a:extLst>
                <a:ext uri="{FF2B5EF4-FFF2-40B4-BE49-F238E27FC236}">
                  <a16:creationId xmlns:a16="http://schemas.microsoft.com/office/drawing/2014/main" id="{995E8A5A-0790-4245-98FE-C03CC313DCF1}"/>
                </a:ext>
              </a:extLst>
            </p:cNvPr>
            <p:cNvSpPr/>
            <p:nvPr/>
          </p:nvSpPr>
          <p:spPr>
            <a:xfrm>
              <a:off x="5275728" y="2539247"/>
              <a:ext cx="3062010" cy="990600"/>
            </a:xfrm>
            <a:prstGeom prst="roundRect">
              <a:avLst/>
            </a:prstGeom>
            <a:solidFill>
              <a:srgbClr val="779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b="1" i="1" u="sng" dirty="0">
                  <a:solidFill>
                    <a:schemeClr val="bg2"/>
                  </a:solidFill>
                  <a:latin typeface="Century Gothic" panose="020B0502020202020204" pitchFamily="34" charset="0"/>
                </a:rPr>
                <a:t>Police used tear gas</a:t>
              </a:r>
            </a:p>
          </p:txBody>
        </p:sp>
        <p:pic>
          <p:nvPicPr>
            <p:cNvPr id="2050" name="Picture 2" descr="Image result for police tear gas">
              <a:extLst>
                <a:ext uri="{FF2B5EF4-FFF2-40B4-BE49-F238E27FC236}">
                  <a16:creationId xmlns:a16="http://schemas.microsoft.com/office/drawing/2014/main" id="{C1288562-6DD3-4876-8B01-E51542E277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37959" y="1024238"/>
              <a:ext cx="2337547" cy="142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129D606-D205-4B1D-9975-395A797DFC52}"/>
              </a:ext>
            </a:extLst>
          </p:cNvPr>
          <p:cNvGrpSpPr/>
          <p:nvPr/>
        </p:nvGrpSpPr>
        <p:grpSpPr>
          <a:xfrm>
            <a:off x="5396191" y="1570690"/>
            <a:ext cx="3062009" cy="2510115"/>
            <a:chOff x="806262" y="1019732"/>
            <a:chExt cx="3062009" cy="2510115"/>
          </a:xfrm>
        </p:grpSpPr>
        <p:sp>
          <p:nvSpPr>
            <p:cNvPr id="5" name="Rectangle: Rounded Corners 4">
              <a:extLst>
                <a:ext uri="{FF2B5EF4-FFF2-40B4-BE49-F238E27FC236}">
                  <a16:creationId xmlns:a16="http://schemas.microsoft.com/office/drawing/2014/main" id="{70CFC6B0-C1C5-4697-8152-600DD0770FAD}"/>
                </a:ext>
              </a:extLst>
            </p:cNvPr>
            <p:cNvSpPr/>
            <p:nvPr/>
          </p:nvSpPr>
          <p:spPr>
            <a:xfrm>
              <a:off x="806262" y="2539247"/>
              <a:ext cx="3062009" cy="990600"/>
            </a:xfrm>
            <a:prstGeom prst="roundRect">
              <a:avLst/>
            </a:prstGeom>
            <a:solidFill>
              <a:srgbClr val="F1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b="1" i="1" u="sng" dirty="0">
                  <a:solidFill>
                    <a:schemeClr val="bg2"/>
                  </a:solidFill>
                  <a:latin typeface="Century Gothic" panose="020B0502020202020204" pitchFamily="34" charset="0"/>
                </a:rPr>
                <a:t>People were angry</a:t>
              </a:r>
            </a:p>
          </p:txBody>
        </p:sp>
        <p:pic>
          <p:nvPicPr>
            <p:cNvPr id="12" name="Picture 11">
              <a:extLst>
                <a:ext uri="{FF2B5EF4-FFF2-40B4-BE49-F238E27FC236}">
                  <a16:creationId xmlns:a16="http://schemas.microsoft.com/office/drawing/2014/main" id="{0B66BF47-565A-4441-B6A3-52EAF27E442A}"/>
                </a:ext>
              </a:extLst>
            </p:cNvPr>
            <p:cNvPicPr>
              <a:picLocks noChangeAspect="1"/>
            </p:cNvPicPr>
            <p:nvPr/>
          </p:nvPicPr>
          <p:blipFill>
            <a:blip r:embed="rId4"/>
            <a:stretch>
              <a:fillRect/>
            </a:stretch>
          </p:blipFill>
          <p:spPr>
            <a:xfrm>
              <a:off x="845258" y="1019732"/>
              <a:ext cx="2984015" cy="1429840"/>
            </a:xfrm>
            <a:prstGeom prst="rect">
              <a:avLst/>
            </a:prstGeom>
          </p:spPr>
        </p:pic>
      </p:grpSp>
      <p:grpSp>
        <p:nvGrpSpPr>
          <p:cNvPr id="11" name="Group 10">
            <a:extLst>
              <a:ext uri="{FF2B5EF4-FFF2-40B4-BE49-F238E27FC236}">
                <a16:creationId xmlns:a16="http://schemas.microsoft.com/office/drawing/2014/main" id="{ADDFD349-305A-AA48-BED5-EA21B3CB16DD}"/>
              </a:ext>
            </a:extLst>
          </p:cNvPr>
          <p:cNvGrpSpPr/>
          <p:nvPr/>
        </p:nvGrpSpPr>
        <p:grpSpPr>
          <a:xfrm>
            <a:off x="676274" y="5128736"/>
            <a:ext cx="8136856" cy="461665"/>
            <a:chOff x="676274" y="4603066"/>
            <a:chExt cx="8136856" cy="461665"/>
          </a:xfrm>
        </p:grpSpPr>
        <p:cxnSp>
          <p:nvCxnSpPr>
            <p:cNvPr id="8" name="Straight Arrow Connector 7">
              <a:extLst>
                <a:ext uri="{FF2B5EF4-FFF2-40B4-BE49-F238E27FC236}">
                  <a16:creationId xmlns:a16="http://schemas.microsoft.com/office/drawing/2014/main" id="{F99AC8FA-F7B9-429C-BC27-EFBA5068EEE7}"/>
                </a:ext>
              </a:extLst>
            </p:cNvPr>
            <p:cNvCxnSpPr>
              <a:cxnSpLocks/>
            </p:cNvCxnSpPr>
            <p:nvPr/>
          </p:nvCxnSpPr>
          <p:spPr>
            <a:xfrm>
              <a:off x="676274" y="4603066"/>
              <a:ext cx="8066555" cy="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32F63B-7793-0947-B9AA-925E43C0D74A}"/>
                </a:ext>
              </a:extLst>
            </p:cNvPr>
            <p:cNvSpPr txBox="1"/>
            <p:nvPr/>
          </p:nvSpPr>
          <p:spPr>
            <a:xfrm>
              <a:off x="7947187" y="4603066"/>
              <a:ext cx="865943" cy="461665"/>
            </a:xfrm>
            <a:prstGeom prst="rect">
              <a:avLst/>
            </a:prstGeom>
            <a:noFill/>
            <a:ln>
              <a:noFill/>
            </a:ln>
          </p:spPr>
          <p:txBody>
            <a:bodyPr wrap="none" rtlCol="0">
              <a:spAutoFit/>
            </a:bodyPr>
            <a:lstStyle/>
            <a:p>
              <a:pPr marL="0" lvl="0" indent="0">
                <a:spcBef>
                  <a:spcPct val="20000"/>
                </a:spcBef>
                <a:buClr>
                  <a:srgbClr val="000080"/>
                </a:buClr>
                <a:buNone/>
              </a:pPr>
              <a:r>
                <a:rPr lang="en-US" sz="2400" dirty="0">
                  <a:solidFill>
                    <a:schemeClr val="bg2"/>
                  </a:solidFill>
                  <a:latin typeface="Century Gothic" panose="020B0502020202020204" pitchFamily="34" charset="0"/>
                  <a:ea typeface="Courier" charset="0"/>
                  <a:cs typeface="Courier" charset="0"/>
                  <a:sym typeface="Wingdings" panose="05000000000000000000" pitchFamily="2" charset="2"/>
                </a:rPr>
                <a:t>Time</a:t>
              </a:r>
              <a:endParaRPr lang="en-US" sz="2400" dirty="0">
                <a:solidFill>
                  <a:schemeClr val="bg2"/>
                </a:solidFill>
                <a:latin typeface="Century Gothic" panose="020B0502020202020204" pitchFamily="34" charset="0"/>
                <a:cs typeface="Calibri" panose="020F0502020204030204" pitchFamily="34" charset="0"/>
                <a:sym typeface="Wingdings" panose="05000000000000000000" pitchFamily="2" charset="2"/>
              </a:endParaRPr>
            </a:p>
          </p:txBody>
        </p:sp>
      </p:grpSp>
      <p:sp>
        <p:nvSpPr>
          <p:cNvPr id="21" name="Oval 20">
            <a:extLst>
              <a:ext uri="{FF2B5EF4-FFF2-40B4-BE49-F238E27FC236}">
                <a16:creationId xmlns:a16="http://schemas.microsoft.com/office/drawing/2014/main" id="{19293B56-54CB-6E4C-ABD1-04FBEDAD10FE}"/>
              </a:ext>
            </a:extLst>
          </p:cNvPr>
          <p:cNvSpPr/>
          <p:nvPr/>
        </p:nvSpPr>
        <p:spPr>
          <a:xfrm>
            <a:off x="6804491" y="5079124"/>
            <a:ext cx="142875" cy="142875"/>
          </a:xfrm>
          <a:prstGeom prst="ellipse">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ircle: Hollow 29">
            <a:extLst>
              <a:ext uri="{FF2B5EF4-FFF2-40B4-BE49-F238E27FC236}">
                <a16:creationId xmlns:a16="http://schemas.microsoft.com/office/drawing/2014/main" id="{3C5396A2-2D8D-874D-A95A-FB13918A79A0}"/>
              </a:ext>
            </a:extLst>
          </p:cNvPr>
          <p:cNvSpPr/>
          <p:nvPr/>
        </p:nvSpPr>
        <p:spPr>
          <a:xfrm>
            <a:off x="6715194" y="4989826"/>
            <a:ext cx="321470" cy="321470"/>
          </a:xfrm>
          <a:prstGeom prst="donut">
            <a:avLst>
              <a:gd name="adj" fmla="val 5281"/>
            </a:avLst>
          </a:prstGeom>
          <a:solidFill>
            <a:srgbClr val="F1CEC3"/>
          </a:solidFill>
          <a:ln>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8CA1F03C-8225-4847-BA7C-1FCAD02B3BE5}"/>
              </a:ext>
            </a:extLst>
          </p:cNvPr>
          <p:cNvSpPr/>
          <p:nvPr/>
        </p:nvSpPr>
        <p:spPr>
          <a:xfrm>
            <a:off x="2361287" y="5053836"/>
            <a:ext cx="142875" cy="142875"/>
          </a:xfrm>
          <a:prstGeom prst="ellipse">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ircle: Hollow 29">
            <a:extLst>
              <a:ext uri="{FF2B5EF4-FFF2-40B4-BE49-F238E27FC236}">
                <a16:creationId xmlns:a16="http://schemas.microsoft.com/office/drawing/2014/main" id="{4056CE39-5983-144E-9BC3-653E97736853}"/>
              </a:ext>
            </a:extLst>
          </p:cNvPr>
          <p:cNvSpPr/>
          <p:nvPr/>
        </p:nvSpPr>
        <p:spPr>
          <a:xfrm>
            <a:off x="2271990" y="4964538"/>
            <a:ext cx="321470" cy="321470"/>
          </a:xfrm>
          <a:prstGeom prst="donut">
            <a:avLst>
              <a:gd name="adj" fmla="val 5281"/>
            </a:avLst>
          </a:prstGeom>
          <a:solidFill>
            <a:srgbClr val="7792CB"/>
          </a:solidFill>
          <a:ln>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76E2A30-21EA-55A7-9038-4E2D8E4DDCC1}"/>
              </a:ext>
            </a:extLst>
          </p:cNvPr>
          <p:cNvSpPr txBox="1"/>
          <p:nvPr/>
        </p:nvSpPr>
        <p:spPr>
          <a:xfrm>
            <a:off x="467317" y="5594864"/>
            <a:ext cx="8209365" cy="707886"/>
          </a:xfrm>
          <a:prstGeom prst="rect">
            <a:avLst/>
          </a:prstGeom>
          <a:noFill/>
        </p:spPr>
        <p:txBody>
          <a:bodyPr wrap="square" rtlCol="0">
            <a:spAutoFit/>
          </a:bodyPr>
          <a:lstStyle/>
          <a:p>
            <a:pPr marL="0" indent="0" algn="ctr">
              <a:buNone/>
            </a:pPr>
            <a:r>
              <a:rPr lang="en-US" sz="2000" i="1" dirty="0">
                <a:solidFill>
                  <a:schemeClr val="bg2"/>
                </a:solidFill>
                <a:latin typeface="Century Gothic" charset="0"/>
                <a:ea typeface="Century Gothic" charset="0"/>
                <a:cs typeface="Century Gothic" charset="0"/>
              </a:rPr>
              <a:t>Police </a:t>
            </a:r>
            <a:r>
              <a:rPr lang="en-US" sz="2000" b="1" i="1" dirty="0">
                <a:solidFill>
                  <a:schemeClr val="bg2"/>
                </a:solidFill>
                <a:latin typeface="Century Gothic" charset="0"/>
                <a:ea typeface="Century Gothic" charset="0"/>
                <a:cs typeface="Century Gothic" charset="0"/>
              </a:rPr>
              <a:t>used tear gas</a:t>
            </a:r>
            <a:r>
              <a:rPr lang="en-US" sz="2000" i="1" dirty="0">
                <a:solidFill>
                  <a:schemeClr val="bg2"/>
                </a:solidFill>
                <a:latin typeface="Century Gothic" charset="0"/>
                <a:ea typeface="Century Gothic" charset="0"/>
                <a:cs typeface="Century Gothic" charset="0"/>
              </a:rPr>
              <a:t> (during a conflict), and then people </a:t>
            </a:r>
            <a:r>
              <a:rPr lang="en-US" sz="2000" b="1" i="1" dirty="0">
                <a:solidFill>
                  <a:schemeClr val="bg2"/>
                </a:solidFill>
                <a:latin typeface="Century Gothic" charset="0"/>
                <a:ea typeface="Century Gothic" charset="0"/>
                <a:cs typeface="Century Gothic" charset="0"/>
              </a:rPr>
              <a:t>were angry</a:t>
            </a:r>
            <a:r>
              <a:rPr lang="en-US" sz="2000" i="1" dirty="0">
                <a:solidFill>
                  <a:schemeClr val="bg2"/>
                </a:solidFill>
                <a:latin typeface="Century Gothic" charset="0"/>
                <a:ea typeface="Century Gothic" charset="0"/>
                <a:cs typeface="Century Gothic" charset="0"/>
              </a:rPr>
              <a:t> (because of the action police took).</a:t>
            </a:r>
          </a:p>
        </p:txBody>
      </p:sp>
      <p:sp>
        <p:nvSpPr>
          <p:cNvPr id="3" name="Slide Number Placeholder 2">
            <a:extLst>
              <a:ext uri="{FF2B5EF4-FFF2-40B4-BE49-F238E27FC236}">
                <a16:creationId xmlns:a16="http://schemas.microsoft.com/office/drawing/2014/main" id="{50CB51F6-42E2-6A0E-187F-CB16B8F20E9A}"/>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3</a:t>
            </a:fld>
            <a:endParaRPr lang="en-US" dirty="0"/>
          </a:p>
        </p:txBody>
      </p:sp>
    </p:spTree>
    <p:extLst>
      <p:ext uri="{BB962C8B-B14F-4D97-AF65-F5344CB8AC3E}">
        <p14:creationId xmlns:p14="http://schemas.microsoft.com/office/powerpoint/2010/main" val="2677292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84EB554-DE43-E14D-9774-48A6522B56AA}"/>
              </a:ext>
            </a:extLst>
          </p:cNvPr>
          <p:cNvSpPr>
            <a:spLocks noGrp="1"/>
          </p:cNvSpPr>
          <p:nvPr>
            <p:ph type="body" sz="quarter" idx="10"/>
          </p:nvPr>
        </p:nvSpPr>
        <p:spPr/>
        <p:txBody>
          <a:bodyPr/>
          <a:lstStyle/>
          <a:p>
            <a:r>
              <a:rPr lang="en-US" sz="2400" dirty="0"/>
              <a:t>Discrepancy between two time points (same source)</a:t>
            </a:r>
          </a:p>
          <a:p>
            <a:pPr lvl="1"/>
            <a:r>
              <a:rPr lang="en-US" sz="2000" b="1" dirty="0"/>
              <a:t>Accessed on 4/3/2020: </a:t>
            </a:r>
            <a:r>
              <a:rPr lang="en-US" sz="2000" dirty="0"/>
              <a:t>Pennsylvania has 7,016 cases of COVID-19 with 18 in Adams County, and 23 in Franklin County. </a:t>
            </a:r>
            <a:r>
              <a:rPr lang="en-US" sz="2000" dirty="0">
                <a:solidFill>
                  <a:srgbClr val="FF0000"/>
                </a:solidFill>
              </a:rPr>
              <a:t>There are 17,589 cases in Virginia with 121 in Loudoun County</a:t>
            </a:r>
            <a:r>
              <a:rPr lang="en-US" sz="2000" dirty="0"/>
              <a:t>. West Virginia has 217 cases of coronavirus, 12 in Jefferson County, and 27 in Berkeley County.</a:t>
            </a:r>
          </a:p>
          <a:p>
            <a:pPr lvl="1"/>
            <a:r>
              <a:rPr lang="en-US" sz="2000" b="1" dirty="0"/>
              <a:t>Accessed again on 5/8/2020:</a:t>
            </a:r>
            <a:r>
              <a:rPr lang="en-US" sz="2000" dirty="0"/>
              <a:t> Pennsylvania has 7,016 cases of COVID-19 with 18 in Adams County, and 23 in Franklin County. West Virginia has 217 cases of coronavirus, 12 in Jefferson County, and 27 in Berkeley County.</a:t>
            </a:r>
          </a:p>
          <a:p>
            <a:r>
              <a:rPr lang="en-US" sz="2400" dirty="0"/>
              <a:t>NYT database: 1,706 cases in Virginia with 121 in Loudoun County. Our hypothesis is that the website found that the </a:t>
            </a:r>
            <a:r>
              <a:rPr lang="en-US" sz="2400" dirty="0">
                <a:solidFill>
                  <a:srgbClr val="FF0000"/>
                </a:solidFill>
              </a:rPr>
              <a:t>red</a:t>
            </a:r>
            <a:r>
              <a:rPr lang="en-US" sz="2400" dirty="0"/>
              <a:t> sentence was wrong so they deleted it.</a:t>
            </a:r>
          </a:p>
        </p:txBody>
      </p:sp>
      <p:sp>
        <p:nvSpPr>
          <p:cNvPr id="2" name="Title 1">
            <a:extLst>
              <a:ext uri="{FF2B5EF4-FFF2-40B4-BE49-F238E27FC236}">
                <a16:creationId xmlns:a16="http://schemas.microsoft.com/office/drawing/2014/main" id="{6A4A099C-6DCA-BA46-9DA0-3CF9300C3808}"/>
              </a:ext>
            </a:extLst>
          </p:cNvPr>
          <p:cNvSpPr>
            <a:spLocks noGrp="1"/>
          </p:cNvSpPr>
          <p:nvPr>
            <p:ph type="title"/>
          </p:nvPr>
        </p:nvSpPr>
        <p:spPr/>
        <p:txBody>
          <a:bodyPr/>
          <a:lstStyle/>
          <a:p>
            <a:r>
              <a:rPr lang="en-US" dirty="0"/>
              <a:t>Information Verification</a:t>
            </a:r>
          </a:p>
        </p:txBody>
      </p:sp>
      <p:sp>
        <p:nvSpPr>
          <p:cNvPr id="3" name="Slide Number Placeholder 2">
            <a:extLst>
              <a:ext uri="{FF2B5EF4-FFF2-40B4-BE49-F238E27FC236}">
                <a16:creationId xmlns:a16="http://schemas.microsoft.com/office/drawing/2014/main" id="{721E632E-53DE-2DFA-87F1-83D0327D228B}"/>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39</a:t>
            </a:fld>
            <a:endParaRPr lang="en-US" dirty="0"/>
          </a:p>
        </p:txBody>
      </p:sp>
    </p:spTree>
    <p:extLst>
      <p:ext uri="{BB962C8B-B14F-4D97-AF65-F5344CB8AC3E}">
        <p14:creationId xmlns:p14="http://schemas.microsoft.com/office/powerpoint/2010/main" val="226113895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D2058E-9475-F84E-9CB3-84741F47A213}"/>
              </a:ext>
            </a:extLst>
          </p:cNvPr>
          <p:cNvPicPr>
            <a:picLocks noChangeAspect="1"/>
          </p:cNvPicPr>
          <p:nvPr/>
        </p:nvPicPr>
        <p:blipFill rotWithShape="1">
          <a:blip r:embed="rId3"/>
          <a:srcRect l="9456" t="10794" r="7098" b="10295"/>
          <a:stretch/>
        </p:blipFill>
        <p:spPr>
          <a:xfrm>
            <a:off x="660230" y="5069"/>
            <a:ext cx="7246776" cy="6852931"/>
          </a:xfrm>
          <a:prstGeom prst="rect">
            <a:avLst/>
          </a:prstGeom>
          <a:ln>
            <a:noFill/>
          </a:ln>
        </p:spPr>
      </p:pic>
      <p:sp>
        <p:nvSpPr>
          <p:cNvPr id="5" name="TextBox 4">
            <a:extLst>
              <a:ext uri="{FF2B5EF4-FFF2-40B4-BE49-F238E27FC236}">
                <a16:creationId xmlns:a16="http://schemas.microsoft.com/office/drawing/2014/main" id="{DBB69B6A-1101-6941-BD7E-29DBD77EEE43}"/>
              </a:ext>
            </a:extLst>
          </p:cNvPr>
          <p:cNvSpPr txBox="1"/>
          <p:nvPr/>
        </p:nvSpPr>
        <p:spPr>
          <a:xfrm>
            <a:off x="3912331" y="142853"/>
            <a:ext cx="1319336" cy="300082"/>
          </a:xfrm>
          <a:prstGeom prst="rect">
            <a:avLst/>
          </a:prstGeom>
          <a:noFill/>
          <a:ln>
            <a:noFill/>
          </a:ln>
        </p:spPr>
        <p:txBody>
          <a:bodyPr wrap="none" rtlCol="0">
            <a:spAutoFit/>
          </a:bodyPr>
          <a:lstStyle/>
          <a:p>
            <a:pPr algn="ctr" defTabSz="685800"/>
            <a:r>
              <a:rPr lang="en-US" sz="1350" dirty="0">
                <a:solidFill>
                  <a:sysClr val="windowText" lastClr="000000"/>
                </a:solidFill>
                <a:latin typeface="Calibri" panose="020F0502020204030204"/>
              </a:rPr>
              <a:t>COVID-19 cases</a:t>
            </a:r>
          </a:p>
        </p:txBody>
      </p:sp>
      <p:grpSp>
        <p:nvGrpSpPr>
          <p:cNvPr id="3" name="Group 2">
            <a:extLst>
              <a:ext uri="{FF2B5EF4-FFF2-40B4-BE49-F238E27FC236}">
                <a16:creationId xmlns:a16="http://schemas.microsoft.com/office/drawing/2014/main" id="{8CBB1F4B-0FA9-E845-8D01-FCC719D6B67C}"/>
              </a:ext>
            </a:extLst>
          </p:cNvPr>
          <p:cNvGrpSpPr/>
          <p:nvPr/>
        </p:nvGrpSpPr>
        <p:grpSpPr>
          <a:xfrm>
            <a:off x="211494" y="1915879"/>
            <a:ext cx="3545632" cy="1379365"/>
            <a:chOff x="211494" y="1915879"/>
            <a:chExt cx="3545632" cy="1379365"/>
          </a:xfrm>
        </p:grpSpPr>
        <p:sp>
          <p:nvSpPr>
            <p:cNvPr id="6" name="TextBox 5">
              <a:extLst>
                <a:ext uri="{FF2B5EF4-FFF2-40B4-BE49-F238E27FC236}">
                  <a16:creationId xmlns:a16="http://schemas.microsoft.com/office/drawing/2014/main" id="{700EE21E-EAC1-4442-A878-B776929A15F8}"/>
                </a:ext>
              </a:extLst>
            </p:cNvPr>
            <p:cNvSpPr txBox="1"/>
            <p:nvPr/>
          </p:nvSpPr>
          <p:spPr>
            <a:xfrm>
              <a:off x="211494" y="2556580"/>
              <a:ext cx="1772816" cy="738664"/>
            </a:xfrm>
            <a:prstGeom prst="rect">
              <a:avLst/>
            </a:prstGeom>
            <a:noFill/>
            <a:ln>
              <a:noFill/>
            </a:ln>
          </p:spPr>
          <p:txBody>
            <a:bodyPr wrap="square" rtlCol="0">
              <a:spAutoFit/>
            </a:bodyPr>
            <a:lstStyle/>
            <a:p>
              <a:pPr marL="0" indent="0">
                <a:buNone/>
              </a:pPr>
              <a:r>
                <a:rPr lang="en-US" sz="1400" i="1" u="sng" dirty="0">
                  <a:solidFill>
                    <a:sysClr val="windowText" lastClr="000000"/>
                  </a:solidFill>
                </a:rPr>
                <a:t>Less mentioning of New York &amp; US after a sharp increase</a:t>
              </a:r>
            </a:p>
          </p:txBody>
        </p:sp>
        <p:cxnSp>
          <p:nvCxnSpPr>
            <p:cNvPr id="7" name="Straight Arrow Connector 6">
              <a:extLst>
                <a:ext uri="{FF2B5EF4-FFF2-40B4-BE49-F238E27FC236}">
                  <a16:creationId xmlns:a16="http://schemas.microsoft.com/office/drawing/2014/main" id="{517C092D-E21F-594A-A9EA-F7111B6BFE07}"/>
                </a:ext>
              </a:extLst>
            </p:cNvPr>
            <p:cNvCxnSpPr>
              <a:cxnSpLocks/>
              <a:stCxn id="6" idx="3"/>
            </p:cNvCxnSpPr>
            <p:nvPr/>
          </p:nvCxnSpPr>
          <p:spPr>
            <a:xfrm>
              <a:off x="1984310" y="2925912"/>
              <a:ext cx="1244084" cy="103421"/>
            </a:xfrm>
            <a:prstGeom prst="straightConnector1">
              <a:avLst/>
            </a:prstGeom>
            <a:ln w="38100">
              <a:solidFill>
                <a:schemeClr val="bg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B8F1DEC-DEDD-CE4E-A62E-FDEBE2AFC06D}"/>
                </a:ext>
              </a:extLst>
            </p:cNvPr>
            <p:cNvCxnSpPr>
              <a:cxnSpLocks/>
              <a:stCxn id="6" idx="3"/>
            </p:cNvCxnSpPr>
            <p:nvPr/>
          </p:nvCxnSpPr>
          <p:spPr>
            <a:xfrm flipV="1">
              <a:off x="1984310" y="1915879"/>
              <a:ext cx="1772816" cy="1010033"/>
            </a:xfrm>
            <a:prstGeom prst="straightConnector1">
              <a:avLst/>
            </a:prstGeom>
            <a:ln w="38100">
              <a:solidFill>
                <a:schemeClr val="bg2"/>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A1D757C8-A04B-B442-9490-65C174412078}"/>
              </a:ext>
            </a:extLst>
          </p:cNvPr>
          <p:cNvGrpSpPr/>
          <p:nvPr/>
        </p:nvGrpSpPr>
        <p:grpSpPr>
          <a:xfrm>
            <a:off x="270984" y="385313"/>
            <a:ext cx="2764575" cy="958364"/>
            <a:chOff x="270984" y="385313"/>
            <a:chExt cx="2764575" cy="958364"/>
          </a:xfrm>
        </p:grpSpPr>
        <p:sp>
          <p:nvSpPr>
            <p:cNvPr id="10" name="TextBox 9">
              <a:extLst>
                <a:ext uri="{FF2B5EF4-FFF2-40B4-BE49-F238E27FC236}">
                  <a16:creationId xmlns:a16="http://schemas.microsoft.com/office/drawing/2014/main" id="{3D4A9866-3C2A-6345-9D0F-12ACD2CFB1F3}"/>
                </a:ext>
              </a:extLst>
            </p:cNvPr>
            <p:cNvSpPr txBox="1"/>
            <p:nvPr/>
          </p:nvSpPr>
          <p:spPr>
            <a:xfrm>
              <a:off x="270984" y="385313"/>
              <a:ext cx="1772816" cy="738664"/>
            </a:xfrm>
            <a:prstGeom prst="rect">
              <a:avLst/>
            </a:prstGeom>
            <a:noFill/>
            <a:ln>
              <a:noFill/>
            </a:ln>
          </p:spPr>
          <p:txBody>
            <a:bodyPr wrap="square" rtlCol="0">
              <a:spAutoFit/>
            </a:bodyPr>
            <a:lstStyle/>
            <a:p>
              <a:pPr marL="0" indent="0">
                <a:buNone/>
              </a:pPr>
              <a:r>
                <a:rPr lang="en-US" sz="1400" i="1" u="sng" dirty="0">
                  <a:solidFill>
                    <a:sysClr val="windowText" lastClr="000000"/>
                  </a:solidFill>
                </a:rPr>
                <a:t>Less mentioning of China and World case numbers</a:t>
              </a:r>
            </a:p>
          </p:txBody>
        </p:sp>
        <p:cxnSp>
          <p:nvCxnSpPr>
            <p:cNvPr id="11" name="Straight Arrow Connector 10">
              <a:extLst>
                <a:ext uri="{FF2B5EF4-FFF2-40B4-BE49-F238E27FC236}">
                  <a16:creationId xmlns:a16="http://schemas.microsoft.com/office/drawing/2014/main" id="{17DD7A4E-1710-E042-A460-1F2E1E339EBE}"/>
                </a:ext>
              </a:extLst>
            </p:cNvPr>
            <p:cNvCxnSpPr/>
            <p:nvPr/>
          </p:nvCxnSpPr>
          <p:spPr>
            <a:xfrm>
              <a:off x="2043800" y="646922"/>
              <a:ext cx="991759" cy="304800"/>
            </a:xfrm>
            <a:prstGeom prst="straightConnector1">
              <a:avLst/>
            </a:prstGeom>
            <a:ln w="38100">
              <a:solidFill>
                <a:schemeClr val="bg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E9D78C8-5B72-3140-BE2C-1AD69C3C881B}"/>
                </a:ext>
              </a:extLst>
            </p:cNvPr>
            <p:cNvCxnSpPr/>
            <p:nvPr/>
          </p:nvCxnSpPr>
          <p:spPr>
            <a:xfrm>
              <a:off x="1573763" y="858434"/>
              <a:ext cx="335902" cy="485243"/>
            </a:xfrm>
            <a:prstGeom prst="straightConnector1">
              <a:avLst/>
            </a:prstGeom>
            <a:ln w="38100">
              <a:solidFill>
                <a:schemeClr val="bg2"/>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56B26C8-8BE9-CB42-936E-2FD1A087C482}"/>
              </a:ext>
            </a:extLst>
          </p:cNvPr>
          <p:cNvGrpSpPr/>
          <p:nvPr/>
        </p:nvGrpSpPr>
        <p:grpSpPr>
          <a:xfrm>
            <a:off x="5983636" y="484840"/>
            <a:ext cx="3160364" cy="373594"/>
            <a:chOff x="5983636" y="484840"/>
            <a:chExt cx="3160364" cy="373594"/>
          </a:xfrm>
        </p:grpSpPr>
        <p:sp>
          <p:nvSpPr>
            <p:cNvPr id="13" name="TextBox 12">
              <a:extLst>
                <a:ext uri="{FF2B5EF4-FFF2-40B4-BE49-F238E27FC236}">
                  <a16:creationId xmlns:a16="http://schemas.microsoft.com/office/drawing/2014/main" id="{B5A3BAD5-AA7B-3A42-B81B-79C6C735B9F7}"/>
                </a:ext>
              </a:extLst>
            </p:cNvPr>
            <p:cNvSpPr txBox="1"/>
            <p:nvPr/>
          </p:nvSpPr>
          <p:spPr>
            <a:xfrm>
              <a:off x="7100992" y="484840"/>
              <a:ext cx="2043008" cy="307777"/>
            </a:xfrm>
            <a:prstGeom prst="rect">
              <a:avLst/>
            </a:prstGeom>
            <a:noFill/>
            <a:ln>
              <a:noFill/>
            </a:ln>
          </p:spPr>
          <p:txBody>
            <a:bodyPr wrap="square" rtlCol="0">
              <a:spAutoFit/>
            </a:bodyPr>
            <a:lstStyle/>
            <a:p>
              <a:pPr marL="0" indent="0">
                <a:buNone/>
              </a:pPr>
              <a:r>
                <a:rPr lang="en-US" sz="1400" i="1" u="sng" dirty="0">
                  <a:solidFill>
                    <a:sysClr val="windowText" lastClr="000000"/>
                  </a:solidFill>
                </a:rPr>
                <a:t>Started mentioning NJ</a:t>
              </a:r>
            </a:p>
          </p:txBody>
        </p:sp>
        <p:cxnSp>
          <p:nvCxnSpPr>
            <p:cNvPr id="14" name="Straight Arrow Connector 13">
              <a:extLst>
                <a:ext uri="{FF2B5EF4-FFF2-40B4-BE49-F238E27FC236}">
                  <a16:creationId xmlns:a16="http://schemas.microsoft.com/office/drawing/2014/main" id="{FEF0AD4D-436E-8A4E-9DAC-B08D66704655}"/>
                </a:ext>
              </a:extLst>
            </p:cNvPr>
            <p:cNvCxnSpPr>
              <a:cxnSpLocks/>
            </p:cNvCxnSpPr>
            <p:nvPr/>
          </p:nvCxnSpPr>
          <p:spPr>
            <a:xfrm flipH="1" flipV="1">
              <a:off x="5983636" y="799322"/>
              <a:ext cx="1110939" cy="59112"/>
            </a:xfrm>
            <a:prstGeom prst="straightConnector1">
              <a:avLst/>
            </a:prstGeom>
            <a:ln w="38100">
              <a:solidFill>
                <a:schemeClr val="bg2"/>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5" name="Slide Number Placeholder 14">
            <a:extLst>
              <a:ext uri="{FF2B5EF4-FFF2-40B4-BE49-F238E27FC236}">
                <a16:creationId xmlns:a16="http://schemas.microsoft.com/office/drawing/2014/main" id="{FEF94424-9AA5-1D2B-5DA0-674DFAF3B3D3}"/>
              </a:ext>
            </a:extLst>
          </p:cNvPr>
          <p:cNvSpPr>
            <a:spLocks noGrp="1"/>
          </p:cNvSpPr>
          <p:nvPr>
            <p:ph type="sldNum" sz="quarter" idx="10"/>
          </p:nvPr>
        </p:nvSpPr>
        <p:spPr/>
        <p:txBody>
          <a:bodyPr/>
          <a:lstStyle/>
          <a:p>
            <a:fld id="{86CB4B4D-7CA3-9044-876B-883B54F8677D}" type="slidenum">
              <a:rPr lang="en-US" smtClean="0"/>
              <a:t>40</a:t>
            </a:fld>
            <a:endParaRPr lang="en-US"/>
          </a:p>
        </p:txBody>
      </p:sp>
    </p:spTree>
    <p:extLst>
      <p:ext uri="{BB962C8B-B14F-4D97-AF65-F5344CB8AC3E}">
        <p14:creationId xmlns:p14="http://schemas.microsoft.com/office/powerpoint/2010/main" val="61883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681767-0167-0A9A-727F-4FB2EB86D870}"/>
              </a:ext>
            </a:extLst>
          </p:cNvPr>
          <p:cNvSpPr>
            <a:spLocks noGrp="1"/>
          </p:cNvSpPr>
          <p:nvPr>
            <p:ph type="body" sz="quarter" idx="10"/>
          </p:nvPr>
        </p:nvSpPr>
        <p:spPr/>
        <p:txBody>
          <a:bodyPr/>
          <a:lstStyle/>
          <a:p>
            <a:r>
              <a:rPr lang="en-US" dirty="0"/>
              <a:t>Two key concepts for annotating “time” are</a:t>
            </a:r>
          </a:p>
          <a:p>
            <a:pPr lvl="1"/>
            <a:r>
              <a:rPr lang="en-US" dirty="0"/>
              <a:t>Event mentions (E)</a:t>
            </a:r>
          </a:p>
          <a:p>
            <a:pPr lvl="1"/>
            <a:r>
              <a:rPr lang="en-US" dirty="0"/>
              <a:t>Time points (T)</a:t>
            </a:r>
          </a:p>
          <a:p>
            <a:pPr marL="457200" lvl="1" indent="0">
              <a:buNone/>
            </a:pPr>
            <a:endParaRPr lang="en-US" dirty="0"/>
          </a:p>
          <a:p>
            <a:pPr marL="457200" lvl="1" indent="0">
              <a:buNone/>
            </a:pPr>
            <a:endParaRPr lang="en-US" dirty="0"/>
          </a:p>
          <a:p>
            <a:r>
              <a:rPr lang="en-US" dirty="0"/>
              <a:t>We can view the existing annotation schemes of “time” based on how they deal with E and T</a:t>
            </a:r>
          </a:p>
          <a:p>
            <a:pPr lvl="1"/>
            <a:r>
              <a:rPr lang="en-US" dirty="0"/>
              <a:t>Focus on (E,T) relationship</a:t>
            </a:r>
          </a:p>
          <a:p>
            <a:pPr lvl="1"/>
            <a:r>
              <a:rPr lang="en-US" dirty="0"/>
              <a:t>Focus on (E,E) relationship</a:t>
            </a:r>
          </a:p>
          <a:p>
            <a:pPr lvl="1"/>
            <a:r>
              <a:rPr lang="en-US" dirty="0"/>
              <a:t>Both (E,T) and (E,E) relationships</a:t>
            </a:r>
          </a:p>
        </p:txBody>
      </p:sp>
      <p:sp>
        <p:nvSpPr>
          <p:cNvPr id="4" name="Title 3">
            <a:extLst>
              <a:ext uri="{FF2B5EF4-FFF2-40B4-BE49-F238E27FC236}">
                <a16:creationId xmlns:a16="http://schemas.microsoft.com/office/drawing/2014/main" id="{708C36CC-ADC6-A75C-1864-9CBAC4339E20}"/>
              </a:ext>
            </a:extLst>
          </p:cNvPr>
          <p:cNvSpPr>
            <a:spLocks noGrp="1"/>
          </p:cNvSpPr>
          <p:nvPr>
            <p:ph type="title"/>
          </p:nvPr>
        </p:nvSpPr>
        <p:spPr/>
        <p:txBody>
          <a:bodyPr/>
          <a:lstStyle/>
          <a:p>
            <a:r>
              <a:rPr lang="en-US" dirty="0"/>
              <a:t>Recap: Annotation schemes of “time”</a:t>
            </a:r>
          </a:p>
        </p:txBody>
      </p:sp>
      <p:sp>
        <p:nvSpPr>
          <p:cNvPr id="2" name="Slide Number Placeholder 1">
            <a:extLst>
              <a:ext uri="{FF2B5EF4-FFF2-40B4-BE49-F238E27FC236}">
                <a16:creationId xmlns:a16="http://schemas.microsoft.com/office/drawing/2014/main" id="{2B3D4091-D0D5-9EC4-6C59-81C51782DD20}"/>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41</a:t>
            </a:fld>
            <a:endParaRPr lang="en-US" dirty="0"/>
          </a:p>
        </p:txBody>
      </p:sp>
    </p:spTree>
    <p:extLst>
      <p:ext uri="{BB962C8B-B14F-4D97-AF65-F5344CB8AC3E}">
        <p14:creationId xmlns:p14="http://schemas.microsoft.com/office/powerpoint/2010/main" val="120309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681767-0167-0A9A-727F-4FB2EB86D870}"/>
              </a:ext>
            </a:extLst>
          </p:cNvPr>
          <p:cNvSpPr>
            <a:spLocks noGrp="1"/>
          </p:cNvSpPr>
          <p:nvPr>
            <p:ph type="body" sz="quarter" idx="10"/>
          </p:nvPr>
        </p:nvSpPr>
        <p:spPr/>
        <p:txBody>
          <a:bodyPr/>
          <a:lstStyle/>
          <a:p>
            <a:r>
              <a:rPr lang="en-US" dirty="0">
                <a:solidFill>
                  <a:schemeClr val="bg1">
                    <a:lumMod val="50000"/>
                  </a:schemeClr>
                </a:solidFill>
              </a:rPr>
              <a:t>Two key concepts for annotating “time” are</a:t>
            </a:r>
          </a:p>
          <a:p>
            <a:pPr lvl="1"/>
            <a:r>
              <a:rPr lang="en-US" dirty="0">
                <a:solidFill>
                  <a:schemeClr val="bg1">
                    <a:lumMod val="50000"/>
                  </a:schemeClr>
                </a:solidFill>
              </a:rPr>
              <a:t>Event mentions (E)</a:t>
            </a:r>
          </a:p>
          <a:p>
            <a:pPr lvl="1"/>
            <a:r>
              <a:rPr lang="en-US" dirty="0">
                <a:solidFill>
                  <a:schemeClr val="bg1">
                    <a:lumMod val="50000"/>
                  </a:schemeClr>
                </a:solidFill>
              </a:rPr>
              <a:t>Time points (T)</a:t>
            </a:r>
          </a:p>
          <a:p>
            <a:pPr marL="457200" lvl="1" indent="0">
              <a:buNone/>
            </a:pPr>
            <a:endParaRPr lang="en-US" dirty="0">
              <a:solidFill>
                <a:schemeClr val="bg1">
                  <a:lumMod val="50000"/>
                </a:schemeClr>
              </a:solidFill>
            </a:endParaRPr>
          </a:p>
          <a:p>
            <a:pPr marL="457200" lvl="1" indent="0">
              <a:buNone/>
            </a:pPr>
            <a:endParaRPr lang="en-US" dirty="0">
              <a:solidFill>
                <a:schemeClr val="bg1">
                  <a:lumMod val="50000"/>
                </a:schemeClr>
              </a:solidFill>
            </a:endParaRPr>
          </a:p>
          <a:p>
            <a:r>
              <a:rPr lang="en-US" dirty="0">
                <a:solidFill>
                  <a:schemeClr val="bg1">
                    <a:lumMod val="50000"/>
                  </a:schemeClr>
                </a:solidFill>
              </a:rPr>
              <a:t>We can view the existing annotation schemes of “time” based on how they deal with E and T</a:t>
            </a:r>
          </a:p>
          <a:p>
            <a:pPr lvl="1"/>
            <a:r>
              <a:rPr lang="en-US" dirty="0">
                <a:solidFill>
                  <a:schemeClr val="bg1">
                    <a:lumMod val="50000"/>
                  </a:schemeClr>
                </a:solidFill>
              </a:rPr>
              <a:t>Focus on (E,T) relationship</a:t>
            </a:r>
          </a:p>
          <a:p>
            <a:pPr lvl="1"/>
            <a:r>
              <a:rPr lang="en-US" b="1" dirty="0">
                <a:solidFill>
                  <a:schemeClr val="tx1"/>
                </a:solidFill>
              </a:rPr>
              <a:t>Focus on (E,E) relationship</a:t>
            </a:r>
          </a:p>
          <a:p>
            <a:pPr lvl="1"/>
            <a:r>
              <a:rPr lang="en-US" dirty="0">
                <a:solidFill>
                  <a:schemeClr val="bg1">
                    <a:lumMod val="50000"/>
                  </a:schemeClr>
                </a:solidFill>
              </a:rPr>
              <a:t>Both (E,T) and (E,E) relationships</a:t>
            </a:r>
          </a:p>
        </p:txBody>
      </p:sp>
      <p:sp>
        <p:nvSpPr>
          <p:cNvPr id="4" name="Title 3">
            <a:extLst>
              <a:ext uri="{FF2B5EF4-FFF2-40B4-BE49-F238E27FC236}">
                <a16:creationId xmlns:a16="http://schemas.microsoft.com/office/drawing/2014/main" id="{708C36CC-ADC6-A75C-1864-9CBAC4339E20}"/>
              </a:ext>
            </a:extLst>
          </p:cNvPr>
          <p:cNvSpPr>
            <a:spLocks noGrp="1"/>
          </p:cNvSpPr>
          <p:nvPr>
            <p:ph type="title"/>
          </p:nvPr>
        </p:nvSpPr>
        <p:spPr/>
        <p:txBody>
          <a:bodyPr/>
          <a:lstStyle/>
          <a:p>
            <a:r>
              <a:rPr lang="en-US" dirty="0"/>
              <a:t>Recap: Annotation schemes of “time”</a:t>
            </a:r>
          </a:p>
        </p:txBody>
      </p:sp>
      <p:sp>
        <p:nvSpPr>
          <p:cNvPr id="2" name="Slide Number Placeholder 1">
            <a:extLst>
              <a:ext uri="{FF2B5EF4-FFF2-40B4-BE49-F238E27FC236}">
                <a16:creationId xmlns:a16="http://schemas.microsoft.com/office/drawing/2014/main" id="{9BE8F771-9B26-9D91-D36B-BDDDA5F76264}"/>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42</a:t>
            </a:fld>
            <a:endParaRPr lang="en-US" dirty="0"/>
          </a:p>
        </p:txBody>
      </p:sp>
    </p:spTree>
    <p:extLst>
      <p:ext uri="{BB962C8B-B14F-4D97-AF65-F5344CB8AC3E}">
        <p14:creationId xmlns:p14="http://schemas.microsoft.com/office/powerpoint/2010/main" val="284043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pPr marL="0" indent="0">
              <a:buNone/>
            </a:pPr>
            <a:r>
              <a:rPr lang="en-US" sz="2400" i="1" dirty="0"/>
              <a:t>Police </a:t>
            </a:r>
            <a:r>
              <a:rPr lang="en-US" sz="2400" b="1" i="1" dirty="0"/>
              <a:t>tried</a:t>
            </a:r>
            <a:r>
              <a:rPr lang="en-US" sz="2400" i="1" dirty="0"/>
              <a:t> to </a:t>
            </a:r>
            <a:r>
              <a:rPr lang="en-US" sz="2400" b="1" i="1" dirty="0"/>
              <a:t>eliminate</a:t>
            </a:r>
            <a:r>
              <a:rPr lang="en-US" sz="2400" i="1" dirty="0"/>
              <a:t> the pro-independence army and </a:t>
            </a:r>
            <a:r>
              <a:rPr lang="en-US" sz="2400" b="1" i="1" dirty="0"/>
              <a:t>restore</a:t>
            </a:r>
            <a:r>
              <a:rPr lang="en-US" sz="2400" i="1" dirty="0"/>
              <a:t> order. At least 51 people were </a:t>
            </a:r>
            <a:r>
              <a:rPr lang="en-US" sz="2400" b="1" i="1" dirty="0"/>
              <a:t>killed</a:t>
            </a:r>
            <a:r>
              <a:rPr lang="en-US" sz="2400" i="1" dirty="0"/>
              <a:t> in clashes between police and citizens in the troubled region.</a:t>
            </a:r>
          </a:p>
          <a:p>
            <a:r>
              <a:rPr lang="en-US" altLang="zh-CN" sz="2400" dirty="0"/>
              <a:t>Annotation task: to</a:t>
            </a:r>
            <a:r>
              <a:rPr lang="zh-CN" altLang="en-US" sz="2400" dirty="0"/>
              <a:t> </a:t>
            </a:r>
            <a:r>
              <a:rPr lang="en-US" altLang="zh-CN" sz="2400" dirty="0"/>
              <a:t>label the</a:t>
            </a:r>
            <a:r>
              <a:rPr lang="zh-CN" altLang="en-US" sz="2400" dirty="0"/>
              <a:t> </a:t>
            </a:r>
            <a:r>
              <a:rPr lang="en-US" altLang="zh-CN" sz="2400" dirty="0" err="1"/>
              <a:t>TempRels</a:t>
            </a:r>
            <a:r>
              <a:rPr lang="zh-CN" altLang="en-US" sz="2400" dirty="0"/>
              <a:t> </a:t>
            </a:r>
            <a:r>
              <a:rPr lang="en-US" altLang="zh-CN" sz="2400" dirty="0"/>
              <a:t>between</a:t>
            </a:r>
            <a:r>
              <a:rPr lang="zh-CN" altLang="en-US" sz="2400" dirty="0"/>
              <a:t> </a:t>
            </a:r>
            <a:r>
              <a:rPr lang="en-US" altLang="zh-CN" sz="2400" dirty="0"/>
              <a:t>the </a:t>
            </a:r>
            <a:r>
              <a:rPr lang="en-US" altLang="zh-CN" sz="2400" b="1" dirty="0"/>
              <a:t>bold</a:t>
            </a:r>
            <a:r>
              <a:rPr lang="zh-CN" altLang="en-US" sz="2400" dirty="0"/>
              <a:t> </a:t>
            </a:r>
            <a:r>
              <a:rPr lang="en-US" altLang="zh-CN" sz="2400" dirty="0"/>
              <a:t>faced</a:t>
            </a:r>
            <a:r>
              <a:rPr lang="zh-CN" altLang="en-US" sz="2400" dirty="0"/>
              <a:t> </a:t>
            </a:r>
            <a:r>
              <a:rPr lang="en-US" altLang="zh-CN" sz="2400" dirty="0"/>
              <a:t>events</a:t>
            </a:r>
            <a:endParaRPr lang="en-US" sz="2400" dirty="0"/>
          </a:p>
          <a:p>
            <a:endParaRPr lang="en-US" sz="2400" b="1" i="1" dirty="0"/>
          </a:p>
          <a:p>
            <a:r>
              <a:rPr lang="en-US" sz="2400" dirty="0" err="1"/>
              <a:t>TimeBank</a:t>
            </a:r>
            <a:r>
              <a:rPr lang="zh-CN" altLang="en-US" sz="2400" dirty="0"/>
              <a:t> </a:t>
            </a:r>
            <a:r>
              <a:rPr lang="en-US" altLang="zh-CN" sz="1600" i="1" dirty="0"/>
              <a:t>[</a:t>
            </a:r>
            <a:r>
              <a:rPr lang="en-US" sz="1600" i="1" dirty="0" err="1"/>
              <a:t>Pustejovsky</a:t>
            </a:r>
            <a:r>
              <a:rPr lang="en-US" sz="1600" i="1" dirty="0"/>
              <a:t> et al., 2003]</a:t>
            </a:r>
            <a:endParaRPr lang="en-US" sz="2400" dirty="0"/>
          </a:p>
          <a:p>
            <a:pPr lvl="1"/>
            <a:r>
              <a:rPr lang="en-US" sz="2000" dirty="0"/>
              <a:t>Annotators </a:t>
            </a:r>
            <a:r>
              <a:rPr lang="en-US" altLang="zh-CN" sz="2000" i="1" u="sng" dirty="0"/>
              <a:t>freely</a:t>
            </a:r>
            <a:r>
              <a:rPr lang="zh-CN" altLang="en-US" sz="2000" dirty="0"/>
              <a:t> </a:t>
            </a:r>
            <a:r>
              <a:rPr lang="en-US" altLang="zh-CN" sz="2000" dirty="0"/>
              <a:t>add</a:t>
            </a:r>
            <a:r>
              <a:rPr lang="zh-CN" altLang="en-US" sz="2000" dirty="0"/>
              <a:t> </a:t>
            </a:r>
            <a:r>
              <a:rPr lang="en-US" sz="2000" dirty="0" err="1"/>
              <a:t>TempRels</a:t>
            </a:r>
            <a:r>
              <a:rPr lang="en-US" sz="2000" dirty="0"/>
              <a:t> </a:t>
            </a:r>
            <a:r>
              <a:rPr lang="en-US" altLang="zh-CN" sz="2000" dirty="0"/>
              <a:t>between</a:t>
            </a:r>
            <a:r>
              <a:rPr lang="zh-CN" altLang="en-US" sz="2000" dirty="0"/>
              <a:t> </a:t>
            </a:r>
            <a:r>
              <a:rPr lang="en-US" altLang="zh-CN" sz="2000" dirty="0"/>
              <a:t>those</a:t>
            </a:r>
            <a:r>
              <a:rPr lang="zh-CN" altLang="en-US" sz="2000" dirty="0"/>
              <a:t> </a:t>
            </a:r>
            <a:r>
              <a:rPr lang="en-US" altLang="zh-CN" sz="2000" dirty="0"/>
              <a:t>events</a:t>
            </a:r>
            <a:r>
              <a:rPr lang="en-US" sz="2000" dirty="0"/>
              <a:t>.</a:t>
            </a:r>
          </a:p>
          <a:p>
            <a:pPr lvl="1"/>
            <a:r>
              <a:rPr lang="en-US" sz="2000" dirty="0"/>
              <a:t>It’s likely that some </a:t>
            </a:r>
            <a:r>
              <a:rPr lang="en-US" sz="2000" dirty="0" err="1"/>
              <a:t>TempRels</a:t>
            </a:r>
            <a:r>
              <a:rPr lang="en-US" sz="2000" dirty="0"/>
              <a:t> will be missed.</a:t>
            </a:r>
          </a:p>
          <a:p>
            <a:pPr lvl="1"/>
            <a:r>
              <a:rPr lang="en-US" sz="2000" dirty="0"/>
              <a:t>E.g., only one relation between “</a:t>
            </a:r>
            <a:r>
              <a:rPr lang="en-US" sz="2000" b="1" dirty="0"/>
              <a:t>eliminate</a:t>
            </a:r>
            <a:r>
              <a:rPr lang="en-US" sz="2000" dirty="0"/>
              <a:t>” and “</a:t>
            </a:r>
            <a:r>
              <a:rPr lang="en-US" sz="2000" b="1" dirty="0"/>
              <a:t>restore</a:t>
            </a:r>
            <a:r>
              <a:rPr lang="en-US" sz="2000" dirty="0"/>
              <a:t>” is annotated in </a:t>
            </a:r>
            <a:r>
              <a:rPr lang="en-US" sz="2000" dirty="0" err="1"/>
              <a:t>TimeBank</a:t>
            </a:r>
            <a:r>
              <a:rPr lang="en-US" sz="2000" dirty="0"/>
              <a:t>, while other relations such as “</a:t>
            </a:r>
            <a:r>
              <a:rPr lang="en-US" sz="2000" b="1" dirty="0"/>
              <a:t>tried</a:t>
            </a:r>
            <a:r>
              <a:rPr lang="en-US" sz="2000" dirty="0"/>
              <a:t>” is before “</a:t>
            </a:r>
            <a:r>
              <a:rPr lang="en-US" sz="2000" b="1" dirty="0"/>
              <a:t>eliminate</a:t>
            </a:r>
            <a:r>
              <a:rPr lang="en-US" sz="2000" dirty="0"/>
              <a:t>” and “</a:t>
            </a:r>
            <a:r>
              <a:rPr lang="en-US" sz="2000" b="1" dirty="0"/>
              <a:t>tried</a:t>
            </a:r>
            <a:r>
              <a:rPr lang="en-US" sz="2000" dirty="0"/>
              <a:t>” is also before “</a:t>
            </a:r>
            <a:r>
              <a:rPr lang="en-US" sz="2000" b="1" dirty="0"/>
              <a:t>killed</a:t>
            </a:r>
            <a:r>
              <a:rPr lang="en-US" sz="2000" dirty="0"/>
              <a:t>” are missed.</a:t>
            </a:r>
          </a:p>
        </p:txBody>
      </p:sp>
      <p:sp>
        <p:nvSpPr>
          <p:cNvPr id="2" name="Title 1"/>
          <p:cNvSpPr>
            <a:spLocks noGrp="1"/>
          </p:cNvSpPr>
          <p:nvPr>
            <p:ph type="title"/>
          </p:nvPr>
        </p:nvSpPr>
        <p:spPr/>
        <p:txBody>
          <a:bodyPr/>
          <a:lstStyle/>
          <a:p>
            <a:r>
              <a:rPr lang="en-US" altLang="zh-CN" dirty="0" err="1"/>
              <a:t>TimeML</a:t>
            </a:r>
            <a:r>
              <a:rPr lang="en-US" altLang="zh-CN" dirty="0"/>
              <a:t> / </a:t>
            </a:r>
            <a:r>
              <a:rPr lang="en-US" altLang="zh-CN" dirty="0" err="1"/>
              <a:t>TimeBank</a:t>
            </a:r>
            <a:endParaRPr lang="en-US" dirty="0"/>
          </a:p>
        </p:txBody>
      </p:sp>
      <p:cxnSp>
        <p:nvCxnSpPr>
          <p:cNvPr id="5" name="Straight Connector 4"/>
          <p:cNvCxnSpPr>
            <a:cxnSpLocks/>
          </p:cNvCxnSpPr>
          <p:nvPr/>
        </p:nvCxnSpPr>
        <p:spPr>
          <a:xfrm>
            <a:off x="2631478" y="1703328"/>
            <a:ext cx="1447800" cy="0"/>
          </a:xfrm>
          <a:prstGeom prst="line">
            <a:avLst/>
          </a:prstGeom>
          <a:ln w="3810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28677" y="2107829"/>
            <a:ext cx="1143000" cy="0"/>
          </a:xfrm>
          <a:prstGeom prst="line">
            <a:avLst/>
          </a:prstGeom>
          <a:ln w="3810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D5B84DB-A592-AF27-67DC-A07772AEF5A9}"/>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43</a:t>
            </a:fld>
            <a:endParaRPr lang="en-US" dirty="0"/>
          </a:p>
        </p:txBody>
      </p:sp>
    </p:spTree>
    <p:extLst>
      <p:ext uri="{BB962C8B-B14F-4D97-AF65-F5344CB8AC3E}">
        <p14:creationId xmlns:p14="http://schemas.microsoft.com/office/powerpoint/2010/main" val="1660015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left)">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left)">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22" presetClass="entr" presetSubtype="8"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pPr marL="0" indent="0">
              <a:buNone/>
            </a:pPr>
            <a:r>
              <a:rPr lang="en-US" sz="2400" i="1" dirty="0"/>
              <a:t>Police </a:t>
            </a:r>
            <a:r>
              <a:rPr lang="en-US" sz="2400" b="1" i="1" dirty="0"/>
              <a:t>tried</a:t>
            </a:r>
            <a:r>
              <a:rPr lang="en-US" sz="2400" i="1" dirty="0"/>
              <a:t> to </a:t>
            </a:r>
            <a:r>
              <a:rPr lang="en-US" sz="2400" b="1" i="1" dirty="0"/>
              <a:t>eliminate</a:t>
            </a:r>
            <a:r>
              <a:rPr lang="en-US" sz="2400" i="1" dirty="0"/>
              <a:t> the pro-independence army and </a:t>
            </a:r>
            <a:r>
              <a:rPr lang="en-US" sz="2400" b="1" i="1" dirty="0"/>
              <a:t>restore</a:t>
            </a:r>
            <a:r>
              <a:rPr lang="en-US" sz="2400" i="1" dirty="0"/>
              <a:t> order. At least 51 people were </a:t>
            </a:r>
            <a:r>
              <a:rPr lang="en-US" sz="2400" b="1" i="1" dirty="0"/>
              <a:t>killed</a:t>
            </a:r>
            <a:r>
              <a:rPr lang="en-US" sz="2400" i="1" dirty="0"/>
              <a:t> in clashes between police and citizens in the troubled region.</a:t>
            </a:r>
          </a:p>
          <a:p>
            <a:endParaRPr lang="en-US" sz="2400" dirty="0"/>
          </a:p>
          <a:p>
            <a:r>
              <a:rPr lang="en-US" sz="2400" dirty="0" err="1"/>
              <a:t>TimeBank</a:t>
            </a:r>
            <a:r>
              <a:rPr lang="en-US" sz="2400" dirty="0"/>
              <a:t>-Dense</a:t>
            </a:r>
            <a:r>
              <a:rPr lang="en-US" sz="2400" baseline="30000" dirty="0"/>
              <a:t>[1]</a:t>
            </a:r>
            <a:endParaRPr lang="en-US" sz="1600" i="1" baseline="30000" dirty="0"/>
          </a:p>
          <a:p>
            <a:pPr marL="457200" lvl="1" indent="0">
              <a:buNone/>
            </a:pPr>
            <a:r>
              <a:rPr lang="en-US" sz="2000" b="1" i="1" dirty="0"/>
              <a:t>“All”</a:t>
            </a:r>
            <a:r>
              <a:rPr lang="en-US" sz="2000" dirty="0"/>
              <a:t> – all event pairs are presented, one-by-one, and an annotator </a:t>
            </a:r>
            <a:r>
              <a:rPr lang="en-US" sz="2000" i="1" u="sng" dirty="0"/>
              <a:t>must</a:t>
            </a:r>
            <a:r>
              <a:rPr lang="en-US" sz="2000" dirty="0"/>
              <a:t> provide a response  for each of them.</a:t>
            </a:r>
          </a:p>
          <a:p>
            <a:pPr marL="457200" lvl="1" indent="0">
              <a:buNone/>
            </a:pPr>
            <a:r>
              <a:rPr lang="en-US" sz="2000" b="1" i="1" dirty="0"/>
              <a:t>“1” </a:t>
            </a:r>
            <a:r>
              <a:rPr lang="en-US" sz="2000" i="1" dirty="0"/>
              <a:t>–</a:t>
            </a:r>
            <a:r>
              <a:rPr lang="en-US" sz="2000" dirty="0"/>
              <a:t> In the physical world, time is one dimensional.</a:t>
            </a:r>
          </a:p>
          <a:p>
            <a:pPr marL="457200" lvl="1" indent="0">
              <a:buNone/>
            </a:pPr>
            <a:r>
              <a:rPr lang="en-US" sz="2000" b="1" i="1" dirty="0"/>
              <a:t>“0”</a:t>
            </a:r>
            <a:r>
              <a:rPr lang="en-US" sz="2000" dirty="0"/>
              <a:t> – missing relations anymore.</a:t>
            </a:r>
          </a:p>
          <a:p>
            <a:pPr marL="457200" lvl="1" indent="0">
              <a:buNone/>
            </a:pPr>
            <a:r>
              <a:rPr lang="en-US" sz="2000" b="1" i="1" dirty="0"/>
              <a:t>“?”</a:t>
            </a:r>
            <a:r>
              <a:rPr lang="en-US" sz="2000" i="1" dirty="0"/>
              <a:t> –</a:t>
            </a:r>
            <a:r>
              <a:rPr lang="en-US" sz="2000" b="1" i="1" dirty="0"/>
              <a:t> </a:t>
            </a:r>
            <a:r>
              <a:rPr lang="en-US" sz="2000" i="1" dirty="0"/>
              <a:t>However</a:t>
            </a:r>
            <a:r>
              <a:rPr lang="en-US" sz="2000" dirty="0"/>
              <a:t>, some pairs of events are very </a:t>
            </a:r>
            <a:r>
              <a:rPr lang="en-US" sz="2000" i="1" u="sng" dirty="0"/>
              <a:t>confusing</a:t>
            </a:r>
            <a:r>
              <a:rPr lang="en-US" sz="2000" dirty="0"/>
              <a:t>, resulting in disagreement.</a:t>
            </a:r>
          </a:p>
        </p:txBody>
      </p:sp>
      <p:sp>
        <p:nvSpPr>
          <p:cNvPr id="2" name="Title 1"/>
          <p:cNvSpPr>
            <a:spLocks noGrp="1"/>
          </p:cNvSpPr>
          <p:nvPr>
            <p:ph type="title"/>
          </p:nvPr>
        </p:nvSpPr>
        <p:spPr/>
        <p:txBody>
          <a:bodyPr/>
          <a:lstStyle/>
          <a:p>
            <a:r>
              <a:rPr lang="en-US" altLang="zh-CN" dirty="0" err="1"/>
              <a:t>TimeBank</a:t>
            </a:r>
            <a:r>
              <a:rPr lang="en-US" altLang="zh-CN" dirty="0"/>
              <a:t>-Dense</a:t>
            </a:r>
            <a:r>
              <a:rPr lang="en-US" altLang="zh-CN" baseline="30000" dirty="0"/>
              <a:t>[1]</a:t>
            </a:r>
            <a:endParaRPr lang="en-US" baseline="30000" dirty="0"/>
          </a:p>
        </p:txBody>
      </p:sp>
      <p:sp>
        <p:nvSpPr>
          <p:cNvPr id="4" name="Freeform 3"/>
          <p:cNvSpPr/>
          <p:nvPr/>
        </p:nvSpPr>
        <p:spPr>
          <a:xfrm>
            <a:off x="2085975" y="1000026"/>
            <a:ext cx="1371600" cy="357287"/>
          </a:xfrm>
          <a:custGeom>
            <a:avLst/>
            <a:gdLst>
              <a:gd name="connsiteX0" fmla="*/ 0 w 1371600"/>
              <a:gd name="connsiteY0" fmla="*/ 328712 h 357287"/>
              <a:gd name="connsiteX1" fmla="*/ 671513 w 1371600"/>
              <a:gd name="connsiteY1" fmla="*/ 99 h 357287"/>
              <a:gd name="connsiteX2" fmla="*/ 1371600 w 1371600"/>
              <a:gd name="connsiteY2" fmla="*/ 357287 h 357287"/>
            </a:gdLst>
            <a:ahLst/>
            <a:cxnLst>
              <a:cxn ang="0">
                <a:pos x="connsiteX0" y="connsiteY0"/>
              </a:cxn>
              <a:cxn ang="0">
                <a:pos x="connsiteX1" y="connsiteY1"/>
              </a:cxn>
              <a:cxn ang="0">
                <a:pos x="connsiteX2" y="connsiteY2"/>
              </a:cxn>
            </a:cxnLst>
            <a:rect l="l" t="t" r="r" b="b"/>
            <a:pathLst>
              <a:path w="1371600" h="357287">
                <a:moveTo>
                  <a:pt x="0" y="328712"/>
                </a:moveTo>
                <a:cubicBezTo>
                  <a:pt x="221456" y="162024"/>
                  <a:pt x="442913" y="-4663"/>
                  <a:pt x="671513" y="99"/>
                </a:cubicBezTo>
                <a:cubicBezTo>
                  <a:pt x="900113" y="4861"/>
                  <a:pt x="1371600" y="357287"/>
                  <a:pt x="1371600" y="357287"/>
                </a:cubicBezTo>
              </a:path>
            </a:pathLst>
          </a:custGeom>
          <a:noFill/>
          <a:ln w="28575">
            <a:solidFill>
              <a:schemeClr val="bg2"/>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600200" y="1000807"/>
            <a:ext cx="609599" cy="770843"/>
          </a:xfrm>
          <a:custGeom>
            <a:avLst/>
            <a:gdLst>
              <a:gd name="connsiteX0" fmla="*/ 857250 w 857250"/>
              <a:gd name="connsiteY0" fmla="*/ 356506 h 770843"/>
              <a:gd name="connsiteX1" fmla="*/ 328613 w 857250"/>
              <a:gd name="connsiteY1" fmla="*/ 13606 h 770843"/>
              <a:gd name="connsiteX2" fmla="*/ 0 w 857250"/>
              <a:gd name="connsiteY2" fmla="*/ 770843 h 770843"/>
            </a:gdLst>
            <a:ahLst/>
            <a:cxnLst>
              <a:cxn ang="0">
                <a:pos x="connsiteX0" y="connsiteY0"/>
              </a:cxn>
              <a:cxn ang="0">
                <a:pos x="connsiteX1" y="connsiteY1"/>
              </a:cxn>
              <a:cxn ang="0">
                <a:pos x="connsiteX2" y="connsiteY2"/>
              </a:cxn>
            </a:cxnLst>
            <a:rect l="l" t="t" r="r" b="b"/>
            <a:pathLst>
              <a:path w="857250" h="770843">
                <a:moveTo>
                  <a:pt x="857250" y="356506"/>
                </a:moveTo>
                <a:cubicBezTo>
                  <a:pt x="664369" y="150528"/>
                  <a:pt x="471488" y="-55450"/>
                  <a:pt x="328613" y="13606"/>
                </a:cubicBezTo>
                <a:cubicBezTo>
                  <a:pt x="185738" y="82662"/>
                  <a:pt x="0" y="770843"/>
                  <a:pt x="0" y="770843"/>
                </a:cubicBezTo>
              </a:path>
            </a:pathLst>
          </a:custGeom>
          <a:noFill/>
          <a:ln w="28575">
            <a:solidFill>
              <a:schemeClr val="bg2"/>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043112" y="931118"/>
            <a:ext cx="5424487" cy="797670"/>
          </a:xfrm>
          <a:custGeom>
            <a:avLst/>
            <a:gdLst>
              <a:gd name="connsiteX0" fmla="*/ 0 w 3757612"/>
              <a:gd name="connsiteY0" fmla="*/ 397620 h 797670"/>
              <a:gd name="connsiteX1" fmla="*/ 2200275 w 3757612"/>
              <a:gd name="connsiteY1" fmla="*/ 11857 h 797670"/>
              <a:gd name="connsiteX2" fmla="*/ 3757612 w 3757612"/>
              <a:gd name="connsiteY2" fmla="*/ 797670 h 797670"/>
            </a:gdLst>
            <a:ahLst/>
            <a:cxnLst>
              <a:cxn ang="0">
                <a:pos x="connsiteX0" y="connsiteY0"/>
              </a:cxn>
              <a:cxn ang="0">
                <a:pos x="connsiteX1" y="connsiteY1"/>
              </a:cxn>
              <a:cxn ang="0">
                <a:pos x="connsiteX2" y="connsiteY2"/>
              </a:cxn>
            </a:cxnLst>
            <a:rect l="l" t="t" r="r" b="b"/>
            <a:pathLst>
              <a:path w="3757612" h="797670">
                <a:moveTo>
                  <a:pt x="0" y="397620"/>
                </a:moveTo>
                <a:cubicBezTo>
                  <a:pt x="787003" y="171401"/>
                  <a:pt x="1574006" y="-54818"/>
                  <a:pt x="2200275" y="11857"/>
                </a:cubicBezTo>
                <a:cubicBezTo>
                  <a:pt x="2826544" y="78532"/>
                  <a:pt x="3757612" y="797670"/>
                  <a:pt x="3757612" y="797670"/>
                </a:cubicBezTo>
              </a:path>
            </a:pathLst>
          </a:custGeom>
          <a:noFill/>
          <a:ln w="28575">
            <a:solidFill>
              <a:schemeClr val="bg2"/>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600199" y="760865"/>
            <a:ext cx="1857375" cy="967923"/>
          </a:xfrm>
          <a:custGeom>
            <a:avLst/>
            <a:gdLst>
              <a:gd name="connsiteX0" fmla="*/ 2214562 w 2214562"/>
              <a:gd name="connsiteY0" fmla="*/ 539298 h 967923"/>
              <a:gd name="connsiteX1" fmla="*/ 857250 w 2214562"/>
              <a:gd name="connsiteY1" fmla="*/ 10660 h 967923"/>
              <a:gd name="connsiteX2" fmla="*/ 0 w 2214562"/>
              <a:gd name="connsiteY2" fmla="*/ 967923 h 967923"/>
            </a:gdLst>
            <a:ahLst/>
            <a:cxnLst>
              <a:cxn ang="0">
                <a:pos x="connsiteX0" y="connsiteY0"/>
              </a:cxn>
              <a:cxn ang="0">
                <a:pos x="connsiteX1" y="connsiteY1"/>
              </a:cxn>
              <a:cxn ang="0">
                <a:pos x="connsiteX2" y="connsiteY2"/>
              </a:cxn>
            </a:cxnLst>
            <a:rect l="l" t="t" r="r" b="b"/>
            <a:pathLst>
              <a:path w="2214562" h="967923">
                <a:moveTo>
                  <a:pt x="2214562" y="539298"/>
                </a:moveTo>
                <a:cubicBezTo>
                  <a:pt x="1720453" y="239260"/>
                  <a:pt x="1226344" y="-60778"/>
                  <a:pt x="857250" y="10660"/>
                </a:cubicBezTo>
                <a:cubicBezTo>
                  <a:pt x="488156" y="82097"/>
                  <a:pt x="0" y="967923"/>
                  <a:pt x="0" y="967923"/>
                </a:cubicBezTo>
              </a:path>
            </a:pathLst>
          </a:custGeom>
          <a:noFill/>
          <a:ln w="28575">
            <a:solidFill>
              <a:schemeClr val="bg2"/>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429000" y="862494"/>
            <a:ext cx="4114800" cy="852006"/>
          </a:xfrm>
          <a:custGeom>
            <a:avLst/>
            <a:gdLst>
              <a:gd name="connsiteX0" fmla="*/ 0 w 2443163"/>
              <a:gd name="connsiteY0" fmla="*/ 480531 h 852006"/>
              <a:gd name="connsiteX1" fmla="*/ 1571625 w 2443163"/>
              <a:gd name="connsiteY1" fmla="*/ 9044 h 852006"/>
              <a:gd name="connsiteX2" fmla="*/ 2443163 w 2443163"/>
              <a:gd name="connsiteY2" fmla="*/ 852006 h 852006"/>
            </a:gdLst>
            <a:ahLst/>
            <a:cxnLst>
              <a:cxn ang="0">
                <a:pos x="connsiteX0" y="connsiteY0"/>
              </a:cxn>
              <a:cxn ang="0">
                <a:pos x="connsiteX1" y="connsiteY1"/>
              </a:cxn>
              <a:cxn ang="0">
                <a:pos x="connsiteX2" y="connsiteY2"/>
              </a:cxn>
            </a:cxnLst>
            <a:rect l="l" t="t" r="r" b="b"/>
            <a:pathLst>
              <a:path w="2443163" h="852006">
                <a:moveTo>
                  <a:pt x="0" y="480531"/>
                </a:moveTo>
                <a:cubicBezTo>
                  <a:pt x="582215" y="213831"/>
                  <a:pt x="1164431" y="-52869"/>
                  <a:pt x="1571625" y="9044"/>
                </a:cubicBezTo>
                <a:cubicBezTo>
                  <a:pt x="1978819" y="70956"/>
                  <a:pt x="2443163" y="852006"/>
                  <a:pt x="2443163" y="852006"/>
                </a:cubicBezTo>
              </a:path>
            </a:pathLst>
          </a:custGeom>
          <a:noFill/>
          <a:ln w="28575">
            <a:solidFill>
              <a:schemeClr val="bg2"/>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05000" y="1943100"/>
            <a:ext cx="5257800" cy="514429"/>
          </a:xfrm>
          <a:custGeom>
            <a:avLst/>
            <a:gdLst>
              <a:gd name="connsiteX0" fmla="*/ 0 w 4572000"/>
              <a:gd name="connsiteY0" fmla="*/ 0 h 514429"/>
              <a:gd name="connsiteX1" fmla="*/ 2528887 w 4572000"/>
              <a:gd name="connsiteY1" fmla="*/ 514350 h 514429"/>
              <a:gd name="connsiteX2" fmla="*/ 4572000 w 4572000"/>
              <a:gd name="connsiteY2" fmla="*/ 42863 h 514429"/>
            </a:gdLst>
            <a:ahLst/>
            <a:cxnLst>
              <a:cxn ang="0">
                <a:pos x="connsiteX0" y="connsiteY0"/>
              </a:cxn>
              <a:cxn ang="0">
                <a:pos x="connsiteX1" y="connsiteY1"/>
              </a:cxn>
              <a:cxn ang="0">
                <a:pos x="connsiteX2" y="connsiteY2"/>
              </a:cxn>
            </a:cxnLst>
            <a:rect l="l" t="t" r="r" b="b"/>
            <a:pathLst>
              <a:path w="4572000" h="514429">
                <a:moveTo>
                  <a:pt x="0" y="0"/>
                </a:moveTo>
                <a:cubicBezTo>
                  <a:pt x="883443" y="253603"/>
                  <a:pt x="1766887" y="507206"/>
                  <a:pt x="2528887" y="514350"/>
                </a:cubicBezTo>
                <a:cubicBezTo>
                  <a:pt x="3290887" y="521494"/>
                  <a:pt x="4572000" y="42863"/>
                  <a:pt x="4572000" y="42863"/>
                </a:cubicBezTo>
              </a:path>
            </a:pathLst>
          </a:custGeom>
          <a:noFill/>
          <a:ln w="28575">
            <a:solidFill>
              <a:schemeClr val="bg2"/>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595FFC7-EA0E-86BD-9A18-BA0145B2DA5A}"/>
              </a:ext>
            </a:extLst>
          </p:cNvPr>
          <p:cNvSpPr txBox="1"/>
          <p:nvPr/>
        </p:nvSpPr>
        <p:spPr>
          <a:xfrm>
            <a:off x="457200" y="6581003"/>
            <a:ext cx="758470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indent="0" rtl="0">
              <a:spcBef>
                <a:spcPts val="0"/>
              </a:spcBef>
              <a:spcAft>
                <a:spcPts val="0"/>
              </a:spcAft>
              <a:buNone/>
            </a:pPr>
            <a:r>
              <a:rPr lang="en-US" sz="1200" dirty="0">
                <a:latin typeface="Century Gothic" panose="020B0502020202020204" pitchFamily="34" charset="0"/>
              </a:rPr>
              <a:t>[1] An annotation framework for dense event ordering. Cassidy et al., ACL’14.</a:t>
            </a:r>
            <a:endParaRPr lang="en-US" sz="2000" b="0" dirty="0">
              <a:effectLst/>
              <a:latin typeface="Century Gothic" panose="020B0502020202020204" pitchFamily="34" charset="0"/>
            </a:endParaRPr>
          </a:p>
        </p:txBody>
      </p:sp>
      <p:sp>
        <p:nvSpPr>
          <p:cNvPr id="10" name="Slide Number Placeholder 9">
            <a:extLst>
              <a:ext uri="{FF2B5EF4-FFF2-40B4-BE49-F238E27FC236}">
                <a16:creationId xmlns:a16="http://schemas.microsoft.com/office/drawing/2014/main" id="{3B0B6007-035A-227D-0497-C563B8EAD847}"/>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44</a:t>
            </a:fld>
            <a:endParaRPr lang="en-US" dirty="0"/>
          </a:p>
        </p:txBody>
      </p:sp>
    </p:spTree>
    <p:extLst>
      <p:ext uri="{BB962C8B-B14F-4D97-AF65-F5344CB8AC3E}">
        <p14:creationId xmlns:p14="http://schemas.microsoft.com/office/powerpoint/2010/main" val="1557409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50"/>
                                        <p:tgtEl>
                                          <p:spTgt spid="5"/>
                                        </p:tgtEl>
                                      </p:cBhvr>
                                    </p:animEffect>
                                  </p:childTnLst>
                                </p:cTn>
                              </p:par>
                            </p:childTnLst>
                          </p:cTn>
                        </p:par>
                        <p:par>
                          <p:cTn id="11" fill="hold">
                            <p:stCondLst>
                              <p:cond delay="500"/>
                            </p:stCondLst>
                            <p:childTnLst>
                              <p:par>
                                <p:cTn id="12" presetID="9"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250"/>
                                        <p:tgtEl>
                                          <p:spTgt spid="4"/>
                                        </p:tgtEl>
                                      </p:cBhvr>
                                    </p:animEffect>
                                  </p:childTnLst>
                                </p:cTn>
                              </p:par>
                            </p:childTnLst>
                          </p:cTn>
                        </p:par>
                        <p:par>
                          <p:cTn id="15" fill="hold">
                            <p:stCondLst>
                              <p:cond delay="1250"/>
                            </p:stCondLst>
                            <p:childTnLst>
                              <p:par>
                                <p:cTn id="16" presetID="9" presetClass="entr" presetSubtype="0" fill="hold" grpId="0" nodeType="after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250"/>
                                        <p:tgtEl>
                                          <p:spTgt spid="6"/>
                                        </p:tgtEl>
                                      </p:cBhvr>
                                    </p:animEffect>
                                  </p:childTnLst>
                                </p:cTn>
                              </p:par>
                            </p:childTnLst>
                          </p:cTn>
                        </p:par>
                        <p:par>
                          <p:cTn id="19" fill="hold">
                            <p:stCondLst>
                              <p:cond delay="2000"/>
                            </p:stCondLst>
                            <p:childTnLst>
                              <p:par>
                                <p:cTn id="20" presetID="9" presetClass="entr" presetSubtype="0" fill="hold" grpId="0" nodeType="afterEffect">
                                  <p:stCondLst>
                                    <p:cond delay="50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250"/>
                                        <p:tgtEl>
                                          <p:spTgt spid="7"/>
                                        </p:tgtEl>
                                      </p:cBhvr>
                                    </p:animEffect>
                                  </p:childTnLst>
                                </p:cTn>
                              </p:par>
                            </p:childTnLst>
                          </p:cTn>
                        </p:par>
                        <p:par>
                          <p:cTn id="23" fill="hold">
                            <p:stCondLst>
                              <p:cond delay="2750"/>
                            </p:stCondLst>
                            <p:childTnLst>
                              <p:par>
                                <p:cTn id="24" presetID="9" presetClass="entr" presetSubtype="0" fill="hold" grpId="0" nodeType="after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250"/>
                                        <p:tgtEl>
                                          <p:spTgt spid="8"/>
                                        </p:tgtEl>
                                      </p:cBhvr>
                                    </p:animEffect>
                                  </p:childTnLst>
                                </p:cTn>
                              </p:par>
                            </p:childTnLst>
                          </p:cTn>
                        </p:par>
                        <p:par>
                          <p:cTn id="27" fill="hold">
                            <p:stCondLst>
                              <p:cond delay="3500"/>
                            </p:stCondLst>
                            <p:childTnLst>
                              <p:par>
                                <p:cTn id="28" presetID="9" presetClass="entr" presetSubtype="0" fill="hold" grpId="0" nodeType="afterEffect">
                                  <p:stCondLst>
                                    <p:cond delay="50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25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dissolv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dissolve">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dissolve">
                                      <p:cBhvr>
                                        <p:cTn id="4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4" grpId="0" uiExpand="1" animBg="1"/>
      <p:bldP spid="5" grpId="0" uiExpand="1" animBg="1"/>
      <p:bldP spid="6" grpId="0" uiExpand="1" animBg="1"/>
      <p:bldP spid="7" grpId="0" uiExpand="1" animBg="1"/>
      <p:bldP spid="8" grpId="0" uiExpand="1" animBg="1"/>
      <p:bldP spid="9" grpId="0" uiExpan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pPr marL="0" indent="0">
              <a:buNone/>
            </a:pPr>
            <a:r>
              <a:rPr lang="en-US" sz="2400" i="1" dirty="0"/>
              <a:t>Police </a:t>
            </a:r>
            <a:r>
              <a:rPr lang="en-US" sz="2400" b="1" i="1" dirty="0"/>
              <a:t>tried</a:t>
            </a:r>
            <a:r>
              <a:rPr lang="en-US" sz="2400" i="1" dirty="0"/>
              <a:t> to </a:t>
            </a:r>
            <a:r>
              <a:rPr lang="en-US" sz="2400" b="1" i="1" dirty="0"/>
              <a:t>eliminate</a:t>
            </a:r>
            <a:r>
              <a:rPr lang="en-US" sz="2400" i="1" dirty="0"/>
              <a:t> the pro-independence army and </a:t>
            </a:r>
            <a:r>
              <a:rPr lang="en-US" sz="2400" b="1" i="1" dirty="0"/>
              <a:t>restore</a:t>
            </a:r>
            <a:r>
              <a:rPr lang="en-US" sz="2400" i="1" dirty="0"/>
              <a:t> order. At least 51 people were </a:t>
            </a:r>
            <a:r>
              <a:rPr lang="en-US" sz="2400" b="1" i="1" dirty="0"/>
              <a:t>killed</a:t>
            </a:r>
            <a:r>
              <a:rPr lang="en-US" sz="2400" i="1" dirty="0"/>
              <a:t> in clashes between police and citizens in the troubled region.</a:t>
            </a:r>
          </a:p>
          <a:p>
            <a:pPr lvl="1"/>
            <a:endParaRPr lang="en-US" sz="2000" dirty="0"/>
          </a:p>
          <a:p>
            <a:r>
              <a:rPr lang="en-US" sz="2400" dirty="0"/>
              <a:t>E.g., what’s the relation between </a:t>
            </a:r>
            <a:r>
              <a:rPr lang="en-US" sz="2400" b="1" i="1" dirty="0"/>
              <a:t>restore </a:t>
            </a:r>
            <a:r>
              <a:rPr lang="en-US" sz="2400" dirty="0"/>
              <a:t>and </a:t>
            </a:r>
            <a:r>
              <a:rPr lang="en-US" sz="2400" b="1" i="1" dirty="0"/>
              <a:t>killed</a:t>
            </a:r>
            <a:r>
              <a:rPr lang="en-US" sz="2400" dirty="0"/>
              <a:t>?</a:t>
            </a:r>
          </a:p>
          <a:p>
            <a:pPr lvl="1"/>
            <a:r>
              <a:rPr lang="en-US" sz="2000" dirty="0"/>
              <a:t>restore </a:t>
            </a:r>
            <a:r>
              <a:rPr lang="en-US" sz="2000" dirty="0">
                <a:latin typeface="Courier" charset="0"/>
                <a:ea typeface="Courier" charset="0"/>
                <a:cs typeface="Courier" charset="0"/>
              </a:rPr>
              <a:t>BEFORE</a:t>
            </a:r>
            <a:r>
              <a:rPr lang="en-US" sz="2000" dirty="0">
                <a:latin typeface="Calibri" charset="0"/>
                <a:ea typeface="Calibri" charset="0"/>
                <a:cs typeface="Calibri" charset="0"/>
              </a:rPr>
              <a:t> </a:t>
            </a:r>
            <a:r>
              <a:rPr lang="en-US" sz="2000" dirty="0"/>
              <a:t>killed?</a:t>
            </a:r>
          </a:p>
          <a:p>
            <a:pPr lvl="1"/>
            <a:r>
              <a:rPr lang="en-US" sz="2000" dirty="0"/>
              <a:t>restore </a:t>
            </a:r>
            <a:r>
              <a:rPr lang="en-US" sz="2000" dirty="0">
                <a:latin typeface="Courier" charset="0"/>
                <a:ea typeface="Courier" charset="0"/>
                <a:cs typeface="Courier" charset="0"/>
              </a:rPr>
              <a:t>INCLUDES</a:t>
            </a:r>
            <a:r>
              <a:rPr lang="en-US" sz="2000" dirty="0"/>
              <a:t> killed?</a:t>
            </a:r>
          </a:p>
          <a:p>
            <a:pPr lvl="1"/>
            <a:r>
              <a:rPr lang="en-US" sz="2000" dirty="0"/>
              <a:t>restore </a:t>
            </a:r>
            <a:r>
              <a:rPr lang="en-US" sz="2000" dirty="0">
                <a:latin typeface="Courier" charset="0"/>
                <a:ea typeface="Courier" charset="0"/>
                <a:cs typeface="Courier" charset="0"/>
              </a:rPr>
              <a:t>AFTER</a:t>
            </a:r>
            <a:r>
              <a:rPr lang="en-US" sz="2000" dirty="0"/>
              <a:t> killed?</a:t>
            </a:r>
          </a:p>
          <a:p>
            <a:endParaRPr lang="en-US" sz="2400" dirty="0"/>
          </a:p>
          <a:p>
            <a:endParaRPr lang="en-US" sz="2400" dirty="0"/>
          </a:p>
          <a:p>
            <a:endParaRPr lang="en-US" sz="2400" dirty="0"/>
          </a:p>
        </p:txBody>
      </p:sp>
      <p:sp>
        <p:nvSpPr>
          <p:cNvPr id="2" name="Title 1"/>
          <p:cNvSpPr>
            <a:spLocks noGrp="1"/>
          </p:cNvSpPr>
          <p:nvPr>
            <p:ph type="title"/>
          </p:nvPr>
        </p:nvSpPr>
        <p:spPr/>
        <p:txBody>
          <a:bodyPr/>
          <a:lstStyle/>
          <a:p>
            <a:r>
              <a:rPr lang="en-US" altLang="zh-CN" dirty="0"/>
              <a:t>Problem</a:t>
            </a:r>
            <a:endParaRPr lang="en-US" dirty="0"/>
          </a:p>
        </p:txBody>
      </p:sp>
      <p:cxnSp>
        <p:nvCxnSpPr>
          <p:cNvPr id="9" name="Straight Connector 8"/>
          <p:cNvCxnSpPr>
            <a:cxnSpLocks/>
          </p:cNvCxnSpPr>
          <p:nvPr/>
        </p:nvCxnSpPr>
        <p:spPr>
          <a:xfrm>
            <a:off x="1093727" y="2111829"/>
            <a:ext cx="1219199" cy="0"/>
          </a:xfrm>
          <a:prstGeom prst="line">
            <a:avLst/>
          </a:prstGeom>
          <a:ln w="3810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61114" y="2073729"/>
            <a:ext cx="914400" cy="0"/>
          </a:xfrm>
          <a:prstGeom prst="line">
            <a:avLst/>
          </a:prstGeom>
          <a:ln w="3810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C94C8F3-3459-7641-0505-7C12DE0652FB}"/>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45</a:t>
            </a:fld>
            <a:endParaRPr lang="en-US" dirty="0"/>
          </a:p>
        </p:txBody>
      </p:sp>
    </p:spTree>
    <p:extLst>
      <p:ext uri="{BB962C8B-B14F-4D97-AF65-F5344CB8AC3E}">
        <p14:creationId xmlns:p14="http://schemas.microsoft.com/office/powerpoint/2010/main" val="189055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4094417" y="4087597"/>
            <a:ext cx="1556084" cy="1860884"/>
            <a:chOff x="3850105" y="3914274"/>
            <a:chExt cx="1556084" cy="1860884"/>
          </a:xfrm>
        </p:grpSpPr>
        <p:sp>
          <p:nvSpPr>
            <p:cNvPr id="26" name="Freeform 25"/>
            <p:cNvSpPr/>
            <p:nvPr/>
          </p:nvSpPr>
          <p:spPr>
            <a:xfrm>
              <a:off x="3882189" y="4876800"/>
              <a:ext cx="1491916" cy="898358"/>
            </a:xfrm>
            <a:custGeom>
              <a:avLst/>
              <a:gdLst>
                <a:gd name="connsiteX0" fmla="*/ 0 w 1491916"/>
                <a:gd name="connsiteY0" fmla="*/ 0 h 898358"/>
                <a:gd name="connsiteX1" fmla="*/ 1090864 w 1491916"/>
                <a:gd name="connsiteY1" fmla="*/ 433137 h 898358"/>
                <a:gd name="connsiteX2" fmla="*/ 1491916 w 1491916"/>
                <a:gd name="connsiteY2" fmla="*/ 898358 h 898358"/>
              </a:gdLst>
              <a:ahLst/>
              <a:cxnLst>
                <a:cxn ang="0">
                  <a:pos x="connsiteX0" y="connsiteY0"/>
                </a:cxn>
                <a:cxn ang="0">
                  <a:pos x="connsiteX1" y="connsiteY1"/>
                </a:cxn>
                <a:cxn ang="0">
                  <a:pos x="connsiteX2" y="connsiteY2"/>
                </a:cxn>
              </a:cxnLst>
              <a:rect l="l" t="t" r="r" b="b"/>
              <a:pathLst>
                <a:path w="1491916" h="898358">
                  <a:moveTo>
                    <a:pt x="0" y="0"/>
                  </a:moveTo>
                  <a:cubicBezTo>
                    <a:pt x="421105" y="141705"/>
                    <a:pt x="842211" y="283411"/>
                    <a:pt x="1090864" y="433137"/>
                  </a:cubicBezTo>
                  <a:cubicBezTo>
                    <a:pt x="1339517" y="582863"/>
                    <a:pt x="1491916" y="898358"/>
                    <a:pt x="1491916" y="898358"/>
                  </a:cubicBezTo>
                </a:path>
              </a:pathLst>
            </a:custGeom>
            <a:noFill/>
            <a:ln w="28575">
              <a:solidFill>
                <a:schemeClr val="bg2"/>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3850105" y="3914274"/>
              <a:ext cx="1556084" cy="1780673"/>
            </a:xfrm>
            <a:custGeom>
              <a:avLst/>
              <a:gdLst>
                <a:gd name="connsiteX0" fmla="*/ 0 w 1556084"/>
                <a:gd name="connsiteY0" fmla="*/ 0 h 1780673"/>
                <a:gd name="connsiteX1" fmla="*/ 1042737 w 1556084"/>
                <a:gd name="connsiteY1" fmla="*/ 545431 h 1780673"/>
                <a:gd name="connsiteX2" fmla="*/ 1556084 w 1556084"/>
                <a:gd name="connsiteY2" fmla="*/ 1780673 h 1780673"/>
              </a:gdLst>
              <a:ahLst/>
              <a:cxnLst>
                <a:cxn ang="0">
                  <a:pos x="connsiteX0" y="connsiteY0"/>
                </a:cxn>
                <a:cxn ang="0">
                  <a:pos x="connsiteX1" y="connsiteY1"/>
                </a:cxn>
                <a:cxn ang="0">
                  <a:pos x="connsiteX2" y="connsiteY2"/>
                </a:cxn>
              </a:cxnLst>
              <a:rect l="l" t="t" r="r" b="b"/>
              <a:pathLst>
                <a:path w="1556084" h="1780673">
                  <a:moveTo>
                    <a:pt x="0" y="0"/>
                  </a:moveTo>
                  <a:cubicBezTo>
                    <a:pt x="391695" y="124326"/>
                    <a:pt x="783390" y="248652"/>
                    <a:pt x="1042737" y="545431"/>
                  </a:cubicBezTo>
                  <a:cubicBezTo>
                    <a:pt x="1302084" y="842210"/>
                    <a:pt x="1556084" y="1780673"/>
                    <a:pt x="1556084" y="1780673"/>
                  </a:cubicBezTo>
                </a:path>
              </a:pathLst>
            </a:custGeom>
            <a:noFill/>
            <a:ln w="28575">
              <a:solidFill>
                <a:schemeClr val="bg2"/>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type="body" sz="quarter" idx="10"/>
          </p:nvPr>
        </p:nvSpPr>
        <p:spPr/>
        <p:txBody>
          <a:bodyPr/>
          <a:lstStyle/>
          <a:p>
            <a:pPr marL="0" indent="0">
              <a:buNone/>
            </a:pPr>
            <a:r>
              <a:rPr lang="en-US" sz="2400" i="1" dirty="0"/>
              <a:t>Police </a:t>
            </a:r>
            <a:r>
              <a:rPr lang="en-US" sz="2400" b="1" i="1" dirty="0"/>
              <a:t>tried</a:t>
            </a:r>
            <a:r>
              <a:rPr lang="en-US" sz="2400" i="1" dirty="0"/>
              <a:t> to </a:t>
            </a:r>
            <a:r>
              <a:rPr lang="en-US" sz="2400" b="1" i="1" dirty="0"/>
              <a:t>eliminate</a:t>
            </a:r>
            <a:r>
              <a:rPr lang="en-US" sz="2400" i="1" dirty="0"/>
              <a:t> the pro-independence army and </a:t>
            </a:r>
            <a:r>
              <a:rPr lang="en-US" sz="2400" b="1" i="1" dirty="0"/>
              <a:t>restore</a:t>
            </a:r>
            <a:r>
              <a:rPr lang="en-US" sz="2400" i="1" dirty="0"/>
              <a:t> order. At least 51 people were </a:t>
            </a:r>
            <a:r>
              <a:rPr lang="en-US" sz="2400" b="1" i="1" dirty="0"/>
              <a:t>killed</a:t>
            </a:r>
            <a:r>
              <a:rPr lang="en-US" sz="2400" i="1" dirty="0"/>
              <a:t> in clashes between police and citizens in the troubled region.</a:t>
            </a:r>
          </a:p>
          <a:p>
            <a:r>
              <a:rPr lang="en-US" sz="2400" dirty="0"/>
              <a:t>We suggest that </a:t>
            </a:r>
            <a:r>
              <a:rPr lang="en-US" sz="2400" b="1" dirty="0"/>
              <a:t>multiple time axes exist in natural language</a:t>
            </a:r>
            <a:r>
              <a:rPr lang="en-US" sz="2400" dirty="0"/>
              <a:t>.</a:t>
            </a:r>
          </a:p>
          <a:p>
            <a:endParaRPr lang="en-US" sz="2400" dirty="0"/>
          </a:p>
        </p:txBody>
      </p:sp>
      <p:sp>
        <p:nvSpPr>
          <p:cNvPr id="2" name="Title 1"/>
          <p:cNvSpPr>
            <a:spLocks noGrp="1"/>
          </p:cNvSpPr>
          <p:nvPr>
            <p:ph type="title"/>
          </p:nvPr>
        </p:nvSpPr>
        <p:spPr/>
        <p:txBody>
          <a:bodyPr/>
          <a:lstStyle/>
          <a:p>
            <a:r>
              <a:rPr lang="en-US" dirty="0"/>
              <a:t>MATRES: Multi-axis scheme</a:t>
            </a:r>
            <a:r>
              <a:rPr lang="en-US" baseline="30000" dirty="0"/>
              <a:t>[1]</a:t>
            </a:r>
          </a:p>
        </p:txBody>
      </p:sp>
      <p:grpSp>
        <p:nvGrpSpPr>
          <p:cNvPr id="4" name="Group 3"/>
          <p:cNvGrpSpPr/>
          <p:nvPr/>
        </p:nvGrpSpPr>
        <p:grpSpPr>
          <a:xfrm>
            <a:off x="2133600" y="3602323"/>
            <a:ext cx="4596817" cy="2733665"/>
            <a:chOff x="2265173" y="-47460"/>
            <a:chExt cx="4596817" cy="2733665"/>
          </a:xfrm>
        </p:grpSpPr>
        <p:grpSp>
          <p:nvGrpSpPr>
            <p:cNvPr id="9" name="Group 8"/>
            <p:cNvGrpSpPr/>
            <p:nvPr/>
          </p:nvGrpSpPr>
          <p:grpSpPr>
            <a:xfrm>
              <a:off x="2265173" y="-47460"/>
              <a:ext cx="4596817" cy="2733665"/>
              <a:chOff x="3569311" y="1831175"/>
              <a:chExt cx="4596817" cy="2733665"/>
            </a:xfrm>
          </p:grpSpPr>
          <p:cxnSp>
            <p:nvCxnSpPr>
              <p:cNvPr id="12" name="Straight Connector 11"/>
              <p:cNvCxnSpPr/>
              <p:nvPr/>
            </p:nvCxnSpPr>
            <p:spPr>
              <a:xfrm>
                <a:off x="4454620" y="4246080"/>
                <a:ext cx="3711508" cy="0"/>
              </a:xfrm>
              <a:prstGeom prst="line">
                <a:avLst/>
              </a:prstGeom>
              <a:ln w="38100">
                <a:solidFill>
                  <a:schemeClr val="bg2"/>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505161" y="1831175"/>
                <a:ext cx="0" cy="2526134"/>
              </a:xfrm>
              <a:prstGeom prst="line">
                <a:avLst/>
              </a:prstGeom>
              <a:ln w="38100">
                <a:solidFill>
                  <a:schemeClr val="bg2"/>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366087" y="4257063"/>
                <a:ext cx="1175322" cy="307777"/>
              </a:xfrm>
              <a:prstGeom prst="rect">
                <a:avLst/>
              </a:prstGeom>
              <a:noFill/>
              <a:ln>
                <a:noFill/>
              </a:ln>
            </p:spPr>
            <p:txBody>
              <a:bodyPr wrap="none" rtlCol="0">
                <a:spAutoFit/>
              </a:bodyPr>
              <a:lstStyle/>
              <a:p>
                <a:pPr marL="0" indent="0">
                  <a:buNone/>
                </a:pPr>
                <a:r>
                  <a:rPr lang="en-US" sz="1400" b="1" dirty="0">
                    <a:solidFill>
                      <a:schemeClr val="bg2"/>
                    </a:solidFill>
                    <a:latin typeface="Century Gothic" panose="020B0502020202020204" pitchFamily="34" charset="0"/>
                    <a:ea typeface="Times New Roman" charset="0"/>
                    <a:cs typeface="Times New Roman" charset="0"/>
                  </a:rPr>
                  <a:t>police </a:t>
                </a:r>
                <a:r>
                  <a:rPr lang="en-US" sz="1400" b="1" u="sng" dirty="0">
                    <a:solidFill>
                      <a:schemeClr val="bg2"/>
                    </a:solidFill>
                    <a:latin typeface="Century Gothic" panose="020B0502020202020204" pitchFamily="34" charset="0"/>
                    <a:ea typeface="Times New Roman" charset="0"/>
                    <a:cs typeface="Times New Roman" charset="0"/>
                  </a:rPr>
                  <a:t>tried</a:t>
                </a:r>
              </a:p>
            </p:txBody>
          </p:sp>
          <p:sp>
            <p:nvSpPr>
              <p:cNvPr id="15" name="TextBox 14"/>
              <p:cNvSpPr txBox="1"/>
              <p:nvPr/>
            </p:nvSpPr>
            <p:spPr>
              <a:xfrm>
                <a:off x="6355510" y="4243106"/>
                <a:ext cx="1580882" cy="307777"/>
              </a:xfrm>
              <a:prstGeom prst="rect">
                <a:avLst/>
              </a:prstGeom>
              <a:noFill/>
              <a:ln>
                <a:noFill/>
              </a:ln>
            </p:spPr>
            <p:txBody>
              <a:bodyPr wrap="none" rtlCol="0">
                <a:spAutoFit/>
              </a:bodyPr>
              <a:lstStyle/>
              <a:p>
                <a:pPr marL="0" indent="0">
                  <a:buNone/>
                </a:pPr>
                <a:r>
                  <a:rPr lang="en-US" sz="1400" b="1" dirty="0">
                    <a:solidFill>
                      <a:schemeClr val="bg2"/>
                    </a:solidFill>
                    <a:latin typeface="Century Gothic" panose="020B0502020202020204" pitchFamily="34" charset="0"/>
                    <a:ea typeface="Times New Roman" charset="0"/>
                    <a:cs typeface="Times New Roman" charset="0"/>
                  </a:rPr>
                  <a:t>51 people </a:t>
                </a:r>
                <a:r>
                  <a:rPr lang="en-US" sz="1400" b="1" u="sng" dirty="0">
                    <a:solidFill>
                      <a:schemeClr val="bg2"/>
                    </a:solidFill>
                    <a:latin typeface="Century Gothic" panose="020B0502020202020204" pitchFamily="34" charset="0"/>
                    <a:ea typeface="Times New Roman" charset="0"/>
                    <a:cs typeface="Times New Roman" charset="0"/>
                  </a:rPr>
                  <a:t>killed</a:t>
                </a:r>
              </a:p>
            </p:txBody>
          </p:sp>
          <p:sp>
            <p:nvSpPr>
              <p:cNvPr id="16" name="TextBox 15"/>
              <p:cNvSpPr txBox="1"/>
              <p:nvPr/>
            </p:nvSpPr>
            <p:spPr>
              <a:xfrm>
                <a:off x="3569311" y="2920187"/>
                <a:ext cx="1712328" cy="307777"/>
              </a:xfrm>
              <a:prstGeom prst="rect">
                <a:avLst/>
              </a:prstGeom>
              <a:noFill/>
              <a:ln>
                <a:noFill/>
              </a:ln>
            </p:spPr>
            <p:txBody>
              <a:bodyPr wrap="none" rtlCol="0">
                <a:spAutoFit/>
              </a:bodyPr>
              <a:lstStyle/>
              <a:p>
                <a:pPr marL="0" indent="0">
                  <a:buNone/>
                </a:pPr>
                <a:r>
                  <a:rPr lang="en-US" sz="1400" b="1" dirty="0">
                    <a:solidFill>
                      <a:schemeClr val="bg2"/>
                    </a:solidFill>
                    <a:latin typeface="Century Gothic" panose="020B0502020202020204" pitchFamily="34" charset="0"/>
                    <a:ea typeface="Times New Roman" charset="0"/>
                    <a:cs typeface="Times New Roman" charset="0"/>
                  </a:rPr>
                  <a:t>to </a:t>
                </a:r>
                <a:r>
                  <a:rPr lang="en-US" sz="1400" b="1" u="sng" dirty="0">
                    <a:solidFill>
                      <a:schemeClr val="bg2"/>
                    </a:solidFill>
                    <a:latin typeface="Century Gothic" panose="020B0502020202020204" pitchFamily="34" charset="0"/>
                    <a:ea typeface="Times New Roman" charset="0"/>
                    <a:cs typeface="Times New Roman" charset="0"/>
                  </a:rPr>
                  <a:t>eliminate</a:t>
                </a:r>
                <a:r>
                  <a:rPr lang="en-US" sz="1400" b="1" dirty="0">
                    <a:solidFill>
                      <a:schemeClr val="bg2"/>
                    </a:solidFill>
                    <a:latin typeface="Century Gothic" panose="020B0502020202020204" pitchFamily="34" charset="0"/>
                    <a:ea typeface="Times New Roman" charset="0"/>
                    <a:cs typeface="Times New Roman" charset="0"/>
                  </a:rPr>
                  <a:t> army</a:t>
                </a:r>
              </a:p>
            </p:txBody>
          </p:sp>
          <p:sp>
            <p:nvSpPr>
              <p:cNvPr id="21" name="TextBox 20"/>
              <p:cNvSpPr txBox="1"/>
              <p:nvPr/>
            </p:nvSpPr>
            <p:spPr>
              <a:xfrm>
                <a:off x="3976602" y="2095938"/>
                <a:ext cx="1293944" cy="307777"/>
              </a:xfrm>
              <a:prstGeom prst="rect">
                <a:avLst/>
              </a:prstGeom>
              <a:noFill/>
              <a:ln>
                <a:noFill/>
              </a:ln>
            </p:spPr>
            <p:txBody>
              <a:bodyPr wrap="none" rtlCol="0">
                <a:spAutoFit/>
              </a:bodyPr>
              <a:lstStyle/>
              <a:p>
                <a:pPr marL="0" indent="0">
                  <a:buNone/>
                </a:pPr>
                <a:r>
                  <a:rPr lang="en-US" sz="1400" b="1" u="sng" dirty="0">
                    <a:solidFill>
                      <a:schemeClr val="bg2"/>
                    </a:solidFill>
                    <a:latin typeface="Century Gothic" panose="020B0502020202020204" pitchFamily="34" charset="0"/>
                    <a:ea typeface="Times New Roman" charset="0"/>
                    <a:cs typeface="Times New Roman" charset="0"/>
                  </a:rPr>
                  <a:t>restore</a:t>
                </a:r>
                <a:r>
                  <a:rPr lang="en-US" sz="1400" b="1" dirty="0">
                    <a:solidFill>
                      <a:schemeClr val="bg2"/>
                    </a:solidFill>
                    <a:latin typeface="Century Gothic" panose="020B0502020202020204" pitchFamily="34" charset="0"/>
                    <a:ea typeface="Times New Roman" charset="0"/>
                    <a:cs typeface="Times New Roman" charset="0"/>
                  </a:rPr>
                  <a:t> order</a:t>
                </a:r>
              </a:p>
            </p:txBody>
          </p:sp>
        </p:grpSp>
        <p:sp>
          <p:nvSpPr>
            <p:cNvPr id="6" name="Oval 5"/>
            <p:cNvSpPr/>
            <p:nvPr/>
          </p:nvSpPr>
          <p:spPr>
            <a:xfrm>
              <a:off x="4113545" y="2293769"/>
              <a:ext cx="166255" cy="166255"/>
            </a:xfrm>
            <a:prstGeom prst="ellipse">
              <a:avLst/>
            </a:prstGeom>
            <a:solidFill>
              <a:srgbClr val="665E8A"/>
            </a:solidFill>
            <a:ln w="38100">
              <a:no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7" name="Oval 6"/>
            <p:cNvSpPr/>
            <p:nvPr/>
          </p:nvSpPr>
          <p:spPr>
            <a:xfrm>
              <a:off x="4113545" y="1352255"/>
              <a:ext cx="166255" cy="166255"/>
            </a:xfrm>
            <a:prstGeom prst="ellipse">
              <a:avLst/>
            </a:prstGeom>
            <a:solidFill>
              <a:srgbClr val="665E8A"/>
            </a:solidFill>
            <a:ln w="38100">
              <a:no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8" name="Oval 7"/>
            <p:cNvSpPr/>
            <p:nvPr/>
          </p:nvSpPr>
          <p:spPr>
            <a:xfrm>
              <a:off x="5670759" y="2293769"/>
              <a:ext cx="166255" cy="166255"/>
            </a:xfrm>
            <a:prstGeom prst="ellipse">
              <a:avLst/>
            </a:prstGeom>
            <a:solidFill>
              <a:srgbClr val="665E8A"/>
            </a:solidFill>
            <a:ln w="38100">
              <a:no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22" name="Oval 21"/>
            <p:cNvSpPr/>
            <p:nvPr/>
          </p:nvSpPr>
          <p:spPr>
            <a:xfrm>
              <a:off x="4113545" y="383648"/>
              <a:ext cx="166255" cy="166255"/>
            </a:xfrm>
            <a:prstGeom prst="ellipse">
              <a:avLst/>
            </a:prstGeom>
            <a:solidFill>
              <a:srgbClr val="665E8A"/>
            </a:solidFill>
            <a:ln w="38100">
              <a:no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grpSp>
      <p:grpSp>
        <p:nvGrpSpPr>
          <p:cNvPr id="32" name="Group 31"/>
          <p:cNvGrpSpPr/>
          <p:nvPr/>
        </p:nvGrpSpPr>
        <p:grpSpPr>
          <a:xfrm>
            <a:off x="4874663" y="4421433"/>
            <a:ext cx="524665" cy="1295138"/>
            <a:chOff x="4648200" y="4248110"/>
            <a:chExt cx="524665" cy="1295138"/>
          </a:xfrm>
        </p:grpSpPr>
        <p:sp>
          <p:nvSpPr>
            <p:cNvPr id="24" name="Multiply 23"/>
            <p:cNvSpPr/>
            <p:nvPr/>
          </p:nvSpPr>
          <p:spPr>
            <a:xfrm>
              <a:off x="4648200" y="5018583"/>
              <a:ext cx="524665" cy="524665"/>
            </a:xfrm>
            <a:prstGeom prst="mathMultiply">
              <a:avLst/>
            </a:prstGeom>
            <a:solidFill>
              <a:srgbClr val="FF0000"/>
            </a:solidFill>
            <a:ln w="3175">
              <a:solidFill>
                <a:srgbClr val="FF000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Multiply 29"/>
            <p:cNvSpPr/>
            <p:nvPr/>
          </p:nvSpPr>
          <p:spPr>
            <a:xfrm>
              <a:off x="4648200" y="4248110"/>
              <a:ext cx="524665" cy="524665"/>
            </a:xfrm>
            <a:prstGeom prst="mathMultiply">
              <a:avLst/>
            </a:prstGeom>
            <a:solidFill>
              <a:srgbClr val="FF0000"/>
            </a:solidFill>
            <a:ln w="3175">
              <a:solidFill>
                <a:srgbClr val="FF0000"/>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9" name="Group 38"/>
          <p:cNvGrpSpPr/>
          <p:nvPr/>
        </p:nvGrpSpPr>
        <p:grpSpPr>
          <a:xfrm>
            <a:off x="3097966" y="4121149"/>
            <a:ext cx="1984446" cy="2776139"/>
            <a:chOff x="2871503" y="3947826"/>
            <a:chExt cx="1984446" cy="2776139"/>
          </a:xfrm>
        </p:grpSpPr>
        <p:sp>
          <p:nvSpPr>
            <p:cNvPr id="37" name="TextBox 36"/>
            <p:cNvSpPr txBox="1"/>
            <p:nvPr/>
          </p:nvSpPr>
          <p:spPr>
            <a:xfrm>
              <a:off x="2871503" y="3947826"/>
              <a:ext cx="530915" cy="646331"/>
            </a:xfrm>
            <a:prstGeom prst="rect">
              <a:avLst/>
            </a:prstGeom>
            <a:noFill/>
          </p:spPr>
          <p:txBody>
            <a:bodyPr wrap="none" rtlCol="0">
              <a:spAutoFit/>
            </a:bodyPr>
            <a:lstStyle/>
            <a:p>
              <a:pPr marL="0" indent="0">
                <a:buNone/>
              </a:pPr>
              <a:r>
                <a:rPr lang="en-US" sz="3600" dirty="0">
                  <a:solidFill>
                    <a:srgbClr val="00B050"/>
                  </a:solidFill>
                </a:rPr>
                <a:t>✓</a:t>
              </a:r>
            </a:p>
          </p:txBody>
        </p:sp>
        <p:sp>
          <p:nvSpPr>
            <p:cNvPr id="38" name="TextBox 37"/>
            <p:cNvSpPr txBox="1"/>
            <p:nvPr/>
          </p:nvSpPr>
          <p:spPr>
            <a:xfrm>
              <a:off x="2871503" y="4994970"/>
              <a:ext cx="530915" cy="646331"/>
            </a:xfrm>
            <a:prstGeom prst="rect">
              <a:avLst/>
            </a:prstGeom>
            <a:noFill/>
          </p:spPr>
          <p:txBody>
            <a:bodyPr wrap="none" rtlCol="0">
              <a:spAutoFit/>
            </a:bodyPr>
            <a:lstStyle/>
            <a:p>
              <a:pPr marL="0" indent="0">
                <a:buNone/>
              </a:pPr>
              <a:r>
                <a:rPr lang="en-US" sz="3600" dirty="0">
                  <a:solidFill>
                    <a:srgbClr val="00B050"/>
                  </a:solidFill>
                </a:rPr>
                <a:t>✓</a:t>
              </a:r>
            </a:p>
          </p:txBody>
        </p:sp>
        <p:sp>
          <p:nvSpPr>
            <p:cNvPr id="41" name="TextBox 40"/>
            <p:cNvSpPr txBox="1"/>
            <p:nvPr/>
          </p:nvSpPr>
          <p:spPr>
            <a:xfrm>
              <a:off x="4325034" y="6077634"/>
              <a:ext cx="530915" cy="646331"/>
            </a:xfrm>
            <a:prstGeom prst="rect">
              <a:avLst/>
            </a:prstGeom>
            <a:noFill/>
          </p:spPr>
          <p:txBody>
            <a:bodyPr wrap="none" rtlCol="0">
              <a:spAutoFit/>
            </a:bodyPr>
            <a:lstStyle/>
            <a:p>
              <a:pPr marL="0" indent="0">
                <a:buNone/>
              </a:pPr>
              <a:r>
                <a:rPr lang="en-US" sz="3600" dirty="0">
                  <a:solidFill>
                    <a:srgbClr val="00B050"/>
                  </a:solidFill>
                </a:rPr>
                <a:t>✓</a:t>
              </a:r>
            </a:p>
          </p:txBody>
        </p:sp>
      </p:grpSp>
      <p:grpSp>
        <p:nvGrpSpPr>
          <p:cNvPr id="42" name="Group 41"/>
          <p:cNvGrpSpPr/>
          <p:nvPr/>
        </p:nvGrpSpPr>
        <p:grpSpPr>
          <a:xfrm>
            <a:off x="3499052" y="4128444"/>
            <a:ext cx="2101516" cy="2301365"/>
            <a:chOff x="3272589" y="3955121"/>
            <a:chExt cx="2101516" cy="2301365"/>
          </a:xfrm>
        </p:grpSpPr>
        <p:grpSp>
          <p:nvGrpSpPr>
            <p:cNvPr id="36" name="Group 35"/>
            <p:cNvGrpSpPr/>
            <p:nvPr/>
          </p:nvGrpSpPr>
          <p:grpSpPr>
            <a:xfrm>
              <a:off x="3272589" y="3955121"/>
              <a:ext cx="497306" cy="1884205"/>
              <a:chOff x="3272589" y="3955121"/>
              <a:chExt cx="497306" cy="1884205"/>
            </a:xfrm>
          </p:grpSpPr>
          <p:sp>
            <p:nvSpPr>
              <p:cNvPr id="33" name="Freeform 32"/>
              <p:cNvSpPr/>
              <p:nvPr/>
            </p:nvSpPr>
            <p:spPr>
              <a:xfrm>
                <a:off x="3272589" y="4940968"/>
                <a:ext cx="497306" cy="898358"/>
              </a:xfrm>
              <a:custGeom>
                <a:avLst/>
                <a:gdLst>
                  <a:gd name="connsiteX0" fmla="*/ 497306 w 497306"/>
                  <a:gd name="connsiteY0" fmla="*/ 898358 h 898358"/>
                  <a:gd name="connsiteX1" fmla="*/ 0 w 497306"/>
                  <a:gd name="connsiteY1" fmla="*/ 417095 h 898358"/>
                  <a:gd name="connsiteX2" fmla="*/ 497306 w 497306"/>
                  <a:gd name="connsiteY2" fmla="*/ 0 h 898358"/>
                </a:gdLst>
                <a:ahLst/>
                <a:cxnLst>
                  <a:cxn ang="0">
                    <a:pos x="connsiteX0" y="connsiteY0"/>
                  </a:cxn>
                  <a:cxn ang="0">
                    <a:pos x="connsiteX1" y="connsiteY1"/>
                  </a:cxn>
                  <a:cxn ang="0">
                    <a:pos x="connsiteX2" y="connsiteY2"/>
                  </a:cxn>
                </a:cxnLst>
                <a:rect l="l" t="t" r="r" b="b"/>
                <a:pathLst>
                  <a:path w="497306" h="898358">
                    <a:moveTo>
                      <a:pt x="497306" y="898358"/>
                    </a:moveTo>
                    <a:cubicBezTo>
                      <a:pt x="248653" y="732589"/>
                      <a:pt x="0" y="566821"/>
                      <a:pt x="0" y="417095"/>
                    </a:cubicBezTo>
                    <a:cubicBezTo>
                      <a:pt x="0" y="267369"/>
                      <a:pt x="497306" y="0"/>
                      <a:pt x="497306" y="0"/>
                    </a:cubicBezTo>
                  </a:path>
                </a:pathLst>
              </a:custGeom>
              <a:noFill/>
              <a:ln w="28575">
                <a:solidFill>
                  <a:schemeClr val="bg2"/>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272589" y="3955121"/>
                <a:ext cx="497306" cy="898358"/>
              </a:xfrm>
              <a:custGeom>
                <a:avLst/>
                <a:gdLst>
                  <a:gd name="connsiteX0" fmla="*/ 497306 w 497306"/>
                  <a:gd name="connsiteY0" fmla="*/ 898358 h 898358"/>
                  <a:gd name="connsiteX1" fmla="*/ 0 w 497306"/>
                  <a:gd name="connsiteY1" fmla="*/ 417095 h 898358"/>
                  <a:gd name="connsiteX2" fmla="*/ 497306 w 497306"/>
                  <a:gd name="connsiteY2" fmla="*/ 0 h 898358"/>
                </a:gdLst>
                <a:ahLst/>
                <a:cxnLst>
                  <a:cxn ang="0">
                    <a:pos x="connsiteX0" y="connsiteY0"/>
                  </a:cxn>
                  <a:cxn ang="0">
                    <a:pos x="connsiteX1" y="connsiteY1"/>
                  </a:cxn>
                  <a:cxn ang="0">
                    <a:pos x="connsiteX2" y="connsiteY2"/>
                  </a:cxn>
                </a:cxnLst>
                <a:rect l="l" t="t" r="r" b="b"/>
                <a:pathLst>
                  <a:path w="497306" h="898358">
                    <a:moveTo>
                      <a:pt x="497306" y="898358"/>
                    </a:moveTo>
                    <a:cubicBezTo>
                      <a:pt x="248653" y="732589"/>
                      <a:pt x="0" y="566821"/>
                      <a:pt x="0" y="417095"/>
                    </a:cubicBezTo>
                    <a:cubicBezTo>
                      <a:pt x="0" y="267369"/>
                      <a:pt x="497306" y="0"/>
                      <a:pt x="497306" y="0"/>
                    </a:cubicBezTo>
                  </a:path>
                </a:pathLst>
              </a:custGeom>
              <a:noFill/>
              <a:ln w="28575">
                <a:solidFill>
                  <a:schemeClr val="bg2"/>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p:nvPr/>
          </p:nvSpPr>
          <p:spPr>
            <a:xfrm>
              <a:off x="3818021" y="5903495"/>
              <a:ext cx="1556084" cy="352991"/>
            </a:xfrm>
            <a:custGeom>
              <a:avLst/>
              <a:gdLst>
                <a:gd name="connsiteX0" fmla="*/ 0 w 1556084"/>
                <a:gd name="connsiteY0" fmla="*/ 0 h 352991"/>
                <a:gd name="connsiteX1" fmla="*/ 850232 w 1556084"/>
                <a:gd name="connsiteY1" fmla="*/ 352926 h 352991"/>
                <a:gd name="connsiteX2" fmla="*/ 1556084 w 1556084"/>
                <a:gd name="connsiteY2" fmla="*/ 32084 h 352991"/>
              </a:gdLst>
              <a:ahLst/>
              <a:cxnLst>
                <a:cxn ang="0">
                  <a:pos x="connsiteX0" y="connsiteY0"/>
                </a:cxn>
                <a:cxn ang="0">
                  <a:pos x="connsiteX1" y="connsiteY1"/>
                </a:cxn>
                <a:cxn ang="0">
                  <a:pos x="connsiteX2" y="connsiteY2"/>
                </a:cxn>
              </a:cxnLst>
              <a:rect l="l" t="t" r="r" b="b"/>
              <a:pathLst>
                <a:path w="1556084" h="352991">
                  <a:moveTo>
                    <a:pt x="0" y="0"/>
                  </a:moveTo>
                  <a:cubicBezTo>
                    <a:pt x="295442" y="173789"/>
                    <a:pt x="590885" y="347579"/>
                    <a:pt x="850232" y="352926"/>
                  </a:cubicBezTo>
                  <a:cubicBezTo>
                    <a:pt x="1109579" y="358273"/>
                    <a:pt x="1556084" y="32084"/>
                    <a:pt x="1556084" y="32084"/>
                  </a:cubicBezTo>
                </a:path>
              </a:pathLst>
            </a:custGeom>
            <a:noFill/>
            <a:ln w="28575">
              <a:solidFill>
                <a:schemeClr val="bg2"/>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4254941" y="3452446"/>
            <a:ext cx="1330814" cy="307777"/>
          </a:xfrm>
          <a:prstGeom prst="rect">
            <a:avLst/>
          </a:prstGeom>
          <a:noFill/>
        </p:spPr>
        <p:txBody>
          <a:bodyPr wrap="none" rtlCol="0">
            <a:spAutoFit/>
          </a:bodyPr>
          <a:lstStyle/>
          <a:p>
            <a:pPr marL="0" indent="0">
              <a:buNone/>
            </a:pPr>
            <a:r>
              <a:rPr lang="en-US" sz="1400" b="1" i="1" dirty="0">
                <a:solidFill>
                  <a:srgbClr val="C27990"/>
                </a:solidFill>
                <a:latin typeface="Century Gothic" panose="020B0502020202020204" pitchFamily="34" charset="0"/>
              </a:rPr>
              <a:t>Intention axis</a:t>
            </a:r>
          </a:p>
        </p:txBody>
      </p:sp>
      <p:sp>
        <p:nvSpPr>
          <p:cNvPr id="43" name="TextBox 42"/>
          <p:cNvSpPr txBox="1"/>
          <p:nvPr/>
        </p:nvSpPr>
        <p:spPr>
          <a:xfrm>
            <a:off x="6911717" y="5943180"/>
            <a:ext cx="1007007" cy="307777"/>
          </a:xfrm>
          <a:prstGeom prst="rect">
            <a:avLst/>
          </a:prstGeom>
          <a:noFill/>
        </p:spPr>
        <p:txBody>
          <a:bodyPr wrap="none" rtlCol="0">
            <a:spAutoFit/>
          </a:bodyPr>
          <a:lstStyle/>
          <a:p>
            <a:pPr marL="0" indent="0">
              <a:buNone/>
            </a:pPr>
            <a:r>
              <a:rPr lang="en-US" sz="1400" b="1" i="1" dirty="0">
                <a:solidFill>
                  <a:srgbClr val="C27990"/>
                </a:solidFill>
                <a:latin typeface="Century Gothic" panose="020B0502020202020204" pitchFamily="34" charset="0"/>
              </a:rPr>
              <a:t>Main axis</a:t>
            </a:r>
          </a:p>
        </p:txBody>
      </p:sp>
      <p:sp>
        <p:nvSpPr>
          <p:cNvPr id="5" name="TextBox 4">
            <a:extLst>
              <a:ext uri="{FF2B5EF4-FFF2-40B4-BE49-F238E27FC236}">
                <a16:creationId xmlns:a16="http://schemas.microsoft.com/office/drawing/2014/main" id="{4B8DEE12-FA5C-2827-371E-A89F08EEDD83}"/>
              </a:ext>
            </a:extLst>
          </p:cNvPr>
          <p:cNvSpPr txBox="1"/>
          <p:nvPr/>
        </p:nvSpPr>
        <p:spPr>
          <a:xfrm>
            <a:off x="457200" y="6581003"/>
            <a:ext cx="758470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indent="0">
              <a:spcBef>
                <a:spcPts val="0"/>
              </a:spcBef>
              <a:buNone/>
            </a:pPr>
            <a:r>
              <a:rPr lang="en-US" sz="1200" dirty="0">
                <a:solidFill>
                  <a:schemeClr val="tx1"/>
                </a:solidFill>
                <a:latin typeface="Century Gothic" panose="020B0502020202020204" pitchFamily="34" charset="0"/>
              </a:rPr>
              <a:t>[1] </a:t>
            </a:r>
            <a:r>
              <a:rPr lang="en-US" sz="1200" b="0" i="0" dirty="0">
                <a:solidFill>
                  <a:schemeClr val="tx1"/>
                </a:solidFill>
                <a:effectLst/>
                <a:highlight>
                  <a:srgbClr val="FFFFFF"/>
                </a:highlight>
                <a:latin typeface="Century Gothic" panose="020B0502020202020204" pitchFamily="34" charset="0"/>
              </a:rPr>
              <a:t>A Multi-Axis Annotation Scheme for Event Temporal Relations</a:t>
            </a:r>
            <a:r>
              <a:rPr lang="en-US" sz="1200" dirty="0">
                <a:solidFill>
                  <a:schemeClr val="tx1"/>
                </a:solidFill>
                <a:latin typeface="Century Gothic" panose="020B0502020202020204" pitchFamily="34" charset="0"/>
              </a:rPr>
              <a:t>. Ning et al., ACL’18.</a:t>
            </a:r>
            <a:endParaRPr lang="en-US" sz="2000" b="0" dirty="0">
              <a:solidFill>
                <a:schemeClr val="tx1"/>
              </a:solidFill>
              <a:effectLst/>
              <a:latin typeface="Century Gothic" panose="020B0502020202020204" pitchFamily="34" charset="0"/>
            </a:endParaRPr>
          </a:p>
        </p:txBody>
      </p:sp>
      <p:sp>
        <p:nvSpPr>
          <p:cNvPr id="10" name="Slide Number Placeholder 9">
            <a:extLst>
              <a:ext uri="{FF2B5EF4-FFF2-40B4-BE49-F238E27FC236}">
                <a16:creationId xmlns:a16="http://schemas.microsoft.com/office/drawing/2014/main" id="{3FC75753-B5E1-9106-E02E-AC187E39D9BB}"/>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46</a:t>
            </a:fld>
            <a:endParaRPr lang="en-US" dirty="0"/>
          </a:p>
        </p:txBody>
      </p:sp>
    </p:spTree>
    <p:extLst>
      <p:ext uri="{BB962C8B-B14F-4D97-AF65-F5344CB8AC3E}">
        <p14:creationId xmlns:p14="http://schemas.microsoft.com/office/powerpoint/2010/main" val="117361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dissolv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dissolv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par>
                                <p:cTn id="28" presetID="9" presetClass="entr" presetSubtype="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dissolv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dissolve">
                                      <p:cBhvr>
                                        <p:cTn id="35" dur="500"/>
                                        <p:tgtEl>
                                          <p:spTgt spid="31"/>
                                        </p:tgtEl>
                                      </p:cBhvr>
                                    </p:animEffect>
                                  </p:childTnLst>
                                </p:cTn>
                              </p:par>
                            </p:childTnLst>
                          </p:cTn>
                        </p:par>
                        <p:par>
                          <p:cTn id="36" fill="hold">
                            <p:stCondLst>
                              <p:cond delay="500"/>
                            </p:stCondLst>
                            <p:childTnLst>
                              <p:par>
                                <p:cTn id="37" presetID="9" presetClass="entr" presetSubtype="0"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dissolve">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4" grpId="0"/>
      <p:bldP spid="4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pPr marL="0" indent="0">
              <a:buNone/>
            </a:pPr>
            <a:r>
              <a:rPr lang="en-US" dirty="0"/>
              <a:t>We complete a set of definitions for axes</a:t>
            </a:r>
          </a:p>
          <a:p>
            <a:endParaRPr lang="en-US" dirty="0"/>
          </a:p>
          <a:p>
            <a:endParaRPr lang="en-US" dirty="0"/>
          </a:p>
          <a:p>
            <a:endParaRPr lang="en-US" dirty="0"/>
          </a:p>
          <a:p>
            <a:endParaRPr lang="en-US" dirty="0"/>
          </a:p>
          <a:p>
            <a:endParaRPr lang="en-US" dirty="0"/>
          </a:p>
          <a:p>
            <a:endParaRPr lang="en-US" dirty="0"/>
          </a:p>
        </p:txBody>
      </p:sp>
      <p:sp>
        <p:nvSpPr>
          <p:cNvPr id="2" name="Title 1"/>
          <p:cNvSpPr>
            <a:spLocks noGrp="1"/>
          </p:cNvSpPr>
          <p:nvPr>
            <p:ph type="title"/>
          </p:nvPr>
        </p:nvSpPr>
        <p:spPr/>
        <p:txBody>
          <a:bodyPr/>
          <a:lstStyle/>
          <a:p>
            <a:r>
              <a:rPr lang="en-US" dirty="0"/>
              <a:t>MATRES: Multi-axis scheme</a:t>
            </a:r>
          </a:p>
        </p:txBody>
      </p:sp>
      <p:graphicFrame>
        <p:nvGraphicFramePr>
          <p:cNvPr id="6" name="Table 5">
            <a:extLst>
              <a:ext uri="{FF2B5EF4-FFF2-40B4-BE49-F238E27FC236}">
                <a16:creationId xmlns:a16="http://schemas.microsoft.com/office/drawing/2014/main" id="{4AA603B3-74DC-7C48-9160-1E5B32C000D2}"/>
              </a:ext>
            </a:extLst>
          </p:cNvPr>
          <p:cNvGraphicFramePr>
            <a:graphicFrameLocks noGrp="1"/>
          </p:cNvGraphicFramePr>
          <p:nvPr/>
        </p:nvGraphicFramePr>
        <p:xfrm>
          <a:off x="576261" y="2418637"/>
          <a:ext cx="7972426" cy="3182004"/>
        </p:xfrm>
        <a:graphic>
          <a:graphicData uri="http://schemas.openxmlformats.org/drawingml/2006/table">
            <a:tbl>
              <a:tblPr firstRow="1" bandRow="1">
                <a:tableStyleId>{5940675A-B579-460E-94D1-54222C63F5DA}</a:tableStyleId>
              </a:tblPr>
              <a:tblGrid>
                <a:gridCol w="3356811">
                  <a:extLst>
                    <a:ext uri="{9D8B030D-6E8A-4147-A177-3AD203B41FA5}">
                      <a16:colId xmlns:a16="http://schemas.microsoft.com/office/drawing/2014/main" val="4032749486"/>
                    </a:ext>
                  </a:extLst>
                </a:gridCol>
                <a:gridCol w="3776412">
                  <a:extLst>
                    <a:ext uri="{9D8B030D-6E8A-4147-A177-3AD203B41FA5}">
                      <a16:colId xmlns:a16="http://schemas.microsoft.com/office/drawing/2014/main" val="1662114478"/>
                    </a:ext>
                  </a:extLst>
                </a:gridCol>
                <a:gridCol w="839203">
                  <a:extLst>
                    <a:ext uri="{9D8B030D-6E8A-4147-A177-3AD203B41FA5}">
                      <a16:colId xmlns:a16="http://schemas.microsoft.com/office/drawing/2014/main" val="118045171"/>
                    </a:ext>
                  </a:extLst>
                </a:gridCol>
              </a:tblGrid>
              <a:tr h="370840">
                <a:tc>
                  <a:txBody>
                    <a:bodyPr/>
                    <a:lstStyle/>
                    <a:p>
                      <a:pPr algn="ctr"/>
                      <a:r>
                        <a:rPr lang="en-US" sz="3200" i="1" dirty="0">
                          <a:solidFill>
                            <a:schemeClr val="bg2"/>
                          </a:solidFill>
                          <a:latin typeface="Century Gothic" panose="020B0502020202020204" pitchFamily="34" charset="0"/>
                        </a:rPr>
                        <a:t>Event Type</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6E5CF">
                        <a:alpha val="74118"/>
                      </a:srgbClr>
                    </a:solidFill>
                  </a:tcPr>
                </a:tc>
                <a:tc>
                  <a:txBody>
                    <a:bodyPr/>
                    <a:lstStyle/>
                    <a:p>
                      <a:pPr algn="ctr"/>
                      <a:r>
                        <a:rPr lang="en-US" sz="3200" i="1" dirty="0">
                          <a:solidFill>
                            <a:schemeClr val="bg2"/>
                          </a:solidFill>
                          <a:latin typeface="Century Gothic" panose="020B0502020202020204" pitchFamily="34" charset="0"/>
                        </a:rPr>
                        <a:t>Axis Type</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6E5CF">
                        <a:alpha val="74118"/>
                      </a:srgbClr>
                    </a:solidFill>
                  </a:tcPr>
                </a:tc>
                <a:tc>
                  <a:txBody>
                    <a:bodyPr/>
                    <a:lstStyle/>
                    <a:p>
                      <a:pPr algn="ctr"/>
                      <a:r>
                        <a:rPr lang="en-US" sz="3200" dirty="0">
                          <a:solidFill>
                            <a:sysClr val="windowText" lastClr="000000"/>
                          </a:solidFill>
                          <a:latin typeface="Century Gothic" panose="020B0502020202020204" pitchFamily="34" charset="0"/>
                        </a:rPr>
                        <a:t>%</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6E5CF">
                        <a:alpha val="74118"/>
                      </a:srgbClr>
                    </a:solidFill>
                  </a:tcPr>
                </a:tc>
                <a:extLst>
                  <a:ext uri="{0D108BD9-81ED-4DB2-BD59-A6C34878D82A}">
                    <a16:rowId xmlns:a16="http://schemas.microsoft.com/office/drawing/2014/main" val="831685165"/>
                  </a:ext>
                </a:extLst>
              </a:tr>
              <a:tr h="370840">
                <a:tc>
                  <a:txBody>
                    <a:bodyPr/>
                    <a:lstStyle/>
                    <a:p>
                      <a:r>
                        <a:rPr lang="en-US" sz="2400" dirty="0">
                          <a:solidFill>
                            <a:sysClr val="windowText" lastClr="000000"/>
                          </a:solidFill>
                          <a:latin typeface="Century Gothic" panose="020B0502020202020204" pitchFamily="34" charset="0"/>
                        </a:rPr>
                        <a:t>intention, opinion</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2400" dirty="0">
                          <a:solidFill>
                            <a:sysClr val="windowText" lastClr="000000"/>
                          </a:solidFill>
                          <a:latin typeface="Century Gothic" panose="020B0502020202020204" pitchFamily="34" charset="0"/>
                        </a:rPr>
                        <a:t>orthogonal axis</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2400" dirty="0">
                          <a:solidFill>
                            <a:sysClr val="windowText" lastClr="000000"/>
                          </a:solidFill>
                          <a:latin typeface="Century Gothic" panose="020B0502020202020204" pitchFamily="34" charset="0"/>
                        </a:rPr>
                        <a:t>~20</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049109764"/>
                  </a:ext>
                </a:extLst>
              </a:tr>
              <a:tr h="370840">
                <a:tc>
                  <a:txBody>
                    <a:bodyPr/>
                    <a:lstStyle/>
                    <a:p>
                      <a:r>
                        <a:rPr lang="en-US" sz="2400" dirty="0">
                          <a:solidFill>
                            <a:sysClr val="windowText" lastClr="000000"/>
                          </a:solidFill>
                          <a:latin typeface="Century Gothic" panose="020B0502020202020204" pitchFamily="34" charset="0"/>
                        </a:rPr>
                        <a:t>hypothesis, generic</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2400" dirty="0">
                          <a:solidFill>
                            <a:sysClr val="windowText" lastClr="000000"/>
                          </a:solidFill>
                          <a:latin typeface="Century Gothic" panose="020B0502020202020204" pitchFamily="34" charset="0"/>
                        </a:rPr>
                        <a:t>parallel axis</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rowSpan="3">
                  <a:txBody>
                    <a:bodyPr/>
                    <a:lstStyle/>
                    <a:p>
                      <a:r>
                        <a:rPr lang="en-US" sz="2400" dirty="0">
                          <a:solidFill>
                            <a:sysClr val="windowText" lastClr="000000"/>
                          </a:solidFill>
                          <a:latin typeface="Century Gothic" panose="020B0502020202020204" pitchFamily="34" charset="0"/>
                        </a:rPr>
                        <a:t>~10</a:t>
                      </a:r>
                    </a:p>
                  </a:txBody>
                  <a:tcPr marL="144254" marR="144254" marT="72127" marB="72127"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22957401"/>
                  </a:ext>
                </a:extLst>
              </a:tr>
              <a:tr h="370840">
                <a:tc>
                  <a:txBody>
                    <a:bodyPr/>
                    <a:lstStyle/>
                    <a:p>
                      <a:r>
                        <a:rPr lang="en-US" sz="2400" dirty="0">
                          <a:solidFill>
                            <a:sysClr val="windowText" lastClr="000000"/>
                          </a:solidFill>
                          <a:latin typeface="Century Gothic" panose="020B0502020202020204" pitchFamily="34" charset="0"/>
                        </a:rPr>
                        <a:t>negation</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2400" dirty="0">
                          <a:solidFill>
                            <a:sysClr val="windowText" lastClr="000000"/>
                          </a:solidFill>
                          <a:latin typeface="Century Gothic" panose="020B0502020202020204" pitchFamily="34" charset="0"/>
                        </a:rPr>
                        <a:t>not on any axis</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vMerge="1">
                  <a:txBody>
                    <a:bodyPr/>
                    <a:lstStyle/>
                    <a:p>
                      <a:endParaRPr lang="en-US" sz="1600" dirty="0">
                        <a:solidFill>
                          <a:sysClr val="windowText" lastClr="000000"/>
                        </a:solidFill>
                      </a:endParaRPr>
                    </a:p>
                  </a:txBody>
                  <a:tcPr marL="96702" marR="96702" marT="48351" marB="48351">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582377463"/>
                  </a:ext>
                </a:extLst>
              </a:tr>
              <a:tr h="370840">
                <a:tc>
                  <a:txBody>
                    <a:bodyPr/>
                    <a:lstStyle/>
                    <a:p>
                      <a:r>
                        <a:rPr lang="en-US" sz="2400" dirty="0">
                          <a:solidFill>
                            <a:sysClr val="windowText" lastClr="000000"/>
                          </a:solidFill>
                          <a:latin typeface="Century Gothic" panose="020B0502020202020204" pitchFamily="34" charset="0"/>
                        </a:rPr>
                        <a:t>static,</a:t>
                      </a:r>
                      <a:r>
                        <a:rPr lang="en-US" sz="2400" baseline="0" dirty="0">
                          <a:solidFill>
                            <a:sysClr val="windowText" lastClr="000000"/>
                          </a:solidFill>
                          <a:latin typeface="Century Gothic" panose="020B0502020202020204" pitchFamily="34" charset="0"/>
                        </a:rPr>
                        <a:t> recurrent</a:t>
                      </a:r>
                      <a:endParaRPr lang="en-US" sz="2400" dirty="0">
                        <a:solidFill>
                          <a:sysClr val="windowText" lastClr="000000"/>
                        </a:solidFill>
                        <a:latin typeface="Century Gothic" panose="020B0502020202020204" pitchFamily="34" charset="0"/>
                      </a:endParaRP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2400" dirty="0">
                          <a:solidFill>
                            <a:sysClr val="windowText" lastClr="000000"/>
                          </a:solidFill>
                          <a:latin typeface="Century Gothic" panose="020B0502020202020204" pitchFamily="34" charset="0"/>
                        </a:rPr>
                        <a:t>not considered</a:t>
                      </a:r>
                      <a:r>
                        <a:rPr lang="en-US" sz="2400" baseline="0" dirty="0">
                          <a:solidFill>
                            <a:sysClr val="windowText" lastClr="000000"/>
                          </a:solidFill>
                          <a:latin typeface="Century Gothic" panose="020B0502020202020204" pitchFamily="34" charset="0"/>
                        </a:rPr>
                        <a:t> now</a:t>
                      </a:r>
                      <a:endParaRPr lang="en-US" sz="2400" dirty="0">
                        <a:solidFill>
                          <a:sysClr val="windowText" lastClr="000000"/>
                        </a:solidFill>
                        <a:latin typeface="Century Gothic" panose="020B0502020202020204" pitchFamily="34" charset="0"/>
                      </a:endParaRP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vMerge="1">
                  <a:txBody>
                    <a:bodyPr/>
                    <a:lstStyle/>
                    <a:p>
                      <a:endParaRPr lang="en-US" sz="1600" dirty="0">
                        <a:solidFill>
                          <a:sysClr val="windowText" lastClr="000000"/>
                        </a:solidFill>
                      </a:endParaRPr>
                    </a:p>
                  </a:txBody>
                  <a:tcPr marL="96702" marR="96702" marT="48351" marB="48351">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228930219"/>
                  </a:ext>
                </a:extLst>
              </a:tr>
              <a:tr h="370840">
                <a:tc>
                  <a:txBody>
                    <a:bodyPr/>
                    <a:lstStyle/>
                    <a:p>
                      <a:r>
                        <a:rPr lang="en-US" sz="2400" dirty="0">
                          <a:solidFill>
                            <a:sysClr val="windowText" lastClr="000000"/>
                          </a:solidFill>
                          <a:latin typeface="Century Gothic" panose="020B0502020202020204" pitchFamily="34" charset="0"/>
                        </a:rPr>
                        <a:t>main</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2400" dirty="0">
                          <a:solidFill>
                            <a:sysClr val="windowText" lastClr="000000"/>
                          </a:solidFill>
                          <a:latin typeface="Century Gothic" panose="020B0502020202020204" pitchFamily="34" charset="0"/>
                        </a:rPr>
                        <a:t>main axis</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r>
                        <a:rPr lang="en-US" sz="2400" dirty="0">
                          <a:solidFill>
                            <a:sysClr val="windowText" lastClr="000000"/>
                          </a:solidFill>
                          <a:latin typeface="Century Gothic" panose="020B0502020202020204" pitchFamily="34" charset="0"/>
                        </a:rPr>
                        <a:t>~70</a:t>
                      </a:r>
                    </a:p>
                  </a:txBody>
                  <a:tcPr marL="144254" marR="144254" marT="72127" marB="72127">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393312665"/>
                  </a:ext>
                </a:extLst>
              </a:tr>
            </a:tbl>
          </a:graphicData>
        </a:graphic>
      </p:graphicFrame>
      <p:pic>
        <p:nvPicPr>
          <p:cNvPr id="64" name="Picture 63">
            <a:extLst>
              <a:ext uri="{FF2B5EF4-FFF2-40B4-BE49-F238E27FC236}">
                <a16:creationId xmlns:a16="http://schemas.microsoft.com/office/drawing/2014/main" id="{5FB28E5E-45CE-33F3-F1E3-A2CB92BE4B30}"/>
              </a:ext>
            </a:extLst>
          </p:cNvPr>
          <p:cNvPicPr>
            <a:picLocks noChangeAspect="1"/>
          </p:cNvPicPr>
          <p:nvPr/>
        </p:nvPicPr>
        <p:blipFill>
          <a:blip r:embed="rId3"/>
          <a:stretch>
            <a:fillRect/>
          </a:stretch>
        </p:blipFill>
        <p:spPr>
          <a:xfrm>
            <a:off x="6867692" y="962525"/>
            <a:ext cx="2149075" cy="1359043"/>
          </a:xfrm>
          <a:prstGeom prst="rect">
            <a:avLst/>
          </a:prstGeom>
        </p:spPr>
      </p:pic>
      <p:sp>
        <p:nvSpPr>
          <p:cNvPr id="4" name="Slide Number Placeholder 3">
            <a:extLst>
              <a:ext uri="{FF2B5EF4-FFF2-40B4-BE49-F238E27FC236}">
                <a16:creationId xmlns:a16="http://schemas.microsoft.com/office/drawing/2014/main" id="{AA0E63B6-AF9F-DEB6-90AD-FC52C9192600}"/>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47</a:t>
            </a:fld>
            <a:endParaRPr lang="en-US" dirty="0"/>
          </a:p>
        </p:txBody>
      </p:sp>
    </p:spTree>
    <p:extLst>
      <p:ext uri="{BB962C8B-B14F-4D97-AF65-F5344CB8AC3E}">
        <p14:creationId xmlns:p14="http://schemas.microsoft.com/office/powerpoint/2010/main" val="197285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Content Placeholder 7">
            <a:extLst>
              <a:ext uri="{FF2B5EF4-FFF2-40B4-BE49-F238E27FC236}">
                <a16:creationId xmlns:a16="http://schemas.microsoft.com/office/drawing/2014/main" id="{60E1B2AE-F89F-3544-912B-BA63A56A1035}"/>
              </a:ext>
            </a:extLst>
          </p:cNvPr>
          <p:cNvSpPr>
            <a:spLocks noGrp="1"/>
          </p:cNvSpPr>
          <p:nvPr>
            <p:ph type="body" sz="quarter" idx="10"/>
          </p:nvPr>
        </p:nvSpPr>
        <p:spPr/>
        <p:txBody>
          <a:bodyPr/>
          <a:lstStyle/>
          <a:p>
            <a:pPr marL="0" indent="0">
              <a:buNone/>
            </a:pPr>
            <a:r>
              <a:rPr lang="en-US" sz="2400" dirty="0"/>
              <a:t>The performance of a </a:t>
            </a:r>
            <a:r>
              <a:rPr lang="en-US" sz="2400" b="1" dirty="0"/>
              <a:t>baseline</a:t>
            </a:r>
            <a:r>
              <a:rPr lang="en-US" sz="2400" dirty="0"/>
              <a:t> system on our new dataset is </a:t>
            </a:r>
            <a:r>
              <a:rPr lang="en-US" sz="2400" b="1" dirty="0"/>
              <a:t>much better </a:t>
            </a:r>
            <a:r>
              <a:rPr lang="en-US" sz="2400" dirty="0"/>
              <a:t>than one on the old dataset</a:t>
            </a:r>
          </a:p>
        </p:txBody>
      </p:sp>
      <p:sp>
        <p:nvSpPr>
          <p:cNvPr id="2" name="Title 1"/>
          <p:cNvSpPr>
            <a:spLocks noGrp="1"/>
          </p:cNvSpPr>
          <p:nvPr>
            <p:ph type="title"/>
          </p:nvPr>
        </p:nvSpPr>
        <p:spPr/>
        <p:txBody>
          <a:bodyPr/>
          <a:lstStyle/>
          <a:p>
            <a:r>
              <a:rPr lang="en-US" dirty="0"/>
              <a:t>With a better IAA (&gt;80%)</a:t>
            </a:r>
          </a:p>
        </p:txBody>
      </p:sp>
      <p:graphicFrame>
        <p:nvGraphicFramePr>
          <p:cNvPr id="4" name="Chart 3"/>
          <p:cNvGraphicFramePr/>
          <p:nvPr/>
        </p:nvGraphicFramePr>
        <p:xfrm>
          <a:off x="914400" y="2133600"/>
          <a:ext cx="7761849" cy="403156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8C1F8133-DD70-2947-AC41-ED1AA81B1E7C}"/>
              </a:ext>
            </a:extLst>
          </p:cNvPr>
          <p:cNvSpPr txBox="1"/>
          <p:nvPr/>
        </p:nvSpPr>
        <p:spPr>
          <a:xfrm>
            <a:off x="786209" y="6393766"/>
            <a:ext cx="7723982" cy="276999"/>
          </a:xfrm>
          <a:prstGeom prst="rect">
            <a:avLst/>
          </a:prstGeom>
          <a:noFill/>
        </p:spPr>
        <p:txBody>
          <a:bodyPr wrap="square" rtlCol="0">
            <a:spAutoFit/>
          </a:bodyPr>
          <a:lstStyle/>
          <a:p>
            <a:r>
              <a:rPr lang="en-US" sz="1200" i="1" dirty="0">
                <a:solidFill>
                  <a:schemeClr val="bg2"/>
                </a:solidFill>
                <a:latin typeface="Century Gothic" panose="020B0502020202020204" pitchFamily="34" charset="0"/>
              </a:rPr>
              <a:t>[Old dataset] Cassidy et al. ACL’14. An annotation framework for dense event ordering.</a:t>
            </a:r>
          </a:p>
        </p:txBody>
      </p:sp>
      <p:sp>
        <p:nvSpPr>
          <p:cNvPr id="8" name="TextBox 7">
            <a:extLst>
              <a:ext uri="{FF2B5EF4-FFF2-40B4-BE49-F238E27FC236}">
                <a16:creationId xmlns:a16="http://schemas.microsoft.com/office/drawing/2014/main" id="{8B63114D-DFE6-5746-919B-974508E163D4}"/>
              </a:ext>
            </a:extLst>
          </p:cNvPr>
          <p:cNvSpPr txBox="1"/>
          <p:nvPr/>
        </p:nvSpPr>
        <p:spPr>
          <a:xfrm>
            <a:off x="6763423" y="3364300"/>
            <a:ext cx="949299" cy="461665"/>
          </a:xfrm>
          <a:prstGeom prst="rect">
            <a:avLst/>
          </a:prstGeom>
          <a:noFill/>
        </p:spPr>
        <p:txBody>
          <a:bodyPr wrap="none" rtlCol="0">
            <a:spAutoFit/>
          </a:bodyPr>
          <a:lstStyle/>
          <a:p>
            <a:pPr marL="0" indent="0" algn="ctr">
              <a:buNone/>
            </a:pPr>
            <a:r>
              <a:rPr lang="en-US" dirty="0">
                <a:solidFill>
                  <a:schemeClr val="bg2"/>
                </a:solidFill>
                <a:latin typeface="Century Gothic" panose="020B0502020202020204" pitchFamily="34" charset="0"/>
              </a:rPr>
              <a:t>+21%</a:t>
            </a:r>
          </a:p>
        </p:txBody>
      </p:sp>
      <p:sp>
        <p:nvSpPr>
          <p:cNvPr id="11" name="TextBox 10">
            <a:extLst>
              <a:ext uri="{FF2B5EF4-FFF2-40B4-BE49-F238E27FC236}">
                <a16:creationId xmlns:a16="http://schemas.microsoft.com/office/drawing/2014/main" id="{E2C469A8-DD6A-5546-ABC4-FBB4DF2EB8EE}"/>
              </a:ext>
            </a:extLst>
          </p:cNvPr>
          <p:cNvSpPr txBox="1"/>
          <p:nvPr/>
        </p:nvSpPr>
        <p:spPr>
          <a:xfrm>
            <a:off x="3297250" y="2895600"/>
            <a:ext cx="949299" cy="461665"/>
          </a:xfrm>
          <a:prstGeom prst="rect">
            <a:avLst/>
          </a:prstGeom>
          <a:noFill/>
        </p:spPr>
        <p:txBody>
          <a:bodyPr wrap="none" rtlCol="0">
            <a:spAutoFit/>
          </a:bodyPr>
          <a:lstStyle/>
          <a:p>
            <a:pPr marL="0" indent="0" algn="ctr">
              <a:buNone/>
            </a:pPr>
            <a:r>
              <a:rPr lang="en-US" dirty="0">
                <a:solidFill>
                  <a:schemeClr val="bg2"/>
                </a:solidFill>
                <a:latin typeface="Century Gothic" panose="020B0502020202020204" pitchFamily="34" charset="0"/>
              </a:rPr>
              <a:t>+22%</a:t>
            </a:r>
          </a:p>
        </p:txBody>
      </p:sp>
      <p:sp>
        <p:nvSpPr>
          <p:cNvPr id="3" name="Slide Number Placeholder 2">
            <a:extLst>
              <a:ext uri="{FF2B5EF4-FFF2-40B4-BE49-F238E27FC236}">
                <a16:creationId xmlns:a16="http://schemas.microsoft.com/office/drawing/2014/main" id="{D7F5E48C-97F2-1A67-13F5-8A8BCCE5E8CF}"/>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48</a:t>
            </a:fld>
            <a:endParaRPr lang="en-US" dirty="0"/>
          </a:p>
        </p:txBody>
      </p:sp>
    </p:spTree>
    <p:extLst>
      <p:ext uri="{BB962C8B-B14F-4D97-AF65-F5344CB8AC3E}">
        <p14:creationId xmlns:p14="http://schemas.microsoft.com/office/powerpoint/2010/main" val="160591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863D0A-62A4-FD88-AD8F-EAE0B1DAD6F1}"/>
              </a:ext>
            </a:extLst>
          </p:cNvPr>
          <p:cNvSpPr>
            <a:spLocks noGrp="1"/>
          </p:cNvSpPr>
          <p:nvPr>
            <p:ph type="body" sz="quarter" idx="10"/>
          </p:nvPr>
        </p:nvSpPr>
        <p:spPr/>
        <p:txBody>
          <a:bodyPr/>
          <a:lstStyle/>
          <a:p>
            <a:r>
              <a:rPr lang="en-US" b="1">
                <a:solidFill>
                  <a:schemeClr val="tx1"/>
                </a:solidFill>
              </a:rPr>
              <a:t>How many days are there in March?</a:t>
            </a:r>
            <a:endParaRPr lang="en-US" b="1" dirty="0">
              <a:solidFill>
                <a:schemeClr val="tx1"/>
              </a:solidFill>
            </a:endParaRPr>
          </a:p>
        </p:txBody>
      </p:sp>
      <p:sp>
        <p:nvSpPr>
          <p:cNvPr id="2" name="Title 1">
            <a:extLst>
              <a:ext uri="{FF2B5EF4-FFF2-40B4-BE49-F238E27FC236}">
                <a16:creationId xmlns:a16="http://schemas.microsoft.com/office/drawing/2014/main" id="{D63C6F88-0365-5AEB-4498-A82BC3D9F021}"/>
              </a:ext>
            </a:extLst>
          </p:cNvPr>
          <p:cNvSpPr>
            <a:spLocks noGrp="1"/>
          </p:cNvSpPr>
          <p:nvPr>
            <p:ph type="title"/>
          </p:nvPr>
        </p:nvSpPr>
        <p:spPr/>
        <p:txBody>
          <a:bodyPr/>
          <a:lstStyle/>
          <a:p>
            <a:r>
              <a:rPr lang="en-US"/>
              <a:t>Examples where “time” plays an important role</a:t>
            </a:r>
            <a:endParaRPr lang="en-US" dirty="0"/>
          </a:p>
        </p:txBody>
      </p:sp>
      <p:grpSp>
        <p:nvGrpSpPr>
          <p:cNvPr id="18" name="Group 17">
            <a:extLst>
              <a:ext uri="{FF2B5EF4-FFF2-40B4-BE49-F238E27FC236}">
                <a16:creationId xmlns:a16="http://schemas.microsoft.com/office/drawing/2014/main" id="{6CD3BE50-9DCE-D193-EE1B-D7D1218A9327}"/>
              </a:ext>
            </a:extLst>
          </p:cNvPr>
          <p:cNvGrpSpPr/>
          <p:nvPr/>
        </p:nvGrpSpPr>
        <p:grpSpPr>
          <a:xfrm>
            <a:off x="2302619" y="2141951"/>
            <a:ext cx="4538229" cy="1904944"/>
            <a:chOff x="2302619" y="2141951"/>
            <a:chExt cx="4538229" cy="1904944"/>
          </a:xfrm>
        </p:grpSpPr>
        <p:sp>
          <p:nvSpPr>
            <p:cNvPr id="17" name="Rectangle 16">
              <a:extLst>
                <a:ext uri="{FF2B5EF4-FFF2-40B4-BE49-F238E27FC236}">
                  <a16:creationId xmlns:a16="http://schemas.microsoft.com/office/drawing/2014/main" id="{0E6263FD-12A4-813E-5A3B-AD75BF1E29E7}"/>
                </a:ext>
              </a:extLst>
            </p:cNvPr>
            <p:cNvSpPr/>
            <p:nvPr/>
          </p:nvSpPr>
          <p:spPr>
            <a:xfrm>
              <a:off x="2319517" y="2234436"/>
              <a:ext cx="4521331" cy="1812459"/>
            </a:xfrm>
            <a:prstGeom prst="rect">
              <a:avLst/>
            </a:prstGeom>
            <a:solidFill>
              <a:schemeClr val="accent3">
                <a:lumOff val="44000"/>
              </a:schemeClr>
            </a:solidFill>
            <a:ln w="127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Optima"/>
                <a:ea typeface="Optima"/>
                <a:cs typeface="Optima"/>
                <a:sym typeface="Optima"/>
              </a:endParaRPr>
            </a:p>
          </p:txBody>
        </p:sp>
        <p:grpSp>
          <p:nvGrpSpPr>
            <p:cNvPr id="14" name="Group 13">
              <a:extLst>
                <a:ext uri="{FF2B5EF4-FFF2-40B4-BE49-F238E27FC236}">
                  <a16:creationId xmlns:a16="http://schemas.microsoft.com/office/drawing/2014/main" id="{F154355F-9543-9DF7-ABDC-DAD37700948A}"/>
                </a:ext>
              </a:extLst>
            </p:cNvPr>
            <p:cNvGrpSpPr/>
            <p:nvPr/>
          </p:nvGrpSpPr>
          <p:grpSpPr>
            <a:xfrm>
              <a:off x="2302619" y="2141951"/>
              <a:ext cx="4538229" cy="1904944"/>
              <a:chOff x="2442096" y="2187910"/>
              <a:chExt cx="4538229" cy="1904944"/>
            </a:xfrm>
          </p:grpSpPr>
          <p:grpSp>
            <p:nvGrpSpPr>
              <p:cNvPr id="6" name="Group 5">
                <a:extLst>
                  <a:ext uri="{FF2B5EF4-FFF2-40B4-BE49-F238E27FC236}">
                    <a16:creationId xmlns:a16="http://schemas.microsoft.com/office/drawing/2014/main" id="{2B959802-EDAF-42BB-23AF-CB1173E26CDB}"/>
                  </a:ext>
                </a:extLst>
              </p:cNvPr>
              <p:cNvGrpSpPr/>
              <p:nvPr/>
            </p:nvGrpSpPr>
            <p:grpSpPr>
              <a:xfrm>
                <a:off x="2442096" y="2187910"/>
                <a:ext cx="4538229" cy="1904944"/>
                <a:chOff x="1991999" y="2641592"/>
                <a:chExt cx="4538229" cy="1904944"/>
              </a:xfrm>
            </p:grpSpPr>
            <p:pic>
              <p:nvPicPr>
                <p:cNvPr id="5" name="Picture 4">
                  <a:extLst>
                    <a:ext uri="{FF2B5EF4-FFF2-40B4-BE49-F238E27FC236}">
                      <a16:creationId xmlns:a16="http://schemas.microsoft.com/office/drawing/2014/main" id="{D5229A76-6188-E0B8-6412-A728C20156D6}"/>
                    </a:ext>
                  </a:extLst>
                </p:cNvPr>
                <p:cNvPicPr>
                  <a:picLocks noChangeAspect="1"/>
                </p:cNvPicPr>
                <p:nvPr/>
              </p:nvPicPr>
              <p:blipFill>
                <a:blip r:embed="rId3"/>
                <a:stretch>
                  <a:fillRect/>
                </a:stretch>
              </p:blipFill>
              <p:spPr>
                <a:xfrm>
                  <a:off x="2008897" y="2922478"/>
                  <a:ext cx="4521331" cy="1624058"/>
                </a:xfrm>
                <a:prstGeom prst="rect">
                  <a:avLst/>
                </a:prstGeom>
                <a:ln>
                  <a:noFill/>
                </a:ln>
              </p:spPr>
            </p:pic>
            <p:sp>
              <p:nvSpPr>
                <p:cNvPr id="4" name="TextBox 3">
                  <a:extLst>
                    <a:ext uri="{FF2B5EF4-FFF2-40B4-BE49-F238E27FC236}">
                      <a16:creationId xmlns:a16="http://schemas.microsoft.com/office/drawing/2014/main" id="{C96732B9-8D40-BE04-655E-B44BACAF59A2}"/>
                    </a:ext>
                  </a:extLst>
                </p:cNvPr>
                <p:cNvSpPr txBox="1"/>
                <p:nvPr/>
              </p:nvSpPr>
              <p:spPr>
                <a:xfrm>
                  <a:off x="1991999" y="2641592"/>
                  <a:ext cx="2350963"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200" b="0" i="1" u="sng" strike="noStrike" cap="none" spc="0" normalizeH="0" baseline="0" dirty="0">
                      <a:ln>
                        <a:noFill/>
                      </a:ln>
                      <a:solidFill>
                        <a:srgbClr val="000000"/>
                      </a:solidFill>
                      <a:effectLst/>
                      <a:uFillTx/>
                      <a:latin typeface="Century Gothic" panose="020B0502020202020204" pitchFamily="34" charset="0"/>
                      <a:sym typeface="Calibri"/>
                    </a:rPr>
                    <a:t>GPT-3.5; accessed in Mar 2023</a:t>
                  </a:r>
                </a:p>
              </p:txBody>
            </p:sp>
          </p:grpSp>
          <p:cxnSp>
            <p:nvCxnSpPr>
              <p:cNvPr id="8" name="Straight Connector 7">
                <a:extLst>
                  <a:ext uri="{FF2B5EF4-FFF2-40B4-BE49-F238E27FC236}">
                    <a16:creationId xmlns:a16="http://schemas.microsoft.com/office/drawing/2014/main" id="{ECA38F2D-5681-4074-F9F6-392F775D4212}"/>
                  </a:ext>
                </a:extLst>
              </p:cNvPr>
              <p:cNvCxnSpPr>
                <a:cxnSpLocks/>
              </p:cNvCxnSpPr>
              <p:nvPr/>
            </p:nvCxnSpPr>
            <p:spPr>
              <a:xfrm>
                <a:off x="2811951" y="3280825"/>
                <a:ext cx="1255619" cy="0"/>
              </a:xfrm>
              <a:prstGeom prst="line">
                <a:avLst/>
              </a:prstGeom>
              <a:ln w="38100">
                <a:solidFill>
                  <a:srgbClr val="0E3E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9EBA44F-2D8A-BA3F-B8D8-FBD13CCEA773}"/>
                  </a:ext>
                </a:extLst>
              </p:cNvPr>
              <p:cNvCxnSpPr>
                <a:cxnSpLocks/>
              </p:cNvCxnSpPr>
              <p:nvPr/>
            </p:nvCxnSpPr>
            <p:spPr>
              <a:xfrm>
                <a:off x="2811951" y="2723935"/>
                <a:ext cx="2344440" cy="0"/>
              </a:xfrm>
              <a:prstGeom prst="line">
                <a:avLst/>
              </a:prstGeom>
              <a:ln w="38100">
                <a:solidFill>
                  <a:srgbClr val="0E3E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13" name="Group 12">
            <a:extLst>
              <a:ext uri="{FF2B5EF4-FFF2-40B4-BE49-F238E27FC236}">
                <a16:creationId xmlns:a16="http://schemas.microsoft.com/office/drawing/2014/main" id="{F57667F0-0771-67F7-8FFB-8E934E9542B6}"/>
              </a:ext>
            </a:extLst>
          </p:cNvPr>
          <p:cNvGrpSpPr/>
          <p:nvPr/>
        </p:nvGrpSpPr>
        <p:grpSpPr>
          <a:xfrm>
            <a:off x="825010" y="4670090"/>
            <a:ext cx="7772400" cy="1654752"/>
            <a:chOff x="838760" y="5105955"/>
            <a:chExt cx="7772400" cy="1654752"/>
          </a:xfrm>
        </p:grpSpPr>
        <p:pic>
          <p:nvPicPr>
            <p:cNvPr id="9" name="Picture 8">
              <a:extLst>
                <a:ext uri="{FF2B5EF4-FFF2-40B4-BE49-F238E27FC236}">
                  <a16:creationId xmlns:a16="http://schemas.microsoft.com/office/drawing/2014/main" id="{31699C30-CD45-94CD-2D4E-CC220E93A2EF}"/>
                </a:ext>
              </a:extLst>
            </p:cNvPr>
            <p:cNvPicPr>
              <a:picLocks noChangeAspect="1"/>
            </p:cNvPicPr>
            <p:nvPr/>
          </p:nvPicPr>
          <p:blipFill>
            <a:blip r:embed="rId4"/>
            <a:stretch>
              <a:fillRect/>
            </a:stretch>
          </p:blipFill>
          <p:spPr>
            <a:xfrm>
              <a:off x="838760" y="5212109"/>
              <a:ext cx="7772400" cy="1548598"/>
            </a:xfrm>
            <a:prstGeom prst="rect">
              <a:avLst/>
            </a:prstGeom>
            <a:ln>
              <a:solidFill>
                <a:srgbClr val="0E3E00"/>
              </a:solidFill>
            </a:ln>
          </p:spPr>
        </p:pic>
        <p:sp>
          <p:nvSpPr>
            <p:cNvPr id="11" name="TextBox 10">
              <a:extLst>
                <a:ext uri="{FF2B5EF4-FFF2-40B4-BE49-F238E27FC236}">
                  <a16:creationId xmlns:a16="http://schemas.microsoft.com/office/drawing/2014/main" id="{F97B1F67-443A-86E6-8A2B-D6A177525207}"/>
                </a:ext>
              </a:extLst>
            </p:cNvPr>
            <p:cNvSpPr txBox="1"/>
            <p:nvPr/>
          </p:nvSpPr>
          <p:spPr>
            <a:xfrm>
              <a:off x="838760" y="5105955"/>
              <a:ext cx="2291651"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200" b="0" i="1" u="sng" strike="noStrike" cap="none" spc="0" normalizeH="0" baseline="0" dirty="0">
                  <a:ln>
                    <a:noFill/>
                  </a:ln>
                  <a:solidFill>
                    <a:srgbClr val="000000"/>
                  </a:solidFill>
                  <a:effectLst/>
                  <a:uFillTx/>
                  <a:latin typeface="Century Gothic" panose="020B0502020202020204" pitchFamily="34" charset="0"/>
                  <a:sym typeface="Calibri"/>
                </a:rPr>
                <a:t>GPT-4o; accessed in Jun 2024</a:t>
              </a:r>
            </a:p>
          </p:txBody>
        </p:sp>
      </p:grpSp>
      <p:sp>
        <p:nvSpPr>
          <p:cNvPr id="15" name="Slide Number Placeholder 14">
            <a:extLst>
              <a:ext uri="{FF2B5EF4-FFF2-40B4-BE49-F238E27FC236}">
                <a16:creationId xmlns:a16="http://schemas.microsoft.com/office/drawing/2014/main" id="{E90247A1-D658-A45D-989F-5B962C0C60DF}"/>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4</a:t>
            </a:fld>
            <a:endParaRPr lang="en-US" dirty="0"/>
          </a:p>
        </p:txBody>
      </p:sp>
    </p:spTree>
    <p:extLst>
      <p:ext uri="{BB962C8B-B14F-4D97-AF65-F5344CB8AC3E}">
        <p14:creationId xmlns:p14="http://schemas.microsoft.com/office/powerpoint/2010/main" val="145703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973F1-AF03-93DA-A623-94538348F766}"/>
              </a:ext>
            </a:extLst>
          </p:cNvPr>
          <p:cNvSpPr>
            <a:spLocks noGrp="1"/>
          </p:cNvSpPr>
          <p:nvPr>
            <p:ph type="title"/>
          </p:nvPr>
        </p:nvSpPr>
        <p:spPr/>
        <p:txBody>
          <a:bodyPr/>
          <a:lstStyle/>
          <a:p>
            <a:r>
              <a:rPr lang="en-US" dirty="0"/>
              <a:t>Problem: these formalisms look complicated</a:t>
            </a:r>
          </a:p>
        </p:txBody>
      </p:sp>
      <p:pic>
        <p:nvPicPr>
          <p:cNvPr id="3" name="Picture 2">
            <a:extLst>
              <a:ext uri="{FF2B5EF4-FFF2-40B4-BE49-F238E27FC236}">
                <a16:creationId xmlns:a16="http://schemas.microsoft.com/office/drawing/2014/main" id="{8658D63B-DAE7-E2B0-B386-50272D61F3A9}"/>
              </a:ext>
            </a:extLst>
          </p:cNvPr>
          <p:cNvPicPr>
            <a:picLocks noChangeAspect="1"/>
          </p:cNvPicPr>
          <p:nvPr/>
        </p:nvPicPr>
        <p:blipFill>
          <a:blip r:embed="rId2"/>
          <a:stretch>
            <a:fillRect/>
          </a:stretch>
        </p:blipFill>
        <p:spPr>
          <a:xfrm>
            <a:off x="2358190" y="2002601"/>
            <a:ext cx="4761026" cy="3010802"/>
          </a:xfrm>
          <a:prstGeom prst="rect">
            <a:avLst/>
          </a:prstGeom>
        </p:spPr>
      </p:pic>
      <p:sp>
        <p:nvSpPr>
          <p:cNvPr id="4" name="TextBox 3">
            <a:extLst>
              <a:ext uri="{FF2B5EF4-FFF2-40B4-BE49-F238E27FC236}">
                <a16:creationId xmlns:a16="http://schemas.microsoft.com/office/drawing/2014/main" id="{8EB05425-764C-A7B4-4E25-8B5EA67F189F}"/>
              </a:ext>
            </a:extLst>
          </p:cNvPr>
          <p:cNvSpPr txBox="1"/>
          <p:nvPr/>
        </p:nvSpPr>
        <p:spPr>
          <a:xfrm>
            <a:off x="902897" y="5336662"/>
            <a:ext cx="7296224" cy="8951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2400" b="0" i="0" u="none" strike="noStrike" cap="none" spc="0" normalizeH="0" baseline="0" dirty="0">
                <a:ln>
                  <a:noFill/>
                </a:ln>
                <a:solidFill>
                  <a:srgbClr val="000000"/>
                </a:solidFill>
                <a:effectLst/>
                <a:uFillTx/>
                <a:latin typeface="Century Gothic" panose="020B0502020202020204" pitchFamily="34" charset="0"/>
                <a:sym typeface="Calibri"/>
              </a:rPr>
              <a:t>Can we use natural language to annotate natural language?</a:t>
            </a:r>
          </a:p>
        </p:txBody>
      </p:sp>
      <p:sp>
        <p:nvSpPr>
          <p:cNvPr id="5" name="Slide Number Placeholder 4">
            <a:extLst>
              <a:ext uri="{FF2B5EF4-FFF2-40B4-BE49-F238E27FC236}">
                <a16:creationId xmlns:a16="http://schemas.microsoft.com/office/drawing/2014/main" id="{53CA31D9-3A64-7641-37D2-7CC5672767F5}"/>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49</a:t>
            </a:fld>
            <a:endParaRPr lang="en-US" dirty="0"/>
          </a:p>
        </p:txBody>
      </p:sp>
    </p:spTree>
    <p:extLst>
      <p:ext uri="{BB962C8B-B14F-4D97-AF65-F5344CB8AC3E}">
        <p14:creationId xmlns:p14="http://schemas.microsoft.com/office/powerpoint/2010/main" val="511060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AEBBF5-48F4-9543-8DF6-6E574C7D2C5E}"/>
              </a:ext>
            </a:extLst>
          </p:cNvPr>
          <p:cNvSpPr>
            <a:spLocks noGrp="1"/>
          </p:cNvSpPr>
          <p:nvPr>
            <p:ph type="body" sz="quarter" idx="10"/>
          </p:nvPr>
        </p:nvSpPr>
        <p:spPr/>
        <p:txBody>
          <a:bodyPr/>
          <a:lstStyle/>
          <a:p>
            <a:pPr marL="0" indent="0">
              <a:buNone/>
            </a:pPr>
            <a:r>
              <a:rPr lang="en-AL"/>
              <a:t>1. Handle fuzzy relations</a:t>
            </a:r>
            <a:endParaRPr lang="en-AL" dirty="0"/>
          </a:p>
        </p:txBody>
      </p:sp>
      <p:sp>
        <p:nvSpPr>
          <p:cNvPr id="2" name="Title 1">
            <a:extLst>
              <a:ext uri="{FF2B5EF4-FFF2-40B4-BE49-F238E27FC236}">
                <a16:creationId xmlns:a16="http://schemas.microsoft.com/office/drawing/2014/main" id="{5872CFDC-2606-BB42-A7F2-572DA1FEF95C}"/>
              </a:ext>
            </a:extLst>
          </p:cNvPr>
          <p:cNvSpPr>
            <a:spLocks noGrp="1"/>
          </p:cNvSpPr>
          <p:nvPr>
            <p:ph type="title"/>
          </p:nvPr>
        </p:nvSpPr>
        <p:spPr/>
        <p:txBody>
          <a:bodyPr/>
          <a:lstStyle/>
          <a:p>
            <a:r>
              <a:rPr lang="en-AL"/>
              <a:t>Advantages of QA as a format</a:t>
            </a:r>
            <a:endParaRPr lang="en-AL" dirty="0"/>
          </a:p>
        </p:txBody>
      </p:sp>
      <p:grpSp>
        <p:nvGrpSpPr>
          <p:cNvPr id="17" name="Group 16">
            <a:extLst>
              <a:ext uri="{FF2B5EF4-FFF2-40B4-BE49-F238E27FC236}">
                <a16:creationId xmlns:a16="http://schemas.microsoft.com/office/drawing/2014/main" id="{0E5EC1CB-195E-184A-B9AE-BBC53C9DCD65}"/>
              </a:ext>
            </a:extLst>
          </p:cNvPr>
          <p:cNvGrpSpPr/>
          <p:nvPr/>
        </p:nvGrpSpPr>
        <p:grpSpPr>
          <a:xfrm>
            <a:off x="1084708" y="2279746"/>
            <a:ext cx="7220307" cy="2585324"/>
            <a:chOff x="5181600" y="501821"/>
            <a:chExt cx="3691904" cy="1321933"/>
          </a:xfrm>
        </p:grpSpPr>
        <p:sp>
          <p:nvSpPr>
            <p:cNvPr id="20" name="Rounded Rectangle 19">
              <a:extLst>
                <a:ext uri="{FF2B5EF4-FFF2-40B4-BE49-F238E27FC236}">
                  <a16:creationId xmlns:a16="http://schemas.microsoft.com/office/drawing/2014/main" id="{9F41FB15-4ADD-CE4F-A3EA-02948636539C}"/>
                </a:ext>
              </a:extLst>
            </p:cNvPr>
            <p:cNvSpPr/>
            <p:nvPr/>
          </p:nvSpPr>
          <p:spPr>
            <a:xfrm>
              <a:off x="5181600" y="518162"/>
              <a:ext cx="3606800" cy="1233079"/>
            </a:xfrm>
            <a:prstGeom prst="roundRect">
              <a:avLst>
                <a:gd name="adj" fmla="val 4046"/>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990D7D9D-4E51-EC49-A5D9-254B33276ACA}"/>
                </a:ext>
              </a:extLst>
            </p:cNvPr>
            <p:cNvSpPr txBox="1"/>
            <p:nvPr/>
          </p:nvSpPr>
          <p:spPr>
            <a:xfrm>
              <a:off x="5181600" y="501821"/>
              <a:ext cx="3691904" cy="13219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entury Gothic" panose="020B0502020202020204" pitchFamily="34" charset="0"/>
                </a:rPr>
                <a:t>Fuzzy relations</a:t>
              </a:r>
              <a:endParaRPr kumimoji="0" lang="en-US" sz="1800" b="1" i="0" u="sng" strike="noStrike" kern="0" cap="none" spc="0" normalizeH="0" baseline="0" noProof="0" dirty="0">
                <a:ln>
                  <a:noFill/>
                </a:ln>
                <a:solidFill>
                  <a:srgbClr val="00B0F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Heavy </a:t>
              </a:r>
              <a:r>
                <a:rPr kumimoji="0" lang="en-US" sz="1800" b="0" i="0" strike="noStrike" kern="0" cap="none" spc="0" normalizeH="0" baseline="0" noProof="0" dirty="0">
                  <a:ln>
                    <a:noFill/>
                  </a:ln>
                  <a:solidFill>
                    <a:schemeClr val="bg2"/>
                  </a:solidFill>
                  <a:effectLst/>
                  <a:uLnTx/>
                  <a:uFillTx/>
                  <a:latin typeface="Century Gothic" panose="020B0502020202020204" pitchFamily="34" charset="0"/>
                </a:rPr>
                <a:t>snow</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is causing </a:t>
              </a:r>
              <a:r>
                <a:rPr kumimoji="0" lang="en-US" sz="1800" b="0" i="0" u="sng" strike="noStrike" kern="0" cap="none" spc="0" normalizeH="0" baseline="0" noProof="0" dirty="0">
                  <a:ln>
                    <a:noFill/>
                  </a:ln>
                  <a:solidFill>
                    <a:srgbClr val="634C4B"/>
                  </a:solidFill>
                  <a:effectLst/>
                  <a:uLnTx/>
                  <a:uFillTx/>
                  <a:latin typeface="Century Gothic" panose="020B0502020202020204" pitchFamily="34" charset="0"/>
                </a:rPr>
                <a:t>disruption</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to transport across the UK, with heavy rainfall bringing </a:t>
              </a:r>
              <a:r>
                <a:rPr kumimoji="0" lang="en-US" sz="1800" b="0" i="0" u="sng" strike="noStrike" kern="0" cap="none" spc="0" normalizeH="0" baseline="0" noProof="0" dirty="0">
                  <a:ln>
                    <a:noFill/>
                  </a:ln>
                  <a:solidFill>
                    <a:srgbClr val="973341"/>
                  </a:solidFill>
                  <a:effectLst/>
                  <a:uLnTx/>
                  <a:uFillTx/>
                  <a:latin typeface="Century Gothic" panose="020B0502020202020204" pitchFamily="34" charset="0"/>
                </a:rPr>
                <a:t>flooding</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to the south-west of England.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Q: What happens at about the same time as the </a:t>
              </a:r>
              <a:r>
                <a:rPr kumimoji="0" lang="en-US" sz="1800" b="0" i="0" u="none" strike="noStrike" kern="0" cap="none" spc="0" normalizeH="0" baseline="0" noProof="0" dirty="0">
                  <a:ln>
                    <a:noFill/>
                  </a:ln>
                  <a:solidFill>
                    <a:srgbClr val="634C4B"/>
                  </a:solidFill>
                  <a:effectLst/>
                  <a:uLnTx/>
                  <a:uFillTx/>
                  <a:latin typeface="Century Gothic" panose="020B0502020202020204" pitchFamily="34" charset="0"/>
                </a:rPr>
                <a:t>disruption</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A: </a:t>
              </a:r>
              <a:r>
                <a:rPr kumimoji="0" lang="en-US" sz="1800" b="0" i="0" u="none" strike="noStrike" kern="0" cap="none" spc="0" normalizeH="0" baseline="0" noProof="0" dirty="0">
                  <a:ln>
                    <a:noFill/>
                  </a:ln>
                  <a:solidFill>
                    <a:srgbClr val="973341"/>
                  </a:solidFill>
                  <a:effectLst/>
                  <a:uLnTx/>
                  <a:uFillTx/>
                  <a:latin typeface="Century Gothic" panose="020B0502020202020204" pitchFamily="34" charset="0"/>
                </a:rPr>
                <a:t>flooding</a:t>
              </a:r>
              <a:endParaRPr kumimoji="0" lang="en-US" sz="1800"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entury Gothic" panose="020B0502020202020204" pitchFamily="34" charset="0"/>
              </a:endParaRPr>
            </a:p>
          </p:txBody>
        </p:sp>
      </p:grpSp>
      <p:sp>
        <p:nvSpPr>
          <p:cNvPr id="18" name="Rectangle 17">
            <a:extLst>
              <a:ext uri="{FF2B5EF4-FFF2-40B4-BE49-F238E27FC236}">
                <a16:creationId xmlns:a16="http://schemas.microsoft.com/office/drawing/2014/main" id="{878D405C-49FF-1B48-A4C1-99857BCB805E}"/>
              </a:ext>
            </a:extLst>
          </p:cNvPr>
          <p:cNvSpPr/>
          <p:nvPr/>
        </p:nvSpPr>
        <p:spPr>
          <a:xfrm>
            <a:off x="1167063" y="3862836"/>
            <a:ext cx="6889158" cy="688937"/>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157F5F7-8285-C23A-970F-A5A307B620C8}"/>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50</a:t>
            </a:fld>
            <a:endParaRPr lang="en-US" dirty="0"/>
          </a:p>
        </p:txBody>
      </p:sp>
    </p:spTree>
    <p:extLst>
      <p:ext uri="{BB962C8B-B14F-4D97-AF65-F5344CB8AC3E}">
        <p14:creationId xmlns:p14="http://schemas.microsoft.com/office/powerpoint/2010/main" val="148536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2CFDC-2606-BB42-A7F2-572DA1FEF95C}"/>
              </a:ext>
            </a:extLst>
          </p:cNvPr>
          <p:cNvSpPr>
            <a:spLocks noGrp="1"/>
          </p:cNvSpPr>
          <p:nvPr>
            <p:ph type="title"/>
          </p:nvPr>
        </p:nvSpPr>
        <p:spPr>
          <a:xfrm>
            <a:off x="423334" y="146756"/>
            <a:ext cx="7145867" cy="711200"/>
          </a:xfrm>
        </p:spPr>
        <p:txBody>
          <a:bodyPr/>
          <a:lstStyle/>
          <a:p>
            <a:r>
              <a:rPr lang="en-AL" dirty="0"/>
              <a:t>Advantages of QA as a format</a:t>
            </a:r>
          </a:p>
        </p:txBody>
      </p:sp>
      <p:sp>
        <p:nvSpPr>
          <p:cNvPr id="3" name="Content Placeholder 2">
            <a:extLst>
              <a:ext uri="{FF2B5EF4-FFF2-40B4-BE49-F238E27FC236}">
                <a16:creationId xmlns:a16="http://schemas.microsoft.com/office/drawing/2014/main" id="{D7AEBBF5-48F4-9543-8DF6-6E574C7D2C5E}"/>
              </a:ext>
            </a:extLst>
          </p:cNvPr>
          <p:cNvSpPr>
            <a:spLocks noGrp="1"/>
          </p:cNvSpPr>
          <p:nvPr>
            <p:ph type="body" sz="quarter" idx="10"/>
          </p:nvPr>
        </p:nvSpPr>
        <p:spPr/>
        <p:txBody>
          <a:bodyPr/>
          <a:lstStyle/>
          <a:p>
            <a:pPr marL="0" indent="0">
              <a:buNone/>
            </a:pPr>
            <a:r>
              <a:rPr lang="en-AL" dirty="0"/>
              <a:t>2. Handle events in different modalities</a:t>
            </a:r>
          </a:p>
        </p:txBody>
      </p:sp>
      <p:sp>
        <p:nvSpPr>
          <p:cNvPr id="32" name="Rounded Rectangle 31">
            <a:extLst>
              <a:ext uri="{FF2B5EF4-FFF2-40B4-BE49-F238E27FC236}">
                <a16:creationId xmlns:a16="http://schemas.microsoft.com/office/drawing/2014/main" id="{69670347-9916-7544-B812-74E6DBCBA65B}"/>
              </a:ext>
            </a:extLst>
          </p:cNvPr>
          <p:cNvSpPr/>
          <p:nvPr/>
        </p:nvSpPr>
        <p:spPr>
          <a:xfrm>
            <a:off x="523874" y="2291391"/>
            <a:ext cx="8086726" cy="3864313"/>
          </a:xfrm>
          <a:prstGeom prst="roundRect">
            <a:avLst>
              <a:gd name="adj" fmla="val 4046"/>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55B6CD99-6686-D346-ADD9-017AB081992A}"/>
              </a:ext>
            </a:extLst>
          </p:cNvPr>
          <p:cNvSpPr txBox="1"/>
          <p:nvPr/>
        </p:nvSpPr>
        <p:spPr>
          <a:xfrm>
            <a:off x="523876" y="2264035"/>
            <a:ext cx="8239124" cy="369331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prstClr val="black"/>
                </a:solidFill>
                <a:effectLst/>
                <a:uLnTx/>
                <a:uFillTx/>
                <a:latin typeface="Century Gothic" panose="020B0502020202020204" pitchFamily="34" charset="0"/>
              </a:rPr>
              <a:t>Events</a:t>
            </a:r>
            <a:r>
              <a:rPr kumimoji="0" lang="en-US" sz="1800" b="1" i="0" u="none" strike="noStrike" kern="0" cap="none" spc="0" normalizeH="0" baseline="0" noProof="0" dirty="0">
                <a:ln>
                  <a:noFill/>
                </a:ln>
                <a:solidFill>
                  <a:prstClr val="black"/>
                </a:solidFill>
                <a:effectLst/>
                <a:uLnTx/>
                <a:uFillTx/>
                <a:latin typeface="Century Gothic" panose="020B0502020202020204" pitchFamily="34" charset="0"/>
              </a:rPr>
              <a:t> in different </a:t>
            </a:r>
            <a:r>
              <a:rPr kumimoji="0" lang="en-US" sz="1800" b="1" i="0" u="none" strike="noStrike" kern="0" cap="none" spc="0" normalizeH="0" baseline="0" noProof="0" dirty="0">
                <a:ln>
                  <a:noFill/>
                </a:ln>
                <a:solidFill>
                  <a:srgbClr val="C00000"/>
                </a:solidFill>
                <a:effectLst/>
                <a:uLnTx/>
                <a:uFillTx/>
                <a:latin typeface="Century Gothic" panose="020B0502020202020204" pitchFamily="34" charset="0"/>
              </a:rPr>
              <a:t>m</a:t>
            </a:r>
            <a:r>
              <a:rPr kumimoji="0" lang="en-US" sz="1800" b="1" i="0" u="none" strike="noStrike" kern="0" cap="none" spc="0" normalizeH="0" baseline="0" noProof="0" dirty="0">
                <a:ln>
                  <a:noFill/>
                </a:ln>
                <a:solidFill>
                  <a:srgbClr val="D97F81"/>
                </a:solidFill>
                <a:effectLst/>
                <a:uLnTx/>
                <a:uFillTx/>
                <a:latin typeface="Century Gothic" panose="020B0502020202020204" pitchFamily="34" charset="0"/>
              </a:rPr>
              <a:t>o</a:t>
            </a:r>
            <a:r>
              <a:rPr kumimoji="0" lang="en-US" sz="1800" b="1" i="0" u="none" strike="noStrike" kern="0" cap="none" spc="0" normalizeH="0" baseline="0" noProof="0" dirty="0">
                <a:ln>
                  <a:noFill/>
                </a:ln>
                <a:solidFill>
                  <a:srgbClr val="634C4B"/>
                </a:solidFill>
                <a:effectLst/>
                <a:uLnTx/>
                <a:uFillTx/>
                <a:latin typeface="Century Gothic" panose="020B0502020202020204" pitchFamily="34" charset="0"/>
              </a:rPr>
              <a:t>d</a:t>
            </a:r>
            <a:r>
              <a:rPr kumimoji="0" lang="en-US" sz="1800" b="1" i="0" u="none" strike="noStrike" kern="0" cap="none" spc="0" normalizeH="0" baseline="0" noProof="0" dirty="0">
                <a:ln>
                  <a:noFill/>
                </a:ln>
                <a:solidFill>
                  <a:srgbClr val="00B050"/>
                </a:solidFill>
                <a:effectLst/>
                <a:uLnTx/>
                <a:uFillTx/>
                <a:latin typeface="Century Gothic" panose="020B0502020202020204" pitchFamily="34" charset="0"/>
              </a:rPr>
              <a:t>e</a:t>
            </a:r>
            <a:r>
              <a:rPr kumimoji="0" lang="en-US" sz="1800" b="1" i="0" u="none" strike="noStrike" kern="0" cap="none" spc="0" normalizeH="0" baseline="0" noProof="0" dirty="0">
                <a:ln>
                  <a:noFill/>
                </a:ln>
                <a:solidFill>
                  <a:srgbClr val="00B0F0"/>
                </a:solidFill>
                <a:effectLst/>
                <a:uLnTx/>
                <a:uFillTx/>
                <a:latin typeface="Century Gothic" panose="020B0502020202020204" pitchFamily="34" charset="0"/>
              </a:rPr>
              <a:t>s</a:t>
            </a:r>
            <a:endParaRPr kumimoji="0" lang="en-US" sz="1800" b="1" i="0" u="sng" strike="noStrike" kern="0" cap="none" spc="0" normalizeH="0" baseline="0" noProof="0" dirty="0">
              <a:ln>
                <a:noFill/>
              </a:ln>
              <a:solidFill>
                <a:srgbClr val="00B0F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The lion </a:t>
            </a:r>
            <a:r>
              <a:rPr kumimoji="0" lang="en-US" sz="1800" b="0" i="0" u="sng" strike="noStrike" kern="0" cap="none" spc="0" normalizeH="0" baseline="0" noProof="0" dirty="0">
                <a:ln>
                  <a:noFill/>
                </a:ln>
                <a:solidFill>
                  <a:prstClr val="black"/>
                </a:solidFill>
                <a:effectLst/>
                <a:uLnTx/>
                <a:uFillTx/>
                <a:latin typeface="Century Gothic" panose="020B0502020202020204" pitchFamily="34" charset="0"/>
              </a:rPr>
              <a:t>had</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a large meal and </a:t>
            </a:r>
            <a:r>
              <a:rPr kumimoji="0" lang="en-US" sz="1800" b="0" i="0" u="sng" strike="noStrike" kern="0" cap="none" spc="0" normalizeH="0" baseline="0" noProof="0" dirty="0">
                <a:ln>
                  <a:noFill/>
                </a:ln>
                <a:solidFill>
                  <a:prstClr val="black"/>
                </a:solidFill>
                <a:effectLst/>
                <a:uLnTx/>
                <a:uFillTx/>
                <a:latin typeface="Century Gothic" panose="020B0502020202020204" pitchFamily="34" charset="0"/>
              </a:rPr>
              <a:t>slept</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for 24 hours.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sz="1800" b="0" i="0" u="none" strike="noStrike" kern="0" cap="none" spc="0" normalizeH="0" baseline="0" noProof="0" dirty="0">
                <a:ln>
                  <a:noFill/>
                </a:ln>
                <a:solidFill>
                  <a:srgbClr val="C00000"/>
                </a:solidFill>
                <a:effectLst/>
                <a:uLnTx/>
                <a:uFillTx/>
                <a:latin typeface="Century Gothic" panose="020B0502020202020204" pitchFamily="34" charset="0"/>
              </a:rPr>
              <a:t>Negated</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The lion </a:t>
            </a:r>
            <a:r>
              <a:rPr kumimoji="0" lang="en-US" sz="1800" b="0" i="0" u="none" strike="noStrike" kern="0" cap="none" spc="0" normalizeH="0" baseline="0" noProof="0" dirty="0">
                <a:ln>
                  <a:noFill/>
                </a:ln>
                <a:solidFill>
                  <a:srgbClr val="C00000"/>
                </a:solidFill>
                <a:effectLst/>
                <a:uLnTx/>
                <a:uFillTx/>
                <a:latin typeface="Century Gothic" panose="020B0502020202020204" pitchFamily="34" charset="0"/>
              </a:rPr>
              <a:t>didn’t</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a:t>
            </a:r>
            <a:r>
              <a:rPr kumimoji="0" lang="en-US" sz="1800" b="0" i="0" u="sng" strike="noStrike" kern="0" cap="none" spc="0" normalizeH="0" baseline="0" noProof="0" dirty="0">
                <a:ln>
                  <a:noFill/>
                </a:ln>
                <a:solidFill>
                  <a:prstClr val="black"/>
                </a:solidFill>
                <a:effectLst/>
                <a:uLnTx/>
                <a:uFillTx/>
                <a:latin typeface="Century Gothic" panose="020B0502020202020204" pitchFamily="34" charset="0"/>
              </a:rPr>
              <a:t>sleep</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after having a large meal.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sz="1800" b="0" i="0" u="none" strike="noStrike" kern="0" cap="none" spc="0" normalizeH="0" baseline="0" noProof="0" dirty="0">
                <a:ln>
                  <a:noFill/>
                </a:ln>
                <a:solidFill>
                  <a:srgbClr val="D97F81"/>
                </a:solidFill>
                <a:effectLst/>
                <a:uLnTx/>
                <a:uFillTx/>
                <a:latin typeface="Century Gothic" panose="020B0502020202020204" pitchFamily="34" charset="0"/>
              </a:rPr>
              <a:t>Uncertain</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The lion </a:t>
            </a:r>
            <a:r>
              <a:rPr kumimoji="0" lang="en-US" sz="1800" b="0" i="0" u="none" strike="noStrike" kern="0" cap="none" spc="0" normalizeH="0" baseline="0" noProof="0" dirty="0">
                <a:ln>
                  <a:noFill/>
                </a:ln>
                <a:solidFill>
                  <a:srgbClr val="D97F81"/>
                </a:solidFill>
                <a:effectLst/>
                <a:uLnTx/>
                <a:uFillTx/>
                <a:latin typeface="Century Gothic" panose="020B0502020202020204" pitchFamily="34" charset="0"/>
              </a:rPr>
              <a:t>may</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have </a:t>
            </a:r>
            <a:r>
              <a:rPr kumimoji="0" lang="en-US" sz="1800" b="0" i="0" u="sng" strike="noStrike" kern="0" cap="none" spc="0" normalizeH="0" baseline="0" noProof="0" dirty="0">
                <a:ln>
                  <a:noFill/>
                </a:ln>
                <a:solidFill>
                  <a:prstClr val="black"/>
                </a:solidFill>
                <a:effectLst/>
                <a:uLnTx/>
                <a:uFillTx/>
                <a:latin typeface="Century Gothic" panose="020B0502020202020204" pitchFamily="34" charset="0"/>
              </a:rPr>
              <a:t>had</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a large meal before sleeping.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sz="1800" b="0" i="0" u="none" strike="noStrike" kern="0" cap="none" spc="0" normalizeH="0" baseline="0" noProof="0" dirty="0">
                <a:ln>
                  <a:noFill/>
                </a:ln>
                <a:solidFill>
                  <a:srgbClr val="79626E"/>
                </a:solidFill>
                <a:effectLst/>
                <a:uLnTx/>
                <a:uFillTx/>
                <a:latin typeface="Century Gothic" panose="020B0502020202020204" pitchFamily="34" charset="0"/>
              </a:rPr>
              <a:t>Hypothetical</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a:t>
            </a:r>
            <a:r>
              <a:rPr kumimoji="0" lang="en-US" sz="1800" b="0" i="0" u="none" strike="noStrike" kern="0" cap="none" spc="0" normalizeH="0" baseline="0" noProof="0" dirty="0">
                <a:ln>
                  <a:noFill/>
                </a:ln>
                <a:solidFill>
                  <a:srgbClr val="79626E"/>
                </a:solidFill>
                <a:effectLst/>
                <a:uLnTx/>
                <a:uFillTx/>
                <a:latin typeface="Century Gothic" panose="020B0502020202020204" pitchFamily="34" charset="0"/>
              </a:rPr>
              <a:t>If</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the lion </a:t>
            </a:r>
            <a:r>
              <a:rPr kumimoji="0" lang="en-US" sz="1800" b="0" i="0" u="sng" strike="noStrike" kern="0" cap="none" spc="0" normalizeH="0" baseline="0" noProof="0" dirty="0">
                <a:ln>
                  <a:noFill/>
                </a:ln>
                <a:solidFill>
                  <a:prstClr val="black"/>
                </a:solidFill>
                <a:effectLst/>
                <a:uLnTx/>
                <a:uFillTx/>
                <a:latin typeface="Century Gothic" panose="020B0502020202020204" pitchFamily="34" charset="0"/>
              </a:rPr>
              <a:t>has</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a large meal, it will </a:t>
            </a:r>
            <a:r>
              <a:rPr kumimoji="0" lang="en-US" sz="1800" b="0" i="0" u="sng" strike="noStrike" kern="0" cap="none" spc="0" normalizeH="0" baseline="0" noProof="0" dirty="0">
                <a:ln>
                  <a:noFill/>
                </a:ln>
                <a:solidFill>
                  <a:prstClr val="black"/>
                </a:solidFill>
                <a:effectLst/>
                <a:uLnTx/>
                <a:uFillTx/>
                <a:latin typeface="Century Gothic" panose="020B0502020202020204" pitchFamily="34" charset="0"/>
              </a:rPr>
              <a:t>sleep</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for 24 hours.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sz="1800" b="0" i="0" u="none" strike="noStrike" kern="0" cap="none" spc="0" normalizeH="0" baseline="0" noProof="0" dirty="0">
                <a:ln>
                  <a:noFill/>
                </a:ln>
                <a:solidFill>
                  <a:srgbClr val="00B050"/>
                </a:solidFill>
                <a:effectLst/>
                <a:uLnTx/>
                <a:uFillTx/>
                <a:latin typeface="Century Gothic" panose="020B0502020202020204" pitchFamily="34" charset="0"/>
              </a:rPr>
              <a:t>Repetitive</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The lion </a:t>
            </a:r>
            <a:r>
              <a:rPr kumimoji="0" lang="en-US" sz="1800" b="0" i="0" u="none" strike="noStrike" kern="0" cap="none" spc="0" normalizeH="0" baseline="0" noProof="0" dirty="0">
                <a:ln>
                  <a:noFill/>
                </a:ln>
                <a:solidFill>
                  <a:srgbClr val="00B050"/>
                </a:solidFill>
                <a:effectLst/>
                <a:uLnTx/>
                <a:uFillTx/>
                <a:latin typeface="Century Gothic" panose="020B0502020202020204" pitchFamily="34" charset="0"/>
              </a:rPr>
              <a:t>used to </a:t>
            </a:r>
            <a:r>
              <a:rPr kumimoji="0" lang="en-US" sz="1800" b="0" i="0" u="sng" strike="noStrike" kern="0" cap="none" spc="0" normalizeH="0" baseline="0" noProof="0" dirty="0">
                <a:ln>
                  <a:noFill/>
                </a:ln>
                <a:solidFill>
                  <a:prstClr val="black"/>
                </a:solidFill>
                <a:effectLst/>
                <a:uLnTx/>
                <a:uFillTx/>
                <a:latin typeface="Century Gothic" panose="020B0502020202020204" pitchFamily="34" charset="0"/>
              </a:rPr>
              <a:t>sleep</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for 24 hours after </a:t>
            </a:r>
            <a:r>
              <a:rPr kumimoji="0" lang="en-US" sz="1800" b="0" i="0" u="sng" strike="noStrike" kern="0" cap="none" spc="0" normalizeH="0" baseline="0" noProof="0" dirty="0">
                <a:ln>
                  <a:noFill/>
                </a:ln>
                <a:solidFill>
                  <a:prstClr val="black"/>
                </a:solidFill>
                <a:effectLst/>
                <a:uLnTx/>
                <a:uFillTx/>
                <a:latin typeface="Century Gothic" panose="020B0502020202020204" pitchFamily="34" charset="0"/>
              </a:rPr>
              <a:t>having</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large meals.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sz="1800" b="0" i="0" u="none" strike="noStrike" kern="0" cap="none" spc="0" normalizeH="0" baseline="0" noProof="0" dirty="0">
                <a:ln>
                  <a:noFill/>
                </a:ln>
                <a:solidFill>
                  <a:srgbClr val="00B0F0"/>
                </a:solidFill>
                <a:effectLst/>
                <a:uLnTx/>
                <a:uFillTx/>
                <a:latin typeface="Century Gothic" panose="020B0502020202020204" pitchFamily="34" charset="0"/>
              </a:rPr>
              <a:t>Generic</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After </a:t>
            </a:r>
            <a:r>
              <a:rPr kumimoji="0" lang="en-US" sz="1800" b="0" i="0" u="sng" strike="noStrike" kern="0" cap="none" spc="0" normalizeH="0" baseline="0" noProof="0" dirty="0">
                <a:ln>
                  <a:noFill/>
                </a:ln>
                <a:solidFill>
                  <a:prstClr val="black"/>
                </a:solidFill>
                <a:effectLst/>
                <a:uLnTx/>
                <a:uFillTx/>
                <a:latin typeface="Century Gothic" panose="020B0502020202020204" pitchFamily="34" charset="0"/>
              </a:rPr>
              <a:t>having</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a large meal, </a:t>
            </a:r>
            <a:r>
              <a:rPr kumimoji="0" lang="en-US" sz="1800" b="0" i="0" u="none" strike="noStrike" kern="0" cap="none" spc="0" normalizeH="0" baseline="0" noProof="0" dirty="0">
                <a:ln>
                  <a:noFill/>
                </a:ln>
                <a:solidFill>
                  <a:srgbClr val="00B0F0"/>
                </a:solidFill>
                <a:effectLst/>
                <a:uLnTx/>
                <a:uFillTx/>
                <a:latin typeface="Century Gothic" panose="020B0502020202020204" pitchFamily="34" charset="0"/>
              </a:rPr>
              <a:t>lions</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may </a:t>
            </a:r>
            <a:r>
              <a:rPr kumimoji="0" lang="en-US" sz="1800" b="0" i="0" u="sng" strike="noStrike" kern="0" cap="none" spc="0" normalizeH="0" baseline="0" noProof="0" dirty="0">
                <a:ln>
                  <a:noFill/>
                </a:ln>
                <a:solidFill>
                  <a:prstClr val="black"/>
                </a:solidFill>
                <a:effectLst/>
                <a:uLnTx/>
                <a:uFillTx/>
                <a:latin typeface="Century Gothic" panose="020B0502020202020204" pitchFamily="34" charset="0"/>
              </a:rPr>
              <a:t>sleep</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longer.</a:t>
            </a:r>
          </a:p>
        </p:txBody>
      </p:sp>
      <p:sp>
        <p:nvSpPr>
          <p:cNvPr id="4" name="Slide Number Placeholder 3">
            <a:extLst>
              <a:ext uri="{FF2B5EF4-FFF2-40B4-BE49-F238E27FC236}">
                <a16:creationId xmlns:a16="http://schemas.microsoft.com/office/drawing/2014/main" id="{BEFB96A4-94C1-70B3-39D4-A49611CD8416}"/>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51</a:t>
            </a:fld>
            <a:endParaRPr lang="en-US" dirty="0"/>
          </a:p>
        </p:txBody>
      </p:sp>
    </p:spTree>
    <p:extLst>
      <p:ext uri="{BB962C8B-B14F-4D97-AF65-F5344CB8AC3E}">
        <p14:creationId xmlns:p14="http://schemas.microsoft.com/office/powerpoint/2010/main" val="57100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2CFDC-2606-BB42-A7F2-572DA1FEF95C}"/>
              </a:ext>
            </a:extLst>
          </p:cNvPr>
          <p:cNvSpPr>
            <a:spLocks noGrp="1"/>
          </p:cNvSpPr>
          <p:nvPr>
            <p:ph type="title"/>
          </p:nvPr>
        </p:nvSpPr>
        <p:spPr>
          <a:xfrm>
            <a:off x="423334" y="146756"/>
            <a:ext cx="7145867" cy="711200"/>
          </a:xfrm>
        </p:spPr>
        <p:txBody>
          <a:bodyPr/>
          <a:lstStyle/>
          <a:p>
            <a:r>
              <a:rPr lang="en-AL" dirty="0"/>
              <a:t>Advantages of QA as a format</a:t>
            </a:r>
          </a:p>
        </p:txBody>
      </p:sp>
      <p:sp>
        <p:nvSpPr>
          <p:cNvPr id="3" name="Content Placeholder 2">
            <a:extLst>
              <a:ext uri="{FF2B5EF4-FFF2-40B4-BE49-F238E27FC236}">
                <a16:creationId xmlns:a16="http://schemas.microsoft.com/office/drawing/2014/main" id="{D7AEBBF5-48F4-9543-8DF6-6E574C7D2C5E}"/>
              </a:ext>
            </a:extLst>
          </p:cNvPr>
          <p:cNvSpPr>
            <a:spLocks noGrp="1"/>
          </p:cNvSpPr>
          <p:nvPr>
            <p:ph type="body" sz="quarter" idx="10"/>
          </p:nvPr>
        </p:nvSpPr>
        <p:spPr/>
        <p:txBody>
          <a:bodyPr/>
          <a:lstStyle/>
          <a:p>
            <a:pPr marL="0" indent="0">
              <a:buNone/>
            </a:pPr>
            <a:r>
              <a:rPr lang="en-AL" dirty="0"/>
              <a:t>2. Handle events in different modalities</a:t>
            </a:r>
          </a:p>
        </p:txBody>
      </p:sp>
      <p:sp>
        <p:nvSpPr>
          <p:cNvPr id="26" name="Rounded Rectangle 25">
            <a:extLst>
              <a:ext uri="{FF2B5EF4-FFF2-40B4-BE49-F238E27FC236}">
                <a16:creationId xmlns:a16="http://schemas.microsoft.com/office/drawing/2014/main" id="{9F9EE576-52CC-3146-ADBE-AAE72F24B897}"/>
              </a:ext>
            </a:extLst>
          </p:cNvPr>
          <p:cNvSpPr/>
          <p:nvPr/>
        </p:nvSpPr>
        <p:spPr>
          <a:xfrm>
            <a:off x="953094" y="2439139"/>
            <a:ext cx="7132901" cy="3754271"/>
          </a:xfrm>
          <a:prstGeom prst="roundRect">
            <a:avLst>
              <a:gd name="adj" fmla="val 4046"/>
            </a:avLst>
          </a:prstGeom>
          <a:noFill/>
          <a:ln w="12700" cap="flat" cmpd="sng" algn="ctr">
            <a:solidFill>
              <a:sysClr val="windowText" lastClr="0000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9D61C5B2-B2B6-5D45-98E7-E7683B249F1F}"/>
              </a:ext>
            </a:extLst>
          </p:cNvPr>
          <p:cNvSpPr txBox="1"/>
          <p:nvPr/>
        </p:nvSpPr>
        <p:spPr>
          <a:xfrm>
            <a:off x="953094" y="2516959"/>
            <a:ext cx="7218759" cy="3139321"/>
          </a:xfrm>
          <a:prstGeom prst="rect">
            <a:avLst/>
          </a:prstGeom>
          <a:noFill/>
        </p:spPr>
        <p:txBody>
          <a:bodyPr wrap="square" rtlCol="0">
            <a:spAutoFit/>
          </a:bodyPr>
          <a:lstStyle/>
          <a:p>
            <a:pPr marL="0" lvl="0" indent="0" algn="ctr" defTabSz="685800">
              <a:buNone/>
              <a:defRPr/>
            </a:pPr>
            <a:r>
              <a:rPr kumimoji="0" lang="en-US" sz="1800" b="1" i="0" u="none" strike="noStrike" kern="0" cap="none" spc="0" normalizeH="0" baseline="0" noProof="0" dirty="0">
                <a:ln>
                  <a:noFill/>
                </a:ln>
                <a:solidFill>
                  <a:prstClr val="black"/>
                </a:solidFill>
                <a:effectLst/>
                <a:uLnTx/>
                <a:uFillTx/>
                <a:latin typeface="Century Gothic" panose="020B0502020202020204" pitchFamily="34" charset="0"/>
              </a:rPr>
              <a:t>Questions that query events in different </a:t>
            </a:r>
            <a:r>
              <a:rPr lang="en-US" sz="1800" b="1" kern="0" dirty="0">
                <a:solidFill>
                  <a:srgbClr val="C00000"/>
                </a:solidFill>
                <a:latin typeface="Century Gothic" panose="020B0502020202020204" pitchFamily="34" charset="0"/>
              </a:rPr>
              <a:t>m</a:t>
            </a:r>
            <a:r>
              <a:rPr lang="en-US" sz="1800" b="1" kern="0" dirty="0">
                <a:solidFill>
                  <a:srgbClr val="D97F81"/>
                </a:solidFill>
                <a:latin typeface="Century Gothic" panose="020B0502020202020204" pitchFamily="34" charset="0"/>
              </a:rPr>
              <a:t>o</a:t>
            </a:r>
            <a:r>
              <a:rPr lang="en-US" sz="1800" b="1" kern="0" dirty="0">
                <a:solidFill>
                  <a:srgbClr val="634C4B"/>
                </a:solidFill>
                <a:latin typeface="Century Gothic" panose="020B0502020202020204" pitchFamily="34" charset="0"/>
              </a:rPr>
              <a:t>d</a:t>
            </a:r>
            <a:r>
              <a:rPr lang="en-US" sz="1800" b="1" kern="0" dirty="0">
                <a:solidFill>
                  <a:srgbClr val="00B050"/>
                </a:solidFill>
                <a:latin typeface="Century Gothic" panose="020B0502020202020204" pitchFamily="34" charset="0"/>
              </a:rPr>
              <a:t>e</a:t>
            </a:r>
            <a:r>
              <a:rPr lang="en-US" sz="1800" b="1" kern="0" dirty="0">
                <a:solidFill>
                  <a:srgbClr val="00B0F0"/>
                </a:solidFill>
                <a:latin typeface="Century Gothic" panose="020B0502020202020204" pitchFamily="34" charset="0"/>
              </a:rPr>
              <a:t>s</a:t>
            </a:r>
            <a:endParaRPr kumimoji="0" lang="en-US" sz="1800" b="1" i="0" u="none" strike="noStrike" kern="0" cap="none" spc="0" normalizeH="0" baseline="0" noProof="0" dirty="0">
              <a:ln>
                <a:noFill/>
              </a:ln>
              <a:solidFill>
                <a:srgbClr val="00B0F0"/>
              </a:solidFill>
              <a:effectLst/>
              <a:uLnTx/>
              <a:uFillTx/>
              <a:latin typeface="Century Gothic" panose="020B0502020202020204" pitchFamily="34" charset="0"/>
            </a:endParaRP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sz="1800" b="0" i="0" u="none" strike="noStrike" kern="0" cap="none" spc="0" normalizeH="0" baseline="0" noProof="0" dirty="0">
                <a:ln>
                  <a:noFill/>
                </a:ln>
                <a:solidFill>
                  <a:srgbClr val="C00000"/>
                </a:solidFill>
                <a:effectLst/>
                <a:uLnTx/>
                <a:uFillTx/>
                <a:latin typeface="Century Gothic" panose="020B0502020202020204" pitchFamily="34" charset="0"/>
              </a:rPr>
              <a:t>Negated</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What didn’t the lion do after a large meal?</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sz="1800" b="0" i="0" u="none" strike="noStrike" kern="0" cap="none" spc="0" normalizeH="0" baseline="0" noProof="0" dirty="0">
                <a:ln>
                  <a:noFill/>
                </a:ln>
                <a:solidFill>
                  <a:srgbClr val="D97F81"/>
                </a:solidFill>
                <a:effectLst/>
                <a:uLnTx/>
                <a:uFillTx/>
                <a:latin typeface="Century Gothic" panose="020B0502020202020204" pitchFamily="34" charset="0"/>
              </a:rPr>
              <a:t>Uncertain</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What might the lion do before sleeping?</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sz="1800" b="0" i="0" u="none" strike="noStrike" kern="0" cap="none" spc="0" normalizeH="0" baseline="0" noProof="0" dirty="0">
                <a:ln>
                  <a:noFill/>
                </a:ln>
                <a:solidFill>
                  <a:srgbClr val="79626E"/>
                </a:solidFill>
                <a:effectLst/>
                <a:uLnTx/>
                <a:uFillTx/>
                <a:latin typeface="Century Gothic" panose="020B0502020202020204" pitchFamily="34" charset="0"/>
              </a:rPr>
              <a:t>Hypothetical</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What will the lion do if it has a large meal?</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sz="1800" b="0" i="0" u="none" strike="noStrike" kern="0" cap="none" spc="0" normalizeH="0" baseline="0" noProof="0" dirty="0">
                <a:ln>
                  <a:noFill/>
                </a:ln>
                <a:solidFill>
                  <a:srgbClr val="00B050"/>
                </a:solidFill>
                <a:effectLst/>
                <a:uLnTx/>
                <a:uFillTx/>
                <a:latin typeface="Century Gothic" panose="020B0502020202020204" pitchFamily="34" charset="0"/>
              </a:rPr>
              <a:t>Repetitive</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What did the lion use to do after large meals?</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entury Gothic" panose="020B0502020202020204" pitchFamily="34" charset="0"/>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a:t>
            </a:r>
            <a:r>
              <a:rPr kumimoji="0" lang="en-US" sz="1800" b="0" i="0" u="none" strike="noStrike" kern="0" cap="none" spc="0" normalizeH="0" baseline="0" noProof="0" dirty="0">
                <a:ln>
                  <a:noFill/>
                </a:ln>
                <a:solidFill>
                  <a:srgbClr val="00B0F0"/>
                </a:solidFill>
                <a:effectLst/>
                <a:uLnTx/>
                <a:uFillTx/>
                <a:latin typeface="Century Gothic" panose="020B0502020202020204" pitchFamily="34" charset="0"/>
              </a:rPr>
              <a:t>Generic</a:t>
            </a:r>
            <a:r>
              <a:rPr kumimoji="0" lang="en-US" sz="1800" b="0" i="0" u="none" strike="noStrike" kern="0" cap="none" spc="0" normalizeH="0" baseline="0" noProof="0" dirty="0">
                <a:ln>
                  <a:noFill/>
                </a:ln>
                <a:solidFill>
                  <a:prstClr val="black"/>
                </a:solidFill>
                <a:effectLst/>
                <a:uLnTx/>
                <a:uFillTx/>
                <a:latin typeface="Century Gothic" panose="020B0502020202020204" pitchFamily="34" charset="0"/>
              </a:rPr>
              <a:t>] What do lions do after a large meal?</a:t>
            </a:r>
          </a:p>
        </p:txBody>
      </p:sp>
      <p:sp>
        <p:nvSpPr>
          <p:cNvPr id="4" name="Slide Number Placeholder 3">
            <a:extLst>
              <a:ext uri="{FF2B5EF4-FFF2-40B4-BE49-F238E27FC236}">
                <a16:creationId xmlns:a16="http://schemas.microsoft.com/office/drawing/2014/main" id="{8D04668E-0416-9B29-B6AB-9C3CDABC4F6C}"/>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52</a:t>
            </a:fld>
            <a:endParaRPr lang="en-US" dirty="0"/>
          </a:p>
        </p:txBody>
      </p:sp>
    </p:spTree>
    <p:extLst>
      <p:ext uri="{BB962C8B-B14F-4D97-AF65-F5344CB8AC3E}">
        <p14:creationId xmlns:p14="http://schemas.microsoft.com/office/powerpoint/2010/main" val="597547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158F1-1D39-A344-9FD1-75B7AD6AC4A8}"/>
              </a:ext>
            </a:extLst>
          </p:cNvPr>
          <p:cNvSpPr>
            <a:spLocks noGrp="1"/>
          </p:cNvSpPr>
          <p:nvPr>
            <p:ph type="title"/>
          </p:nvPr>
        </p:nvSpPr>
        <p:spPr>
          <a:xfrm>
            <a:off x="423334" y="146756"/>
            <a:ext cx="7145867" cy="711200"/>
          </a:xfrm>
        </p:spPr>
        <p:txBody>
          <a:bodyPr/>
          <a:lstStyle/>
          <a:p>
            <a:r>
              <a:rPr lang="en-AL" dirty="0"/>
              <a:t>Advantages of QA as a format</a:t>
            </a:r>
          </a:p>
        </p:txBody>
      </p:sp>
      <p:sp>
        <p:nvSpPr>
          <p:cNvPr id="3" name="Content Placeholder 2">
            <a:extLst>
              <a:ext uri="{FF2B5EF4-FFF2-40B4-BE49-F238E27FC236}">
                <a16:creationId xmlns:a16="http://schemas.microsoft.com/office/drawing/2014/main" id="{3CD16684-18FA-A141-9FD0-DED1697B811D}"/>
              </a:ext>
            </a:extLst>
          </p:cNvPr>
          <p:cNvSpPr>
            <a:spLocks noGrp="1"/>
          </p:cNvSpPr>
          <p:nvPr>
            <p:ph type="body" sz="quarter" idx="10"/>
          </p:nvPr>
        </p:nvSpPr>
        <p:spPr/>
        <p:txBody>
          <a:bodyPr/>
          <a:lstStyle/>
          <a:p>
            <a:pPr marL="0" indent="0">
              <a:buNone/>
            </a:pPr>
            <a:r>
              <a:rPr lang="en-AL" dirty="0"/>
              <a:t>3. Prior formalisms had a major issue with defining when two events should have a relation. </a:t>
            </a:r>
          </a:p>
          <a:p>
            <a:r>
              <a:rPr lang="en-GB" sz="2000" i="1" dirty="0"/>
              <a:t>e.g., </a:t>
            </a:r>
            <a:r>
              <a:rPr lang="en-GB" sz="2000" i="1" dirty="0" err="1"/>
              <a:t>TimeBank</a:t>
            </a:r>
            <a:r>
              <a:rPr lang="en-GB" sz="2000" i="1" dirty="0"/>
              <a:t>, </a:t>
            </a:r>
            <a:r>
              <a:rPr lang="en-GB" sz="2000" i="1" dirty="0" err="1"/>
              <a:t>TimeBank</a:t>
            </a:r>
            <a:r>
              <a:rPr lang="en-GB" sz="2000" i="1" dirty="0"/>
              <a:t>-dense, </a:t>
            </a:r>
            <a:r>
              <a:rPr lang="en-GB" sz="2000" i="1" dirty="0" err="1"/>
              <a:t>VerbClause</a:t>
            </a:r>
            <a:r>
              <a:rPr lang="en-GB" sz="2000" i="1" dirty="0"/>
              <a:t>, RED, and MATRES</a:t>
            </a:r>
            <a:endParaRPr lang="en-AL" sz="2000" i="1" dirty="0"/>
          </a:p>
          <a:p>
            <a:pPr marL="0" indent="0">
              <a:buNone/>
            </a:pPr>
            <a:endParaRPr lang="en-AL" dirty="0"/>
          </a:p>
          <a:p>
            <a:pPr marL="0" indent="0">
              <a:buNone/>
            </a:pPr>
            <a:r>
              <a:rPr lang="en-AL" dirty="0"/>
              <a:t>In TORQUE, the format of QA naturally bypasses this issue – we don’t need to teach annotators these linguistic formalisms.</a:t>
            </a:r>
          </a:p>
        </p:txBody>
      </p:sp>
      <p:sp>
        <p:nvSpPr>
          <p:cNvPr id="4" name="Slide Number Placeholder 3">
            <a:extLst>
              <a:ext uri="{FF2B5EF4-FFF2-40B4-BE49-F238E27FC236}">
                <a16:creationId xmlns:a16="http://schemas.microsoft.com/office/drawing/2014/main" id="{B51BEFE1-6C06-E939-08B8-42F2E9B69508}"/>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53</a:t>
            </a:fld>
            <a:endParaRPr lang="en-US" dirty="0"/>
          </a:p>
        </p:txBody>
      </p:sp>
    </p:spTree>
    <p:extLst>
      <p:ext uri="{BB962C8B-B14F-4D97-AF65-F5344CB8AC3E}">
        <p14:creationId xmlns:p14="http://schemas.microsoft.com/office/powerpoint/2010/main" val="258293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8D9887-B3E1-954A-B912-E9523706253E}"/>
              </a:ext>
            </a:extLst>
          </p:cNvPr>
          <p:cNvPicPr>
            <a:picLocks noChangeAspect="1"/>
          </p:cNvPicPr>
          <p:nvPr/>
        </p:nvPicPr>
        <p:blipFill rotWithShape="1">
          <a:blip r:embed="rId3"/>
          <a:srcRect t="1" b="21331"/>
          <a:stretch/>
        </p:blipFill>
        <p:spPr>
          <a:xfrm>
            <a:off x="0" y="3888361"/>
            <a:ext cx="9144000" cy="1537749"/>
          </a:xfrm>
          <a:prstGeom prst="rect">
            <a:avLst/>
          </a:prstGeom>
        </p:spPr>
      </p:pic>
      <p:sp>
        <p:nvSpPr>
          <p:cNvPr id="6" name="TextBox 5">
            <a:extLst>
              <a:ext uri="{FF2B5EF4-FFF2-40B4-BE49-F238E27FC236}">
                <a16:creationId xmlns:a16="http://schemas.microsoft.com/office/drawing/2014/main" id="{8F94CF00-221A-3247-AD88-C370DC851035}"/>
              </a:ext>
            </a:extLst>
          </p:cNvPr>
          <p:cNvSpPr txBox="1"/>
          <p:nvPr/>
        </p:nvSpPr>
        <p:spPr>
          <a:xfrm>
            <a:off x="215153" y="356184"/>
            <a:ext cx="868142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Text: Heavy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snow</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is causing disruption to transport across the UK, with heavy rainfall bringing flooding to the south-west of England. Rescuers searching for a woman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trapped</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in a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landslide</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her home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said</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they had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found</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 body.</a:t>
            </a:r>
          </a:p>
        </p:txBody>
      </p:sp>
      <p:sp>
        <p:nvSpPr>
          <p:cNvPr id="103" name="Rounded Rectangle 102">
            <a:extLst>
              <a:ext uri="{FF2B5EF4-FFF2-40B4-BE49-F238E27FC236}">
                <a16:creationId xmlns:a16="http://schemas.microsoft.com/office/drawing/2014/main" id="{2E24AE21-D4A7-064F-86CD-CF6BCA84226A}"/>
              </a:ext>
            </a:extLst>
          </p:cNvPr>
          <p:cNvSpPr/>
          <p:nvPr/>
        </p:nvSpPr>
        <p:spPr>
          <a:xfrm>
            <a:off x="2880380" y="2405126"/>
            <a:ext cx="847214" cy="190736"/>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LANDSLIDE</a:t>
            </a:r>
          </a:p>
        </p:txBody>
      </p:sp>
      <p:sp>
        <p:nvSpPr>
          <p:cNvPr id="104" name="Rounded Rectangle 103">
            <a:extLst>
              <a:ext uri="{FF2B5EF4-FFF2-40B4-BE49-F238E27FC236}">
                <a16:creationId xmlns:a16="http://schemas.microsoft.com/office/drawing/2014/main" id="{EB2C1DF2-D590-3742-A21D-3A76CE6779AA}"/>
              </a:ext>
            </a:extLst>
          </p:cNvPr>
          <p:cNvSpPr/>
          <p:nvPr/>
        </p:nvSpPr>
        <p:spPr>
          <a:xfrm>
            <a:off x="3787489" y="2405126"/>
            <a:ext cx="847214" cy="190736"/>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TRAPPED</a:t>
            </a:r>
          </a:p>
        </p:txBody>
      </p:sp>
      <p:sp>
        <p:nvSpPr>
          <p:cNvPr id="105" name="Rounded Rectangle 104">
            <a:extLst>
              <a:ext uri="{FF2B5EF4-FFF2-40B4-BE49-F238E27FC236}">
                <a16:creationId xmlns:a16="http://schemas.microsoft.com/office/drawing/2014/main" id="{5AF5363D-1729-904A-A6A4-3A9F530A02CF}"/>
              </a:ext>
            </a:extLst>
          </p:cNvPr>
          <p:cNvSpPr/>
          <p:nvPr/>
        </p:nvSpPr>
        <p:spPr>
          <a:xfrm>
            <a:off x="4694597" y="2405126"/>
            <a:ext cx="582945" cy="190736"/>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FOUND</a:t>
            </a:r>
          </a:p>
        </p:txBody>
      </p:sp>
      <p:sp>
        <p:nvSpPr>
          <p:cNvPr id="106" name="Rounded Rectangle 105">
            <a:extLst>
              <a:ext uri="{FF2B5EF4-FFF2-40B4-BE49-F238E27FC236}">
                <a16:creationId xmlns:a16="http://schemas.microsoft.com/office/drawing/2014/main" id="{336BF037-D0C5-0540-A55F-9B2F8590F9E8}"/>
              </a:ext>
            </a:extLst>
          </p:cNvPr>
          <p:cNvSpPr/>
          <p:nvPr/>
        </p:nvSpPr>
        <p:spPr>
          <a:xfrm>
            <a:off x="5332926" y="2408376"/>
            <a:ext cx="466353" cy="190737"/>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SAID</a:t>
            </a:r>
          </a:p>
        </p:txBody>
      </p:sp>
      <p:grpSp>
        <p:nvGrpSpPr>
          <p:cNvPr id="113" name="Group 112">
            <a:extLst>
              <a:ext uri="{FF2B5EF4-FFF2-40B4-BE49-F238E27FC236}">
                <a16:creationId xmlns:a16="http://schemas.microsoft.com/office/drawing/2014/main" id="{19D8FB88-C9D2-B94D-B631-5D92FF503100}"/>
              </a:ext>
            </a:extLst>
          </p:cNvPr>
          <p:cNvGrpSpPr/>
          <p:nvPr/>
        </p:nvGrpSpPr>
        <p:grpSpPr>
          <a:xfrm>
            <a:off x="1122702" y="1677755"/>
            <a:ext cx="6968377" cy="1593975"/>
            <a:chOff x="970767" y="2460811"/>
            <a:chExt cx="6968377" cy="1593975"/>
          </a:xfrm>
        </p:grpSpPr>
        <p:sp>
          <p:nvSpPr>
            <p:cNvPr id="93" name="Rounded Rectangle 92">
              <a:extLst>
                <a:ext uri="{FF2B5EF4-FFF2-40B4-BE49-F238E27FC236}">
                  <a16:creationId xmlns:a16="http://schemas.microsoft.com/office/drawing/2014/main" id="{B3A13AFF-AD07-E14F-9B40-553EA0B3CF91}"/>
                </a:ext>
              </a:extLst>
            </p:cNvPr>
            <p:cNvSpPr/>
            <p:nvPr/>
          </p:nvSpPr>
          <p:spPr>
            <a:xfrm>
              <a:off x="970767" y="2460811"/>
              <a:ext cx="6968377" cy="1593975"/>
            </a:xfrm>
            <a:prstGeom prst="round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Rounded Rectangle 110">
              <a:extLst>
                <a:ext uri="{FF2B5EF4-FFF2-40B4-BE49-F238E27FC236}">
                  <a16:creationId xmlns:a16="http://schemas.microsoft.com/office/drawing/2014/main" id="{BAB8B31D-1D54-AC4B-9A05-D6A736A80970}"/>
                </a:ext>
              </a:extLst>
            </p:cNvPr>
            <p:cNvSpPr/>
            <p:nvPr/>
          </p:nvSpPr>
          <p:spPr>
            <a:xfrm>
              <a:off x="2011325" y="3468719"/>
              <a:ext cx="4894288" cy="190737"/>
            </a:xfrm>
            <a:prstGeom prst="roundRect">
              <a:avLst/>
            </a:prstGeom>
            <a:solidFill>
              <a:srgbClr val="B2BDC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2" name="Pentagon 111">
              <a:extLst>
                <a:ext uri="{FF2B5EF4-FFF2-40B4-BE49-F238E27FC236}">
                  <a16:creationId xmlns:a16="http://schemas.microsoft.com/office/drawing/2014/main" id="{8CBB039F-6FE4-314C-8190-C753FC283477}"/>
                </a:ext>
              </a:extLst>
            </p:cNvPr>
            <p:cNvSpPr/>
            <p:nvPr/>
          </p:nvSpPr>
          <p:spPr>
            <a:xfrm>
              <a:off x="6840351" y="3469184"/>
              <a:ext cx="751209" cy="189807"/>
            </a:xfrm>
            <a:prstGeom prst="homePlate">
              <a:avLst/>
            </a:prstGeom>
            <a:solidFill>
              <a:srgbClr val="B2BDC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F897D1BB-2DF6-304F-835B-EAB8E708216F}"/>
                </a:ext>
              </a:extLst>
            </p:cNvPr>
            <p:cNvSpPr txBox="1"/>
            <p:nvPr/>
          </p:nvSpPr>
          <p:spPr>
            <a:xfrm>
              <a:off x="5690954" y="3658992"/>
              <a:ext cx="73770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PRESENT</a:t>
              </a:r>
            </a:p>
          </p:txBody>
        </p:sp>
        <p:sp>
          <p:nvSpPr>
            <p:cNvPr id="97" name="Oval 96">
              <a:extLst>
                <a:ext uri="{FF2B5EF4-FFF2-40B4-BE49-F238E27FC236}">
                  <a16:creationId xmlns:a16="http://schemas.microsoft.com/office/drawing/2014/main" id="{61362A0F-B4E3-5846-AE4F-3F160E2B7527}"/>
                </a:ext>
              </a:extLst>
            </p:cNvPr>
            <p:cNvSpPr>
              <a:spLocks noChangeAspect="1"/>
            </p:cNvSpPr>
            <p:nvPr/>
          </p:nvSpPr>
          <p:spPr>
            <a:xfrm>
              <a:off x="5971878" y="3517145"/>
              <a:ext cx="86276" cy="86276"/>
            </a:xfrm>
            <a:prstGeom prst="ellipse">
              <a:avLst/>
            </a:prstGeom>
            <a:solidFill>
              <a:srgbClr val="97334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8" name="Rounded Rectangle 97">
              <a:extLst>
                <a:ext uri="{FF2B5EF4-FFF2-40B4-BE49-F238E27FC236}">
                  <a16:creationId xmlns:a16="http://schemas.microsoft.com/office/drawing/2014/main" id="{3D08B95D-DB42-874B-9CA4-BABF41F8A4CC}"/>
                </a:ext>
              </a:extLst>
            </p:cNvPr>
            <p:cNvSpPr/>
            <p:nvPr/>
          </p:nvSpPr>
          <p:spPr>
            <a:xfrm>
              <a:off x="2377687" y="2836806"/>
              <a:ext cx="4210162" cy="190737"/>
            </a:xfrm>
            <a:prstGeom prst="roundRect">
              <a:avLst/>
            </a:prstGeom>
            <a:solidFill>
              <a:srgbClr val="D6E8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SNOW</a:t>
              </a:r>
            </a:p>
          </p:txBody>
        </p:sp>
        <p:cxnSp>
          <p:nvCxnSpPr>
            <p:cNvPr id="99" name="Straight Connector 98">
              <a:extLst>
                <a:ext uri="{FF2B5EF4-FFF2-40B4-BE49-F238E27FC236}">
                  <a16:creationId xmlns:a16="http://schemas.microsoft.com/office/drawing/2014/main" id="{9ACE3E1E-07FF-A545-A71E-25BBDE20AF1A}"/>
                </a:ext>
              </a:extLst>
            </p:cNvPr>
            <p:cNvCxnSpPr>
              <a:cxnSpLocks/>
            </p:cNvCxnSpPr>
            <p:nvPr/>
          </p:nvCxnSpPr>
          <p:spPr>
            <a:xfrm flipV="1">
              <a:off x="6016181" y="2811520"/>
              <a:ext cx="0" cy="754358"/>
            </a:xfrm>
            <a:prstGeom prst="line">
              <a:avLst/>
            </a:prstGeom>
            <a:noFill/>
            <a:ln w="6350" cap="flat" cmpd="sng" algn="ctr">
              <a:solidFill>
                <a:srgbClr val="973341"/>
              </a:solidFill>
              <a:prstDash val="dash"/>
              <a:miter lim="800000"/>
            </a:ln>
            <a:effectLst/>
          </p:spPr>
        </p:cxnSp>
        <p:sp>
          <p:nvSpPr>
            <p:cNvPr id="107" name="TextBox 106">
              <a:extLst>
                <a:ext uri="{FF2B5EF4-FFF2-40B4-BE49-F238E27FC236}">
                  <a16:creationId xmlns:a16="http://schemas.microsoft.com/office/drawing/2014/main" id="{ED9AA5E7-2AA6-5A4A-82D3-AEC2CC1CE325}"/>
                </a:ext>
              </a:extLst>
            </p:cNvPr>
            <p:cNvSpPr txBox="1"/>
            <p:nvPr/>
          </p:nvSpPr>
          <p:spPr>
            <a:xfrm>
              <a:off x="1295873" y="3426676"/>
              <a:ext cx="48122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TIME</a:t>
              </a:r>
            </a:p>
          </p:txBody>
        </p:sp>
      </p:grpSp>
      <p:grpSp>
        <p:nvGrpSpPr>
          <p:cNvPr id="131" name="Group 130">
            <a:extLst>
              <a:ext uri="{FF2B5EF4-FFF2-40B4-BE49-F238E27FC236}">
                <a16:creationId xmlns:a16="http://schemas.microsoft.com/office/drawing/2014/main" id="{84EA8840-9F29-C941-BDCD-6668543F36AA}"/>
              </a:ext>
            </a:extLst>
          </p:cNvPr>
          <p:cNvGrpSpPr/>
          <p:nvPr/>
        </p:nvGrpSpPr>
        <p:grpSpPr>
          <a:xfrm>
            <a:off x="970767" y="4294905"/>
            <a:ext cx="701457" cy="1083501"/>
            <a:chOff x="970767" y="4803732"/>
            <a:chExt cx="701457" cy="1083501"/>
          </a:xfrm>
        </p:grpSpPr>
        <p:cxnSp>
          <p:nvCxnSpPr>
            <p:cNvPr id="122" name="Straight Connector 121">
              <a:extLst>
                <a:ext uri="{FF2B5EF4-FFF2-40B4-BE49-F238E27FC236}">
                  <a16:creationId xmlns:a16="http://schemas.microsoft.com/office/drawing/2014/main" id="{0ED84786-A96B-3944-8B64-F18AA34D517A}"/>
                </a:ext>
              </a:extLst>
            </p:cNvPr>
            <p:cNvCxnSpPr/>
            <p:nvPr/>
          </p:nvCxnSpPr>
          <p:spPr>
            <a:xfrm>
              <a:off x="1052186" y="4803732"/>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ECA1A8D8-9265-094C-B844-0C143EF12A00}"/>
                </a:ext>
              </a:extLst>
            </p:cNvPr>
            <p:cNvCxnSpPr/>
            <p:nvPr/>
          </p:nvCxnSpPr>
          <p:spPr>
            <a:xfrm>
              <a:off x="1058449" y="4928992"/>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7635D54-FB0F-4344-9E43-720F86C0EE7B}"/>
                </a:ext>
              </a:extLst>
            </p:cNvPr>
            <p:cNvCxnSpPr/>
            <p:nvPr/>
          </p:nvCxnSpPr>
          <p:spPr>
            <a:xfrm>
              <a:off x="1058449" y="5073041"/>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E5E00B9-2D67-D24C-9D62-DBABA1FDD8C5}"/>
                </a:ext>
              </a:extLst>
            </p:cNvPr>
            <p:cNvCxnSpPr/>
            <p:nvPr/>
          </p:nvCxnSpPr>
          <p:spPr>
            <a:xfrm>
              <a:off x="1164920" y="5210827"/>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3AD94EF-DF7F-FB48-AE10-A237B53FF5C5}"/>
                </a:ext>
              </a:extLst>
            </p:cNvPr>
            <p:cNvCxnSpPr/>
            <p:nvPr/>
          </p:nvCxnSpPr>
          <p:spPr>
            <a:xfrm>
              <a:off x="1196235" y="5336088"/>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A4CF52F-FA96-6849-8FC8-0C923444C253}"/>
                </a:ext>
              </a:extLst>
            </p:cNvPr>
            <p:cNvCxnSpPr/>
            <p:nvPr/>
          </p:nvCxnSpPr>
          <p:spPr>
            <a:xfrm>
              <a:off x="1352810" y="5486400"/>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CEC5E2E-D2AD-1943-A329-FA77C8B2AE95}"/>
                </a:ext>
              </a:extLst>
            </p:cNvPr>
            <p:cNvCxnSpPr/>
            <p:nvPr/>
          </p:nvCxnSpPr>
          <p:spPr>
            <a:xfrm>
              <a:off x="1315232" y="5887233"/>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FC24B43-66EB-1D4A-B3A7-2DD52FF3C766}"/>
                </a:ext>
              </a:extLst>
            </p:cNvPr>
            <p:cNvCxnSpPr/>
            <p:nvPr/>
          </p:nvCxnSpPr>
          <p:spPr>
            <a:xfrm>
              <a:off x="977030" y="5755710"/>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DB096A3-FB46-F24C-8C2A-17167E0EE80D}"/>
                </a:ext>
              </a:extLst>
            </p:cNvPr>
            <p:cNvCxnSpPr/>
            <p:nvPr/>
          </p:nvCxnSpPr>
          <p:spPr>
            <a:xfrm>
              <a:off x="970767" y="5630449"/>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F2DDD6F6-98D6-1847-B6F6-23173D458458}"/>
              </a:ext>
            </a:extLst>
          </p:cNvPr>
          <p:cNvSpPr/>
          <p:nvPr/>
        </p:nvSpPr>
        <p:spPr>
          <a:xfrm>
            <a:off x="2529622" y="3888361"/>
            <a:ext cx="1822459" cy="15864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55697F0A-60C3-2649-8E3C-3518EAC14EF3}"/>
              </a:ext>
            </a:extLst>
          </p:cNvPr>
          <p:cNvSpPr txBox="1"/>
          <p:nvPr/>
        </p:nvSpPr>
        <p:spPr>
          <a:xfrm>
            <a:off x="215153" y="3530926"/>
            <a:ext cx="6840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Existing systems don’t really use “time” to answer these questions.</a:t>
            </a:r>
          </a:p>
        </p:txBody>
      </p:sp>
      <p:sp>
        <p:nvSpPr>
          <p:cNvPr id="3" name="Slide Number Placeholder 2">
            <a:extLst>
              <a:ext uri="{FF2B5EF4-FFF2-40B4-BE49-F238E27FC236}">
                <a16:creationId xmlns:a16="http://schemas.microsoft.com/office/drawing/2014/main" id="{CCB77A1A-FCB3-E584-8C8C-F47AE7E7EDFB}"/>
              </a:ext>
            </a:extLst>
          </p:cNvPr>
          <p:cNvSpPr>
            <a:spLocks noGrp="1"/>
          </p:cNvSpPr>
          <p:nvPr>
            <p:ph type="sldNum" sz="quarter" idx="10"/>
          </p:nvPr>
        </p:nvSpPr>
        <p:spPr/>
        <p:txBody>
          <a:bodyPr/>
          <a:lstStyle/>
          <a:p>
            <a:fld id="{86CB4B4D-7CA3-9044-876B-883B54F8677D}" type="slidenum">
              <a:rPr lang="en-US" smtClean="0"/>
              <a:t>54</a:t>
            </a:fld>
            <a:endParaRPr lang="en-US"/>
          </a:p>
        </p:txBody>
      </p:sp>
    </p:spTree>
    <p:extLst>
      <p:ext uri="{BB962C8B-B14F-4D97-AF65-F5344CB8AC3E}">
        <p14:creationId xmlns:p14="http://schemas.microsoft.com/office/powerpoint/2010/main" val="70744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dissolve">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wipe(left)">
                                      <p:cBhvr>
                                        <p:cTn id="12" dur="500"/>
                                        <p:tgtEl>
                                          <p:spTgt spid="10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4"/>
                                        </p:tgtEl>
                                        <p:attrNameLst>
                                          <p:attrName>style.visibility</p:attrName>
                                        </p:attrNameLst>
                                      </p:cBhvr>
                                      <p:to>
                                        <p:strVal val="visible"/>
                                      </p:to>
                                    </p:set>
                                    <p:animEffect transition="in" filter="wipe(left)">
                                      <p:cBhvr>
                                        <p:cTn id="16" dur="500"/>
                                        <p:tgtEl>
                                          <p:spTgt spid="104"/>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wipe(left)">
                                      <p:cBhvr>
                                        <p:cTn id="20" dur="500"/>
                                        <p:tgtEl>
                                          <p:spTgt spid="105"/>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06"/>
                                        </p:tgtEl>
                                        <p:attrNameLst>
                                          <p:attrName>style.visibility</p:attrName>
                                        </p:attrNameLst>
                                      </p:cBhvr>
                                      <p:to>
                                        <p:strVal val="visible"/>
                                      </p:to>
                                    </p:set>
                                    <p:animEffect transition="in" filter="wipe(left)">
                                      <p:cBhvr>
                                        <p:cTn id="24" dur="500"/>
                                        <p:tgtEl>
                                          <p:spTgt spid="10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31"/>
                                        </p:tgtEl>
                                        <p:attrNameLst>
                                          <p:attrName>style.visibility</p:attrName>
                                        </p:attrNameLst>
                                      </p:cBhvr>
                                      <p:to>
                                        <p:strVal val="visible"/>
                                      </p:to>
                                    </p:set>
                                    <p:animEffect transition="in" filter="dissolve">
                                      <p:cBhvr>
                                        <p:cTn id="34" dur="500"/>
                                        <p:tgtEl>
                                          <p:spTgt spid="131"/>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dissolv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dissolve">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2" grpId="0" animBg="1"/>
      <p:bldP spid="2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8D9887-B3E1-954A-B912-E9523706253E}"/>
              </a:ext>
            </a:extLst>
          </p:cNvPr>
          <p:cNvPicPr>
            <a:picLocks noChangeAspect="1"/>
          </p:cNvPicPr>
          <p:nvPr/>
        </p:nvPicPr>
        <p:blipFill rotWithShape="1">
          <a:blip r:embed="rId3"/>
          <a:srcRect b="21173"/>
          <a:stretch/>
        </p:blipFill>
        <p:spPr>
          <a:xfrm>
            <a:off x="0" y="3888361"/>
            <a:ext cx="9144000" cy="1540851"/>
          </a:xfrm>
          <a:prstGeom prst="rect">
            <a:avLst/>
          </a:prstGeom>
        </p:spPr>
      </p:pic>
      <p:sp>
        <p:nvSpPr>
          <p:cNvPr id="6" name="TextBox 5">
            <a:extLst>
              <a:ext uri="{FF2B5EF4-FFF2-40B4-BE49-F238E27FC236}">
                <a16:creationId xmlns:a16="http://schemas.microsoft.com/office/drawing/2014/main" id="{8F94CF00-221A-3247-AD88-C370DC851035}"/>
              </a:ext>
            </a:extLst>
          </p:cNvPr>
          <p:cNvSpPr txBox="1"/>
          <p:nvPr/>
        </p:nvSpPr>
        <p:spPr>
          <a:xfrm>
            <a:off x="215153" y="356184"/>
            <a:ext cx="868142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Text: Heavy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snow</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is causing disruption to transport across the UK, with heavy rainfall bringing flooding to the south-west of England. Rescuers searching for a woman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trapped</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in a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landslide</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her home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said</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they had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found</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 body.</a:t>
            </a:r>
          </a:p>
        </p:txBody>
      </p:sp>
      <p:sp>
        <p:nvSpPr>
          <p:cNvPr id="103" name="Rounded Rectangle 102">
            <a:extLst>
              <a:ext uri="{FF2B5EF4-FFF2-40B4-BE49-F238E27FC236}">
                <a16:creationId xmlns:a16="http://schemas.microsoft.com/office/drawing/2014/main" id="{2E24AE21-D4A7-064F-86CD-CF6BCA84226A}"/>
              </a:ext>
            </a:extLst>
          </p:cNvPr>
          <p:cNvSpPr/>
          <p:nvPr/>
        </p:nvSpPr>
        <p:spPr>
          <a:xfrm>
            <a:off x="2880380" y="2405126"/>
            <a:ext cx="847214" cy="190736"/>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LANDSLIDE</a:t>
            </a:r>
          </a:p>
        </p:txBody>
      </p:sp>
      <p:sp>
        <p:nvSpPr>
          <p:cNvPr id="104" name="Rounded Rectangle 103">
            <a:extLst>
              <a:ext uri="{FF2B5EF4-FFF2-40B4-BE49-F238E27FC236}">
                <a16:creationId xmlns:a16="http://schemas.microsoft.com/office/drawing/2014/main" id="{EB2C1DF2-D590-3742-A21D-3A76CE6779AA}"/>
              </a:ext>
            </a:extLst>
          </p:cNvPr>
          <p:cNvSpPr/>
          <p:nvPr/>
        </p:nvSpPr>
        <p:spPr>
          <a:xfrm>
            <a:off x="3787489" y="2405126"/>
            <a:ext cx="847214" cy="190736"/>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TRAPPED</a:t>
            </a:r>
          </a:p>
        </p:txBody>
      </p:sp>
      <p:sp>
        <p:nvSpPr>
          <p:cNvPr id="105" name="Rounded Rectangle 104">
            <a:extLst>
              <a:ext uri="{FF2B5EF4-FFF2-40B4-BE49-F238E27FC236}">
                <a16:creationId xmlns:a16="http://schemas.microsoft.com/office/drawing/2014/main" id="{5AF5363D-1729-904A-A6A4-3A9F530A02CF}"/>
              </a:ext>
            </a:extLst>
          </p:cNvPr>
          <p:cNvSpPr/>
          <p:nvPr/>
        </p:nvSpPr>
        <p:spPr>
          <a:xfrm>
            <a:off x="4694597" y="2405126"/>
            <a:ext cx="582945" cy="190736"/>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FOUND</a:t>
            </a:r>
          </a:p>
        </p:txBody>
      </p:sp>
      <p:sp>
        <p:nvSpPr>
          <p:cNvPr id="106" name="Rounded Rectangle 105">
            <a:extLst>
              <a:ext uri="{FF2B5EF4-FFF2-40B4-BE49-F238E27FC236}">
                <a16:creationId xmlns:a16="http://schemas.microsoft.com/office/drawing/2014/main" id="{336BF037-D0C5-0540-A55F-9B2F8590F9E8}"/>
              </a:ext>
            </a:extLst>
          </p:cNvPr>
          <p:cNvSpPr/>
          <p:nvPr/>
        </p:nvSpPr>
        <p:spPr>
          <a:xfrm>
            <a:off x="5332926" y="2408376"/>
            <a:ext cx="466353" cy="190737"/>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SAID</a:t>
            </a:r>
          </a:p>
        </p:txBody>
      </p:sp>
      <p:grpSp>
        <p:nvGrpSpPr>
          <p:cNvPr id="113" name="Group 112">
            <a:extLst>
              <a:ext uri="{FF2B5EF4-FFF2-40B4-BE49-F238E27FC236}">
                <a16:creationId xmlns:a16="http://schemas.microsoft.com/office/drawing/2014/main" id="{19D8FB88-C9D2-B94D-B631-5D92FF503100}"/>
              </a:ext>
            </a:extLst>
          </p:cNvPr>
          <p:cNvGrpSpPr/>
          <p:nvPr/>
        </p:nvGrpSpPr>
        <p:grpSpPr>
          <a:xfrm>
            <a:off x="1122702" y="1677755"/>
            <a:ext cx="6968377" cy="1593975"/>
            <a:chOff x="970767" y="2460811"/>
            <a:chExt cx="6968377" cy="1593975"/>
          </a:xfrm>
        </p:grpSpPr>
        <p:sp>
          <p:nvSpPr>
            <p:cNvPr id="93" name="Rounded Rectangle 92">
              <a:extLst>
                <a:ext uri="{FF2B5EF4-FFF2-40B4-BE49-F238E27FC236}">
                  <a16:creationId xmlns:a16="http://schemas.microsoft.com/office/drawing/2014/main" id="{B3A13AFF-AD07-E14F-9B40-553EA0B3CF91}"/>
                </a:ext>
              </a:extLst>
            </p:cNvPr>
            <p:cNvSpPr/>
            <p:nvPr/>
          </p:nvSpPr>
          <p:spPr>
            <a:xfrm>
              <a:off x="970767" y="2460811"/>
              <a:ext cx="6968377" cy="1593975"/>
            </a:xfrm>
            <a:prstGeom prst="round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Rounded Rectangle 110">
              <a:extLst>
                <a:ext uri="{FF2B5EF4-FFF2-40B4-BE49-F238E27FC236}">
                  <a16:creationId xmlns:a16="http://schemas.microsoft.com/office/drawing/2014/main" id="{BAB8B31D-1D54-AC4B-9A05-D6A736A80970}"/>
                </a:ext>
              </a:extLst>
            </p:cNvPr>
            <p:cNvSpPr/>
            <p:nvPr/>
          </p:nvSpPr>
          <p:spPr>
            <a:xfrm>
              <a:off x="2011325" y="3468719"/>
              <a:ext cx="4894288" cy="190737"/>
            </a:xfrm>
            <a:prstGeom prst="roundRect">
              <a:avLst/>
            </a:prstGeom>
            <a:solidFill>
              <a:srgbClr val="B2BDC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2" name="Pentagon 111">
              <a:extLst>
                <a:ext uri="{FF2B5EF4-FFF2-40B4-BE49-F238E27FC236}">
                  <a16:creationId xmlns:a16="http://schemas.microsoft.com/office/drawing/2014/main" id="{8CBB039F-6FE4-314C-8190-C753FC283477}"/>
                </a:ext>
              </a:extLst>
            </p:cNvPr>
            <p:cNvSpPr/>
            <p:nvPr/>
          </p:nvSpPr>
          <p:spPr>
            <a:xfrm>
              <a:off x="6840351" y="3469184"/>
              <a:ext cx="751209" cy="189807"/>
            </a:xfrm>
            <a:prstGeom prst="homePlate">
              <a:avLst/>
            </a:prstGeom>
            <a:solidFill>
              <a:srgbClr val="B2BDC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F897D1BB-2DF6-304F-835B-EAB8E708216F}"/>
                </a:ext>
              </a:extLst>
            </p:cNvPr>
            <p:cNvSpPr txBox="1"/>
            <p:nvPr/>
          </p:nvSpPr>
          <p:spPr>
            <a:xfrm>
              <a:off x="5690954" y="3658992"/>
              <a:ext cx="73770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PRESENT</a:t>
              </a:r>
            </a:p>
          </p:txBody>
        </p:sp>
        <p:sp>
          <p:nvSpPr>
            <p:cNvPr id="97" name="Oval 96">
              <a:extLst>
                <a:ext uri="{FF2B5EF4-FFF2-40B4-BE49-F238E27FC236}">
                  <a16:creationId xmlns:a16="http://schemas.microsoft.com/office/drawing/2014/main" id="{61362A0F-B4E3-5846-AE4F-3F160E2B7527}"/>
                </a:ext>
              </a:extLst>
            </p:cNvPr>
            <p:cNvSpPr>
              <a:spLocks noChangeAspect="1"/>
            </p:cNvSpPr>
            <p:nvPr/>
          </p:nvSpPr>
          <p:spPr>
            <a:xfrm>
              <a:off x="5971878" y="3517145"/>
              <a:ext cx="86276" cy="86276"/>
            </a:xfrm>
            <a:prstGeom prst="ellipse">
              <a:avLst/>
            </a:prstGeom>
            <a:solidFill>
              <a:srgbClr val="97334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8" name="Rounded Rectangle 97">
              <a:extLst>
                <a:ext uri="{FF2B5EF4-FFF2-40B4-BE49-F238E27FC236}">
                  <a16:creationId xmlns:a16="http://schemas.microsoft.com/office/drawing/2014/main" id="{3D08B95D-DB42-874B-9CA4-BABF41F8A4CC}"/>
                </a:ext>
              </a:extLst>
            </p:cNvPr>
            <p:cNvSpPr/>
            <p:nvPr/>
          </p:nvSpPr>
          <p:spPr>
            <a:xfrm>
              <a:off x="2377687" y="2836806"/>
              <a:ext cx="4210162" cy="190737"/>
            </a:xfrm>
            <a:prstGeom prst="roundRect">
              <a:avLst/>
            </a:prstGeom>
            <a:solidFill>
              <a:srgbClr val="D6E8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SNOW</a:t>
              </a:r>
            </a:p>
          </p:txBody>
        </p:sp>
        <p:cxnSp>
          <p:nvCxnSpPr>
            <p:cNvPr id="99" name="Straight Connector 98">
              <a:extLst>
                <a:ext uri="{FF2B5EF4-FFF2-40B4-BE49-F238E27FC236}">
                  <a16:creationId xmlns:a16="http://schemas.microsoft.com/office/drawing/2014/main" id="{9ACE3E1E-07FF-A545-A71E-25BBDE20AF1A}"/>
                </a:ext>
              </a:extLst>
            </p:cNvPr>
            <p:cNvCxnSpPr>
              <a:cxnSpLocks/>
            </p:cNvCxnSpPr>
            <p:nvPr/>
          </p:nvCxnSpPr>
          <p:spPr>
            <a:xfrm flipV="1">
              <a:off x="6016181" y="2811520"/>
              <a:ext cx="0" cy="754358"/>
            </a:xfrm>
            <a:prstGeom prst="line">
              <a:avLst/>
            </a:prstGeom>
            <a:noFill/>
            <a:ln w="6350" cap="flat" cmpd="sng" algn="ctr">
              <a:solidFill>
                <a:srgbClr val="973341"/>
              </a:solidFill>
              <a:prstDash val="dash"/>
              <a:miter lim="800000"/>
            </a:ln>
            <a:effectLst/>
          </p:spPr>
        </p:cxnSp>
        <p:sp>
          <p:nvSpPr>
            <p:cNvPr id="107" name="TextBox 106">
              <a:extLst>
                <a:ext uri="{FF2B5EF4-FFF2-40B4-BE49-F238E27FC236}">
                  <a16:creationId xmlns:a16="http://schemas.microsoft.com/office/drawing/2014/main" id="{ED9AA5E7-2AA6-5A4A-82D3-AEC2CC1CE325}"/>
                </a:ext>
              </a:extLst>
            </p:cNvPr>
            <p:cNvSpPr txBox="1"/>
            <p:nvPr/>
          </p:nvSpPr>
          <p:spPr>
            <a:xfrm>
              <a:off x="1295873" y="3426676"/>
              <a:ext cx="48122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TIME</a:t>
              </a:r>
            </a:p>
          </p:txBody>
        </p:sp>
      </p:grpSp>
      <p:grpSp>
        <p:nvGrpSpPr>
          <p:cNvPr id="131" name="Group 130">
            <a:extLst>
              <a:ext uri="{FF2B5EF4-FFF2-40B4-BE49-F238E27FC236}">
                <a16:creationId xmlns:a16="http://schemas.microsoft.com/office/drawing/2014/main" id="{84EA8840-9F29-C941-BDCD-6668543F36AA}"/>
              </a:ext>
            </a:extLst>
          </p:cNvPr>
          <p:cNvGrpSpPr/>
          <p:nvPr/>
        </p:nvGrpSpPr>
        <p:grpSpPr>
          <a:xfrm>
            <a:off x="970767" y="4294905"/>
            <a:ext cx="701457" cy="1083501"/>
            <a:chOff x="970767" y="4803732"/>
            <a:chExt cx="701457" cy="1083501"/>
          </a:xfrm>
        </p:grpSpPr>
        <p:cxnSp>
          <p:nvCxnSpPr>
            <p:cNvPr id="122" name="Straight Connector 121">
              <a:extLst>
                <a:ext uri="{FF2B5EF4-FFF2-40B4-BE49-F238E27FC236}">
                  <a16:creationId xmlns:a16="http://schemas.microsoft.com/office/drawing/2014/main" id="{0ED84786-A96B-3944-8B64-F18AA34D517A}"/>
                </a:ext>
              </a:extLst>
            </p:cNvPr>
            <p:cNvCxnSpPr/>
            <p:nvPr/>
          </p:nvCxnSpPr>
          <p:spPr>
            <a:xfrm>
              <a:off x="1052186" y="4803732"/>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ECA1A8D8-9265-094C-B844-0C143EF12A00}"/>
                </a:ext>
              </a:extLst>
            </p:cNvPr>
            <p:cNvCxnSpPr/>
            <p:nvPr/>
          </p:nvCxnSpPr>
          <p:spPr>
            <a:xfrm>
              <a:off x="1058449" y="4928992"/>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7635D54-FB0F-4344-9E43-720F86C0EE7B}"/>
                </a:ext>
              </a:extLst>
            </p:cNvPr>
            <p:cNvCxnSpPr/>
            <p:nvPr/>
          </p:nvCxnSpPr>
          <p:spPr>
            <a:xfrm>
              <a:off x="1058449" y="5073041"/>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E5E00B9-2D67-D24C-9D62-DBABA1FDD8C5}"/>
                </a:ext>
              </a:extLst>
            </p:cNvPr>
            <p:cNvCxnSpPr/>
            <p:nvPr/>
          </p:nvCxnSpPr>
          <p:spPr>
            <a:xfrm>
              <a:off x="1164920" y="5210827"/>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3AD94EF-DF7F-FB48-AE10-A237B53FF5C5}"/>
                </a:ext>
              </a:extLst>
            </p:cNvPr>
            <p:cNvCxnSpPr/>
            <p:nvPr/>
          </p:nvCxnSpPr>
          <p:spPr>
            <a:xfrm>
              <a:off x="1196235" y="5336088"/>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A4CF52F-FA96-6849-8FC8-0C923444C253}"/>
                </a:ext>
              </a:extLst>
            </p:cNvPr>
            <p:cNvCxnSpPr/>
            <p:nvPr/>
          </p:nvCxnSpPr>
          <p:spPr>
            <a:xfrm>
              <a:off x="1352810" y="5486400"/>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CEC5E2E-D2AD-1943-A329-FA77C8B2AE95}"/>
                </a:ext>
              </a:extLst>
            </p:cNvPr>
            <p:cNvCxnSpPr/>
            <p:nvPr/>
          </p:nvCxnSpPr>
          <p:spPr>
            <a:xfrm>
              <a:off x="1315232" y="5887233"/>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FC24B43-66EB-1D4A-B3A7-2DD52FF3C766}"/>
                </a:ext>
              </a:extLst>
            </p:cNvPr>
            <p:cNvCxnSpPr/>
            <p:nvPr/>
          </p:nvCxnSpPr>
          <p:spPr>
            <a:xfrm>
              <a:off x="977030" y="5755710"/>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DB096A3-FB46-F24C-8C2A-17167E0EE80D}"/>
                </a:ext>
              </a:extLst>
            </p:cNvPr>
            <p:cNvCxnSpPr/>
            <p:nvPr/>
          </p:nvCxnSpPr>
          <p:spPr>
            <a:xfrm>
              <a:off x="970767" y="5630449"/>
              <a:ext cx="31941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F2DDD6F6-98D6-1847-B6F6-23173D458458}"/>
              </a:ext>
            </a:extLst>
          </p:cNvPr>
          <p:cNvSpPr/>
          <p:nvPr/>
        </p:nvSpPr>
        <p:spPr>
          <a:xfrm>
            <a:off x="7581418" y="3888361"/>
            <a:ext cx="1554617" cy="15864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A938CB4D-16E9-0E4C-914C-78A7E3C16BCF}"/>
              </a:ext>
            </a:extLst>
          </p:cNvPr>
          <p:cNvSpPr txBox="1"/>
          <p:nvPr/>
        </p:nvSpPr>
        <p:spPr>
          <a:xfrm>
            <a:off x="215153" y="3530926"/>
            <a:ext cx="6840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Existing systems don’t really use “time” to answer these questions.</a:t>
            </a:r>
          </a:p>
        </p:txBody>
      </p:sp>
      <p:sp>
        <p:nvSpPr>
          <p:cNvPr id="3" name="Slide Number Placeholder 2">
            <a:extLst>
              <a:ext uri="{FF2B5EF4-FFF2-40B4-BE49-F238E27FC236}">
                <a16:creationId xmlns:a16="http://schemas.microsoft.com/office/drawing/2014/main" id="{682686C3-A42E-327D-A027-3ED44DB06736}"/>
              </a:ext>
            </a:extLst>
          </p:cNvPr>
          <p:cNvSpPr>
            <a:spLocks noGrp="1"/>
          </p:cNvSpPr>
          <p:nvPr>
            <p:ph type="sldNum" sz="quarter" idx="10"/>
          </p:nvPr>
        </p:nvSpPr>
        <p:spPr/>
        <p:txBody>
          <a:bodyPr/>
          <a:lstStyle/>
          <a:p>
            <a:fld id="{86CB4B4D-7CA3-9044-876B-883B54F8677D}" type="slidenum">
              <a:rPr lang="en-US" smtClean="0"/>
              <a:t>55</a:t>
            </a:fld>
            <a:endParaRPr lang="en-US"/>
          </a:p>
        </p:txBody>
      </p:sp>
    </p:spTree>
    <p:extLst>
      <p:ext uri="{BB962C8B-B14F-4D97-AF65-F5344CB8AC3E}">
        <p14:creationId xmlns:p14="http://schemas.microsoft.com/office/powerpoint/2010/main" val="102477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94CF00-221A-3247-AD88-C370DC851035}"/>
              </a:ext>
            </a:extLst>
          </p:cNvPr>
          <p:cNvSpPr txBox="1"/>
          <p:nvPr/>
        </p:nvSpPr>
        <p:spPr>
          <a:xfrm>
            <a:off x="215153" y="356184"/>
            <a:ext cx="868142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Text: Heavy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snow</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is causing disruption to transport across the UK, with heavy rainfall bringing flooding to the south-west of England. Rescuers searching for a woman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trapped</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in a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landslide</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her home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said</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they had </a:t>
            </a: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found</a:t>
            </a: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 body.</a:t>
            </a:r>
          </a:p>
        </p:txBody>
      </p:sp>
      <p:sp>
        <p:nvSpPr>
          <p:cNvPr id="103" name="Rounded Rectangle 102">
            <a:extLst>
              <a:ext uri="{FF2B5EF4-FFF2-40B4-BE49-F238E27FC236}">
                <a16:creationId xmlns:a16="http://schemas.microsoft.com/office/drawing/2014/main" id="{2E24AE21-D4A7-064F-86CD-CF6BCA84226A}"/>
              </a:ext>
            </a:extLst>
          </p:cNvPr>
          <p:cNvSpPr/>
          <p:nvPr/>
        </p:nvSpPr>
        <p:spPr>
          <a:xfrm>
            <a:off x="2880380" y="2405126"/>
            <a:ext cx="847214" cy="190736"/>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LANDSLIDE</a:t>
            </a:r>
          </a:p>
        </p:txBody>
      </p:sp>
      <p:sp>
        <p:nvSpPr>
          <p:cNvPr id="104" name="Rounded Rectangle 103">
            <a:extLst>
              <a:ext uri="{FF2B5EF4-FFF2-40B4-BE49-F238E27FC236}">
                <a16:creationId xmlns:a16="http://schemas.microsoft.com/office/drawing/2014/main" id="{EB2C1DF2-D590-3742-A21D-3A76CE6779AA}"/>
              </a:ext>
            </a:extLst>
          </p:cNvPr>
          <p:cNvSpPr/>
          <p:nvPr/>
        </p:nvSpPr>
        <p:spPr>
          <a:xfrm>
            <a:off x="3787489" y="2405126"/>
            <a:ext cx="847214" cy="190736"/>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TRAPPED</a:t>
            </a:r>
          </a:p>
        </p:txBody>
      </p:sp>
      <p:sp>
        <p:nvSpPr>
          <p:cNvPr id="105" name="Rounded Rectangle 104">
            <a:extLst>
              <a:ext uri="{FF2B5EF4-FFF2-40B4-BE49-F238E27FC236}">
                <a16:creationId xmlns:a16="http://schemas.microsoft.com/office/drawing/2014/main" id="{5AF5363D-1729-904A-A6A4-3A9F530A02CF}"/>
              </a:ext>
            </a:extLst>
          </p:cNvPr>
          <p:cNvSpPr/>
          <p:nvPr/>
        </p:nvSpPr>
        <p:spPr>
          <a:xfrm>
            <a:off x="4694597" y="2405126"/>
            <a:ext cx="582945" cy="190736"/>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FOUND</a:t>
            </a:r>
          </a:p>
        </p:txBody>
      </p:sp>
      <p:sp>
        <p:nvSpPr>
          <p:cNvPr id="106" name="Rounded Rectangle 105">
            <a:extLst>
              <a:ext uri="{FF2B5EF4-FFF2-40B4-BE49-F238E27FC236}">
                <a16:creationId xmlns:a16="http://schemas.microsoft.com/office/drawing/2014/main" id="{336BF037-D0C5-0540-A55F-9B2F8590F9E8}"/>
              </a:ext>
            </a:extLst>
          </p:cNvPr>
          <p:cNvSpPr/>
          <p:nvPr/>
        </p:nvSpPr>
        <p:spPr>
          <a:xfrm>
            <a:off x="5332926" y="2408376"/>
            <a:ext cx="466353" cy="190737"/>
          </a:xfrm>
          <a:prstGeom prst="roundRect">
            <a:avLst/>
          </a:prstGeom>
          <a:solidFill>
            <a:srgbClr val="D97F8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SAID</a:t>
            </a:r>
          </a:p>
        </p:txBody>
      </p:sp>
      <p:grpSp>
        <p:nvGrpSpPr>
          <p:cNvPr id="113" name="Group 112">
            <a:extLst>
              <a:ext uri="{FF2B5EF4-FFF2-40B4-BE49-F238E27FC236}">
                <a16:creationId xmlns:a16="http://schemas.microsoft.com/office/drawing/2014/main" id="{19D8FB88-C9D2-B94D-B631-5D92FF503100}"/>
              </a:ext>
            </a:extLst>
          </p:cNvPr>
          <p:cNvGrpSpPr/>
          <p:nvPr/>
        </p:nvGrpSpPr>
        <p:grpSpPr>
          <a:xfrm>
            <a:off x="1122702" y="1677755"/>
            <a:ext cx="6968377" cy="1593975"/>
            <a:chOff x="970767" y="2460811"/>
            <a:chExt cx="6968377" cy="1593975"/>
          </a:xfrm>
        </p:grpSpPr>
        <p:sp>
          <p:nvSpPr>
            <p:cNvPr id="93" name="Rounded Rectangle 92">
              <a:extLst>
                <a:ext uri="{FF2B5EF4-FFF2-40B4-BE49-F238E27FC236}">
                  <a16:creationId xmlns:a16="http://schemas.microsoft.com/office/drawing/2014/main" id="{B3A13AFF-AD07-E14F-9B40-553EA0B3CF91}"/>
                </a:ext>
              </a:extLst>
            </p:cNvPr>
            <p:cNvSpPr/>
            <p:nvPr/>
          </p:nvSpPr>
          <p:spPr>
            <a:xfrm>
              <a:off x="970767" y="2460811"/>
              <a:ext cx="6968377" cy="1593975"/>
            </a:xfrm>
            <a:prstGeom prst="round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Rounded Rectangle 110">
              <a:extLst>
                <a:ext uri="{FF2B5EF4-FFF2-40B4-BE49-F238E27FC236}">
                  <a16:creationId xmlns:a16="http://schemas.microsoft.com/office/drawing/2014/main" id="{BAB8B31D-1D54-AC4B-9A05-D6A736A80970}"/>
                </a:ext>
              </a:extLst>
            </p:cNvPr>
            <p:cNvSpPr/>
            <p:nvPr/>
          </p:nvSpPr>
          <p:spPr>
            <a:xfrm>
              <a:off x="2011325" y="3468719"/>
              <a:ext cx="4894288" cy="190737"/>
            </a:xfrm>
            <a:prstGeom prst="roundRect">
              <a:avLst/>
            </a:prstGeom>
            <a:solidFill>
              <a:srgbClr val="B2BDC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2" name="Pentagon 111">
              <a:extLst>
                <a:ext uri="{FF2B5EF4-FFF2-40B4-BE49-F238E27FC236}">
                  <a16:creationId xmlns:a16="http://schemas.microsoft.com/office/drawing/2014/main" id="{8CBB039F-6FE4-314C-8190-C753FC283477}"/>
                </a:ext>
              </a:extLst>
            </p:cNvPr>
            <p:cNvSpPr/>
            <p:nvPr/>
          </p:nvSpPr>
          <p:spPr>
            <a:xfrm>
              <a:off x="6840351" y="3469184"/>
              <a:ext cx="751209" cy="189807"/>
            </a:xfrm>
            <a:prstGeom prst="homePlate">
              <a:avLst/>
            </a:prstGeom>
            <a:solidFill>
              <a:srgbClr val="B2BDC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F897D1BB-2DF6-304F-835B-EAB8E708216F}"/>
                </a:ext>
              </a:extLst>
            </p:cNvPr>
            <p:cNvSpPr txBox="1"/>
            <p:nvPr/>
          </p:nvSpPr>
          <p:spPr>
            <a:xfrm>
              <a:off x="5690954" y="3658992"/>
              <a:ext cx="73770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PRESENT</a:t>
              </a:r>
            </a:p>
          </p:txBody>
        </p:sp>
        <p:sp>
          <p:nvSpPr>
            <p:cNvPr id="97" name="Oval 96">
              <a:extLst>
                <a:ext uri="{FF2B5EF4-FFF2-40B4-BE49-F238E27FC236}">
                  <a16:creationId xmlns:a16="http://schemas.microsoft.com/office/drawing/2014/main" id="{61362A0F-B4E3-5846-AE4F-3F160E2B7527}"/>
                </a:ext>
              </a:extLst>
            </p:cNvPr>
            <p:cNvSpPr>
              <a:spLocks noChangeAspect="1"/>
            </p:cNvSpPr>
            <p:nvPr/>
          </p:nvSpPr>
          <p:spPr>
            <a:xfrm>
              <a:off x="5971878" y="3517145"/>
              <a:ext cx="86276" cy="86276"/>
            </a:xfrm>
            <a:prstGeom prst="ellipse">
              <a:avLst/>
            </a:prstGeom>
            <a:solidFill>
              <a:srgbClr val="97334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8" name="Rounded Rectangle 97">
              <a:extLst>
                <a:ext uri="{FF2B5EF4-FFF2-40B4-BE49-F238E27FC236}">
                  <a16:creationId xmlns:a16="http://schemas.microsoft.com/office/drawing/2014/main" id="{3D08B95D-DB42-874B-9CA4-BABF41F8A4CC}"/>
                </a:ext>
              </a:extLst>
            </p:cNvPr>
            <p:cNvSpPr/>
            <p:nvPr/>
          </p:nvSpPr>
          <p:spPr>
            <a:xfrm>
              <a:off x="2377687" y="2836806"/>
              <a:ext cx="4210162" cy="190737"/>
            </a:xfrm>
            <a:prstGeom prst="roundRect">
              <a:avLst/>
            </a:prstGeom>
            <a:solidFill>
              <a:srgbClr val="D6E8E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SNOW</a:t>
              </a:r>
            </a:p>
          </p:txBody>
        </p:sp>
        <p:cxnSp>
          <p:nvCxnSpPr>
            <p:cNvPr id="99" name="Straight Connector 98">
              <a:extLst>
                <a:ext uri="{FF2B5EF4-FFF2-40B4-BE49-F238E27FC236}">
                  <a16:creationId xmlns:a16="http://schemas.microsoft.com/office/drawing/2014/main" id="{9ACE3E1E-07FF-A545-A71E-25BBDE20AF1A}"/>
                </a:ext>
              </a:extLst>
            </p:cNvPr>
            <p:cNvCxnSpPr>
              <a:cxnSpLocks/>
            </p:cNvCxnSpPr>
            <p:nvPr/>
          </p:nvCxnSpPr>
          <p:spPr>
            <a:xfrm flipV="1">
              <a:off x="6016181" y="2811520"/>
              <a:ext cx="0" cy="754358"/>
            </a:xfrm>
            <a:prstGeom prst="line">
              <a:avLst/>
            </a:prstGeom>
            <a:noFill/>
            <a:ln w="6350" cap="flat" cmpd="sng" algn="ctr">
              <a:solidFill>
                <a:srgbClr val="973341"/>
              </a:solidFill>
              <a:prstDash val="dash"/>
              <a:miter lim="800000"/>
            </a:ln>
            <a:effectLst/>
          </p:spPr>
        </p:cxnSp>
        <p:sp>
          <p:nvSpPr>
            <p:cNvPr id="107" name="TextBox 106">
              <a:extLst>
                <a:ext uri="{FF2B5EF4-FFF2-40B4-BE49-F238E27FC236}">
                  <a16:creationId xmlns:a16="http://schemas.microsoft.com/office/drawing/2014/main" id="{ED9AA5E7-2AA6-5A4A-82D3-AEC2CC1CE325}"/>
                </a:ext>
              </a:extLst>
            </p:cNvPr>
            <p:cNvSpPr txBox="1"/>
            <p:nvPr/>
          </p:nvSpPr>
          <p:spPr>
            <a:xfrm>
              <a:off x="1295873" y="3426676"/>
              <a:ext cx="48122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TIME</a:t>
              </a:r>
            </a:p>
          </p:txBody>
        </p:sp>
      </p:grpSp>
      <p:sp>
        <p:nvSpPr>
          <p:cNvPr id="29" name="TextBox 28">
            <a:extLst>
              <a:ext uri="{FF2B5EF4-FFF2-40B4-BE49-F238E27FC236}">
                <a16:creationId xmlns:a16="http://schemas.microsoft.com/office/drawing/2014/main" id="{A938CB4D-16E9-0E4C-914C-78A7E3C16BCF}"/>
              </a:ext>
            </a:extLst>
          </p:cNvPr>
          <p:cNvSpPr txBox="1"/>
          <p:nvPr/>
        </p:nvSpPr>
        <p:spPr>
          <a:xfrm>
            <a:off x="215153" y="3530926"/>
            <a:ext cx="68406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Existing systems don’t really use “time” to answer these questions.</a:t>
            </a:r>
          </a:p>
        </p:txBody>
      </p:sp>
      <p:grpSp>
        <p:nvGrpSpPr>
          <p:cNvPr id="9" name="Group 8">
            <a:extLst>
              <a:ext uri="{FF2B5EF4-FFF2-40B4-BE49-F238E27FC236}">
                <a16:creationId xmlns:a16="http://schemas.microsoft.com/office/drawing/2014/main" id="{F84D380F-E6BD-A045-E7DC-C840ED7395F1}"/>
              </a:ext>
            </a:extLst>
          </p:cNvPr>
          <p:cNvGrpSpPr/>
          <p:nvPr/>
        </p:nvGrpSpPr>
        <p:grpSpPr>
          <a:xfrm>
            <a:off x="867603" y="4097899"/>
            <a:ext cx="7314626" cy="2425315"/>
            <a:chOff x="867603" y="4097899"/>
            <a:chExt cx="7314626" cy="2425315"/>
          </a:xfrm>
        </p:grpSpPr>
        <p:grpSp>
          <p:nvGrpSpPr>
            <p:cNvPr id="8" name="Group 7">
              <a:extLst>
                <a:ext uri="{FF2B5EF4-FFF2-40B4-BE49-F238E27FC236}">
                  <a16:creationId xmlns:a16="http://schemas.microsoft.com/office/drawing/2014/main" id="{04E25020-DE2A-7526-B9BC-41305C222426}"/>
                </a:ext>
              </a:extLst>
            </p:cNvPr>
            <p:cNvGrpSpPr/>
            <p:nvPr/>
          </p:nvGrpSpPr>
          <p:grpSpPr>
            <a:xfrm>
              <a:off x="867603" y="4097899"/>
              <a:ext cx="7314626" cy="2264723"/>
              <a:chOff x="867603" y="3944010"/>
              <a:chExt cx="7314626" cy="2264723"/>
            </a:xfrm>
          </p:grpSpPr>
          <p:sp>
            <p:nvSpPr>
              <p:cNvPr id="4" name="TextBox 3">
                <a:extLst>
                  <a:ext uri="{FF2B5EF4-FFF2-40B4-BE49-F238E27FC236}">
                    <a16:creationId xmlns:a16="http://schemas.microsoft.com/office/drawing/2014/main" id="{179C2BDC-D87F-C5B5-4A91-56F9F8067F82}"/>
                  </a:ext>
                </a:extLst>
              </p:cNvPr>
              <p:cNvSpPr txBox="1"/>
              <p:nvPr/>
            </p:nvSpPr>
            <p:spPr>
              <a:xfrm>
                <a:off x="4065396" y="3944010"/>
                <a:ext cx="4116833" cy="2264723"/>
              </a:xfrm>
              <a:prstGeom prst="rect">
                <a:avLst/>
              </a:prstGeom>
              <a:noFill/>
              <a:ln>
                <a:solidFill>
                  <a:srgbClr val="0E3E00"/>
                </a:solidFill>
              </a:ln>
            </p:spPr>
            <p:txBody>
              <a:bodyPr wrap="none" rtlCol="0">
                <a:spAutoFit/>
              </a:bodyPr>
              <a:lstStyle/>
              <a:p>
                <a:pPr marL="0" indent="0">
                  <a:buNone/>
                </a:pPr>
                <a:r>
                  <a:rPr lang="en-US" sz="1400" dirty="0">
                    <a:latin typeface="Century Gothic" panose="020B0502020202020204" pitchFamily="34" charset="0"/>
                  </a:rPr>
                  <a:t>Q: What happened </a:t>
                </a:r>
                <a:r>
                  <a:rPr lang="en-US" sz="1400" b="1" dirty="0">
                    <a:latin typeface="Century Gothic" panose="020B0502020202020204" pitchFamily="34" charset="0"/>
                  </a:rPr>
                  <a:t>before</a:t>
                </a:r>
                <a:r>
                  <a:rPr lang="en-US" sz="1400" dirty="0">
                    <a:latin typeface="Century Gothic" panose="020B0502020202020204" pitchFamily="34" charset="0"/>
                  </a:rPr>
                  <a:t> the snow started?</a:t>
                </a:r>
              </a:p>
              <a:p>
                <a:pPr marL="0" indent="0">
                  <a:buNone/>
                </a:pPr>
                <a:r>
                  <a:rPr lang="en-US" sz="1400" dirty="0">
                    <a:latin typeface="Century Gothic" panose="020B0502020202020204" pitchFamily="34" charset="0"/>
                  </a:rPr>
                  <a:t>A: landslide, said</a:t>
                </a:r>
              </a:p>
              <a:p>
                <a:pPr marL="0" indent="0">
                  <a:buNone/>
                </a:pPr>
                <a:endParaRPr lang="en-US" sz="1400" dirty="0">
                  <a:latin typeface="Century Gothic" panose="020B0502020202020204" pitchFamily="34" charset="0"/>
                </a:endParaRPr>
              </a:p>
              <a:p>
                <a:pPr marL="0" indent="0">
                  <a:buNone/>
                </a:pPr>
                <a:r>
                  <a:rPr lang="en-US" sz="1400" dirty="0">
                    <a:latin typeface="Century Gothic" panose="020B0502020202020204" pitchFamily="34" charset="0"/>
                  </a:rPr>
                  <a:t>Q: What happened </a:t>
                </a:r>
                <a:r>
                  <a:rPr lang="en-US" sz="1400" b="1" dirty="0">
                    <a:latin typeface="Century Gothic" panose="020B0502020202020204" pitchFamily="34" charset="0"/>
                  </a:rPr>
                  <a:t>after </a:t>
                </a:r>
                <a:r>
                  <a:rPr lang="en-US" sz="1400" dirty="0">
                    <a:latin typeface="Century Gothic" panose="020B0502020202020204" pitchFamily="34" charset="0"/>
                  </a:rPr>
                  <a:t>the snow started?</a:t>
                </a:r>
              </a:p>
              <a:p>
                <a:pPr marL="0" indent="0">
                  <a:buNone/>
                </a:pPr>
                <a:r>
                  <a:rPr lang="en-US" sz="1400" dirty="0">
                    <a:latin typeface="Century Gothic" panose="020B0502020202020204" pitchFamily="34" charset="0"/>
                  </a:rPr>
                  <a:t>A: found</a:t>
                </a:r>
              </a:p>
              <a:p>
                <a:pPr marL="0" indent="0">
                  <a:buNone/>
                </a:pPr>
                <a:endParaRPr lang="en-US" sz="1400" dirty="0">
                  <a:latin typeface="Century Gothic" panose="020B0502020202020204" pitchFamily="34" charset="0"/>
                </a:endParaRPr>
              </a:p>
              <a:p>
                <a:pPr marL="0" indent="0">
                  <a:buNone/>
                </a:pPr>
                <a:r>
                  <a:rPr lang="en-US" sz="1400" dirty="0">
                    <a:latin typeface="Century Gothic" panose="020B0502020202020204" pitchFamily="34" charset="0"/>
                  </a:rPr>
                  <a:t>Q: What happened </a:t>
                </a:r>
                <a:r>
                  <a:rPr lang="en-US" sz="1400" b="1" dirty="0">
                    <a:latin typeface="Century Gothic" panose="020B0502020202020204" pitchFamily="34" charset="0"/>
                  </a:rPr>
                  <a:t>during </a:t>
                </a:r>
                <a:r>
                  <a:rPr lang="en-US" sz="1400" dirty="0">
                    <a:latin typeface="Century Gothic" panose="020B0502020202020204" pitchFamily="34" charset="0"/>
                  </a:rPr>
                  <a:t>the snow?</a:t>
                </a:r>
              </a:p>
              <a:p>
                <a:pPr marL="0" indent="0">
                  <a:buNone/>
                </a:pPr>
                <a:r>
                  <a:rPr lang="en-US" sz="1400" dirty="0">
                    <a:latin typeface="Century Gothic" panose="020B0502020202020204" pitchFamily="34" charset="0"/>
                  </a:rPr>
                  <a:t>A: snow</a:t>
                </a:r>
              </a:p>
            </p:txBody>
          </p:sp>
          <p:sp>
            <p:nvSpPr>
              <p:cNvPr id="7" name="TextBox 6">
                <a:extLst>
                  <a:ext uri="{FF2B5EF4-FFF2-40B4-BE49-F238E27FC236}">
                    <a16:creationId xmlns:a16="http://schemas.microsoft.com/office/drawing/2014/main" id="{274A226A-0D2B-51B6-507D-5EB0964A4D8C}"/>
                  </a:ext>
                </a:extLst>
              </p:cNvPr>
              <p:cNvSpPr txBox="1"/>
              <p:nvPr/>
            </p:nvSpPr>
            <p:spPr>
              <a:xfrm>
                <a:off x="867603" y="4342010"/>
                <a:ext cx="2996254" cy="15132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200" b="0" i="1" u="sng" strike="noStrike" cap="none" spc="0" normalizeH="0" baseline="0" dirty="0">
                    <a:ln>
                      <a:noFill/>
                    </a:ln>
                    <a:solidFill>
                      <a:srgbClr val="000000"/>
                    </a:solidFill>
                    <a:effectLst/>
                    <a:uFillTx/>
                    <a:latin typeface="Century Gothic" panose="020B0502020202020204" pitchFamily="34" charset="0"/>
                    <a:sym typeface="Calibri"/>
                  </a:rPr>
                  <a:t>GPT-4o; accessed in Jun 2024</a:t>
                </a:r>
              </a:p>
              <a:p>
                <a:pPr marL="0" indent="0">
                  <a:buNone/>
                </a:pPr>
                <a:r>
                  <a:rPr kumimoji="0" lang="en-US" sz="1200" b="0" i="1" strike="noStrike" cap="none" spc="0" normalizeH="0" baseline="0" dirty="0">
                    <a:ln>
                      <a:noFill/>
                    </a:ln>
                    <a:solidFill>
                      <a:srgbClr val="000000"/>
                    </a:solidFill>
                    <a:effectLst/>
                    <a:uFillTx/>
                    <a:latin typeface="Century Gothic" panose="020B0502020202020204" pitchFamily="34" charset="0"/>
                    <a:sym typeface="Calibri"/>
                  </a:rPr>
                  <a:t>Please choose from the following options: (a) snow, (b) a landslide, (c) rescuers said something, (d) rescuers found a body, (e) I don't know. You can choose multiple options if multiple answers apply.</a:t>
                </a:r>
              </a:p>
            </p:txBody>
          </p:sp>
        </p:grpSp>
        <p:sp>
          <p:nvSpPr>
            <p:cNvPr id="2" name="Multiply 1">
              <a:extLst>
                <a:ext uri="{FF2B5EF4-FFF2-40B4-BE49-F238E27FC236}">
                  <a16:creationId xmlns:a16="http://schemas.microsoft.com/office/drawing/2014/main" id="{1DA1BB57-0825-2F1D-7019-D6D44570BE88}"/>
                </a:ext>
              </a:extLst>
            </p:cNvPr>
            <p:cNvSpPr/>
            <p:nvPr/>
          </p:nvSpPr>
          <p:spPr>
            <a:xfrm>
              <a:off x="5610480" y="4252243"/>
              <a:ext cx="556471" cy="556471"/>
            </a:xfrm>
            <a:prstGeom prst="mathMultiply">
              <a:avLst>
                <a:gd name="adj1" fmla="val 11196"/>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ultiply 2">
              <a:extLst>
                <a:ext uri="{FF2B5EF4-FFF2-40B4-BE49-F238E27FC236}">
                  <a16:creationId xmlns:a16="http://schemas.microsoft.com/office/drawing/2014/main" id="{6351A132-F339-971E-9570-FF28766090D3}"/>
                </a:ext>
              </a:extLst>
            </p:cNvPr>
            <p:cNvSpPr/>
            <p:nvPr/>
          </p:nvSpPr>
          <p:spPr>
            <a:xfrm>
              <a:off x="5610480" y="5109493"/>
              <a:ext cx="556471" cy="556471"/>
            </a:xfrm>
            <a:prstGeom prst="mathMultiply">
              <a:avLst>
                <a:gd name="adj1" fmla="val 11196"/>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ultiply 4">
              <a:extLst>
                <a:ext uri="{FF2B5EF4-FFF2-40B4-BE49-F238E27FC236}">
                  <a16:creationId xmlns:a16="http://schemas.microsoft.com/office/drawing/2014/main" id="{8C673228-0A63-54D2-84CF-2BA7D58F053E}"/>
                </a:ext>
              </a:extLst>
            </p:cNvPr>
            <p:cNvSpPr/>
            <p:nvPr/>
          </p:nvSpPr>
          <p:spPr>
            <a:xfrm>
              <a:off x="5610479" y="5966743"/>
              <a:ext cx="556471" cy="556471"/>
            </a:xfrm>
            <a:prstGeom prst="mathMultiply">
              <a:avLst>
                <a:gd name="adj1" fmla="val 11196"/>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Slide Number Placeholder 9">
            <a:extLst>
              <a:ext uri="{FF2B5EF4-FFF2-40B4-BE49-F238E27FC236}">
                <a16:creationId xmlns:a16="http://schemas.microsoft.com/office/drawing/2014/main" id="{6B045BA7-F77F-967B-B731-D1D58E5690EA}"/>
              </a:ext>
            </a:extLst>
          </p:cNvPr>
          <p:cNvSpPr>
            <a:spLocks noGrp="1"/>
          </p:cNvSpPr>
          <p:nvPr>
            <p:ph type="sldNum" sz="quarter" idx="10"/>
          </p:nvPr>
        </p:nvSpPr>
        <p:spPr/>
        <p:txBody>
          <a:bodyPr/>
          <a:lstStyle/>
          <a:p>
            <a:fld id="{86CB4B4D-7CA3-9044-876B-883B54F8677D}" type="slidenum">
              <a:rPr lang="en-US" smtClean="0"/>
              <a:t>56</a:t>
            </a:fld>
            <a:endParaRPr lang="en-US"/>
          </a:p>
        </p:txBody>
      </p:sp>
    </p:spTree>
    <p:extLst>
      <p:ext uri="{BB962C8B-B14F-4D97-AF65-F5344CB8AC3E}">
        <p14:creationId xmlns:p14="http://schemas.microsoft.com/office/powerpoint/2010/main" val="235654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9D5D3-A406-D646-9D29-9D0F5100AA0F}"/>
              </a:ext>
            </a:extLst>
          </p:cNvPr>
          <p:cNvSpPr>
            <a:spLocks noGrp="1"/>
          </p:cNvSpPr>
          <p:nvPr>
            <p:ph type="title"/>
          </p:nvPr>
        </p:nvSpPr>
        <p:spPr>
          <a:xfrm>
            <a:off x="423334" y="146756"/>
            <a:ext cx="7145867" cy="711200"/>
          </a:xfrm>
        </p:spPr>
        <p:txBody>
          <a:bodyPr/>
          <a:lstStyle/>
          <a:p>
            <a:pPr marL="0" indent="0">
              <a:buSzPct val="100000"/>
              <a:buNone/>
            </a:pPr>
            <a:r>
              <a:rPr lang="en-US" dirty="0"/>
              <a:t>TORQUE</a:t>
            </a:r>
            <a:r>
              <a:rPr lang="en-US" baseline="30000" dirty="0"/>
              <a:t>[1]</a:t>
            </a:r>
            <a:r>
              <a:rPr lang="en-US" dirty="0"/>
              <a:t>: Data collection process</a:t>
            </a:r>
          </a:p>
        </p:txBody>
      </p:sp>
      <p:sp>
        <p:nvSpPr>
          <p:cNvPr id="3" name="Content Placeholder 2">
            <a:extLst>
              <a:ext uri="{FF2B5EF4-FFF2-40B4-BE49-F238E27FC236}">
                <a16:creationId xmlns:a16="http://schemas.microsoft.com/office/drawing/2014/main" id="{F29C6CDC-DC30-8A47-B0AF-C8BBE84F3C51}"/>
              </a:ext>
            </a:extLst>
          </p:cNvPr>
          <p:cNvSpPr>
            <a:spLocks noGrp="1"/>
          </p:cNvSpPr>
          <p:nvPr>
            <p:ph type="body" sz="quarter" idx="10"/>
          </p:nvPr>
        </p:nvSpPr>
        <p:spPr/>
        <p:txBody>
          <a:bodyPr/>
          <a:lstStyle/>
          <a:p>
            <a:pPr marL="0" indent="0">
              <a:buSzPct val="100000"/>
              <a:buNone/>
            </a:pPr>
            <a:r>
              <a:rPr lang="en-US" dirty="0"/>
              <a:t>Given a passage, an annotator needs to</a:t>
            </a:r>
          </a:p>
          <a:p>
            <a:pPr marL="514350" indent="-514350">
              <a:buSzPct val="100000"/>
              <a:buFont typeface="+mj-lt"/>
              <a:buAutoNum type="arabicPeriod"/>
            </a:pPr>
            <a:r>
              <a:rPr lang="en-US" dirty="0"/>
              <a:t>Label all the events</a:t>
            </a:r>
          </a:p>
          <a:p>
            <a:pPr marL="514350" indent="-514350">
              <a:buSzPct val="100000"/>
              <a:buFont typeface="+mj-lt"/>
              <a:buAutoNum type="arabicPeriod"/>
            </a:pPr>
            <a:r>
              <a:rPr lang="en-US" dirty="0"/>
              <a:t>Repeat the following steps</a:t>
            </a:r>
          </a:p>
          <a:p>
            <a:pPr lvl="1">
              <a:buSzPct val="50000"/>
            </a:pPr>
            <a:r>
              <a:rPr lang="en-US" dirty="0"/>
              <a:t>Ask a question querying temporal relations</a:t>
            </a:r>
          </a:p>
          <a:p>
            <a:pPr lvl="1">
              <a:buSzPct val="50000"/>
            </a:pPr>
            <a:r>
              <a:rPr lang="en-US" dirty="0"/>
              <a:t>Select all the correct answers from the event list</a:t>
            </a:r>
          </a:p>
          <a:p>
            <a:pPr lvl="1">
              <a:buSzPct val="50000"/>
            </a:pPr>
            <a:r>
              <a:rPr lang="en-US" dirty="0"/>
              <a:t>Slightly perturb the question and answer it</a:t>
            </a:r>
          </a:p>
          <a:p>
            <a:pPr lvl="1">
              <a:buSzPct val="50000"/>
            </a:pPr>
            <a:endParaRPr lang="en-US" dirty="0"/>
          </a:p>
          <a:p>
            <a:pPr lvl="1">
              <a:buSzPct val="50000"/>
            </a:pPr>
            <a:endParaRPr lang="en-US" dirty="0"/>
          </a:p>
        </p:txBody>
      </p:sp>
      <p:sp>
        <p:nvSpPr>
          <p:cNvPr id="6" name="TextBox 5">
            <a:extLst>
              <a:ext uri="{FF2B5EF4-FFF2-40B4-BE49-F238E27FC236}">
                <a16:creationId xmlns:a16="http://schemas.microsoft.com/office/drawing/2014/main" id="{CF2D9D4D-4CCC-F25A-5F80-567EE1C0997D}"/>
              </a:ext>
            </a:extLst>
          </p:cNvPr>
          <p:cNvSpPr txBox="1"/>
          <p:nvPr/>
        </p:nvSpPr>
        <p:spPr>
          <a:xfrm>
            <a:off x="336885" y="6572745"/>
            <a:ext cx="779155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222222"/>
                </a:solidFill>
                <a:effectLst/>
                <a:highlight>
                  <a:srgbClr val="FFFFFF"/>
                </a:highlight>
                <a:uLnTx/>
                <a:uFillTx/>
                <a:latin typeface="Century Gothic" panose="020B0502020202020204" pitchFamily="34" charset="0"/>
                <a:cs typeface="Calibri Light" panose="020F0302020204030204" pitchFamily="34" charset="0"/>
                <a:sym typeface="Arial"/>
              </a:rPr>
              <a:t>[1] TORQUE: A Reading Comprehension Dataset of Temporal Ordering Questions. Ning et al., EMNLP’20.</a:t>
            </a:r>
          </a:p>
        </p:txBody>
      </p:sp>
      <p:sp>
        <p:nvSpPr>
          <p:cNvPr id="4" name="Slide Number Placeholder 3">
            <a:extLst>
              <a:ext uri="{FF2B5EF4-FFF2-40B4-BE49-F238E27FC236}">
                <a16:creationId xmlns:a16="http://schemas.microsoft.com/office/drawing/2014/main" id="{575B6BDD-A2C2-61B9-3A86-F0235D514C0D}"/>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57</a:t>
            </a:fld>
            <a:endParaRPr lang="en-US" dirty="0"/>
          </a:p>
        </p:txBody>
      </p:sp>
    </p:spTree>
    <p:extLst>
      <p:ext uri="{BB962C8B-B14F-4D97-AF65-F5344CB8AC3E}">
        <p14:creationId xmlns:p14="http://schemas.microsoft.com/office/powerpoint/2010/main" val="105277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65C2C-7FCE-6A44-99FC-771824EAB0EF}"/>
              </a:ext>
            </a:extLst>
          </p:cNvPr>
          <p:cNvSpPr>
            <a:spLocks noGrp="1"/>
          </p:cNvSpPr>
          <p:nvPr>
            <p:ph type="title"/>
          </p:nvPr>
        </p:nvSpPr>
        <p:spPr>
          <a:xfrm>
            <a:off x="423334" y="146756"/>
            <a:ext cx="7145867" cy="711200"/>
          </a:xfrm>
        </p:spPr>
        <p:txBody>
          <a:bodyPr/>
          <a:lstStyle/>
          <a:p>
            <a:r>
              <a:rPr lang="en-US" dirty="0"/>
              <a:t>Perturbations of existing questions</a:t>
            </a:r>
          </a:p>
        </p:txBody>
      </p:sp>
      <p:sp>
        <p:nvSpPr>
          <p:cNvPr id="3" name="Content Placeholder 2">
            <a:extLst>
              <a:ext uri="{FF2B5EF4-FFF2-40B4-BE49-F238E27FC236}">
                <a16:creationId xmlns:a16="http://schemas.microsoft.com/office/drawing/2014/main" id="{B2E22A4F-22AF-9243-A757-212B6154EB64}"/>
              </a:ext>
            </a:extLst>
          </p:cNvPr>
          <p:cNvSpPr>
            <a:spLocks noGrp="1"/>
          </p:cNvSpPr>
          <p:nvPr>
            <p:ph type="body" sz="quarter" idx="10"/>
          </p:nvPr>
        </p:nvSpPr>
        <p:spPr/>
        <p:txBody>
          <a:bodyPr/>
          <a:lstStyle/>
          <a:p>
            <a:r>
              <a:rPr lang="en-US" dirty="0"/>
              <a:t>A temporal relation can be represented as a triplet: (Event A, Relation r, Event B)</a:t>
            </a:r>
          </a:p>
          <a:p>
            <a:r>
              <a:rPr lang="en-US" dirty="0"/>
              <a:t>A valid question is: (?, r, B)</a:t>
            </a:r>
          </a:p>
          <a:p>
            <a:pPr lvl="1"/>
            <a:r>
              <a:rPr lang="en-US" dirty="0"/>
              <a:t>What happened </a:t>
            </a:r>
            <a:r>
              <a:rPr lang="en-US" u="sng" dirty="0"/>
              <a:t>after</a:t>
            </a:r>
            <a:r>
              <a:rPr lang="en-US" dirty="0"/>
              <a:t> B?</a:t>
            </a:r>
          </a:p>
          <a:p>
            <a:r>
              <a:rPr lang="en-US" dirty="0"/>
              <a:t>Perturbation: (?, r’, B)</a:t>
            </a:r>
          </a:p>
          <a:p>
            <a:pPr lvl="1"/>
            <a:r>
              <a:rPr lang="en-US" dirty="0"/>
              <a:t>What happened </a:t>
            </a:r>
            <a:r>
              <a:rPr lang="en-US" u="sng" dirty="0"/>
              <a:t>before/while</a:t>
            </a:r>
            <a:r>
              <a:rPr lang="en-US" dirty="0"/>
              <a:t> …?</a:t>
            </a:r>
          </a:p>
          <a:p>
            <a:pPr lvl="1"/>
            <a:r>
              <a:rPr lang="en-US" dirty="0"/>
              <a:t>What </a:t>
            </a:r>
            <a:r>
              <a:rPr lang="en-US" u="sng" dirty="0"/>
              <a:t>had begun</a:t>
            </a:r>
            <a:r>
              <a:rPr lang="en-US" dirty="0"/>
              <a:t> before B?</a:t>
            </a:r>
          </a:p>
          <a:p>
            <a:pPr lvl="1"/>
            <a:r>
              <a:rPr lang="en-US" dirty="0"/>
              <a:t>What happened before B </a:t>
            </a:r>
            <a:r>
              <a:rPr lang="en-US" u="sng" dirty="0"/>
              <a:t>finished</a:t>
            </a:r>
            <a:r>
              <a:rPr lang="en-US" dirty="0"/>
              <a:t>?</a:t>
            </a:r>
          </a:p>
          <a:p>
            <a:pPr lvl="1"/>
            <a:r>
              <a:rPr lang="en-US" dirty="0"/>
              <a:t>…</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A79F5A65-8750-F625-6284-8D6E10C20FC2}"/>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58</a:t>
            </a:fld>
            <a:endParaRPr lang="en-US" dirty="0"/>
          </a:p>
        </p:txBody>
      </p:sp>
    </p:spTree>
    <p:extLst>
      <p:ext uri="{BB962C8B-B14F-4D97-AF65-F5344CB8AC3E}">
        <p14:creationId xmlns:p14="http://schemas.microsoft.com/office/powerpoint/2010/main" val="82896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490537" y="1298574"/>
            <a:ext cx="8162395" cy="5181247"/>
          </a:xfrm>
        </p:spPr>
        <p:txBody>
          <a:bodyPr/>
          <a:lstStyle/>
          <a:p>
            <a:r>
              <a:rPr lang="en-US" b="1" dirty="0"/>
              <a:t>[June, 1989] Chris Robin lives in England and he is the person that you read about in Winnie the Pooh. As a boy, Chris lived in </a:t>
            </a:r>
            <a:r>
              <a:rPr lang="en-US" b="1" dirty="0" err="1"/>
              <a:t>Cotchfield</a:t>
            </a:r>
            <a:r>
              <a:rPr lang="en-US" b="1" dirty="0"/>
              <a:t> Farm.  When he was three, his father wrote a poem about him. His father later wrote Winnie the Pooh in 1925.</a:t>
            </a:r>
          </a:p>
          <a:p>
            <a:pPr lvl="1"/>
            <a:r>
              <a:rPr lang="en-US" dirty="0"/>
              <a:t>Where did Chris Robin live?</a:t>
            </a:r>
          </a:p>
        </p:txBody>
      </p:sp>
      <p:sp>
        <p:nvSpPr>
          <p:cNvPr id="2" name="Title 1"/>
          <p:cNvSpPr>
            <a:spLocks noGrp="1"/>
          </p:cNvSpPr>
          <p:nvPr>
            <p:ph type="title"/>
          </p:nvPr>
        </p:nvSpPr>
        <p:spPr>
          <a:xfrm>
            <a:off x="457200" y="134938"/>
            <a:ext cx="8229600" cy="720775"/>
          </a:xfrm>
        </p:spPr>
        <p:txBody>
          <a:bodyPr/>
          <a:lstStyle/>
          <a:p>
            <a:r>
              <a:rPr lang="en-US" dirty="0"/>
              <a:t>Examples where “time” plays an important role</a:t>
            </a:r>
          </a:p>
        </p:txBody>
      </p:sp>
      <p:sp>
        <p:nvSpPr>
          <p:cNvPr id="6" name="Slide Number Placeholder 5">
            <a:extLst>
              <a:ext uri="{FF2B5EF4-FFF2-40B4-BE49-F238E27FC236}">
                <a16:creationId xmlns:a16="http://schemas.microsoft.com/office/drawing/2014/main" id="{8499F99D-DF9E-A310-A556-8CBD64916DAC}"/>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5</a:t>
            </a:fld>
            <a:endParaRPr lang="en-US" dirty="0"/>
          </a:p>
        </p:txBody>
      </p:sp>
    </p:spTree>
    <p:extLst>
      <p:ext uri="{BB962C8B-B14F-4D97-AF65-F5344CB8AC3E}">
        <p14:creationId xmlns:p14="http://schemas.microsoft.com/office/powerpoint/2010/main" val="89436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53C95-7F20-3F4B-8884-B67F79DAADAC}"/>
              </a:ext>
            </a:extLst>
          </p:cNvPr>
          <p:cNvSpPr>
            <a:spLocks noGrp="1"/>
          </p:cNvSpPr>
          <p:nvPr>
            <p:ph type="title"/>
          </p:nvPr>
        </p:nvSpPr>
        <p:spPr>
          <a:xfrm>
            <a:off x="423334" y="146756"/>
            <a:ext cx="7145867" cy="711200"/>
          </a:xfrm>
        </p:spPr>
        <p:txBody>
          <a:bodyPr/>
          <a:lstStyle/>
          <a:p>
            <a:r>
              <a:rPr lang="en-US" dirty="0"/>
              <a:t>How to Answer These Questions</a:t>
            </a:r>
          </a:p>
        </p:txBody>
      </p:sp>
      <p:sp>
        <p:nvSpPr>
          <p:cNvPr id="3" name="Content Placeholder 2">
            <a:extLst>
              <a:ext uri="{FF2B5EF4-FFF2-40B4-BE49-F238E27FC236}">
                <a16:creationId xmlns:a16="http://schemas.microsoft.com/office/drawing/2014/main" id="{0C380BE8-1396-8B43-B0C6-CD2C43CAB669}"/>
              </a:ext>
            </a:extLst>
          </p:cNvPr>
          <p:cNvSpPr>
            <a:spLocks noGrp="1"/>
          </p:cNvSpPr>
          <p:nvPr>
            <p:ph type="body" sz="quarter" idx="10"/>
          </p:nvPr>
        </p:nvSpPr>
        <p:spPr/>
        <p:txBody>
          <a:bodyPr/>
          <a:lstStyle/>
          <a:p>
            <a:pPr marL="514350" indent="-514350">
              <a:buSzPct val="100000"/>
              <a:buFont typeface="+mj-lt"/>
              <a:buAutoNum type="arabicPeriod"/>
            </a:pPr>
            <a:r>
              <a:rPr lang="en-US" dirty="0"/>
              <a:t>Must choose from the list of events</a:t>
            </a:r>
          </a:p>
          <a:p>
            <a:pPr marL="514350" indent="-514350">
              <a:buSzPct val="100000"/>
              <a:buFont typeface="+mj-lt"/>
              <a:buAutoNum type="arabicPeriod"/>
            </a:pPr>
            <a:r>
              <a:rPr lang="en-US" dirty="0"/>
              <a:t>Must choose all the correct answers</a:t>
            </a:r>
          </a:p>
          <a:p>
            <a:pPr marL="514350" indent="-514350">
              <a:buSzPct val="100000"/>
              <a:buFont typeface="+mj-lt"/>
              <a:buAutoNum type="arabicPeriod"/>
            </a:pPr>
            <a:r>
              <a:rPr lang="en-US" dirty="0"/>
              <a:t>Answer from the time point when the passage was written.</a:t>
            </a:r>
          </a:p>
        </p:txBody>
      </p:sp>
      <p:sp>
        <p:nvSpPr>
          <p:cNvPr id="4" name="Slide Number Placeholder 3">
            <a:extLst>
              <a:ext uri="{FF2B5EF4-FFF2-40B4-BE49-F238E27FC236}">
                <a16:creationId xmlns:a16="http://schemas.microsoft.com/office/drawing/2014/main" id="{E3957FFF-075F-F9AB-7B27-9C9171E82B29}"/>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59</a:t>
            </a:fld>
            <a:endParaRPr lang="en-US" dirty="0"/>
          </a:p>
        </p:txBody>
      </p:sp>
    </p:spTree>
    <p:extLst>
      <p:ext uri="{BB962C8B-B14F-4D97-AF65-F5344CB8AC3E}">
        <p14:creationId xmlns:p14="http://schemas.microsoft.com/office/powerpoint/2010/main" val="29401583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53F590B-0A1C-F84C-AB05-9429706213FE}"/>
              </a:ext>
            </a:extLst>
          </p:cNvPr>
          <p:cNvGrpSpPr/>
          <p:nvPr/>
        </p:nvGrpSpPr>
        <p:grpSpPr>
          <a:xfrm>
            <a:off x="2094138" y="560063"/>
            <a:ext cx="5197033" cy="5917773"/>
            <a:chOff x="3634451" y="560063"/>
            <a:chExt cx="5197033" cy="5917773"/>
          </a:xfrm>
        </p:grpSpPr>
        <p:sp>
          <p:nvSpPr>
            <p:cNvPr id="32" name="TextBox 31">
              <a:extLst>
                <a:ext uri="{FF2B5EF4-FFF2-40B4-BE49-F238E27FC236}">
                  <a16:creationId xmlns:a16="http://schemas.microsoft.com/office/drawing/2014/main" id="{C8293CB8-0308-7943-845D-B98DA35E9DCF}"/>
                </a:ext>
              </a:extLst>
            </p:cNvPr>
            <p:cNvSpPr txBox="1"/>
            <p:nvPr/>
          </p:nvSpPr>
          <p:spPr>
            <a:xfrm>
              <a:off x="3634451" y="560063"/>
              <a:ext cx="5197033" cy="1323439"/>
            </a:xfrm>
            <a:custGeom>
              <a:avLst/>
              <a:gdLst>
                <a:gd name="connsiteX0" fmla="*/ 0 w 5197033"/>
                <a:gd name="connsiteY0" fmla="*/ 0 h 1323439"/>
                <a:gd name="connsiteX1" fmla="*/ 701599 w 5197033"/>
                <a:gd name="connsiteY1" fmla="*/ 0 h 1323439"/>
                <a:gd name="connsiteX2" fmla="*/ 1195318 w 5197033"/>
                <a:gd name="connsiteY2" fmla="*/ 0 h 1323439"/>
                <a:gd name="connsiteX3" fmla="*/ 1792976 w 5197033"/>
                <a:gd name="connsiteY3" fmla="*/ 0 h 1323439"/>
                <a:gd name="connsiteX4" fmla="*/ 2286695 w 5197033"/>
                <a:gd name="connsiteY4" fmla="*/ 0 h 1323439"/>
                <a:gd name="connsiteX5" fmla="*/ 3040264 w 5197033"/>
                <a:gd name="connsiteY5" fmla="*/ 0 h 1323439"/>
                <a:gd name="connsiteX6" fmla="*/ 3533982 w 5197033"/>
                <a:gd name="connsiteY6" fmla="*/ 0 h 1323439"/>
                <a:gd name="connsiteX7" fmla="*/ 4079671 w 5197033"/>
                <a:gd name="connsiteY7" fmla="*/ 0 h 1323439"/>
                <a:gd name="connsiteX8" fmla="*/ 4625359 w 5197033"/>
                <a:gd name="connsiteY8" fmla="*/ 0 h 1323439"/>
                <a:gd name="connsiteX9" fmla="*/ 5197033 w 5197033"/>
                <a:gd name="connsiteY9" fmla="*/ 0 h 1323439"/>
                <a:gd name="connsiteX10" fmla="*/ 5197033 w 5197033"/>
                <a:gd name="connsiteY10" fmla="*/ 661720 h 1323439"/>
                <a:gd name="connsiteX11" fmla="*/ 5197033 w 5197033"/>
                <a:gd name="connsiteY11" fmla="*/ 1323439 h 1323439"/>
                <a:gd name="connsiteX12" fmla="*/ 4547404 w 5197033"/>
                <a:gd name="connsiteY12" fmla="*/ 1323439 h 1323439"/>
                <a:gd name="connsiteX13" fmla="*/ 3845804 w 5197033"/>
                <a:gd name="connsiteY13" fmla="*/ 1323439 h 1323439"/>
                <a:gd name="connsiteX14" fmla="*/ 3300116 w 5197033"/>
                <a:gd name="connsiteY14" fmla="*/ 1323439 h 1323439"/>
                <a:gd name="connsiteX15" fmla="*/ 2546546 w 5197033"/>
                <a:gd name="connsiteY15" fmla="*/ 1323439 h 1323439"/>
                <a:gd name="connsiteX16" fmla="*/ 2000858 w 5197033"/>
                <a:gd name="connsiteY16" fmla="*/ 1323439 h 1323439"/>
                <a:gd name="connsiteX17" fmla="*/ 1351229 w 5197033"/>
                <a:gd name="connsiteY17" fmla="*/ 1323439 h 1323439"/>
                <a:gd name="connsiteX18" fmla="*/ 857510 w 5197033"/>
                <a:gd name="connsiteY18" fmla="*/ 1323439 h 1323439"/>
                <a:gd name="connsiteX19" fmla="*/ 0 w 5197033"/>
                <a:gd name="connsiteY19" fmla="*/ 1323439 h 1323439"/>
                <a:gd name="connsiteX20" fmla="*/ 0 w 5197033"/>
                <a:gd name="connsiteY20" fmla="*/ 648485 h 1323439"/>
                <a:gd name="connsiteX21" fmla="*/ 0 w 5197033"/>
                <a:gd name="connsiteY21"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97033" h="1323439"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218669" y="206183"/>
                    <a:pt x="5203582" y="504517"/>
                    <a:pt x="5197033" y="661720"/>
                  </a:cubicBezTo>
                  <a:cubicBezTo>
                    <a:pt x="5190484" y="818923"/>
                    <a:pt x="5230103" y="1026551"/>
                    <a:pt x="5197033" y="1323439"/>
                  </a:cubicBezTo>
                  <a:cubicBezTo>
                    <a:pt x="4985748" y="1307395"/>
                    <a:pt x="4845212" y="1314702"/>
                    <a:pt x="4547404" y="1323439"/>
                  </a:cubicBezTo>
                  <a:cubicBezTo>
                    <a:pt x="4249596" y="1332176"/>
                    <a:pt x="4028617" y="1290486"/>
                    <a:pt x="3845804" y="1323439"/>
                  </a:cubicBezTo>
                  <a:cubicBezTo>
                    <a:pt x="3662991" y="1356392"/>
                    <a:pt x="3476239" y="1333967"/>
                    <a:pt x="3300116" y="1323439"/>
                  </a:cubicBezTo>
                  <a:cubicBezTo>
                    <a:pt x="3123993" y="1312911"/>
                    <a:pt x="2822333" y="1333127"/>
                    <a:pt x="2546546" y="1323439"/>
                  </a:cubicBezTo>
                  <a:cubicBezTo>
                    <a:pt x="2270759" y="1313752"/>
                    <a:pt x="2186651" y="1312019"/>
                    <a:pt x="2000858" y="1323439"/>
                  </a:cubicBezTo>
                  <a:cubicBezTo>
                    <a:pt x="1815065" y="1334859"/>
                    <a:pt x="1647376" y="1292370"/>
                    <a:pt x="1351229" y="1323439"/>
                  </a:cubicBezTo>
                  <a:cubicBezTo>
                    <a:pt x="1055082" y="1354508"/>
                    <a:pt x="1004737" y="1309355"/>
                    <a:pt x="857510" y="1323439"/>
                  </a:cubicBezTo>
                  <a:cubicBezTo>
                    <a:pt x="710283" y="1337523"/>
                    <a:pt x="293322" y="1336633"/>
                    <a:pt x="0" y="1323439"/>
                  </a:cubicBezTo>
                  <a:cubicBezTo>
                    <a:pt x="-29127" y="1154401"/>
                    <a:pt x="-18801" y="978170"/>
                    <a:pt x="0" y="648485"/>
                  </a:cubicBezTo>
                  <a:cubicBezTo>
                    <a:pt x="18801" y="318800"/>
                    <a:pt x="27874" y="145367"/>
                    <a:pt x="0" y="0"/>
                  </a:cubicBezTo>
                  <a:close/>
                </a:path>
              </a:pathLst>
            </a:custGeom>
            <a:noFill/>
            <a:ln>
              <a:solidFill>
                <a:schemeClr val="bg2"/>
              </a:solidFill>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rPr>
                <a:t>Heavy snow is causing disruption to transport across the UK, with heavy rainfall bringing flooding to the south-west of England. Rescuers searching for a woman trapped in a landslide at her home said they had found a body.</a:t>
              </a:r>
            </a:p>
          </p:txBody>
        </p:sp>
        <p:sp>
          <p:nvSpPr>
            <p:cNvPr id="41" name="TextBox 40">
              <a:extLst>
                <a:ext uri="{FF2B5EF4-FFF2-40B4-BE49-F238E27FC236}">
                  <a16:creationId xmlns:a16="http://schemas.microsoft.com/office/drawing/2014/main" id="{44A6625C-440B-764F-83F9-10A39CDB196A}"/>
                </a:ext>
              </a:extLst>
            </p:cNvPr>
            <p:cNvSpPr txBox="1"/>
            <p:nvPr/>
          </p:nvSpPr>
          <p:spPr>
            <a:xfrm>
              <a:off x="3634451" y="2005697"/>
              <a:ext cx="5197033" cy="2554545"/>
            </a:xfrm>
            <a:custGeom>
              <a:avLst/>
              <a:gdLst>
                <a:gd name="connsiteX0" fmla="*/ 0 w 5197033"/>
                <a:gd name="connsiteY0" fmla="*/ 0 h 2554545"/>
                <a:gd name="connsiteX1" fmla="*/ 597659 w 5197033"/>
                <a:gd name="connsiteY1" fmla="*/ 0 h 2554545"/>
                <a:gd name="connsiteX2" fmla="*/ 1091377 w 5197033"/>
                <a:gd name="connsiteY2" fmla="*/ 0 h 2554545"/>
                <a:gd name="connsiteX3" fmla="*/ 1844947 w 5197033"/>
                <a:gd name="connsiteY3" fmla="*/ 0 h 2554545"/>
                <a:gd name="connsiteX4" fmla="*/ 2442606 w 5197033"/>
                <a:gd name="connsiteY4" fmla="*/ 0 h 2554545"/>
                <a:gd name="connsiteX5" fmla="*/ 3040264 w 5197033"/>
                <a:gd name="connsiteY5" fmla="*/ 0 h 2554545"/>
                <a:gd name="connsiteX6" fmla="*/ 3793834 w 5197033"/>
                <a:gd name="connsiteY6" fmla="*/ 0 h 2554545"/>
                <a:gd name="connsiteX7" fmla="*/ 4339523 w 5197033"/>
                <a:gd name="connsiteY7" fmla="*/ 0 h 2554545"/>
                <a:gd name="connsiteX8" fmla="*/ 5197033 w 5197033"/>
                <a:gd name="connsiteY8" fmla="*/ 0 h 2554545"/>
                <a:gd name="connsiteX9" fmla="*/ 5197033 w 5197033"/>
                <a:gd name="connsiteY9" fmla="*/ 689727 h 2554545"/>
                <a:gd name="connsiteX10" fmla="*/ 5197033 w 5197033"/>
                <a:gd name="connsiteY10" fmla="*/ 1277273 h 2554545"/>
                <a:gd name="connsiteX11" fmla="*/ 5197033 w 5197033"/>
                <a:gd name="connsiteY11" fmla="*/ 1915909 h 2554545"/>
                <a:gd name="connsiteX12" fmla="*/ 5197033 w 5197033"/>
                <a:gd name="connsiteY12" fmla="*/ 2554545 h 2554545"/>
                <a:gd name="connsiteX13" fmla="*/ 4703315 w 5197033"/>
                <a:gd name="connsiteY13" fmla="*/ 2554545 h 2554545"/>
                <a:gd name="connsiteX14" fmla="*/ 3949745 w 5197033"/>
                <a:gd name="connsiteY14" fmla="*/ 2554545 h 2554545"/>
                <a:gd name="connsiteX15" fmla="*/ 3404057 w 5197033"/>
                <a:gd name="connsiteY15" fmla="*/ 2554545 h 2554545"/>
                <a:gd name="connsiteX16" fmla="*/ 2754427 w 5197033"/>
                <a:gd name="connsiteY16" fmla="*/ 2554545 h 2554545"/>
                <a:gd name="connsiteX17" fmla="*/ 2000858 w 5197033"/>
                <a:gd name="connsiteY17" fmla="*/ 2554545 h 2554545"/>
                <a:gd name="connsiteX18" fmla="*/ 1351229 w 5197033"/>
                <a:gd name="connsiteY18" fmla="*/ 2554545 h 2554545"/>
                <a:gd name="connsiteX19" fmla="*/ 857510 w 5197033"/>
                <a:gd name="connsiteY19" fmla="*/ 2554545 h 2554545"/>
                <a:gd name="connsiteX20" fmla="*/ 0 w 5197033"/>
                <a:gd name="connsiteY20" fmla="*/ 2554545 h 2554545"/>
                <a:gd name="connsiteX21" fmla="*/ 0 w 5197033"/>
                <a:gd name="connsiteY21" fmla="*/ 1864818 h 2554545"/>
                <a:gd name="connsiteX22" fmla="*/ 0 w 5197033"/>
                <a:gd name="connsiteY22" fmla="*/ 1175091 h 2554545"/>
                <a:gd name="connsiteX23" fmla="*/ 0 w 5197033"/>
                <a:gd name="connsiteY23"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97033" h="2554545" extrusionOk="0">
                  <a:moveTo>
                    <a:pt x="0" y="0"/>
                  </a:moveTo>
                  <a:cubicBezTo>
                    <a:pt x="128523" y="-8126"/>
                    <a:pt x="474074" y="29400"/>
                    <a:pt x="597659" y="0"/>
                  </a:cubicBezTo>
                  <a:cubicBezTo>
                    <a:pt x="721244" y="-29400"/>
                    <a:pt x="912657" y="16215"/>
                    <a:pt x="1091377" y="0"/>
                  </a:cubicBezTo>
                  <a:cubicBezTo>
                    <a:pt x="1270097" y="-16215"/>
                    <a:pt x="1676122" y="14536"/>
                    <a:pt x="1844947" y="0"/>
                  </a:cubicBezTo>
                  <a:cubicBezTo>
                    <a:pt x="2013772" y="-14536"/>
                    <a:pt x="2182087" y="21600"/>
                    <a:pt x="2442606" y="0"/>
                  </a:cubicBezTo>
                  <a:cubicBezTo>
                    <a:pt x="2703125" y="-21600"/>
                    <a:pt x="2835269" y="-7759"/>
                    <a:pt x="3040264" y="0"/>
                  </a:cubicBezTo>
                  <a:cubicBezTo>
                    <a:pt x="3245259" y="7759"/>
                    <a:pt x="3432697" y="-26581"/>
                    <a:pt x="3793834" y="0"/>
                  </a:cubicBezTo>
                  <a:cubicBezTo>
                    <a:pt x="4154971" y="26581"/>
                    <a:pt x="4198396" y="2660"/>
                    <a:pt x="4339523" y="0"/>
                  </a:cubicBezTo>
                  <a:cubicBezTo>
                    <a:pt x="4480650" y="-2660"/>
                    <a:pt x="4976529" y="19422"/>
                    <a:pt x="5197033" y="0"/>
                  </a:cubicBezTo>
                  <a:cubicBezTo>
                    <a:pt x="5171454" y="298772"/>
                    <a:pt x="5169083" y="415828"/>
                    <a:pt x="5197033" y="689727"/>
                  </a:cubicBezTo>
                  <a:cubicBezTo>
                    <a:pt x="5224983" y="963626"/>
                    <a:pt x="5198437" y="1130536"/>
                    <a:pt x="5197033" y="1277273"/>
                  </a:cubicBezTo>
                  <a:cubicBezTo>
                    <a:pt x="5195629" y="1424010"/>
                    <a:pt x="5185602" y="1770670"/>
                    <a:pt x="5197033" y="1915909"/>
                  </a:cubicBezTo>
                  <a:cubicBezTo>
                    <a:pt x="5208464" y="2061148"/>
                    <a:pt x="5165833" y="2316885"/>
                    <a:pt x="5197033" y="2554545"/>
                  </a:cubicBezTo>
                  <a:cubicBezTo>
                    <a:pt x="4988428" y="2550795"/>
                    <a:pt x="4883973" y="2578119"/>
                    <a:pt x="4703315" y="2554545"/>
                  </a:cubicBezTo>
                  <a:cubicBezTo>
                    <a:pt x="4522657" y="2530971"/>
                    <a:pt x="4118031" y="2529504"/>
                    <a:pt x="3949745" y="2554545"/>
                  </a:cubicBezTo>
                  <a:cubicBezTo>
                    <a:pt x="3781459" y="2579587"/>
                    <a:pt x="3588392" y="2529287"/>
                    <a:pt x="3404057" y="2554545"/>
                  </a:cubicBezTo>
                  <a:cubicBezTo>
                    <a:pt x="3219722" y="2579803"/>
                    <a:pt x="2937982" y="2583778"/>
                    <a:pt x="2754427" y="2554545"/>
                  </a:cubicBezTo>
                  <a:cubicBezTo>
                    <a:pt x="2570872" y="2525313"/>
                    <a:pt x="2218148" y="2588837"/>
                    <a:pt x="2000858" y="2554545"/>
                  </a:cubicBezTo>
                  <a:cubicBezTo>
                    <a:pt x="1783568" y="2520253"/>
                    <a:pt x="1667879" y="2572991"/>
                    <a:pt x="1351229" y="2554545"/>
                  </a:cubicBezTo>
                  <a:cubicBezTo>
                    <a:pt x="1034579" y="2536099"/>
                    <a:pt x="998171" y="2546120"/>
                    <a:pt x="857510" y="2554545"/>
                  </a:cubicBezTo>
                  <a:cubicBezTo>
                    <a:pt x="716849" y="2562970"/>
                    <a:pt x="371076" y="2537331"/>
                    <a:pt x="0" y="2554545"/>
                  </a:cubicBezTo>
                  <a:cubicBezTo>
                    <a:pt x="32675" y="2254534"/>
                    <a:pt x="2615" y="2041129"/>
                    <a:pt x="0" y="1864818"/>
                  </a:cubicBezTo>
                  <a:cubicBezTo>
                    <a:pt x="-2615" y="1688507"/>
                    <a:pt x="12463" y="1475979"/>
                    <a:pt x="0" y="1175091"/>
                  </a:cubicBezTo>
                  <a:cubicBezTo>
                    <a:pt x="-12463" y="874203"/>
                    <a:pt x="-21949" y="503264"/>
                    <a:pt x="0" y="0"/>
                  </a:cubicBezTo>
                  <a:close/>
                </a:path>
              </a:pathLst>
            </a:custGeom>
            <a:noFill/>
            <a:ln>
              <a:solidFill>
                <a:schemeClr val="bg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rPr>
                <a:t>The loan may be extended by the McAlpine group for an additional year with an increase in the conversion price to $2.50 a share. The sale of shares to the McAlpine family along with the recent sale of 750,000 shares of Meridian stock to Haden MacLellan Holding PLC of Surrey, England and a recent public offering have increased Meridian's net worth to $8.5 million, said William Feniger, chief executive officer of Toledo, Ohio-based Meridian.</a:t>
              </a:r>
            </a:p>
          </p:txBody>
        </p:sp>
        <p:sp>
          <p:nvSpPr>
            <p:cNvPr id="42" name="TextBox 41">
              <a:extLst>
                <a:ext uri="{FF2B5EF4-FFF2-40B4-BE49-F238E27FC236}">
                  <a16:creationId xmlns:a16="http://schemas.microsoft.com/office/drawing/2014/main" id="{8640A2B5-CA3F-E84A-81D0-B646CF4FEC2F}"/>
                </a:ext>
              </a:extLst>
            </p:cNvPr>
            <p:cNvSpPr txBox="1"/>
            <p:nvPr/>
          </p:nvSpPr>
          <p:spPr>
            <a:xfrm>
              <a:off x="3634451" y="4661954"/>
              <a:ext cx="5197033" cy="1815882"/>
            </a:xfrm>
            <a:custGeom>
              <a:avLst/>
              <a:gdLst>
                <a:gd name="connsiteX0" fmla="*/ 0 w 5197033"/>
                <a:gd name="connsiteY0" fmla="*/ 0 h 1815882"/>
                <a:gd name="connsiteX1" fmla="*/ 701599 w 5197033"/>
                <a:gd name="connsiteY1" fmla="*/ 0 h 1815882"/>
                <a:gd name="connsiteX2" fmla="*/ 1195318 w 5197033"/>
                <a:gd name="connsiteY2" fmla="*/ 0 h 1815882"/>
                <a:gd name="connsiteX3" fmla="*/ 1792976 w 5197033"/>
                <a:gd name="connsiteY3" fmla="*/ 0 h 1815882"/>
                <a:gd name="connsiteX4" fmla="*/ 2286695 w 5197033"/>
                <a:gd name="connsiteY4" fmla="*/ 0 h 1815882"/>
                <a:gd name="connsiteX5" fmla="*/ 3040264 w 5197033"/>
                <a:gd name="connsiteY5" fmla="*/ 0 h 1815882"/>
                <a:gd name="connsiteX6" fmla="*/ 3533982 w 5197033"/>
                <a:gd name="connsiteY6" fmla="*/ 0 h 1815882"/>
                <a:gd name="connsiteX7" fmla="*/ 4079671 w 5197033"/>
                <a:gd name="connsiteY7" fmla="*/ 0 h 1815882"/>
                <a:gd name="connsiteX8" fmla="*/ 4625359 w 5197033"/>
                <a:gd name="connsiteY8" fmla="*/ 0 h 1815882"/>
                <a:gd name="connsiteX9" fmla="*/ 5197033 w 5197033"/>
                <a:gd name="connsiteY9" fmla="*/ 0 h 1815882"/>
                <a:gd name="connsiteX10" fmla="*/ 5197033 w 5197033"/>
                <a:gd name="connsiteY10" fmla="*/ 605294 h 1815882"/>
                <a:gd name="connsiteX11" fmla="*/ 5197033 w 5197033"/>
                <a:gd name="connsiteY11" fmla="*/ 1192429 h 1815882"/>
                <a:gd name="connsiteX12" fmla="*/ 5197033 w 5197033"/>
                <a:gd name="connsiteY12" fmla="*/ 1815882 h 1815882"/>
                <a:gd name="connsiteX13" fmla="*/ 4651345 w 5197033"/>
                <a:gd name="connsiteY13" fmla="*/ 1815882 h 1815882"/>
                <a:gd name="connsiteX14" fmla="*/ 4105656 w 5197033"/>
                <a:gd name="connsiteY14" fmla="*/ 1815882 h 1815882"/>
                <a:gd name="connsiteX15" fmla="*/ 3352086 w 5197033"/>
                <a:gd name="connsiteY15" fmla="*/ 1815882 h 1815882"/>
                <a:gd name="connsiteX16" fmla="*/ 2806398 w 5197033"/>
                <a:gd name="connsiteY16" fmla="*/ 1815882 h 1815882"/>
                <a:gd name="connsiteX17" fmla="*/ 2156769 w 5197033"/>
                <a:gd name="connsiteY17" fmla="*/ 1815882 h 1815882"/>
                <a:gd name="connsiteX18" fmla="*/ 1663051 w 5197033"/>
                <a:gd name="connsiteY18" fmla="*/ 1815882 h 1815882"/>
                <a:gd name="connsiteX19" fmla="*/ 1013421 w 5197033"/>
                <a:gd name="connsiteY19" fmla="*/ 1815882 h 1815882"/>
                <a:gd name="connsiteX20" fmla="*/ 0 w 5197033"/>
                <a:gd name="connsiteY20" fmla="*/ 1815882 h 1815882"/>
                <a:gd name="connsiteX21" fmla="*/ 0 w 5197033"/>
                <a:gd name="connsiteY21" fmla="*/ 1265064 h 1815882"/>
                <a:gd name="connsiteX22" fmla="*/ 0 w 5197033"/>
                <a:gd name="connsiteY22" fmla="*/ 641612 h 1815882"/>
                <a:gd name="connsiteX23" fmla="*/ 0 w 5197033"/>
                <a:gd name="connsiteY23"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97033" h="1815882"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194733" y="268746"/>
                    <a:pt x="5193106" y="423960"/>
                    <a:pt x="5197033" y="605294"/>
                  </a:cubicBezTo>
                  <a:cubicBezTo>
                    <a:pt x="5200960" y="786628"/>
                    <a:pt x="5169834" y="947600"/>
                    <a:pt x="5197033" y="1192429"/>
                  </a:cubicBezTo>
                  <a:cubicBezTo>
                    <a:pt x="5224232" y="1437258"/>
                    <a:pt x="5184399" y="1543049"/>
                    <a:pt x="5197033" y="1815882"/>
                  </a:cubicBezTo>
                  <a:cubicBezTo>
                    <a:pt x="5041923" y="1804082"/>
                    <a:pt x="4848860" y="1798060"/>
                    <a:pt x="4651345" y="1815882"/>
                  </a:cubicBezTo>
                  <a:cubicBezTo>
                    <a:pt x="4453830" y="1833704"/>
                    <a:pt x="4285711" y="1833009"/>
                    <a:pt x="4105656" y="1815882"/>
                  </a:cubicBezTo>
                  <a:cubicBezTo>
                    <a:pt x="3925601" y="1798755"/>
                    <a:pt x="3627873" y="1825570"/>
                    <a:pt x="3352086" y="1815882"/>
                  </a:cubicBezTo>
                  <a:cubicBezTo>
                    <a:pt x="3076299" y="1806195"/>
                    <a:pt x="2992191" y="1804462"/>
                    <a:pt x="2806398" y="1815882"/>
                  </a:cubicBezTo>
                  <a:cubicBezTo>
                    <a:pt x="2620605" y="1827302"/>
                    <a:pt x="2452916" y="1784813"/>
                    <a:pt x="2156769" y="1815882"/>
                  </a:cubicBezTo>
                  <a:cubicBezTo>
                    <a:pt x="1860622" y="1846951"/>
                    <a:pt x="1809634" y="1798522"/>
                    <a:pt x="1663051" y="1815882"/>
                  </a:cubicBezTo>
                  <a:cubicBezTo>
                    <a:pt x="1516468" y="1833242"/>
                    <a:pt x="1286023" y="1797819"/>
                    <a:pt x="1013421" y="1815882"/>
                  </a:cubicBezTo>
                  <a:cubicBezTo>
                    <a:pt x="740819" y="1833946"/>
                    <a:pt x="413768" y="1835580"/>
                    <a:pt x="0" y="1815882"/>
                  </a:cubicBezTo>
                  <a:cubicBezTo>
                    <a:pt x="9875" y="1652861"/>
                    <a:pt x="-1555" y="1489582"/>
                    <a:pt x="0" y="1265064"/>
                  </a:cubicBezTo>
                  <a:cubicBezTo>
                    <a:pt x="1555" y="1040546"/>
                    <a:pt x="-10067" y="843918"/>
                    <a:pt x="0" y="641612"/>
                  </a:cubicBezTo>
                  <a:cubicBezTo>
                    <a:pt x="10067" y="439306"/>
                    <a:pt x="11989" y="249596"/>
                    <a:pt x="0" y="0"/>
                  </a:cubicBezTo>
                  <a:close/>
                </a:path>
              </a:pathLst>
            </a:custGeom>
            <a:noFill/>
            <a:ln>
              <a:solidFill>
                <a:schemeClr val="bg2"/>
              </a:solidFill>
              <a:prstDash val="solid"/>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rPr>
                <a:t>This time, however, some analysts think he could face a real battle. "Without some unexpected coup de theatre, I don't see what will block the Paribas bid," said Philippe de Cholet, analyst at the brokerage Cholet-Dupont amp Cie. Mr. de Cholet said Mr. Fournier's biggest hope was to somehow persuade regulatory authorities to block the bid.</a:t>
              </a:r>
            </a:p>
          </p:txBody>
        </p:sp>
      </p:grpSp>
      <p:grpSp>
        <p:nvGrpSpPr>
          <p:cNvPr id="5" name="Group 4">
            <a:extLst>
              <a:ext uri="{FF2B5EF4-FFF2-40B4-BE49-F238E27FC236}">
                <a16:creationId xmlns:a16="http://schemas.microsoft.com/office/drawing/2014/main" id="{460617D6-CA05-EC48-8EBE-8A5E74B590DB}"/>
              </a:ext>
            </a:extLst>
          </p:cNvPr>
          <p:cNvGrpSpPr/>
          <p:nvPr/>
        </p:nvGrpSpPr>
        <p:grpSpPr>
          <a:xfrm>
            <a:off x="1973020" y="91170"/>
            <a:ext cx="5452604" cy="6505184"/>
            <a:chOff x="3513333" y="91170"/>
            <a:chExt cx="5452604" cy="6505184"/>
          </a:xfrm>
        </p:grpSpPr>
        <p:sp>
          <p:nvSpPr>
            <p:cNvPr id="31" name="Rounded Rectangle 30">
              <a:extLst>
                <a:ext uri="{FF2B5EF4-FFF2-40B4-BE49-F238E27FC236}">
                  <a16:creationId xmlns:a16="http://schemas.microsoft.com/office/drawing/2014/main" id="{B9B7AD03-D61A-4E45-BB28-2BD47AFA5A5B}"/>
                </a:ext>
              </a:extLst>
            </p:cNvPr>
            <p:cNvSpPr/>
            <p:nvPr/>
          </p:nvSpPr>
          <p:spPr>
            <a:xfrm>
              <a:off x="3513333" y="438039"/>
              <a:ext cx="5452604" cy="6158315"/>
            </a:xfrm>
            <a:prstGeom prst="roundRect">
              <a:avLst>
                <a:gd name="adj" fmla="val 4046"/>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7C6F41E3-F6AE-FE4B-9EE2-2F41357E44A7}"/>
                </a:ext>
              </a:extLst>
            </p:cNvPr>
            <p:cNvSpPr txBox="1"/>
            <p:nvPr/>
          </p:nvSpPr>
          <p:spPr>
            <a:xfrm>
              <a:off x="5606916" y="91170"/>
              <a:ext cx="124562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TORQUE</a:t>
              </a:r>
            </a:p>
          </p:txBody>
        </p:sp>
      </p:grpSp>
      <p:pic>
        <p:nvPicPr>
          <p:cNvPr id="8" name="Picture 7">
            <a:extLst>
              <a:ext uri="{FF2B5EF4-FFF2-40B4-BE49-F238E27FC236}">
                <a16:creationId xmlns:a16="http://schemas.microsoft.com/office/drawing/2014/main" id="{A95AAB92-A6CA-2546-8476-A57424CDACB2}"/>
              </a:ext>
            </a:extLst>
          </p:cNvPr>
          <p:cNvPicPr>
            <a:picLocks noChangeAspect="1"/>
          </p:cNvPicPr>
          <p:nvPr/>
        </p:nvPicPr>
        <p:blipFill>
          <a:blip r:embed="rId3">
            <a:alphaModFix amt="35000"/>
          </a:blip>
          <a:stretch>
            <a:fillRect/>
          </a:stretch>
        </p:blipFill>
        <p:spPr>
          <a:xfrm>
            <a:off x="1973020" y="3790910"/>
            <a:ext cx="5452604" cy="3067090"/>
          </a:xfrm>
          <a:prstGeom prst="rect">
            <a:avLst/>
          </a:prstGeom>
        </p:spPr>
      </p:pic>
      <p:sp>
        <p:nvSpPr>
          <p:cNvPr id="2" name="Slide Number Placeholder 1">
            <a:extLst>
              <a:ext uri="{FF2B5EF4-FFF2-40B4-BE49-F238E27FC236}">
                <a16:creationId xmlns:a16="http://schemas.microsoft.com/office/drawing/2014/main" id="{3E372301-DE7C-BBF1-D797-8245C144AAE3}"/>
              </a:ext>
            </a:extLst>
          </p:cNvPr>
          <p:cNvSpPr>
            <a:spLocks noGrp="1"/>
          </p:cNvSpPr>
          <p:nvPr>
            <p:ph type="sldNum" sz="quarter" idx="10"/>
          </p:nvPr>
        </p:nvSpPr>
        <p:spPr/>
        <p:txBody>
          <a:bodyPr/>
          <a:lstStyle/>
          <a:p>
            <a:fld id="{86CB4B4D-7CA3-9044-876B-883B54F8677D}" type="slidenum">
              <a:rPr lang="en-US" smtClean="0"/>
              <a:t>60</a:t>
            </a:fld>
            <a:endParaRPr lang="en-US"/>
          </a:p>
        </p:txBody>
      </p:sp>
    </p:spTree>
    <p:extLst>
      <p:ext uri="{BB962C8B-B14F-4D97-AF65-F5344CB8AC3E}">
        <p14:creationId xmlns:p14="http://schemas.microsoft.com/office/powerpoint/2010/main" val="3165258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53F590B-0A1C-F84C-AB05-9429706213FE}"/>
              </a:ext>
            </a:extLst>
          </p:cNvPr>
          <p:cNvGrpSpPr/>
          <p:nvPr/>
        </p:nvGrpSpPr>
        <p:grpSpPr>
          <a:xfrm>
            <a:off x="3634451" y="560063"/>
            <a:ext cx="5197033" cy="5917773"/>
            <a:chOff x="3634451" y="560063"/>
            <a:chExt cx="5197033" cy="5917773"/>
          </a:xfrm>
        </p:grpSpPr>
        <p:sp>
          <p:nvSpPr>
            <p:cNvPr id="32" name="TextBox 31">
              <a:extLst>
                <a:ext uri="{FF2B5EF4-FFF2-40B4-BE49-F238E27FC236}">
                  <a16:creationId xmlns:a16="http://schemas.microsoft.com/office/drawing/2014/main" id="{C8293CB8-0308-7943-845D-B98DA35E9DCF}"/>
                </a:ext>
              </a:extLst>
            </p:cNvPr>
            <p:cNvSpPr txBox="1"/>
            <p:nvPr/>
          </p:nvSpPr>
          <p:spPr>
            <a:xfrm>
              <a:off x="3634451" y="560063"/>
              <a:ext cx="5197033" cy="1323439"/>
            </a:xfrm>
            <a:custGeom>
              <a:avLst/>
              <a:gdLst>
                <a:gd name="connsiteX0" fmla="*/ 0 w 5197033"/>
                <a:gd name="connsiteY0" fmla="*/ 0 h 1323439"/>
                <a:gd name="connsiteX1" fmla="*/ 701599 w 5197033"/>
                <a:gd name="connsiteY1" fmla="*/ 0 h 1323439"/>
                <a:gd name="connsiteX2" fmla="*/ 1195318 w 5197033"/>
                <a:gd name="connsiteY2" fmla="*/ 0 h 1323439"/>
                <a:gd name="connsiteX3" fmla="*/ 1792976 w 5197033"/>
                <a:gd name="connsiteY3" fmla="*/ 0 h 1323439"/>
                <a:gd name="connsiteX4" fmla="*/ 2286695 w 5197033"/>
                <a:gd name="connsiteY4" fmla="*/ 0 h 1323439"/>
                <a:gd name="connsiteX5" fmla="*/ 3040264 w 5197033"/>
                <a:gd name="connsiteY5" fmla="*/ 0 h 1323439"/>
                <a:gd name="connsiteX6" fmla="*/ 3533982 w 5197033"/>
                <a:gd name="connsiteY6" fmla="*/ 0 h 1323439"/>
                <a:gd name="connsiteX7" fmla="*/ 4079671 w 5197033"/>
                <a:gd name="connsiteY7" fmla="*/ 0 h 1323439"/>
                <a:gd name="connsiteX8" fmla="*/ 4625359 w 5197033"/>
                <a:gd name="connsiteY8" fmla="*/ 0 h 1323439"/>
                <a:gd name="connsiteX9" fmla="*/ 5197033 w 5197033"/>
                <a:gd name="connsiteY9" fmla="*/ 0 h 1323439"/>
                <a:gd name="connsiteX10" fmla="*/ 5197033 w 5197033"/>
                <a:gd name="connsiteY10" fmla="*/ 661720 h 1323439"/>
                <a:gd name="connsiteX11" fmla="*/ 5197033 w 5197033"/>
                <a:gd name="connsiteY11" fmla="*/ 1323439 h 1323439"/>
                <a:gd name="connsiteX12" fmla="*/ 4547404 w 5197033"/>
                <a:gd name="connsiteY12" fmla="*/ 1323439 h 1323439"/>
                <a:gd name="connsiteX13" fmla="*/ 3845804 w 5197033"/>
                <a:gd name="connsiteY13" fmla="*/ 1323439 h 1323439"/>
                <a:gd name="connsiteX14" fmla="*/ 3300116 w 5197033"/>
                <a:gd name="connsiteY14" fmla="*/ 1323439 h 1323439"/>
                <a:gd name="connsiteX15" fmla="*/ 2546546 w 5197033"/>
                <a:gd name="connsiteY15" fmla="*/ 1323439 h 1323439"/>
                <a:gd name="connsiteX16" fmla="*/ 2000858 w 5197033"/>
                <a:gd name="connsiteY16" fmla="*/ 1323439 h 1323439"/>
                <a:gd name="connsiteX17" fmla="*/ 1351229 w 5197033"/>
                <a:gd name="connsiteY17" fmla="*/ 1323439 h 1323439"/>
                <a:gd name="connsiteX18" fmla="*/ 857510 w 5197033"/>
                <a:gd name="connsiteY18" fmla="*/ 1323439 h 1323439"/>
                <a:gd name="connsiteX19" fmla="*/ 0 w 5197033"/>
                <a:gd name="connsiteY19" fmla="*/ 1323439 h 1323439"/>
                <a:gd name="connsiteX20" fmla="*/ 0 w 5197033"/>
                <a:gd name="connsiteY20" fmla="*/ 648485 h 1323439"/>
                <a:gd name="connsiteX21" fmla="*/ 0 w 5197033"/>
                <a:gd name="connsiteY21"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97033" h="1323439"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218669" y="206183"/>
                    <a:pt x="5203582" y="504517"/>
                    <a:pt x="5197033" y="661720"/>
                  </a:cubicBezTo>
                  <a:cubicBezTo>
                    <a:pt x="5190484" y="818923"/>
                    <a:pt x="5230103" y="1026551"/>
                    <a:pt x="5197033" y="1323439"/>
                  </a:cubicBezTo>
                  <a:cubicBezTo>
                    <a:pt x="4985748" y="1307395"/>
                    <a:pt x="4845212" y="1314702"/>
                    <a:pt x="4547404" y="1323439"/>
                  </a:cubicBezTo>
                  <a:cubicBezTo>
                    <a:pt x="4249596" y="1332176"/>
                    <a:pt x="4028617" y="1290486"/>
                    <a:pt x="3845804" y="1323439"/>
                  </a:cubicBezTo>
                  <a:cubicBezTo>
                    <a:pt x="3662991" y="1356392"/>
                    <a:pt x="3476239" y="1333967"/>
                    <a:pt x="3300116" y="1323439"/>
                  </a:cubicBezTo>
                  <a:cubicBezTo>
                    <a:pt x="3123993" y="1312911"/>
                    <a:pt x="2822333" y="1333127"/>
                    <a:pt x="2546546" y="1323439"/>
                  </a:cubicBezTo>
                  <a:cubicBezTo>
                    <a:pt x="2270759" y="1313752"/>
                    <a:pt x="2186651" y="1312019"/>
                    <a:pt x="2000858" y="1323439"/>
                  </a:cubicBezTo>
                  <a:cubicBezTo>
                    <a:pt x="1815065" y="1334859"/>
                    <a:pt x="1647376" y="1292370"/>
                    <a:pt x="1351229" y="1323439"/>
                  </a:cubicBezTo>
                  <a:cubicBezTo>
                    <a:pt x="1055082" y="1354508"/>
                    <a:pt x="1004737" y="1309355"/>
                    <a:pt x="857510" y="1323439"/>
                  </a:cubicBezTo>
                  <a:cubicBezTo>
                    <a:pt x="710283" y="1337523"/>
                    <a:pt x="293322" y="1336633"/>
                    <a:pt x="0" y="1323439"/>
                  </a:cubicBezTo>
                  <a:cubicBezTo>
                    <a:pt x="-29127" y="1154401"/>
                    <a:pt x="-18801" y="978170"/>
                    <a:pt x="0" y="648485"/>
                  </a:cubicBezTo>
                  <a:cubicBezTo>
                    <a:pt x="18801" y="318800"/>
                    <a:pt x="27874" y="145367"/>
                    <a:pt x="0" y="0"/>
                  </a:cubicBezTo>
                  <a:close/>
                </a:path>
              </a:pathLst>
            </a:custGeom>
            <a:noFill/>
            <a:ln>
              <a:solidFill>
                <a:schemeClr val="bg2"/>
              </a:solidFill>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rPr>
                <a:t>Heavy snow is causing disruption to transport across the UK, with heavy rainfall bringing flooding to the south-west of England. Rescuers searching for a woman trapped in a landslide at her home said they had found a body.</a:t>
              </a:r>
            </a:p>
          </p:txBody>
        </p:sp>
        <p:sp>
          <p:nvSpPr>
            <p:cNvPr id="41" name="TextBox 40">
              <a:extLst>
                <a:ext uri="{FF2B5EF4-FFF2-40B4-BE49-F238E27FC236}">
                  <a16:creationId xmlns:a16="http://schemas.microsoft.com/office/drawing/2014/main" id="{44A6625C-440B-764F-83F9-10A39CDB196A}"/>
                </a:ext>
              </a:extLst>
            </p:cNvPr>
            <p:cNvSpPr txBox="1"/>
            <p:nvPr/>
          </p:nvSpPr>
          <p:spPr>
            <a:xfrm>
              <a:off x="3634451" y="2005697"/>
              <a:ext cx="5197033" cy="2554545"/>
            </a:xfrm>
            <a:custGeom>
              <a:avLst/>
              <a:gdLst>
                <a:gd name="connsiteX0" fmla="*/ 0 w 5197033"/>
                <a:gd name="connsiteY0" fmla="*/ 0 h 2554545"/>
                <a:gd name="connsiteX1" fmla="*/ 597659 w 5197033"/>
                <a:gd name="connsiteY1" fmla="*/ 0 h 2554545"/>
                <a:gd name="connsiteX2" fmla="*/ 1091377 w 5197033"/>
                <a:gd name="connsiteY2" fmla="*/ 0 h 2554545"/>
                <a:gd name="connsiteX3" fmla="*/ 1844947 w 5197033"/>
                <a:gd name="connsiteY3" fmla="*/ 0 h 2554545"/>
                <a:gd name="connsiteX4" fmla="*/ 2442606 w 5197033"/>
                <a:gd name="connsiteY4" fmla="*/ 0 h 2554545"/>
                <a:gd name="connsiteX5" fmla="*/ 3040264 w 5197033"/>
                <a:gd name="connsiteY5" fmla="*/ 0 h 2554545"/>
                <a:gd name="connsiteX6" fmla="*/ 3793834 w 5197033"/>
                <a:gd name="connsiteY6" fmla="*/ 0 h 2554545"/>
                <a:gd name="connsiteX7" fmla="*/ 4339523 w 5197033"/>
                <a:gd name="connsiteY7" fmla="*/ 0 h 2554545"/>
                <a:gd name="connsiteX8" fmla="*/ 5197033 w 5197033"/>
                <a:gd name="connsiteY8" fmla="*/ 0 h 2554545"/>
                <a:gd name="connsiteX9" fmla="*/ 5197033 w 5197033"/>
                <a:gd name="connsiteY9" fmla="*/ 689727 h 2554545"/>
                <a:gd name="connsiteX10" fmla="*/ 5197033 w 5197033"/>
                <a:gd name="connsiteY10" fmla="*/ 1277273 h 2554545"/>
                <a:gd name="connsiteX11" fmla="*/ 5197033 w 5197033"/>
                <a:gd name="connsiteY11" fmla="*/ 1915909 h 2554545"/>
                <a:gd name="connsiteX12" fmla="*/ 5197033 w 5197033"/>
                <a:gd name="connsiteY12" fmla="*/ 2554545 h 2554545"/>
                <a:gd name="connsiteX13" fmla="*/ 4703315 w 5197033"/>
                <a:gd name="connsiteY13" fmla="*/ 2554545 h 2554545"/>
                <a:gd name="connsiteX14" fmla="*/ 3949745 w 5197033"/>
                <a:gd name="connsiteY14" fmla="*/ 2554545 h 2554545"/>
                <a:gd name="connsiteX15" fmla="*/ 3404057 w 5197033"/>
                <a:gd name="connsiteY15" fmla="*/ 2554545 h 2554545"/>
                <a:gd name="connsiteX16" fmla="*/ 2754427 w 5197033"/>
                <a:gd name="connsiteY16" fmla="*/ 2554545 h 2554545"/>
                <a:gd name="connsiteX17" fmla="*/ 2000858 w 5197033"/>
                <a:gd name="connsiteY17" fmla="*/ 2554545 h 2554545"/>
                <a:gd name="connsiteX18" fmla="*/ 1351229 w 5197033"/>
                <a:gd name="connsiteY18" fmla="*/ 2554545 h 2554545"/>
                <a:gd name="connsiteX19" fmla="*/ 857510 w 5197033"/>
                <a:gd name="connsiteY19" fmla="*/ 2554545 h 2554545"/>
                <a:gd name="connsiteX20" fmla="*/ 0 w 5197033"/>
                <a:gd name="connsiteY20" fmla="*/ 2554545 h 2554545"/>
                <a:gd name="connsiteX21" fmla="*/ 0 w 5197033"/>
                <a:gd name="connsiteY21" fmla="*/ 1864818 h 2554545"/>
                <a:gd name="connsiteX22" fmla="*/ 0 w 5197033"/>
                <a:gd name="connsiteY22" fmla="*/ 1175091 h 2554545"/>
                <a:gd name="connsiteX23" fmla="*/ 0 w 5197033"/>
                <a:gd name="connsiteY23"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97033" h="2554545" extrusionOk="0">
                  <a:moveTo>
                    <a:pt x="0" y="0"/>
                  </a:moveTo>
                  <a:cubicBezTo>
                    <a:pt x="128523" y="-8126"/>
                    <a:pt x="474074" y="29400"/>
                    <a:pt x="597659" y="0"/>
                  </a:cubicBezTo>
                  <a:cubicBezTo>
                    <a:pt x="721244" y="-29400"/>
                    <a:pt x="912657" y="16215"/>
                    <a:pt x="1091377" y="0"/>
                  </a:cubicBezTo>
                  <a:cubicBezTo>
                    <a:pt x="1270097" y="-16215"/>
                    <a:pt x="1676122" y="14536"/>
                    <a:pt x="1844947" y="0"/>
                  </a:cubicBezTo>
                  <a:cubicBezTo>
                    <a:pt x="2013772" y="-14536"/>
                    <a:pt x="2182087" y="21600"/>
                    <a:pt x="2442606" y="0"/>
                  </a:cubicBezTo>
                  <a:cubicBezTo>
                    <a:pt x="2703125" y="-21600"/>
                    <a:pt x="2835269" y="-7759"/>
                    <a:pt x="3040264" y="0"/>
                  </a:cubicBezTo>
                  <a:cubicBezTo>
                    <a:pt x="3245259" y="7759"/>
                    <a:pt x="3432697" y="-26581"/>
                    <a:pt x="3793834" y="0"/>
                  </a:cubicBezTo>
                  <a:cubicBezTo>
                    <a:pt x="4154971" y="26581"/>
                    <a:pt x="4198396" y="2660"/>
                    <a:pt x="4339523" y="0"/>
                  </a:cubicBezTo>
                  <a:cubicBezTo>
                    <a:pt x="4480650" y="-2660"/>
                    <a:pt x="4976529" y="19422"/>
                    <a:pt x="5197033" y="0"/>
                  </a:cubicBezTo>
                  <a:cubicBezTo>
                    <a:pt x="5171454" y="298772"/>
                    <a:pt x="5169083" y="415828"/>
                    <a:pt x="5197033" y="689727"/>
                  </a:cubicBezTo>
                  <a:cubicBezTo>
                    <a:pt x="5224983" y="963626"/>
                    <a:pt x="5198437" y="1130536"/>
                    <a:pt x="5197033" y="1277273"/>
                  </a:cubicBezTo>
                  <a:cubicBezTo>
                    <a:pt x="5195629" y="1424010"/>
                    <a:pt x="5185602" y="1770670"/>
                    <a:pt x="5197033" y="1915909"/>
                  </a:cubicBezTo>
                  <a:cubicBezTo>
                    <a:pt x="5208464" y="2061148"/>
                    <a:pt x="5165833" y="2316885"/>
                    <a:pt x="5197033" y="2554545"/>
                  </a:cubicBezTo>
                  <a:cubicBezTo>
                    <a:pt x="4988428" y="2550795"/>
                    <a:pt x="4883973" y="2578119"/>
                    <a:pt x="4703315" y="2554545"/>
                  </a:cubicBezTo>
                  <a:cubicBezTo>
                    <a:pt x="4522657" y="2530971"/>
                    <a:pt x="4118031" y="2529504"/>
                    <a:pt x="3949745" y="2554545"/>
                  </a:cubicBezTo>
                  <a:cubicBezTo>
                    <a:pt x="3781459" y="2579587"/>
                    <a:pt x="3588392" y="2529287"/>
                    <a:pt x="3404057" y="2554545"/>
                  </a:cubicBezTo>
                  <a:cubicBezTo>
                    <a:pt x="3219722" y="2579803"/>
                    <a:pt x="2937982" y="2583778"/>
                    <a:pt x="2754427" y="2554545"/>
                  </a:cubicBezTo>
                  <a:cubicBezTo>
                    <a:pt x="2570872" y="2525313"/>
                    <a:pt x="2218148" y="2588837"/>
                    <a:pt x="2000858" y="2554545"/>
                  </a:cubicBezTo>
                  <a:cubicBezTo>
                    <a:pt x="1783568" y="2520253"/>
                    <a:pt x="1667879" y="2572991"/>
                    <a:pt x="1351229" y="2554545"/>
                  </a:cubicBezTo>
                  <a:cubicBezTo>
                    <a:pt x="1034579" y="2536099"/>
                    <a:pt x="998171" y="2546120"/>
                    <a:pt x="857510" y="2554545"/>
                  </a:cubicBezTo>
                  <a:cubicBezTo>
                    <a:pt x="716849" y="2562970"/>
                    <a:pt x="371076" y="2537331"/>
                    <a:pt x="0" y="2554545"/>
                  </a:cubicBezTo>
                  <a:cubicBezTo>
                    <a:pt x="32675" y="2254534"/>
                    <a:pt x="2615" y="2041129"/>
                    <a:pt x="0" y="1864818"/>
                  </a:cubicBezTo>
                  <a:cubicBezTo>
                    <a:pt x="-2615" y="1688507"/>
                    <a:pt x="12463" y="1475979"/>
                    <a:pt x="0" y="1175091"/>
                  </a:cubicBezTo>
                  <a:cubicBezTo>
                    <a:pt x="-12463" y="874203"/>
                    <a:pt x="-21949" y="503264"/>
                    <a:pt x="0" y="0"/>
                  </a:cubicBezTo>
                  <a:close/>
                </a:path>
              </a:pathLst>
            </a:custGeom>
            <a:noFill/>
            <a:ln>
              <a:solidFill>
                <a:schemeClr val="bg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rPr>
                <a:t>The loan may be extended by the McAlpine group for an additional year with an increase in the conversion price to $2.50 a share. The sale of shares to the McAlpine family along with the recent sale of 750,000 shares of Meridian stock to Haden MacLellan Holding PLC of Surrey, England and a recent public offering have increased Meridian's net worth to $8.5 million, said William Feniger, chief executive officer of Toledo, Ohio-based Meridian.</a:t>
              </a:r>
            </a:p>
          </p:txBody>
        </p:sp>
        <p:sp>
          <p:nvSpPr>
            <p:cNvPr id="42" name="TextBox 41">
              <a:extLst>
                <a:ext uri="{FF2B5EF4-FFF2-40B4-BE49-F238E27FC236}">
                  <a16:creationId xmlns:a16="http://schemas.microsoft.com/office/drawing/2014/main" id="{8640A2B5-CA3F-E84A-81D0-B646CF4FEC2F}"/>
                </a:ext>
              </a:extLst>
            </p:cNvPr>
            <p:cNvSpPr txBox="1"/>
            <p:nvPr/>
          </p:nvSpPr>
          <p:spPr>
            <a:xfrm>
              <a:off x="3634451" y="4661954"/>
              <a:ext cx="5197033" cy="1815882"/>
            </a:xfrm>
            <a:custGeom>
              <a:avLst/>
              <a:gdLst>
                <a:gd name="connsiteX0" fmla="*/ 0 w 5197033"/>
                <a:gd name="connsiteY0" fmla="*/ 0 h 1815882"/>
                <a:gd name="connsiteX1" fmla="*/ 701599 w 5197033"/>
                <a:gd name="connsiteY1" fmla="*/ 0 h 1815882"/>
                <a:gd name="connsiteX2" fmla="*/ 1195318 w 5197033"/>
                <a:gd name="connsiteY2" fmla="*/ 0 h 1815882"/>
                <a:gd name="connsiteX3" fmla="*/ 1792976 w 5197033"/>
                <a:gd name="connsiteY3" fmla="*/ 0 h 1815882"/>
                <a:gd name="connsiteX4" fmla="*/ 2286695 w 5197033"/>
                <a:gd name="connsiteY4" fmla="*/ 0 h 1815882"/>
                <a:gd name="connsiteX5" fmla="*/ 3040264 w 5197033"/>
                <a:gd name="connsiteY5" fmla="*/ 0 h 1815882"/>
                <a:gd name="connsiteX6" fmla="*/ 3533982 w 5197033"/>
                <a:gd name="connsiteY6" fmla="*/ 0 h 1815882"/>
                <a:gd name="connsiteX7" fmla="*/ 4079671 w 5197033"/>
                <a:gd name="connsiteY7" fmla="*/ 0 h 1815882"/>
                <a:gd name="connsiteX8" fmla="*/ 4625359 w 5197033"/>
                <a:gd name="connsiteY8" fmla="*/ 0 h 1815882"/>
                <a:gd name="connsiteX9" fmla="*/ 5197033 w 5197033"/>
                <a:gd name="connsiteY9" fmla="*/ 0 h 1815882"/>
                <a:gd name="connsiteX10" fmla="*/ 5197033 w 5197033"/>
                <a:gd name="connsiteY10" fmla="*/ 605294 h 1815882"/>
                <a:gd name="connsiteX11" fmla="*/ 5197033 w 5197033"/>
                <a:gd name="connsiteY11" fmla="*/ 1192429 h 1815882"/>
                <a:gd name="connsiteX12" fmla="*/ 5197033 w 5197033"/>
                <a:gd name="connsiteY12" fmla="*/ 1815882 h 1815882"/>
                <a:gd name="connsiteX13" fmla="*/ 4651345 w 5197033"/>
                <a:gd name="connsiteY13" fmla="*/ 1815882 h 1815882"/>
                <a:gd name="connsiteX14" fmla="*/ 4105656 w 5197033"/>
                <a:gd name="connsiteY14" fmla="*/ 1815882 h 1815882"/>
                <a:gd name="connsiteX15" fmla="*/ 3352086 w 5197033"/>
                <a:gd name="connsiteY15" fmla="*/ 1815882 h 1815882"/>
                <a:gd name="connsiteX16" fmla="*/ 2806398 w 5197033"/>
                <a:gd name="connsiteY16" fmla="*/ 1815882 h 1815882"/>
                <a:gd name="connsiteX17" fmla="*/ 2156769 w 5197033"/>
                <a:gd name="connsiteY17" fmla="*/ 1815882 h 1815882"/>
                <a:gd name="connsiteX18" fmla="*/ 1663051 w 5197033"/>
                <a:gd name="connsiteY18" fmla="*/ 1815882 h 1815882"/>
                <a:gd name="connsiteX19" fmla="*/ 1013421 w 5197033"/>
                <a:gd name="connsiteY19" fmla="*/ 1815882 h 1815882"/>
                <a:gd name="connsiteX20" fmla="*/ 0 w 5197033"/>
                <a:gd name="connsiteY20" fmla="*/ 1815882 h 1815882"/>
                <a:gd name="connsiteX21" fmla="*/ 0 w 5197033"/>
                <a:gd name="connsiteY21" fmla="*/ 1265064 h 1815882"/>
                <a:gd name="connsiteX22" fmla="*/ 0 w 5197033"/>
                <a:gd name="connsiteY22" fmla="*/ 641612 h 1815882"/>
                <a:gd name="connsiteX23" fmla="*/ 0 w 5197033"/>
                <a:gd name="connsiteY23"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97033" h="1815882"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194733" y="268746"/>
                    <a:pt x="5193106" y="423960"/>
                    <a:pt x="5197033" y="605294"/>
                  </a:cubicBezTo>
                  <a:cubicBezTo>
                    <a:pt x="5200960" y="786628"/>
                    <a:pt x="5169834" y="947600"/>
                    <a:pt x="5197033" y="1192429"/>
                  </a:cubicBezTo>
                  <a:cubicBezTo>
                    <a:pt x="5224232" y="1437258"/>
                    <a:pt x="5184399" y="1543049"/>
                    <a:pt x="5197033" y="1815882"/>
                  </a:cubicBezTo>
                  <a:cubicBezTo>
                    <a:pt x="5041923" y="1804082"/>
                    <a:pt x="4848860" y="1798060"/>
                    <a:pt x="4651345" y="1815882"/>
                  </a:cubicBezTo>
                  <a:cubicBezTo>
                    <a:pt x="4453830" y="1833704"/>
                    <a:pt x="4285711" y="1833009"/>
                    <a:pt x="4105656" y="1815882"/>
                  </a:cubicBezTo>
                  <a:cubicBezTo>
                    <a:pt x="3925601" y="1798755"/>
                    <a:pt x="3627873" y="1825570"/>
                    <a:pt x="3352086" y="1815882"/>
                  </a:cubicBezTo>
                  <a:cubicBezTo>
                    <a:pt x="3076299" y="1806195"/>
                    <a:pt x="2992191" y="1804462"/>
                    <a:pt x="2806398" y="1815882"/>
                  </a:cubicBezTo>
                  <a:cubicBezTo>
                    <a:pt x="2620605" y="1827302"/>
                    <a:pt x="2452916" y="1784813"/>
                    <a:pt x="2156769" y="1815882"/>
                  </a:cubicBezTo>
                  <a:cubicBezTo>
                    <a:pt x="1860622" y="1846951"/>
                    <a:pt x="1809634" y="1798522"/>
                    <a:pt x="1663051" y="1815882"/>
                  </a:cubicBezTo>
                  <a:cubicBezTo>
                    <a:pt x="1516468" y="1833242"/>
                    <a:pt x="1286023" y="1797819"/>
                    <a:pt x="1013421" y="1815882"/>
                  </a:cubicBezTo>
                  <a:cubicBezTo>
                    <a:pt x="740819" y="1833946"/>
                    <a:pt x="413768" y="1835580"/>
                    <a:pt x="0" y="1815882"/>
                  </a:cubicBezTo>
                  <a:cubicBezTo>
                    <a:pt x="9875" y="1652861"/>
                    <a:pt x="-1555" y="1489582"/>
                    <a:pt x="0" y="1265064"/>
                  </a:cubicBezTo>
                  <a:cubicBezTo>
                    <a:pt x="1555" y="1040546"/>
                    <a:pt x="-10067" y="843918"/>
                    <a:pt x="0" y="641612"/>
                  </a:cubicBezTo>
                  <a:cubicBezTo>
                    <a:pt x="10067" y="439306"/>
                    <a:pt x="11989" y="249596"/>
                    <a:pt x="0" y="0"/>
                  </a:cubicBezTo>
                  <a:close/>
                </a:path>
              </a:pathLst>
            </a:custGeom>
            <a:noFill/>
            <a:ln>
              <a:solidFill>
                <a:schemeClr val="bg2"/>
              </a:solidFill>
              <a:prstDash val="solid"/>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rPr>
                <a:t>This time, however, some analysts think he could face a real battle. "Without some unexpected coup de theatre, I don't see what will block the Paribas bid," said Philippe de Cholet, analyst at the brokerage Cholet-Dupont amp Cie. Mr. de Cholet said Mr. Fournier's biggest hope was to somehow persuade regulatory authorities to block the bid.</a:t>
              </a:r>
            </a:p>
          </p:txBody>
        </p:sp>
      </p:grpSp>
      <p:sp>
        <p:nvSpPr>
          <p:cNvPr id="43" name="TextBox 42">
            <a:extLst>
              <a:ext uri="{FF2B5EF4-FFF2-40B4-BE49-F238E27FC236}">
                <a16:creationId xmlns:a16="http://schemas.microsoft.com/office/drawing/2014/main" id="{9A3F151D-45EE-8344-9BE4-296C1FBD2F40}"/>
              </a:ext>
            </a:extLst>
          </p:cNvPr>
          <p:cNvSpPr txBox="1"/>
          <p:nvPr/>
        </p:nvSpPr>
        <p:spPr>
          <a:xfrm>
            <a:off x="178061" y="438039"/>
            <a:ext cx="3224896"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3.2k passages from the 2.8k articles in TempEval3</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Two sentences per passage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50 tokens per passage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grpSp>
        <p:nvGrpSpPr>
          <p:cNvPr id="5" name="Group 4">
            <a:extLst>
              <a:ext uri="{FF2B5EF4-FFF2-40B4-BE49-F238E27FC236}">
                <a16:creationId xmlns:a16="http://schemas.microsoft.com/office/drawing/2014/main" id="{460617D6-CA05-EC48-8EBE-8A5E74B590DB}"/>
              </a:ext>
            </a:extLst>
          </p:cNvPr>
          <p:cNvGrpSpPr/>
          <p:nvPr/>
        </p:nvGrpSpPr>
        <p:grpSpPr>
          <a:xfrm>
            <a:off x="3513333" y="91170"/>
            <a:ext cx="5452604" cy="6505184"/>
            <a:chOff x="3513333" y="91170"/>
            <a:chExt cx="5452604" cy="6505184"/>
          </a:xfrm>
        </p:grpSpPr>
        <p:sp>
          <p:nvSpPr>
            <p:cNvPr id="31" name="Rounded Rectangle 30">
              <a:extLst>
                <a:ext uri="{FF2B5EF4-FFF2-40B4-BE49-F238E27FC236}">
                  <a16:creationId xmlns:a16="http://schemas.microsoft.com/office/drawing/2014/main" id="{B9B7AD03-D61A-4E45-BB28-2BD47AFA5A5B}"/>
                </a:ext>
              </a:extLst>
            </p:cNvPr>
            <p:cNvSpPr/>
            <p:nvPr/>
          </p:nvSpPr>
          <p:spPr>
            <a:xfrm>
              <a:off x="3513333" y="438039"/>
              <a:ext cx="5452604" cy="6158315"/>
            </a:xfrm>
            <a:prstGeom prst="roundRect">
              <a:avLst>
                <a:gd name="adj" fmla="val 4046"/>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7C6F41E3-F6AE-FE4B-9EE2-2F41357E44A7}"/>
                </a:ext>
              </a:extLst>
            </p:cNvPr>
            <p:cNvSpPr txBox="1"/>
            <p:nvPr/>
          </p:nvSpPr>
          <p:spPr>
            <a:xfrm>
              <a:off x="5606916" y="91170"/>
              <a:ext cx="124562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TORQUE</a:t>
              </a:r>
            </a:p>
          </p:txBody>
        </p:sp>
      </p:grpSp>
      <p:sp>
        <p:nvSpPr>
          <p:cNvPr id="2" name="Slide Number Placeholder 1">
            <a:extLst>
              <a:ext uri="{FF2B5EF4-FFF2-40B4-BE49-F238E27FC236}">
                <a16:creationId xmlns:a16="http://schemas.microsoft.com/office/drawing/2014/main" id="{8B3E951C-7647-5AEE-CD2D-53F057F15043}"/>
              </a:ext>
            </a:extLst>
          </p:cNvPr>
          <p:cNvSpPr>
            <a:spLocks noGrp="1"/>
          </p:cNvSpPr>
          <p:nvPr>
            <p:ph type="sldNum" sz="quarter" idx="10"/>
          </p:nvPr>
        </p:nvSpPr>
        <p:spPr/>
        <p:txBody>
          <a:bodyPr/>
          <a:lstStyle/>
          <a:p>
            <a:fld id="{86CB4B4D-7CA3-9044-876B-883B54F8677D}" type="slidenum">
              <a:rPr lang="en-US" smtClean="0"/>
              <a:t>61</a:t>
            </a:fld>
            <a:endParaRPr lang="en-US"/>
          </a:p>
        </p:txBody>
      </p:sp>
    </p:spTree>
    <p:extLst>
      <p:ext uri="{BB962C8B-B14F-4D97-AF65-F5344CB8AC3E}">
        <p14:creationId xmlns:p14="http://schemas.microsoft.com/office/powerpoint/2010/main" val="1382389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53F590B-0A1C-F84C-AB05-9429706213FE}"/>
              </a:ext>
            </a:extLst>
          </p:cNvPr>
          <p:cNvGrpSpPr/>
          <p:nvPr/>
        </p:nvGrpSpPr>
        <p:grpSpPr>
          <a:xfrm>
            <a:off x="3634451" y="560063"/>
            <a:ext cx="5197033" cy="5917773"/>
            <a:chOff x="3634451" y="560063"/>
            <a:chExt cx="5197033" cy="5917773"/>
          </a:xfrm>
        </p:grpSpPr>
        <p:sp>
          <p:nvSpPr>
            <p:cNvPr id="32" name="TextBox 31">
              <a:extLst>
                <a:ext uri="{FF2B5EF4-FFF2-40B4-BE49-F238E27FC236}">
                  <a16:creationId xmlns:a16="http://schemas.microsoft.com/office/drawing/2014/main" id="{C8293CB8-0308-7943-845D-B98DA35E9DCF}"/>
                </a:ext>
              </a:extLst>
            </p:cNvPr>
            <p:cNvSpPr txBox="1"/>
            <p:nvPr/>
          </p:nvSpPr>
          <p:spPr>
            <a:xfrm>
              <a:off x="3634451" y="560063"/>
              <a:ext cx="5197033" cy="1323439"/>
            </a:xfrm>
            <a:custGeom>
              <a:avLst/>
              <a:gdLst>
                <a:gd name="connsiteX0" fmla="*/ 0 w 5197033"/>
                <a:gd name="connsiteY0" fmla="*/ 0 h 1323439"/>
                <a:gd name="connsiteX1" fmla="*/ 701599 w 5197033"/>
                <a:gd name="connsiteY1" fmla="*/ 0 h 1323439"/>
                <a:gd name="connsiteX2" fmla="*/ 1195318 w 5197033"/>
                <a:gd name="connsiteY2" fmla="*/ 0 h 1323439"/>
                <a:gd name="connsiteX3" fmla="*/ 1792976 w 5197033"/>
                <a:gd name="connsiteY3" fmla="*/ 0 h 1323439"/>
                <a:gd name="connsiteX4" fmla="*/ 2286695 w 5197033"/>
                <a:gd name="connsiteY4" fmla="*/ 0 h 1323439"/>
                <a:gd name="connsiteX5" fmla="*/ 3040264 w 5197033"/>
                <a:gd name="connsiteY5" fmla="*/ 0 h 1323439"/>
                <a:gd name="connsiteX6" fmla="*/ 3533982 w 5197033"/>
                <a:gd name="connsiteY6" fmla="*/ 0 h 1323439"/>
                <a:gd name="connsiteX7" fmla="*/ 4079671 w 5197033"/>
                <a:gd name="connsiteY7" fmla="*/ 0 h 1323439"/>
                <a:gd name="connsiteX8" fmla="*/ 4625359 w 5197033"/>
                <a:gd name="connsiteY8" fmla="*/ 0 h 1323439"/>
                <a:gd name="connsiteX9" fmla="*/ 5197033 w 5197033"/>
                <a:gd name="connsiteY9" fmla="*/ 0 h 1323439"/>
                <a:gd name="connsiteX10" fmla="*/ 5197033 w 5197033"/>
                <a:gd name="connsiteY10" fmla="*/ 661720 h 1323439"/>
                <a:gd name="connsiteX11" fmla="*/ 5197033 w 5197033"/>
                <a:gd name="connsiteY11" fmla="*/ 1323439 h 1323439"/>
                <a:gd name="connsiteX12" fmla="*/ 4547404 w 5197033"/>
                <a:gd name="connsiteY12" fmla="*/ 1323439 h 1323439"/>
                <a:gd name="connsiteX13" fmla="*/ 3845804 w 5197033"/>
                <a:gd name="connsiteY13" fmla="*/ 1323439 h 1323439"/>
                <a:gd name="connsiteX14" fmla="*/ 3300116 w 5197033"/>
                <a:gd name="connsiteY14" fmla="*/ 1323439 h 1323439"/>
                <a:gd name="connsiteX15" fmla="*/ 2546546 w 5197033"/>
                <a:gd name="connsiteY15" fmla="*/ 1323439 h 1323439"/>
                <a:gd name="connsiteX16" fmla="*/ 2000858 w 5197033"/>
                <a:gd name="connsiteY16" fmla="*/ 1323439 h 1323439"/>
                <a:gd name="connsiteX17" fmla="*/ 1351229 w 5197033"/>
                <a:gd name="connsiteY17" fmla="*/ 1323439 h 1323439"/>
                <a:gd name="connsiteX18" fmla="*/ 857510 w 5197033"/>
                <a:gd name="connsiteY18" fmla="*/ 1323439 h 1323439"/>
                <a:gd name="connsiteX19" fmla="*/ 0 w 5197033"/>
                <a:gd name="connsiteY19" fmla="*/ 1323439 h 1323439"/>
                <a:gd name="connsiteX20" fmla="*/ 0 w 5197033"/>
                <a:gd name="connsiteY20" fmla="*/ 648485 h 1323439"/>
                <a:gd name="connsiteX21" fmla="*/ 0 w 5197033"/>
                <a:gd name="connsiteY21"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97033" h="1323439"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218669" y="206183"/>
                    <a:pt x="5203582" y="504517"/>
                    <a:pt x="5197033" y="661720"/>
                  </a:cubicBezTo>
                  <a:cubicBezTo>
                    <a:pt x="5190484" y="818923"/>
                    <a:pt x="5230103" y="1026551"/>
                    <a:pt x="5197033" y="1323439"/>
                  </a:cubicBezTo>
                  <a:cubicBezTo>
                    <a:pt x="4985748" y="1307395"/>
                    <a:pt x="4845212" y="1314702"/>
                    <a:pt x="4547404" y="1323439"/>
                  </a:cubicBezTo>
                  <a:cubicBezTo>
                    <a:pt x="4249596" y="1332176"/>
                    <a:pt x="4028617" y="1290486"/>
                    <a:pt x="3845804" y="1323439"/>
                  </a:cubicBezTo>
                  <a:cubicBezTo>
                    <a:pt x="3662991" y="1356392"/>
                    <a:pt x="3476239" y="1333967"/>
                    <a:pt x="3300116" y="1323439"/>
                  </a:cubicBezTo>
                  <a:cubicBezTo>
                    <a:pt x="3123993" y="1312911"/>
                    <a:pt x="2822333" y="1333127"/>
                    <a:pt x="2546546" y="1323439"/>
                  </a:cubicBezTo>
                  <a:cubicBezTo>
                    <a:pt x="2270759" y="1313752"/>
                    <a:pt x="2186651" y="1312019"/>
                    <a:pt x="2000858" y="1323439"/>
                  </a:cubicBezTo>
                  <a:cubicBezTo>
                    <a:pt x="1815065" y="1334859"/>
                    <a:pt x="1647376" y="1292370"/>
                    <a:pt x="1351229" y="1323439"/>
                  </a:cubicBezTo>
                  <a:cubicBezTo>
                    <a:pt x="1055082" y="1354508"/>
                    <a:pt x="1004737" y="1309355"/>
                    <a:pt x="857510" y="1323439"/>
                  </a:cubicBezTo>
                  <a:cubicBezTo>
                    <a:pt x="710283" y="1337523"/>
                    <a:pt x="293322" y="1336633"/>
                    <a:pt x="0" y="1323439"/>
                  </a:cubicBezTo>
                  <a:cubicBezTo>
                    <a:pt x="-29127" y="1154401"/>
                    <a:pt x="-18801" y="978170"/>
                    <a:pt x="0" y="648485"/>
                  </a:cubicBezTo>
                  <a:cubicBezTo>
                    <a:pt x="18801" y="318800"/>
                    <a:pt x="27874" y="145367"/>
                    <a:pt x="0" y="0"/>
                  </a:cubicBezTo>
                  <a:close/>
                </a:path>
              </a:pathLst>
            </a:custGeom>
            <a:noFill/>
            <a:ln>
              <a:solidFill>
                <a:schemeClr val="bg2"/>
              </a:solidFill>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B050"/>
                  </a:solidFill>
                  <a:effectLst/>
                  <a:uLnTx/>
                  <a:uFillTx/>
                  <a:latin typeface="Century Gothic" panose="020B0502020202020204" pitchFamily="34" charset="0"/>
                  <a:ea typeface="+mn-ea"/>
                  <a:cs typeface="+mn-cs"/>
                </a:rPr>
                <a:t>Heavy snow is causing disruption to transport across the UK, with heavy rainfall bringing flooding to the south-west of England.</a:t>
              </a:r>
              <a:r>
                <a:rPr kumimoji="0" lang="en-US" sz="16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US" sz="1600" b="0" i="0" u="none" strike="noStrike" kern="0" cap="none" spc="0" normalizeH="0" baseline="0" noProof="0" dirty="0">
                  <a:ln>
                    <a:noFill/>
                  </a:ln>
                  <a:solidFill>
                    <a:srgbClr val="C00000"/>
                  </a:solidFill>
                  <a:effectLst/>
                  <a:uLnTx/>
                  <a:uFillTx/>
                  <a:latin typeface="Century Gothic" panose="020B0502020202020204" pitchFamily="34" charset="0"/>
                  <a:ea typeface="+mn-ea"/>
                  <a:cs typeface="+mn-cs"/>
                </a:rPr>
                <a:t>Rescuers searching for a woman trapped in a landslide at her home said they had found a body.</a:t>
              </a:r>
            </a:p>
          </p:txBody>
        </p:sp>
        <p:sp>
          <p:nvSpPr>
            <p:cNvPr id="41" name="TextBox 40">
              <a:extLst>
                <a:ext uri="{FF2B5EF4-FFF2-40B4-BE49-F238E27FC236}">
                  <a16:creationId xmlns:a16="http://schemas.microsoft.com/office/drawing/2014/main" id="{44A6625C-440B-764F-83F9-10A39CDB196A}"/>
                </a:ext>
              </a:extLst>
            </p:cNvPr>
            <p:cNvSpPr txBox="1"/>
            <p:nvPr/>
          </p:nvSpPr>
          <p:spPr>
            <a:xfrm>
              <a:off x="3634451" y="2005697"/>
              <a:ext cx="5197033" cy="2554545"/>
            </a:xfrm>
            <a:custGeom>
              <a:avLst/>
              <a:gdLst>
                <a:gd name="connsiteX0" fmla="*/ 0 w 5197033"/>
                <a:gd name="connsiteY0" fmla="*/ 0 h 2554545"/>
                <a:gd name="connsiteX1" fmla="*/ 597659 w 5197033"/>
                <a:gd name="connsiteY1" fmla="*/ 0 h 2554545"/>
                <a:gd name="connsiteX2" fmla="*/ 1091377 w 5197033"/>
                <a:gd name="connsiteY2" fmla="*/ 0 h 2554545"/>
                <a:gd name="connsiteX3" fmla="*/ 1844947 w 5197033"/>
                <a:gd name="connsiteY3" fmla="*/ 0 h 2554545"/>
                <a:gd name="connsiteX4" fmla="*/ 2442606 w 5197033"/>
                <a:gd name="connsiteY4" fmla="*/ 0 h 2554545"/>
                <a:gd name="connsiteX5" fmla="*/ 3040264 w 5197033"/>
                <a:gd name="connsiteY5" fmla="*/ 0 h 2554545"/>
                <a:gd name="connsiteX6" fmla="*/ 3793834 w 5197033"/>
                <a:gd name="connsiteY6" fmla="*/ 0 h 2554545"/>
                <a:gd name="connsiteX7" fmla="*/ 4339523 w 5197033"/>
                <a:gd name="connsiteY7" fmla="*/ 0 h 2554545"/>
                <a:gd name="connsiteX8" fmla="*/ 5197033 w 5197033"/>
                <a:gd name="connsiteY8" fmla="*/ 0 h 2554545"/>
                <a:gd name="connsiteX9" fmla="*/ 5197033 w 5197033"/>
                <a:gd name="connsiteY9" fmla="*/ 689727 h 2554545"/>
                <a:gd name="connsiteX10" fmla="*/ 5197033 w 5197033"/>
                <a:gd name="connsiteY10" fmla="*/ 1277273 h 2554545"/>
                <a:gd name="connsiteX11" fmla="*/ 5197033 w 5197033"/>
                <a:gd name="connsiteY11" fmla="*/ 1915909 h 2554545"/>
                <a:gd name="connsiteX12" fmla="*/ 5197033 w 5197033"/>
                <a:gd name="connsiteY12" fmla="*/ 2554545 h 2554545"/>
                <a:gd name="connsiteX13" fmla="*/ 4703315 w 5197033"/>
                <a:gd name="connsiteY13" fmla="*/ 2554545 h 2554545"/>
                <a:gd name="connsiteX14" fmla="*/ 3949745 w 5197033"/>
                <a:gd name="connsiteY14" fmla="*/ 2554545 h 2554545"/>
                <a:gd name="connsiteX15" fmla="*/ 3404057 w 5197033"/>
                <a:gd name="connsiteY15" fmla="*/ 2554545 h 2554545"/>
                <a:gd name="connsiteX16" fmla="*/ 2754427 w 5197033"/>
                <a:gd name="connsiteY16" fmla="*/ 2554545 h 2554545"/>
                <a:gd name="connsiteX17" fmla="*/ 2000858 w 5197033"/>
                <a:gd name="connsiteY17" fmla="*/ 2554545 h 2554545"/>
                <a:gd name="connsiteX18" fmla="*/ 1351229 w 5197033"/>
                <a:gd name="connsiteY18" fmla="*/ 2554545 h 2554545"/>
                <a:gd name="connsiteX19" fmla="*/ 857510 w 5197033"/>
                <a:gd name="connsiteY19" fmla="*/ 2554545 h 2554545"/>
                <a:gd name="connsiteX20" fmla="*/ 0 w 5197033"/>
                <a:gd name="connsiteY20" fmla="*/ 2554545 h 2554545"/>
                <a:gd name="connsiteX21" fmla="*/ 0 w 5197033"/>
                <a:gd name="connsiteY21" fmla="*/ 1864818 h 2554545"/>
                <a:gd name="connsiteX22" fmla="*/ 0 w 5197033"/>
                <a:gd name="connsiteY22" fmla="*/ 1175091 h 2554545"/>
                <a:gd name="connsiteX23" fmla="*/ 0 w 5197033"/>
                <a:gd name="connsiteY23"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97033" h="2554545" extrusionOk="0">
                  <a:moveTo>
                    <a:pt x="0" y="0"/>
                  </a:moveTo>
                  <a:cubicBezTo>
                    <a:pt x="128523" y="-8126"/>
                    <a:pt x="474074" y="29400"/>
                    <a:pt x="597659" y="0"/>
                  </a:cubicBezTo>
                  <a:cubicBezTo>
                    <a:pt x="721244" y="-29400"/>
                    <a:pt x="912657" y="16215"/>
                    <a:pt x="1091377" y="0"/>
                  </a:cubicBezTo>
                  <a:cubicBezTo>
                    <a:pt x="1270097" y="-16215"/>
                    <a:pt x="1676122" y="14536"/>
                    <a:pt x="1844947" y="0"/>
                  </a:cubicBezTo>
                  <a:cubicBezTo>
                    <a:pt x="2013772" y="-14536"/>
                    <a:pt x="2182087" y="21600"/>
                    <a:pt x="2442606" y="0"/>
                  </a:cubicBezTo>
                  <a:cubicBezTo>
                    <a:pt x="2703125" y="-21600"/>
                    <a:pt x="2835269" y="-7759"/>
                    <a:pt x="3040264" y="0"/>
                  </a:cubicBezTo>
                  <a:cubicBezTo>
                    <a:pt x="3245259" y="7759"/>
                    <a:pt x="3432697" y="-26581"/>
                    <a:pt x="3793834" y="0"/>
                  </a:cubicBezTo>
                  <a:cubicBezTo>
                    <a:pt x="4154971" y="26581"/>
                    <a:pt x="4198396" y="2660"/>
                    <a:pt x="4339523" y="0"/>
                  </a:cubicBezTo>
                  <a:cubicBezTo>
                    <a:pt x="4480650" y="-2660"/>
                    <a:pt x="4976529" y="19422"/>
                    <a:pt x="5197033" y="0"/>
                  </a:cubicBezTo>
                  <a:cubicBezTo>
                    <a:pt x="5171454" y="298772"/>
                    <a:pt x="5169083" y="415828"/>
                    <a:pt x="5197033" y="689727"/>
                  </a:cubicBezTo>
                  <a:cubicBezTo>
                    <a:pt x="5224983" y="963626"/>
                    <a:pt x="5198437" y="1130536"/>
                    <a:pt x="5197033" y="1277273"/>
                  </a:cubicBezTo>
                  <a:cubicBezTo>
                    <a:pt x="5195629" y="1424010"/>
                    <a:pt x="5185602" y="1770670"/>
                    <a:pt x="5197033" y="1915909"/>
                  </a:cubicBezTo>
                  <a:cubicBezTo>
                    <a:pt x="5208464" y="2061148"/>
                    <a:pt x="5165833" y="2316885"/>
                    <a:pt x="5197033" y="2554545"/>
                  </a:cubicBezTo>
                  <a:cubicBezTo>
                    <a:pt x="4988428" y="2550795"/>
                    <a:pt x="4883973" y="2578119"/>
                    <a:pt x="4703315" y="2554545"/>
                  </a:cubicBezTo>
                  <a:cubicBezTo>
                    <a:pt x="4522657" y="2530971"/>
                    <a:pt x="4118031" y="2529504"/>
                    <a:pt x="3949745" y="2554545"/>
                  </a:cubicBezTo>
                  <a:cubicBezTo>
                    <a:pt x="3781459" y="2579587"/>
                    <a:pt x="3588392" y="2529287"/>
                    <a:pt x="3404057" y="2554545"/>
                  </a:cubicBezTo>
                  <a:cubicBezTo>
                    <a:pt x="3219722" y="2579803"/>
                    <a:pt x="2937982" y="2583778"/>
                    <a:pt x="2754427" y="2554545"/>
                  </a:cubicBezTo>
                  <a:cubicBezTo>
                    <a:pt x="2570872" y="2525313"/>
                    <a:pt x="2218148" y="2588837"/>
                    <a:pt x="2000858" y="2554545"/>
                  </a:cubicBezTo>
                  <a:cubicBezTo>
                    <a:pt x="1783568" y="2520253"/>
                    <a:pt x="1667879" y="2572991"/>
                    <a:pt x="1351229" y="2554545"/>
                  </a:cubicBezTo>
                  <a:cubicBezTo>
                    <a:pt x="1034579" y="2536099"/>
                    <a:pt x="998171" y="2546120"/>
                    <a:pt x="857510" y="2554545"/>
                  </a:cubicBezTo>
                  <a:cubicBezTo>
                    <a:pt x="716849" y="2562970"/>
                    <a:pt x="371076" y="2537331"/>
                    <a:pt x="0" y="2554545"/>
                  </a:cubicBezTo>
                  <a:cubicBezTo>
                    <a:pt x="32675" y="2254534"/>
                    <a:pt x="2615" y="2041129"/>
                    <a:pt x="0" y="1864818"/>
                  </a:cubicBezTo>
                  <a:cubicBezTo>
                    <a:pt x="-2615" y="1688507"/>
                    <a:pt x="12463" y="1475979"/>
                    <a:pt x="0" y="1175091"/>
                  </a:cubicBezTo>
                  <a:cubicBezTo>
                    <a:pt x="-12463" y="874203"/>
                    <a:pt x="-21949" y="503264"/>
                    <a:pt x="0" y="0"/>
                  </a:cubicBezTo>
                  <a:close/>
                </a:path>
              </a:pathLst>
            </a:custGeom>
            <a:noFill/>
            <a:ln>
              <a:solidFill>
                <a:schemeClr val="bg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B050"/>
                  </a:solidFill>
                  <a:effectLst/>
                  <a:uLnTx/>
                  <a:uFillTx/>
                  <a:latin typeface="Century Gothic" panose="020B0502020202020204" pitchFamily="34" charset="0"/>
                  <a:ea typeface="+mn-ea"/>
                  <a:cs typeface="+mn-cs"/>
                </a:rPr>
                <a:t>The loan may be extended by the McAlpine group for an additional year with an increase in the conversion price to $2.50 a share.</a:t>
              </a:r>
              <a:r>
                <a:rPr kumimoji="0" lang="en-US" sz="16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US" sz="1600" b="0" i="0" u="none" strike="noStrike" kern="0" cap="none" spc="0" normalizeH="0" baseline="0" noProof="0" dirty="0">
                  <a:ln>
                    <a:noFill/>
                  </a:ln>
                  <a:solidFill>
                    <a:srgbClr val="C00000"/>
                  </a:solidFill>
                  <a:effectLst/>
                  <a:uLnTx/>
                  <a:uFillTx/>
                  <a:latin typeface="Century Gothic" panose="020B0502020202020204" pitchFamily="34" charset="0"/>
                  <a:ea typeface="+mn-ea"/>
                  <a:cs typeface="+mn-cs"/>
                </a:rPr>
                <a:t>The sale of shares to the McAlpine family along with the recent sale of 750,000 shares of Meridian stock to Haden MacLellan Holding PLC of Surrey, England and a recent public offering have increased Meridian's net worth to $8.5 million, said William Feniger, chief executive officer of Toledo, Ohio-based Meridian.</a:t>
              </a:r>
            </a:p>
          </p:txBody>
        </p:sp>
        <p:sp>
          <p:nvSpPr>
            <p:cNvPr id="42" name="TextBox 41">
              <a:extLst>
                <a:ext uri="{FF2B5EF4-FFF2-40B4-BE49-F238E27FC236}">
                  <a16:creationId xmlns:a16="http://schemas.microsoft.com/office/drawing/2014/main" id="{8640A2B5-CA3F-E84A-81D0-B646CF4FEC2F}"/>
                </a:ext>
              </a:extLst>
            </p:cNvPr>
            <p:cNvSpPr txBox="1"/>
            <p:nvPr/>
          </p:nvSpPr>
          <p:spPr>
            <a:xfrm>
              <a:off x="3634451" y="4661954"/>
              <a:ext cx="5197033" cy="1815882"/>
            </a:xfrm>
            <a:custGeom>
              <a:avLst/>
              <a:gdLst>
                <a:gd name="connsiteX0" fmla="*/ 0 w 5197033"/>
                <a:gd name="connsiteY0" fmla="*/ 0 h 1815882"/>
                <a:gd name="connsiteX1" fmla="*/ 701599 w 5197033"/>
                <a:gd name="connsiteY1" fmla="*/ 0 h 1815882"/>
                <a:gd name="connsiteX2" fmla="*/ 1195318 w 5197033"/>
                <a:gd name="connsiteY2" fmla="*/ 0 h 1815882"/>
                <a:gd name="connsiteX3" fmla="*/ 1792976 w 5197033"/>
                <a:gd name="connsiteY3" fmla="*/ 0 h 1815882"/>
                <a:gd name="connsiteX4" fmla="*/ 2286695 w 5197033"/>
                <a:gd name="connsiteY4" fmla="*/ 0 h 1815882"/>
                <a:gd name="connsiteX5" fmla="*/ 3040264 w 5197033"/>
                <a:gd name="connsiteY5" fmla="*/ 0 h 1815882"/>
                <a:gd name="connsiteX6" fmla="*/ 3533982 w 5197033"/>
                <a:gd name="connsiteY6" fmla="*/ 0 h 1815882"/>
                <a:gd name="connsiteX7" fmla="*/ 4079671 w 5197033"/>
                <a:gd name="connsiteY7" fmla="*/ 0 h 1815882"/>
                <a:gd name="connsiteX8" fmla="*/ 4625359 w 5197033"/>
                <a:gd name="connsiteY8" fmla="*/ 0 h 1815882"/>
                <a:gd name="connsiteX9" fmla="*/ 5197033 w 5197033"/>
                <a:gd name="connsiteY9" fmla="*/ 0 h 1815882"/>
                <a:gd name="connsiteX10" fmla="*/ 5197033 w 5197033"/>
                <a:gd name="connsiteY10" fmla="*/ 605294 h 1815882"/>
                <a:gd name="connsiteX11" fmla="*/ 5197033 w 5197033"/>
                <a:gd name="connsiteY11" fmla="*/ 1192429 h 1815882"/>
                <a:gd name="connsiteX12" fmla="*/ 5197033 w 5197033"/>
                <a:gd name="connsiteY12" fmla="*/ 1815882 h 1815882"/>
                <a:gd name="connsiteX13" fmla="*/ 4651345 w 5197033"/>
                <a:gd name="connsiteY13" fmla="*/ 1815882 h 1815882"/>
                <a:gd name="connsiteX14" fmla="*/ 4105656 w 5197033"/>
                <a:gd name="connsiteY14" fmla="*/ 1815882 h 1815882"/>
                <a:gd name="connsiteX15" fmla="*/ 3352086 w 5197033"/>
                <a:gd name="connsiteY15" fmla="*/ 1815882 h 1815882"/>
                <a:gd name="connsiteX16" fmla="*/ 2806398 w 5197033"/>
                <a:gd name="connsiteY16" fmla="*/ 1815882 h 1815882"/>
                <a:gd name="connsiteX17" fmla="*/ 2156769 w 5197033"/>
                <a:gd name="connsiteY17" fmla="*/ 1815882 h 1815882"/>
                <a:gd name="connsiteX18" fmla="*/ 1663051 w 5197033"/>
                <a:gd name="connsiteY18" fmla="*/ 1815882 h 1815882"/>
                <a:gd name="connsiteX19" fmla="*/ 1013421 w 5197033"/>
                <a:gd name="connsiteY19" fmla="*/ 1815882 h 1815882"/>
                <a:gd name="connsiteX20" fmla="*/ 0 w 5197033"/>
                <a:gd name="connsiteY20" fmla="*/ 1815882 h 1815882"/>
                <a:gd name="connsiteX21" fmla="*/ 0 w 5197033"/>
                <a:gd name="connsiteY21" fmla="*/ 1265064 h 1815882"/>
                <a:gd name="connsiteX22" fmla="*/ 0 w 5197033"/>
                <a:gd name="connsiteY22" fmla="*/ 641612 h 1815882"/>
                <a:gd name="connsiteX23" fmla="*/ 0 w 5197033"/>
                <a:gd name="connsiteY23"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97033" h="1815882"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194733" y="268746"/>
                    <a:pt x="5193106" y="423960"/>
                    <a:pt x="5197033" y="605294"/>
                  </a:cubicBezTo>
                  <a:cubicBezTo>
                    <a:pt x="5200960" y="786628"/>
                    <a:pt x="5169834" y="947600"/>
                    <a:pt x="5197033" y="1192429"/>
                  </a:cubicBezTo>
                  <a:cubicBezTo>
                    <a:pt x="5224232" y="1437258"/>
                    <a:pt x="5184399" y="1543049"/>
                    <a:pt x="5197033" y="1815882"/>
                  </a:cubicBezTo>
                  <a:cubicBezTo>
                    <a:pt x="5041923" y="1804082"/>
                    <a:pt x="4848860" y="1798060"/>
                    <a:pt x="4651345" y="1815882"/>
                  </a:cubicBezTo>
                  <a:cubicBezTo>
                    <a:pt x="4453830" y="1833704"/>
                    <a:pt x="4285711" y="1833009"/>
                    <a:pt x="4105656" y="1815882"/>
                  </a:cubicBezTo>
                  <a:cubicBezTo>
                    <a:pt x="3925601" y="1798755"/>
                    <a:pt x="3627873" y="1825570"/>
                    <a:pt x="3352086" y="1815882"/>
                  </a:cubicBezTo>
                  <a:cubicBezTo>
                    <a:pt x="3076299" y="1806195"/>
                    <a:pt x="2992191" y="1804462"/>
                    <a:pt x="2806398" y="1815882"/>
                  </a:cubicBezTo>
                  <a:cubicBezTo>
                    <a:pt x="2620605" y="1827302"/>
                    <a:pt x="2452916" y="1784813"/>
                    <a:pt x="2156769" y="1815882"/>
                  </a:cubicBezTo>
                  <a:cubicBezTo>
                    <a:pt x="1860622" y="1846951"/>
                    <a:pt x="1809634" y="1798522"/>
                    <a:pt x="1663051" y="1815882"/>
                  </a:cubicBezTo>
                  <a:cubicBezTo>
                    <a:pt x="1516468" y="1833242"/>
                    <a:pt x="1286023" y="1797819"/>
                    <a:pt x="1013421" y="1815882"/>
                  </a:cubicBezTo>
                  <a:cubicBezTo>
                    <a:pt x="740819" y="1833946"/>
                    <a:pt x="413768" y="1835580"/>
                    <a:pt x="0" y="1815882"/>
                  </a:cubicBezTo>
                  <a:cubicBezTo>
                    <a:pt x="9875" y="1652861"/>
                    <a:pt x="-1555" y="1489582"/>
                    <a:pt x="0" y="1265064"/>
                  </a:cubicBezTo>
                  <a:cubicBezTo>
                    <a:pt x="1555" y="1040546"/>
                    <a:pt x="-10067" y="843918"/>
                    <a:pt x="0" y="641612"/>
                  </a:cubicBezTo>
                  <a:cubicBezTo>
                    <a:pt x="10067" y="439306"/>
                    <a:pt x="11989" y="249596"/>
                    <a:pt x="0" y="0"/>
                  </a:cubicBezTo>
                  <a:close/>
                </a:path>
              </a:pathLst>
            </a:custGeom>
            <a:noFill/>
            <a:ln>
              <a:solidFill>
                <a:schemeClr val="bg2"/>
              </a:solidFill>
              <a:prstDash val="solid"/>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B050"/>
                  </a:solidFill>
                  <a:effectLst/>
                  <a:uLnTx/>
                  <a:uFillTx/>
                  <a:latin typeface="Century Gothic" panose="020B0502020202020204" pitchFamily="34" charset="0"/>
                  <a:ea typeface="+mn-ea"/>
                  <a:cs typeface="+mn-cs"/>
                </a:rPr>
                <a:t>This time, however, some analysts think he could face a real battle.</a:t>
              </a:r>
              <a:r>
                <a:rPr kumimoji="0" lang="en-US" sz="16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US" sz="1600" b="0" i="0" u="none" strike="noStrike" kern="0" cap="none" spc="0" normalizeH="0" baseline="0" noProof="0" dirty="0">
                  <a:ln>
                    <a:noFill/>
                  </a:ln>
                  <a:solidFill>
                    <a:srgbClr val="C00000"/>
                  </a:solidFill>
                  <a:effectLst/>
                  <a:uLnTx/>
                  <a:uFillTx/>
                  <a:latin typeface="Century Gothic" panose="020B0502020202020204" pitchFamily="34" charset="0"/>
                  <a:ea typeface="+mn-ea"/>
                  <a:cs typeface="+mn-cs"/>
                </a:rPr>
                <a:t>"Without some unexpected coup de theatre, I don't see what will block the Paribas bid," said Philippe de Cholet, analyst at the brokerage Cholet-Dupont amp Cie. Mr. de Cholet said Mr. Fournier's biggest hope was to somehow persuade regulatory authorities to block the bid.</a:t>
              </a:r>
            </a:p>
          </p:txBody>
        </p:sp>
      </p:grpSp>
      <p:sp>
        <p:nvSpPr>
          <p:cNvPr id="43" name="TextBox 42">
            <a:extLst>
              <a:ext uri="{FF2B5EF4-FFF2-40B4-BE49-F238E27FC236}">
                <a16:creationId xmlns:a16="http://schemas.microsoft.com/office/drawing/2014/main" id="{9A3F151D-45EE-8344-9BE4-296C1FBD2F40}"/>
              </a:ext>
            </a:extLst>
          </p:cNvPr>
          <p:cNvSpPr txBox="1"/>
          <p:nvPr/>
        </p:nvSpPr>
        <p:spPr>
          <a:xfrm>
            <a:off x="178061" y="438039"/>
            <a:ext cx="3224896"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3.2k passages from the 2.8k articles in TempEval3</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Two sentences per passage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50 tokens per passage</a:t>
            </a:r>
          </a:p>
        </p:txBody>
      </p:sp>
      <p:grpSp>
        <p:nvGrpSpPr>
          <p:cNvPr id="5" name="Group 4">
            <a:extLst>
              <a:ext uri="{FF2B5EF4-FFF2-40B4-BE49-F238E27FC236}">
                <a16:creationId xmlns:a16="http://schemas.microsoft.com/office/drawing/2014/main" id="{460617D6-CA05-EC48-8EBE-8A5E74B590DB}"/>
              </a:ext>
            </a:extLst>
          </p:cNvPr>
          <p:cNvGrpSpPr/>
          <p:nvPr/>
        </p:nvGrpSpPr>
        <p:grpSpPr>
          <a:xfrm>
            <a:off x="3513333" y="91170"/>
            <a:ext cx="5452604" cy="6505184"/>
            <a:chOff x="3513333" y="91170"/>
            <a:chExt cx="5452604" cy="6505184"/>
          </a:xfrm>
        </p:grpSpPr>
        <p:sp>
          <p:nvSpPr>
            <p:cNvPr id="31" name="Rounded Rectangle 30">
              <a:extLst>
                <a:ext uri="{FF2B5EF4-FFF2-40B4-BE49-F238E27FC236}">
                  <a16:creationId xmlns:a16="http://schemas.microsoft.com/office/drawing/2014/main" id="{B9B7AD03-D61A-4E45-BB28-2BD47AFA5A5B}"/>
                </a:ext>
              </a:extLst>
            </p:cNvPr>
            <p:cNvSpPr/>
            <p:nvPr/>
          </p:nvSpPr>
          <p:spPr>
            <a:xfrm>
              <a:off x="3513333" y="438039"/>
              <a:ext cx="5452604" cy="6158315"/>
            </a:xfrm>
            <a:prstGeom prst="roundRect">
              <a:avLst>
                <a:gd name="adj" fmla="val 4046"/>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7C6F41E3-F6AE-FE4B-9EE2-2F41357E44A7}"/>
                </a:ext>
              </a:extLst>
            </p:cNvPr>
            <p:cNvSpPr txBox="1"/>
            <p:nvPr/>
          </p:nvSpPr>
          <p:spPr>
            <a:xfrm>
              <a:off x="5606916" y="91170"/>
              <a:ext cx="124562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TORQUE</a:t>
              </a:r>
            </a:p>
          </p:txBody>
        </p:sp>
      </p:grpSp>
      <p:sp>
        <p:nvSpPr>
          <p:cNvPr id="2" name="Slide Number Placeholder 1">
            <a:extLst>
              <a:ext uri="{FF2B5EF4-FFF2-40B4-BE49-F238E27FC236}">
                <a16:creationId xmlns:a16="http://schemas.microsoft.com/office/drawing/2014/main" id="{65FE16BC-5966-F658-7B96-D78171A0B924}"/>
              </a:ext>
            </a:extLst>
          </p:cNvPr>
          <p:cNvSpPr>
            <a:spLocks noGrp="1"/>
          </p:cNvSpPr>
          <p:nvPr>
            <p:ph type="sldNum" sz="quarter" idx="10"/>
          </p:nvPr>
        </p:nvSpPr>
        <p:spPr/>
        <p:txBody>
          <a:bodyPr/>
          <a:lstStyle/>
          <a:p>
            <a:fld id="{86CB4B4D-7CA3-9044-876B-883B54F8677D}" type="slidenum">
              <a:rPr lang="en-US" smtClean="0"/>
              <a:t>62</a:t>
            </a:fld>
            <a:endParaRPr lang="en-US"/>
          </a:p>
        </p:txBody>
      </p:sp>
    </p:spTree>
    <p:extLst>
      <p:ext uri="{BB962C8B-B14F-4D97-AF65-F5344CB8AC3E}">
        <p14:creationId xmlns:p14="http://schemas.microsoft.com/office/powerpoint/2010/main" val="2747633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Rounded Rectangle 30">
            <a:extLst>
              <a:ext uri="{FF2B5EF4-FFF2-40B4-BE49-F238E27FC236}">
                <a16:creationId xmlns:a16="http://schemas.microsoft.com/office/drawing/2014/main" id="{B9B7AD03-D61A-4E45-BB28-2BD47AFA5A5B}"/>
              </a:ext>
            </a:extLst>
          </p:cNvPr>
          <p:cNvSpPr/>
          <p:nvPr/>
        </p:nvSpPr>
        <p:spPr>
          <a:xfrm>
            <a:off x="3513333" y="438039"/>
            <a:ext cx="5452604" cy="6158315"/>
          </a:xfrm>
          <a:prstGeom prst="roundRect">
            <a:avLst>
              <a:gd name="adj" fmla="val 4046"/>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C8293CB8-0308-7943-845D-B98DA35E9DCF}"/>
              </a:ext>
            </a:extLst>
          </p:cNvPr>
          <p:cNvSpPr txBox="1"/>
          <p:nvPr/>
        </p:nvSpPr>
        <p:spPr>
          <a:xfrm>
            <a:off x="3634451" y="560063"/>
            <a:ext cx="5197033" cy="1323439"/>
          </a:xfrm>
          <a:custGeom>
            <a:avLst/>
            <a:gdLst>
              <a:gd name="connsiteX0" fmla="*/ 0 w 5197033"/>
              <a:gd name="connsiteY0" fmla="*/ 0 h 1323439"/>
              <a:gd name="connsiteX1" fmla="*/ 701599 w 5197033"/>
              <a:gd name="connsiteY1" fmla="*/ 0 h 1323439"/>
              <a:gd name="connsiteX2" fmla="*/ 1195318 w 5197033"/>
              <a:gd name="connsiteY2" fmla="*/ 0 h 1323439"/>
              <a:gd name="connsiteX3" fmla="*/ 1792976 w 5197033"/>
              <a:gd name="connsiteY3" fmla="*/ 0 h 1323439"/>
              <a:gd name="connsiteX4" fmla="*/ 2286695 w 5197033"/>
              <a:gd name="connsiteY4" fmla="*/ 0 h 1323439"/>
              <a:gd name="connsiteX5" fmla="*/ 3040264 w 5197033"/>
              <a:gd name="connsiteY5" fmla="*/ 0 h 1323439"/>
              <a:gd name="connsiteX6" fmla="*/ 3533982 w 5197033"/>
              <a:gd name="connsiteY6" fmla="*/ 0 h 1323439"/>
              <a:gd name="connsiteX7" fmla="*/ 4079671 w 5197033"/>
              <a:gd name="connsiteY7" fmla="*/ 0 h 1323439"/>
              <a:gd name="connsiteX8" fmla="*/ 4625359 w 5197033"/>
              <a:gd name="connsiteY8" fmla="*/ 0 h 1323439"/>
              <a:gd name="connsiteX9" fmla="*/ 5197033 w 5197033"/>
              <a:gd name="connsiteY9" fmla="*/ 0 h 1323439"/>
              <a:gd name="connsiteX10" fmla="*/ 5197033 w 5197033"/>
              <a:gd name="connsiteY10" fmla="*/ 661720 h 1323439"/>
              <a:gd name="connsiteX11" fmla="*/ 5197033 w 5197033"/>
              <a:gd name="connsiteY11" fmla="*/ 1323439 h 1323439"/>
              <a:gd name="connsiteX12" fmla="*/ 4547404 w 5197033"/>
              <a:gd name="connsiteY12" fmla="*/ 1323439 h 1323439"/>
              <a:gd name="connsiteX13" fmla="*/ 3845804 w 5197033"/>
              <a:gd name="connsiteY13" fmla="*/ 1323439 h 1323439"/>
              <a:gd name="connsiteX14" fmla="*/ 3300116 w 5197033"/>
              <a:gd name="connsiteY14" fmla="*/ 1323439 h 1323439"/>
              <a:gd name="connsiteX15" fmla="*/ 2546546 w 5197033"/>
              <a:gd name="connsiteY15" fmla="*/ 1323439 h 1323439"/>
              <a:gd name="connsiteX16" fmla="*/ 2000858 w 5197033"/>
              <a:gd name="connsiteY16" fmla="*/ 1323439 h 1323439"/>
              <a:gd name="connsiteX17" fmla="*/ 1351229 w 5197033"/>
              <a:gd name="connsiteY17" fmla="*/ 1323439 h 1323439"/>
              <a:gd name="connsiteX18" fmla="*/ 857510 w 5197033"/>
              <a:gd name="connsiteY18" fmla="*/ 1323439 h 1323439"/>
              <a:gd name="connsiteX19" fmla="*/ 0 w 5197033"/>
              <a:gd name="connsiteY19" fmla="*/ 1323439 h 1323439"/>
              <a:gd name="connsiteX20" fmla="*/ 0 w 5197033"/>
              <a:gd name="connsiteY20" fmla="*/ 648485 h 1323439"/>
              <a:gd name="connsiteX21" fmla="*/ 0 w 5197033"/>
              <a:gd name="connsiteY21"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97033" h="1323439"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218669" y="206183"/>
                  <a:pt x="5203582" y="504517"/>
                  <a:pt x="5197033" y="661720"/>
                </a:cubicBezTo>
                <a:cubicBezTo>
                  <a:pt x="5190484" y="818923"/>
                  <a:pt x="5230103" y="1026551"/>
                  <a:pt x="5197033" y="1323439"/>
                </a:cubicBezTo>
                <a:cubicBezTo>
                  <a:pt x="4985748" y="1307395"/>
                  <a:pt x="4845212" y="1314702"/>
                  <a:pt x="4547404" y="1323439"/>
                </a:cubicBezTo>
                <a:cubicBezTo>
                  <a:pt x="4249596" y="1332176"/>
                  <a:pt x="4028617" y="1290486"/>
                  <a:pt x="3845804" y="1323439"/>
                </a:cubicBezTo>
                <a:cubicBezTo>
                  <a:pt x="3662991" y="1356392"/>
                  <a:pt x="3476239" y="1333967"/>
                  <a:pt x="3300116" y="1323439"/>
                </a:cubicBezTo>
                <a:cubicBezTo>
                  <a:pt x="3123993" y="1312911"/>
                  <a:pt x="2822333" y="1333127"/>
                  <a:pt x="2546546" y="1323439"/>
                </a:cubicBezTo>
                <a:cubicBezTo>
                  <a:pt x="2270759" y="1313752"/>
                  <a:pt x="2186651" y="1312019"/>
                  <a:pt x="2000858" y="1323439"/>
                </a:cubicBezTo>
                <a:cubicBezTo>
                  <a:pt x="1815065" y="1334859"/>
                  <a:pt x="1647376" y="1292370"/>
                  <a:pt x="1351229" y="1323439"/>
                </a:cubicBezTo>
                <a:cubicBezTo>
                  <a:pt x="1055082" y="1354508"/>
                  <a:pt x="1004737" y="1309355"/>
                  <a:pt x="857510" y="1323439"/>
                </a:cubicBezTo>
                <a:cubicBezTo>
                  <a:pt x="710283" y="1337523"/>
                  <a:pt x="293322" y="1336633"/>
                  <a:pt x="0" y="1323439"/>
                </a:cubicBezTo>
                <a:cubicBezTo>
                  <a:pt x="-29127" y="1154401"/>
                  <a:pt x="-18801" y="978170"/>
                  <a:pt x="0" y="648485"/>
                </a:cubicBezTo>
                <a:cubicBezTo>
                  <a:pt x="18801" y="318800"/>
                  <a:pt x="27874" y="145367"/>
                  <a:pt x="0" y="0"/>
                </a:cubicBezTo>
                <a:close/>
              </a:path>
            </a:pathLst>
          </a:custGeom>
          <a:noFill/>
          <a:ln>
            <a:solidFill>
              <a:schemeClr val="bg2"/>
            </a:solidFill>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Heavy </a:t>
            </a:r>
            <a:r>
              <a:rPr kumimoji="0" lang="en-US" sz="1600" b="0" i="0" u="sng" strike="noStrike" kern="0" cap="none" spc="0" normalizeH="0" baseline="0" noProof="0" dirty="0">
                <a:ln>
                  <a:noFill/>
                </a:ln>
                <a:solidFill>
                  <a:srgbClr val="C00000"/>
                </a:solidFill>
                <a:effectLst/>
                <a:uLnTx/>
                <a:uFillTx/>
                <a:latin typeface="Century Gothic" panose="020B0502020202020204" pitchFamily="34" charset="0"/>
                <a:ea typeface="+mn-ea"/>
                <a:cs typeface="+mn-cs"/>
              </a:rPr>
              <a:t>snow</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is </a:t>
            </a:r>
            <a:r>
              <a:rPr kumimoji="0" lang="en-US" sz="1600" b="0" i="0" u="sng" strike="noStrike" kern="0" cap="none" spc="0" normalizeH="0" baseline="0" noProof="0" dirty="0">
                <a:ln>
                  <a:noFill/>
                </a:ln>
                <a:solidFill>
                  <a:srgbClr val="FF0000"/>
                </a:solidFill>
                <a:effectLst/>
                <a:uLnTx/>
                <a:uFillTx/>
                <a:latin typeface="Century Gothic" panose="020B0502020202020204" pitchFamily="34" charset="0"/>
                <a:ea typeface="+mn-ea"/>
                <a:cs typeface="+mn-cs"/>
              </a:rPr>
              <a:t>causing</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600" b="0" i="0" u="sng" strike="noStrike" kern="0" cap="none" spc="0" normalizeH="0" baseline="0" noProof="0" dirty="0">
                <a:ln>
                  <a:noFill/>
                </a:ln>
                <a:solidFill>
                  <a:srgbClr val="FFC000"/>
                </a:solidFill>
                <a:effectLst/>
                <a:uLnTx/>
                <a:uFillTx/>
                <a:latin typeface="Century Gothic" panose="020B0502020202020204" pitchFamily="34" charset="0"/>
                <a:ea typeface="+mn-ea"/>
                <a:cs typeface="+mn-cs"/>
              </a:rPr>
              <a:t>disruption</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to </a:t>
            </a:r>
            <a:r>
              <a:rPr kumimoji="0" lang="en-US" sz="1600" b="0" i="0" u="sng" strike="noStrike" kern="0" cap="none" spc="0" normalizeH="0" baseline="0" noProof="0" dirty="0">
                <a:ln>
                  <a:noFill/>
                </a:ln>
                <a:solidFill>
                  <a:prstClr val="white">
                    <a:lumMod val="50000"/>
                  </a:prstClr>
                </a:solidFill>
                <a:effectLst/>
                <a:uLnTx/>
                <a:uFillTx/>
                <a:latin typeface="Century Gothic" panose="020B0502020202020204" pitchFamily="34" charset="0"/>
                <a:ea typeface="+mn-ea"/>
                <a:cs typeface="+mn-cs"/>
              </a:rPr>
              <a:t>transport</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across the UK, with heavy </a:t>
            </a:r>
            <a:r>
              <a:rPr kumimoji="0" lang="en-US" sz="1600" b="0" i="0" u="sng" strike="noStrike" kern="0" cap="none" spc="0" normalizeH="0" baseline="0" noProof="0" dirty="0">
                <a:ln>
                  <a:noFill/>
                </a:ln>
                <a:solidFill>
                  <a:srgbClr val="92D050"/>
                </a:solidFill>
                <a:effectLst/>
                <a:uLnTx/>
                <a:uFillTx/>
                <a:latin typeface="Century Gothic" panose="020B0502020202020204" pitchFamily="34" charset="0"/>
                <a:ea typeface="+mn-ea"/>
                <a:cs typeface="+mn-cs"/>
              </a:rPr>
              <a:t>rainfall</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600" b="0" i="0" u="sng" strike="noStrike" kern="0" cap="none" spc="0" normalizeH="0" baseline="0" noProof="0" dirty="0">
                <a:ln>
                  <a:noFill/>
                </a:ln>
                <a:solidFill>
                  <a:srgbClr val="00B050"/>
                </a:solidFill>
                <a:effectLst/>
                <a:uLnTx/>
                <a:uFillTx/>
                <a:latin typeface="Century Gothic" panose="020B0502020202020204" pitchFamily="34" charset="0"/>
                <a:ea typeface="+mn-ea"/>
                <a:cs typeface="+mn-cs"/>
              </a:rPr>
              <a:t>bringing</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600" b="0" i="0" u="sng" strike="noStrike" kern="0" cap="none" spc="0" normalizeH="0" baseline="0" noProof="0" dirty="0">
                <a:ln>
                  <a:noFill/>
                </a:ln>
                <a:solidFill>
                  <a:srgbClr val="00B0F0"/>
                </a:solidFill>
                <a:effectLst/>
                <a:uLnTx/>
                <a:uFillTx/>
                <a:latin typeface="Century Gothic" panose="020B0502020202020204" pitchFamily="34" charset="0"/>
                <a:ea typeface="+mn-ea"/>
                <a:cs typeface="+mn-cs"/>
              </a:rPr>
              <a:t>flooding</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to the south-west of England. Rescuers </a:t>
            </a:r>
            <a:r>
              <a:rPr kumimoji="0" lang="en-US" sz="1600" b="0" i="0" u="sng" strike="noStrike" kern="0" cap="none" spc="0" normalizeH="0" baseline="0" noProof="0" dirty="0">
                <a:ln>
                  <a:noFill/>
                </a:ln>
                <a:solidFill>
                  <a:srgbClr val="0070C0"/>
                </a:solidFill>
                <a:effectLst/>
                <a:uLnTx/>
                <a:uFillTx/>
                <a:latin typeface="Century Gothic" panose="020B0502020202020204" pitchFamily="34" charset="0"/>
                <a:ea typeface="+mn-ea"/>
                <a:cs typeface="+mn-cs"/>
              </a:rPr>
              <a:t>searching</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for a woman </a:t>
            </a:r>
            <a:r>
              <a:rPr kumimoji="0" lang="en-US" sz="1600" b="0"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rPr>
              <a:t>trapped</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in a </a:t>
            </a:r>
            <a:r>
              <a:rPr kumimoji="0" lang="en-US" sz="1600" b="0" i="0" u="sng" strike="noStrike" kern="0" cap="none" spc="0" normalizeH="0" baseline="0" noProof="0" dirty="0">
                <a:ln>
                  <a:noFill/>
                </a:ln>
                <a:solidFill>
                  <a:srgbClr val="7030A0"/>
                </a:solidFill>
                <a:effectLst/>
                <a:uLnTx/>
                <a:uFillTx/>
                <a:latin typeface="Century Gothic" panose="020B0502020202020204" pitchFamily="34" charset="0"/>
                <a:ea typeface="+mn-ea"/>
                <a:cs typeface="+mn-cs"/>
              </a:rPr>
              <a:t>landslide</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at her home </a:t>
            </a:r>
            <a:r>
              <a:rPr kumimoji="0" lang="en-US" sz="1600" b="0" i="0" u="sng" strike="noStrike" kern="0" cap="none" spc="0" normalizeH="0" baseline="0" noProof="0" dirty="0">
                <a:ln>
                  <a:noFill/>
                </a:ln>
                <a:solidFill>
                  <a:srgbClr val="D97F81"/>
                </a:solidFill>
                <a:effectLst/>
                <a:uLnTx/>
                <a:uFillTx/>
                <a:latin typeface="Century Gothic" panose="020B0502020202020204" pitchFamily="34" charset="0"/>
                <a:ea typeface="+mn-ea"/>
                <a:cs typeface="+mn-cs"/>
              </a:rPr>
              <a:t>said</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they had </a:t>
            </a:r>
            <a:r>
              <a:rPr kumimoji="0" lang="en-US" sz="1600" b="0" i="0" u="sng" strike="noStrike" kern="0" cap="none" spc="0" normalizeH="0" baseline="0" noProof="0" dirty="0">
                <a:ln>
                  <a:noFill/>
                </a:ln>
                <a:solidFill>
                  <a:srgbClr val="634C4B"/>
                </a:solidFill>
                <a:effectLst/>
                <a:uLnTx/>
                <a:uFillTx/>
                <a:latin typeface="Century Gothic" panose="020B0502020202020204" pitchFamily="34" charset="0"/>
                <a:ea typeface="+mn-ea"/>
                <a:cs typeface="+mn-cs"/>
              </a:rPr>
              <a:t>found</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 body.</a:t>
            </a:r>
          </a:p>
        </p:txBody>
      </p:sp>
      <p:sp>
        <p:nvSpPr>
          <p:cNvPr id="39" name="TextBox 38">
            <a:extLst>
              <a:ext uri="{FF2B5EF4-FFF2-40B4-BE49-F238E27FC236}">
                <a16:creationId xmlns:a16="http://schemas.microsoft.com/office/drawing/2014/main" id="{7C6F41E3-F6AE-FE4B-9EE2-2F41357E44A7}"/>
              </a:ext>
            </a:extLst>
          </p:cNvPr>
          <p:cNvSpPr txBox="1"/>
          <p:nvPr/>
        </p:nvSpPr>
        <p:spPr>
          <a:xfrm>
            <a:off x="5606916" y="91170"/>
            <a:ext cx="124562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TORQUE</a:t>
            </a:r>
          </a:p>
        </p:txBody>
      </p:sp>
      <p:sp>
        <p:nvSpPr>
          <p:cNvPr id="43" name="TextBox 42">
            <a:extLst>
              <a:ext uri="{FF2B5EF4-FFF2-40B4-BE49-F238E27FC236}">
                <a16:creationId xmlns:a16="http://schemas.microsoft.com/office/drawing/2014/main" id="{9A3F151D-45EE-8344-9BE4-296C1FBD2F40}"/>
              </a:ext>
            </a:extLst>
          </p:cNvPr>
          <p:cNvSpPr txBox="1"/>
          <p:nvPr/>
        </p:nvSpPr>
        <p:spPr>
          <a:xfrm>
            <a:off x="178061" y="438039"/>
            <a:ext cx="3224896"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3.2k passages from the 2.8k articles in TempEval3</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Two sentences per passage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50 tokens per passage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24.9k events</a:t>
            </a:r>
          </a:p>
        </p:txBody>
      </p:sp>
      <p:sp>
        <p:nvSpPr>
          <p:cNvPr id="8" name="TextBox 7">
            <a:extLst>
              <a:ext uri="{FF2B5EF4-FFF2-40B4-BE49-F238E27FC236}">
                <a16:creationId xmlns:a16="http://schemas.microsoft.com/office/drawing/2014/main" id="{18DF8C89-3857-2444-B2BC-9E0B921A3845}"/>
              </a:ext>
            </a:extLst>
          </p:cNvPr>
          <p:cNvSpPr txBox="1"/>
          <p:nvPr/>
        </p:nvSpPr>
        <p:spPr>
          <a:xfrm>
            <a:off x="3634451" y="2005697"/>
            <a:ext cx="5197033" cy="2554545"/>
          </a:xfrm>
          <a:custGeom>
            <a:avLst/>
            <a:gdLst>
              <a:gd name="connsiteX0" fmla="*/ 0 w 5197033"/>
              <a:gd name="connsiteY0" fmla="*/ 0 h 2554545"/>
              <a:gd name="connsiteX1" fmla="*/ 597659 w 5197033"/>
              <a:gd name="connsiteY1" fmla="*/ 0 h 2554545"/>
              <a:gd name="connsiteX2" fmla="*/ 1091377 w 5197033"/>
              <a:gd name="connsiteY2" fmla="*/ 0 h 2554545"/>
              <a:gd name="connsiteX3" fmla="*/ 1844947 w 5197033"/>
              <a:gd name="connsiteY3" fmla="*/ 0 h 2554545"/>
              <a:gd name="connsiteX4" fmla="*/ 2442606 w 5197033"/>
              <a:gd name="connsiteY4" fmla="*/ 0 h 2554545"/>
              <a:gd name="connsiteX5" fmla="*/ 3040264 w 5197033"/>
              <a:gd name="connsiteY5" fmla="*/ 0 h 2554545"/>
              <a:gd name="connsiteX6" fmla="*/ 3793834 w 5197033"/>
              <a:gd name="connsiteY6" fmla="*/ 0 h 2554545"/>
              <a:gd name="connsiteX7" fmla="*/ 4339523 w 5197033"/>
              <a:gd name="connsiteY7" fmla="*/ 0 h 2554545"/>
              <a:gd name="connsiteX8" fmla="*/ 5197033 w 5197033"/>
              <a:gd name="connsiteY8" fmla="*/ 0 h 2554545"/>
              <a:gd name="connsiteX9" fmla="*/ 5197033 w 5197033"/>
              <a:gd name="connsiteY9" fmla="*/ 689727 h 2554545"/>
              <a:gd name="connsiteX10" fmla="*/ 5197033 w 5197033"/>
              <a:gd name="connsiteY10" fmla="*/ 1277273 h 2554545"/>
              <a:gd name="connsiteX11" fmla="*/ 5197033 w 5197033"/>
              <a:gd name="connsiteY11" fmla="*/ 1915909 h 2554545"/>
              <a:gd name="connsiteX12" fmla="*/ 5197033 w 5197033"/>
              <a:gd name="connsiteY12" fmla="*/ 2554545 h 2554545"/>
              <a:gd name="connsiteX13" fmla="*/ 4703315 w 5197033"/>
              <a:gd name="connsiteY13" fmla="*/ 2554545 h 2554545"/>
              <a:gd name="connsiteX14" fmla="*/ 3949745 w 5197033"/>
              <a:gd name="connsiteY14" fmla="*/ 2554545 h 2554545"/>
              <a:gd name="connsiteX15" fmla="*/ 3404057 w 5197033"/>
              <a:gd name="connsiteY15" fmla="*/ 2554545 h 2554545"/>
              <a:gd name="connsiteX16" fmla="*/ 2754427 w 5197033"/>
              <a:gd name="connsiteY16" fmla="*/ 2554545 h 2554545"/>
              <a:gd name="connsiteX17" fmla="*/ 2000858 w 5197033"/>
              <a:gd name="connsiteY17" fmla="*/ 2554545 h 2554545"/>
              <a:gd name="connsiteX18" fmla="*/ 1351229 w 5197033"/>
              <a:gd name="connsiteY18" fmla="*/ 2554545 h 2554545"/>
              <a:gd name="connsiteX19" fmla="*/ 857510 w 5197033"/>
              <a:gd name="connsiteY19" fmla="*/ 2554545 h 2554545"/>
              <a:gd name="connsiteX20" fmla="*/ 0 w 5197033"/>
              <a:gd name="connsiteY20" fmla="*/ 2554545 h 2554545"/>
              <a:gd name="connsiteX21" fmla="*/ 0 w 5197033"/>
              <a:gd name="connsiteY21" fmla="*/ 1864818 h 2554545"/>
              <a:gd name="connsiteX22" fmla="*/ 0 w 5197033"/>
              <a:gd name="connsiteY22" fmla="*/ 1175091 h 2554545"/>
              <a:gd name="connsiteX23" fmla="*/ 0 w 5197033"/>
              <a:gd name="connsiteY23"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97033" h="2554545" extrusionOk="0">
                <a:moveTo>
                  <a:pt x="0" y="0"/>
                </a:moveTo>
                <a:cubicBezTo>
                  <a:pt x="128523" y="-8126"/>
                  <a:pt x="474074" y="29400"/>
                  <a:pt x="597659" y="0"/>
                </a:cubicBezTo>
                <a:cubicBezTo>
                  <a:pt x="721244" y="-29400"/>
                  <a:pt x="912657" y="16215"/>
                  <a:pt x="1091377" y="0"/>
                </a:cubicBezTo>
                <a:cubicBezTo>
                  <a:pt x="1270097" y="-16215"/>
                  <a:pt x="1676122" y="14536"/>
                  <a:pt x="1844947" y="0"/>
                </a:cubicBezTo>
                <a:cubicBezTo>
                  <a:pt x="2013772" y="-14536"/>
                  <a:pt x="2182087" y="21600"/>
                  <a:pt x="2442606" y="0"/>
                </a:cubicBezTo>
                <a:cubicBezTo>
                  <a:pt x="2703125" y="-21600"/>
                  <a:pt x="2835269" y="-7759"/>
                  <a:pt x="3040264" y="0"/>
                </a:cubicBezTo>
                <a:cubicBezTo>
                  <a:pt x="3245259" y="7759"/>
                  <a:pt x="3432697" y="-26581"/>
                  <a:pt x="3793834" y="0"/>
                </a:cubicBezTo>
                <a:cubicBezTo>
                  <a:pt x="4154971" y="26581"/>
                  <a:pt x="4198396" y="2660"/>
                  <a:pt x="4339523" y="0"/>
                </a:cubicBezTo>
                <a:cubicBezTo>
                  <a:pt x="4480650" y="-2660"/>
                  <a:pt x="4976529" y="19422"/>
                  <a:pt x="5197033" y="0"/>
                </a:cubicBezTo>
                <a:cubicBezTo>
                  <a:pt x="5171454" y="298772"/>
                  <a:pt x="5169083" y="415828"/>
                  <a:pt x="5197033" y="689727"/>
                </a:cubicBezTo>
                <a:cubicBezTo>
                  <a:pt x="5224983" y="963626"/>
                  <a:pt x="5198437" y="1130536"/>
                  <a:pt x="5197033" y="1277273"/>
                </a:cubicBezTo>
                <a:cubicBezTo>
                  <a:pt x="5195629" y="1424010"/>
                  <a:pt x="5185602" y="1770670"/>
                  <a:pt x="5197033" y="1915909"/>
                </a:cubicBezTo>
                <a:cubicBezTo>
                  <a:pt x="5208464" y="2061148"/>
                  <a:pt x="5165833" y="2316885"/>
                  <a:pt x="5197033" y="2554545"/>
                </a:cubicBezTo>
                <a:cubicBezTo>
                  <a:pt x="4988428" y="2550795"/>
                  <a:pt x="4883973" y="2578119"/>
                  <a:pt x="4703315" y="2554545"/>
                </a:cubicBezTo>
                <a:cubicBezTo>
                  <a:pt x="4522657" y="2530971"/>
                  <a:pt x="4118031" y="2529504"/>
                  <a:pt x="3949745" y="2554545"/>
                </a:cubicBezTo>
                <a:cubicBezTo>
                  <a:pt x="3781459" y="2579587"/>
                  <a:pt x="3588392" y="2529287"/>
                  <a:pt x="3404057" y="2554545"/>
                </a:cubicBezTo>
                <a:cubicBezTo>
                  <a:pt x="3219722" y="2579803"/>
                  <a:pt x="2937982" y="2583778"/>
                  <a:pt x="2754427" y="2554545"/>
                </a:cubicBezTo>
                <a:cubicBezTo>
                  <a:pt x="2570872" y="2525313"/>
                  <a:pt x="2218148" y="2588837"/>
                  <a:pt x="2000858" y="2554545"/>
                </a:cubicBezTo>
                <a:cubicBezTo>
                  <a:pt x="1783568" y="2520253"/>
                  <a:pt x="1667879" y="2572991"/>
                  <a:pt x="1351229" y="2554545"/>
                </a:cubicBezTo>
                <a:cubicBezTo>
                  <a:pt x="1034579" y="2536099"/>
                  <a:pt x="998171" y="2546120"/>
                  <a:pt x="857510" y="2554545"/>
                </a:cubicBezTo>
                <a:cubicBezTo>
                  <a:pt x="716849" y="2562970"/>
                  <a:pt x="371076" y="2537331"/>
                  <a:pt x="0" y="2554545"/>
                </a:cubicBezTo>
                <a:cubicBezTo>
                  <a:pt x="32675" y="2254534"/>
                  <a:pt x="2615" y="2041129"/>
                  <a:pt x="0" y="1864818"/>
                </a:cubicBezTo>
                <a:cubicBezTo>
                  <a:pt x="-2615" y="1688507"/>
                  <a:pt x="12463" y="1475979"/>
                  <a:pt x="0" y="1175091"/>
                </a:cubicBezTo>
                <a:cubicBezTo>
                  <a:pt x="-12463" y="874203"/>
                  <a:pt x="-21949" y="503264"/>
                  <a:pt x="0" y="0"/>
                </a:cubicBezTo>
                <a:close/>
              </a:path>
            </a:pathLst>
          </a:custGeom>
          <a:noFill/>
          <a:ln>
            <a:solidFill>
              <a:schemeClr val="bg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rPr>
              <a:t>The loan may be extended by the McAlpine group for an additional year with an increase in the conversion price to $2.50 a share. The sale of shares to the McAlpine family along with the recent sale of 750,000 shares of Meridian stock to Haden MacLellan Holding PLC of Surrey, England and a recent public offering have increased Meridian's net worth to $8.5 million, said William Feniger, chief executive officer of Toledo, Ohio-based Meridian.</a:t>
            </a:r>
          </a:p>
        </p:txBody>
      </p:sp>
      <p:sp>
        <p:nvSpPr>
          <p:cNvPr id="9" name="TextBox 8">
            <a:extLst>
              <a:ext uri="{FF2B5EF4-FFF2-40B4-BE49-F238E27FC236}">
                <a16:creationId xmlns:a16="http://schemas.microsoft.com/office/drawing/2014/main" id="{72B5F41D-DFB3-DE44-8AC9-B13341A4DC0D}"/>
              </a:ext>
            </a:extLst>
          </p:cNvPr>
          <p:cNvSpPr txBox="1"/>
          <p:nvPr/>
        </p:nvSpPr>
        <p:spPr>
          <a:xfrm>
            <a:off x="3634451" y="4661954"/>
            <a:ext cx="5197033" cy="1815882"/>
          </a:xfrm>
          <a:custGeom>
            <a:avLst/>
            <a:gdLst>
              <a:gd name="connsiteX0" fmla="*/ 0 w 5197033"/>
              <a:gd name="connsiteY0" fmla="*/ 0 h 1815882"/>
              <a:gd name="connsiteX1" fmla="*/ 701599 w 5197033"/>
              <a:gd name="connsiteY1" fmla="*/ 0 h 1815882"/>
              <a:gd name="connsiteX2" fmla="*/ 1195318 w 5197033"/>
              <a:gd name="connsiteY2" fmla="*/ 0 h 1815882"/>
              <a:gd name="connsiteX3" fmla="*/ 1792976 w 5197033"/>
              <a:gd name="connsiteY3" fmla="*/ 0 h 1815882"/>
              <a:gd name="connsiteX4" fmla="*/ 2286695 w 5197033"/>
              <a:gd name="connsiteY4" fmla="*/ 0 h 1815882"/>
              <a:gd name="connsiteX5" fmla="*/ 3040264 w 5197033"/>
              <a:gd name="connsiteY5" fmla="*/ 0 h 1815882"/>
              <a:gd name="connsiteX6" fmla="*/ 3533982 w 5197033"/>
              <a:gd name="connsiteY6" fmla="*/ 0 h 1815882"/>
              <a:gd name="connsiteX7" fmla="*/ 4079671 w 5197033"/>
              <a:gd name="connsiteY7" fmla="*/ 0 h 1815882"/>
              <a:gd name="connsiteX8" fmla="*/ 4625359 w 5197033"/>
              <a:gd name="connsiteY8" fmla="*/ 0 h 1815882"/>
              <a:gd name="connsiteX9" fmla="*/ 5197033 w 5197033"/>
              <a:gd name="connsiteY9" fmla="*/ 0 h 1815882"/>
              <a:gd name="connsiteX10" fmla="*/ 5197033 w 5197033"/>
              <a:gd name="connsiteY10" fmla="*/ 605294 h 1815882"/>
              <a:gd name="connsiteX11" fmla="*/ 5197033 w 5197033"/>
              <a:gd name="connsiteY11" fmla="*/ 1192429 h 1815882"/>
              <a:gd name="connsiteX12" fmla="*/ 5197033 w 5197033"/>
              <a:gd name="connsiteY12" fmla="*/ 1815882 h 1815882"/>
              <a:gd name="connsiteX13" fmla="*/ 4651345 w 5197033"/>
              <a:gd name="connsiteY13" fmla="*/ 1815882 h 1815882"/>
              <a:gd name="connsiteX14" fmla="*/ 4105656 w 5197033"/>
              <a:gd name="connsiteY14" fmla="*/ 1815882 h 1815882"/>
              <a:gd name="connsiteX15" fmla="*/ 3352086 w 5197033"/>
              <a:gd name="connsiteY15" fmla="*/ 1815882 h 1815882"/>
              <a:gd name="connsiteX16" fmla="*/ 2806398 w 5197033"/>
              <a:gd name="connsiteY16" fmla="*/ 1815882 h 1815882"/>
              <a:gd name="connsiteX17" fmla="*/ 2156769 w 5197033"/>
              <a:gd name="connsiteY17" fmla="*/ 1815882 h 1815882"/>
              <a:gd name="connsiteX18" fmla="*/ 1663051 w 5197033"/>
              <a:gd name="connsiteY18" fmla="*/ 1815882 h 1815882"/>
              <a:gd name="connsiteX19" fmla="*/ 1013421 w 5197033"/>
              <a:gd name="connsiteY19" fmla="*/ 1815882 h 1815882"/>
              <a:gd name="connsiteX20" fmla="*/ 0 w 5197033"/>
              <a:gd name="connsiteY20" fmla="*/ 1815882 h 1815882"/>
              <a:gd name="connsiteX21" fmla="*/ 0 w 5197033"/>
              <a:gd name="connsiteY21" fmla="*/ 1265064 h 1815882"/>
              <a:gd name="connsiteX22" fmla="*/ 0 w 5197033"/>
              <a:gd name="connsiteY22" fmla="*/ 641612 h 1815882"/>
              <a:gd name="connsiteX23" fmla="*/ 0 w 5197033"/>
              <a:gd name="connsiteY23"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97033" h="1815882"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194733" y="268746"/>
                  <a:pt x="5193106" y="423960"/>
                  <a:pt x="5197033" y="605294"/>
                </a:cubicBezTo>
                <a:cubicBezTo>
                  <a:pt x="5200960" y="786628"/>
                  <a:pt x="5169834" y="947600"/>
                  <a:pt x="5197033" y="1192429"/>
                </a:cubicBezTo>
                <a:cubicBezTo>
                  <a:pt x="5224232" y="1437258"/>
                  <a:pt x="5184399" y="1543049"/>
                  <a:pt x="5197033" y="1815882"/>
                </a:cubicBezTo>
                <a:cubicBezTo>
                  <a:pt x="5041923" y="1804082"/>
                  <a:pt x="4848860" y="1798060"/>
                  <a:pt x="4651345" y="1815882"/>
                </a:cubicBezTo>
                <a:cubicBezTo>
                  <a:pt x="4453830" y="1833704"/>
                  <a:pt x="4285711" y="1833009"/>
                  <a:pt x="4105656" y="1815882"/>
                </a:cubicBezTo>
                <a:cubicBezTo>
                  <a:pt x="3925601" y="1798755"/>
                  <a:pt x="3627873" y="1825570"/>
                  <a:pt x="3352086" y="1815882"/>
                </a:cubicBezTo>
                <a:cubicBezTo>
                  <a:pt x="3076299" y="1806195"/>
                  <a:pt x="2992191" y="1804462"/>
                  <a:pt x="2806398" y="1815882"/>
                </a:cubicBezTo>
                <a:cubicBezTo>
                  <a:pt x="2620605" y="1827302"/>
                  <a:pt x="2452916" y="1784813"/>
                  <a:pt x="2156769" y="1815882"/>
                </a:cubicBezTo>
                <a:cubicBezTo>
                  <a:pt x="1860622" y="1846951"/>
                  <a:pt x="1809634" y="1798522"/>
                  <a:pt x="1663051" y="1815882"/>
                </a:cubicBezTo>
                <a:cubicBezTo>
                  <a:pt x="1516468" y="1833242"/>
                  <a:pt x="1286023" y="1797819"/>
                  <a:pt x="1013421" y="1815882"/>
                </a:cubicBezTo>
                <a:cubicBezTo>
                  <a:pt x="740819" y="1833946"/>
                  <a:pt x="413768" y="1835580"/>
                  <a:pt x="0" y="1815882"/>
                </a:cubicBezTo>
                <a:cubicBezTo>
                  <a:pt x="9875" y="1652861"/>
                  <a:pt x="-1555" y="1489582"/>
                  <a:pt x="0" y="1265064"/>
                </a:cubicBezTo>
                <a:cubicBezTo>
                  <a:pt x="1555" y="1040546"/>
                  <a:pt x="-10067" y="843918"/>
                  <a:pt x="0" y="641612"/>
                </a:cubicBezTo>
                <a:cubicBezTo>
                  <a:pt x="10067" y="439306"/>
                  <a:pt x="11989" y="249596"/>
                  <a:pt x="0" y="0"/>
                </a:cubicBezTo>
                <a:close/>
              </a:path>
            </a:pathLst>
          </a:custGeom>
          <a:noFill/>
          <a:ln>
            <a:solidFill>
              <a:schemeClr val="bg2"/>
            </a:solidFill>
            <a:prstDash val="solid"/>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rPr>
              <a:t>This time, however, some analysts think he could face a real battle. "Without some unexpected coup de theatre, I don't see what will block the Paribas bid," said Philippe de Cholet, analyst at the brokerage Cholet-Dupont amp Cie. Mr. de Cholet said Mr. Fournier's biggest hope was to somehow persuade regulatory authorities to block the bid.</a:t>
            </a:r>
          </a:p>
        </p:txBody>
      </p:sp>
      <p:sp>
        <p:nvSpPr>
          <p:cNvPr id="2" name="Slide Number Placeholder 1">
            <a:extLst>
              <a:ext uri="{FF2B5EF4-FFF2-40B4-BE49-F238E27FC236}">
                <a16:creationId xmlns:a16="http://schemas.microsoft.com/office/drawing/2014/main" id="{942EDF7A-BD07-A482-434D-FAA47C571AA3}"/>
              </a:ext>
            </a:extLst>
          </p:cNvPr>
          <p:cNvSpPr>
            <a:spLocks noGrp="1"/>
          </p:cNvSpPr>
          <p:nvPr>
            <p:ph type="sldNum" sz="quarter" idx="10"/>
          </p:nvPr>
        </p:nvSpPr>
        <p:spPr/>
        <p:txBody>
          <a:bodyPr/>
          <a:lstStyle/>
          <a:p>
            <a:fld id="{86CB4B4D-7CA3-9044-876B-883B54F8677D}" type="slidenum">
              <a:rPr lang="en-US" smtClean="0"/>
              <a:t>63</a:t>
            </a:fld>
            <a:endParaRPr lang="en-US"/>
          </a:p>
        </p:txBody>
      </p:sp>
    </p:spTree>
    <p:extLst>
      <p:ext uri="{BB962C8B-B14F-4D97-AF65-F5344CB8AC3E}">
        <p14:creationId xmlns:p14="http://schemas.microsoft.com/office/powerpoint/2010/main" val="3885787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Rounded Rectangle 30">
            <a:extLst>
              <a:ext uri="{FF2B5EF4-FFF2-40B4-BE49-F238E27FC236}">
                <a16:creationId xmlns:a16="http://schemas.microsoft.com/office/drawing/2014/main" id="{B9B7AD03-D61A-4E45-BB28-2BD47AFA5A5B}"/>
              </a:ext>
            </a:extLst>
          </p:cNvPr>
          <p:cNvSpPr/>
          <p:nvPr/>
        </p:nvSpPr>
        <p:spPr>
          <a:xfrm>
            <a:off x="3513333" y="438039"/>
            <a:ext cx="5452604" cy="6158315"/>
          </a:xfrm>
          <a:prstGeom prst="roundRect">
            <a:avLst>
              <a:gd name="adj" fmla="val 4046"/>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C8293CB8-0308-7943-845D-B98DA35E9DCF}"/>
              </a:ext>
            </a:extLst>
          </p:cNvPr>
          <p:cNvSpPr txBox="1"/>
          <p:nvPr/>
        </p:nvSpPr>
        <p:spPr>
          <a:xfrm>
            <a:off x="3634451" y="560063"/>
            <a:ext cx="5197033" cy="1323439"/>
          </a:xfrm>
          <a:custGeom>
            <a:avLst/>
            <a:gdLst>
              <a:gd name="connsiteX0" fmla="*/ 0 w 5197033"/>
              <a:gd name="connsiteY0" fmla="*/ 0 h 1323439"/>
              <a:gd name="connsiteX1" fmla="*/ 701599 w 5197033"/>
              <a:gd name="connsiteY1" fmla="*/ 0 h 1323439"/>
              <a:gd name="connsiteX2" fmla="*/ 1195318 w 5197033"/>
              <a:gd name="connsiteY2" fmla="*/ 0 h 1323439"/>
              <a:gd name="connsiteX3" fmla="*/ 1792976 w 5197033"/>
              <a:gd name="connsiteY3" fmla="*/ 0 h 1323439"/>
              <a:gd name="connsiteX4" fmla="*/ 2286695 w 5197033"/>
              <a:gd name="connsiteY4" fmla="*/ 0 h 1323439"/>
              <a:gd name="connsiteX5" fmla="*/ 3040264 w 5197033"/>
              <a:gd name="connsiteY5" fmla="*/ 0 h 1323439"/>
              <a:gd name="connsiteX6" fmla="*/ 3533982 w 5197033"/>
              <a:gd name="connsiteY6" fmla="*/ 0 h 1323439"/>
              <a:gd name="connsiteX7" fmla="*/ 4079671 w 5197033"/>
              <a:gd name="connsiteY7" fmla="*/ 0 h 1323439"/>
              <a:gd name="connsiteX8" fmla="*/ 4625359 w 5197033"/>
              <a:gd name="connsiteY8" fmla="*/ 0 h 1323439"/>
              <a:gd name="connsiteX9" fmla="*/ 5197033 w 5197033"/>
              <a:gd name="connsiteY9" fmla="*/ 0 h 1323439"/>
              <a:gd name="connsiteX10" fmla="*/ 5197033 w 5197033"/>
              <a:gd name="connsiteY10" fmla="*/ 661720 h 1323439"/>
              <a:gd name="connsiteX11" fmla="*/ 5197033 w 5197033"/>
              <a:gd name="connsiteY11" fmla="*/ 1323439 h 1323439"/>
              <a:gd name="connsiteX12" fmla="*/ 4547404 w 5197033"/>
              <a:gd name="connsiteY12" fmla="*/ 1323439 h 1323439"/>
              <a:gd name="connsiteX13" fmla="*/ 3845804 w 5197033"/>
              <a:gd name="connsiteY13" fmla="*/ 1323439 h 1323439"/>
              <a:gd name="connsiteX14" fmla="*/ 3300116 w 5197033"/>
              <a:gd name="connsiteY14" fmla="*/ 1323439 h 1323439"/>
              <a:gd name="connsiteX15" fmla="*/ 2546546 w 5197033"/>
              <a:gd name="connsiteY15" fmla="*/ 1323439 h 1323439"/>
              <a:gd name="connsiteX16" fmla="*/ 2000858 w 5197033"/>
              <a:gd name="connsiteY16" fmla="*/ 1323439 h 1323439"/>
              <a:gd name="connsiteX17" fmla="*/ 1351229 w 5197033"/>
              <a:gd name="connsiteY17" fmla="*/ 1323439 h 1323439"/>
              <a:gd name="connsiteX18" fmla="*/ 857510 w 5197033"/>
              <a:gd name="connsiteY18" fmla="*/ 1323439 h 1323439"/>
              <a:gd name="connsiteX19" fmla="*/ 0 w 5197033"/>
              <a:gd name="connsiteY19" fmla="*/ 1323439 h 1323439"/>
              <a:gd name="connsiteX20" fmla="*/ 0 w 5197033"/>
              <a:gd name="connsiteY20" fmla="*/ 648485 h 1323439"/>
              <a:gd name="connsiteX21" fmla="*/ 0 w 5197033"/>
              <a:gd name="connsiteY21"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97033" h="1323439"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218669" y="206183"/>
                  <a:pt x="5203582" y="504517"/>
                  <a:pt x="5197033" y="661720"/>
                </a:cubicBezTo>
                <a:cubicBezTo>
                  <a:pt x="5190484" y="818923"/>
                  <a:pt x="5230103" y="1026551"/>
                  <a:pt x="5197033" y="1323439"/>
                </a:cubicBezTo>
                <a:cubicBezTo>
                  <a:pt x="4985748" y="1307395"/>
                  <a:pt x="4845212" y="1314702"/>
                  <a:pt x="4547404" y="1323439"/>
                </a:cubicBezTo>
                <a:cubicBezTo>
                  <a:pt x="4249596" y="1332176"/>
                  <a:pt x="4028617" y="1290486"/>
                  <a:pt x="3845804" y="1323439"/>
                </a:cubicBezTo>
                <a:cubicBezTo>
                  <a:pt x="3662991" y="1356392"/>
                  <a:pt x="3476239" y="1333967"/>
                  <a:pt x="3300116" y="1323439"/>
                </a:cubicBezTo>
                <a:cubicBezTo>
                  <a:pt x="3123993" y="1312911"/>
                  <a:pt x="2822333" y="1333127"/>
                  <a:pt x="2546546" y="1323439"/>
                </a:cubicBezTo>
                <a:cubicBezTo>
                  <a:pt x="2270759" y="1313752"/>
                  <a:pt x="2186651" y="1312019"/>
                  <a:pt x="2000858" y="1323439"/>
                </a:cubicBezTo>
                <a:cubicBezTo>
                  <a:pt x="1815065" y="1334859"/>
                  <a:pt x="1647376" y="1292370"/>
                  <a:pt x="1351229" y="1323439"/>
                </a:cubicBezTo>
                <a:cubicBezTo>
                  <a:pt x="1055082" y="1354508"/>
                  <a:pt x="1004737" y="1309355"/>
                  <a:pt x="857510" y="1323439"/>
                </a:cubicBezTo>
                <a:cubicBezTo>
                  <a:pt x="710283" y="1337523"/>
                  <a:pt x="293322" y="1336633"/>
                  <a:pt x="0" y="1323439"/>
                </a:cubicBezTo>
                <a:cubicBezTo>
                  <a:pt x="-29127" y="1154401"/>
                  <a:pt x="-18801" y="978170"/>
                  <a:pt x="0" y="648485"/>
                </a:cubicBezTo>
                <a:cubicBezTo>
                  <a:pt x="18801" y="318800"/>
                  <a:pt x="27874" y="145367"/>
                  <a:pt x="0" y="0"/>
                </a:cubicBezTo>
                <a:close/>
              </a:path>
            </a:pathLst>
          </a:custGeom>
          <a:noFill/>
          <a:ln>
            <a:solidFill>
              <a:schemeClr val="bg2"/>
            </a:solidFill>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Heavy </a:t>
            </a:r>
            <a:r>
              <a:rPr kumimoji="0" lang="en-US" sz="1600" b="0" i="0" u="sng" strike="noStrike" kern="0" cap="none" spc="0" normalizeH="0" baseline="0" noProof="0" dirty="0">
                <a:ln>
                  <a:noFill/>
                </a:ln>
                <a:solidFill>
                  <a:srgbClr val="C00000"/>
                </a:solidFill>
                <a:effectLst/>
                <a:uLnTx/>
                <a:uFillTx/>
                <a:latin typeface="Century Gothic" panose="020B0502020202020204" pitchFamily="34" charset="0"/>
                <a:ea typeface="+mn-ea"/>
                <a:cs typeface="+mn-cs"/>
              </a:rPr>
              <a:t>snow</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is </a:t>
            </a:r>
            <a:r>
              <a:rPr kumimoji="0" lang="en-US" sz="1600" b="0" i="0" u="sng" strike="noStrike" kern="0" cap="none" spc="0" normalizeH="0" baseline="0" noProof="0" dirty="0">
                <a:ln>
                  <a:noFill/>
                </a:ln>
                <a:solidFill>
                  <a:srgbClr val="FF0000"/>
                </a:solidFill>
                <a:effectLst/>
                <a:uLnTx/>
                <a:uFillTx/>
                <a:latin typeface="Century Gothic" panose="020B0502020202020204" pitchFamily="34" charset="0"/>
                <a:ea typeface="+mn-ea"/>
                <a:cs typeface="+mn-cs"/>
              </a:rPr>
              <a:t>causing</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600" b="0" i="0" u="sng" strike="noStrike" kern="0" cap="none" spc="0" normalizeH="0" baseline="0" noProof="0" dirty="0">
                <a:ln>
                  <a:noFill/>
                </a:ln>
                <a:solidFill>
                  <a:srgbClr val="FFC000"/>
                </a:solidFill>
                <a:effectLst/>
                <a:uLnTx/>
                <a:uFillTx/>
                <a:latin typeface="Century Gothic" panose="020B0502020202020204" pitchFamily="34" charset="0"/>
                <a:ea typeface="+mn-ea"/>
                <a:cs typeface="+mn-cs"/>
              </a:rPr>
              <a:t>disruption</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to </a:t>
            </a:r>
            <a:r>
              <a:rPr kumimoji="0" lang="en-US" sz="1600" b="0" i="0" u="sng" strike="noStrike" kern="0" cap="none" spc="0" normalizeH="0" baseline="0" noProof="0" dirty="0">
                <a:ln>
                  <a:noFill/>
                </a:ln>
                <a:solidFill>
                  <a:prstClr val="white">
                    <a:lumMod val="50000"/>
                  </a:prstClr>
                </a:solidFill>
                <a:effectLst/>
                <a:uLnTx/>
                <a:uFillTx/>
                <a:latin typeface="Century Gothic" panose="020B0502020202020204" pitchFamily="34" charset="0"/>
                <a:ea typeface="+mn-ea"/>
                <a:cs typeface="+mn-cs"/>
              </a:rPr>
              <a:t>transport</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across the UK, with heavy </a:t>
            </a:r>
            <a:r>
              <a:rPr kumimoji="0" lang="en-US" sz="1600" b="0" i="0" u="sng" strike="noStrike" kern="0" cap="none" spc="0" normalizeH="0" baseline="0" noProof="0" dirty="0">
                <a:ln>
                  <a:noFill/>
                </a:ln>
                <a:solidFill>
                  <a:srgbClr val="92D050"/>
                </a:solidFill>
                <a:effectLst/>
                <a:uLnTx/>
                <a:uFillTx/>
                <a:latin typeface="Century Gothic" panose="020B0502020202020204" pitchFamily="34" charset="0"/>
                <a:ea typeface="+mn-ea"/>
                <a:cs typeface="+mn-cs"/>
              </a:rPr>
              <a:t>rainfall</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600" b="0" i="0" u="sng" strike="noStrike" kern="0" cap="none" spc="0" normalizeH="0" baseline="0" noProof="0" dirty="0">
                <a:ln>
                  <a:noFill/>
                </a:ln>
                <a:solidFill>
                  <a:srgbClr val="00B050"/>
                </a:solidFill>
                <a:effectLst/>
                <a:uLnTx/>
                <a:uFillTx/>
                <a:latin typeface="Century Gothic" panose="020B0502020202020204" pitchFamily="34" charset="0"/>
                <a:ea typeface="+mn-ea"/>
                <a:cs typeface="+mn-cs"/>
              </a:rPr>
              <a:t>bringing</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600" b="0" i="0" u="sng" strike="noStrike" kern="0" cap="none" spc="0" normalizeH="0" baseline="0" noProof="0" dirty="0">
                <a:ln>
                  <a:noFill/>
                </a:ln>
                <a:solidFill>
                  <a:srgbClr val="00B0F0"/>
                </a:solidFill>
                <a:effectLst/>
                <a:uLnTx/>
                <a:uFillTx/>
                <a:latin typeface="Century Gothic" panose="020B0502020202020204" pitchFamily="34" charset="0"/>
                <a:ea typeface="+mn-ea"/>
                <a:cs typeface="+mn-cs"/>
              </a:rPr>
              <a:t>flooding</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to the south-west of England. Rescuers </a:t>
            </a:r>
            <a:r>
              <a:rPr kumimoji="0" lang="en-US" sz="1600" b="0" i="0" u="sng" strike="noStrike" kern="0" cap="none" spc="0" normalizeH="0" baseline="0" noProof="0" dirty="0">
                <a:ln>
                  <a:noFill/>
                </a:ln>
                <a:solidFill>
                  <a:srgbClr val="0070C0"/>
                </a:solidFill>
                <a:effectLst/>
                <a:uLnTx/>
                <a:uFillTx/>
                <a:latin typeface="Century Gothic" panose="020B0502020202020204" pitchFamily="34" charset="0"/>
                <a:ea typeface="+mn-ea"/>
                <a:cs typeface="+mn-cs"/>
              </a:rPr>
              <a:t>searching</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for a woman </a:t>
            </a:r>
            <a:r>
              <a:rPr kumimoji="0" lang="en-US" sz="1600" b="0"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rPr>
              <a:t>trapped</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in a </a:t>
            </a:r>
            <a:r>
              <a:rPr kumimoji="0" lang="en-US" sz="1600" b="0" i="0" u="sng" strike="noStrike" kern="0" cap="none" spc="0" normalizeH="0" baseline="0" noProof="0" dirty="0">
                <a:ln>
                  <a:noFill/>
                </a:ln>
                <a:solidFill>
                  <a:srgbClr val="7030A0"/>
                </a:solidFill>
                <a:effectLst/>
                <a:uLnTx/>
                <a:uFillTx/>
                <a:latin typeface="Century Gothic" panose="020B0502020202020204" pitchFamily="34" charset="0"/>
                <a:ea typeface="+mn-ea"/>
                <a:cs typeface="+mn-cs"/>
              </a:rPr>
              <a:t>landslide</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at her home </a:t>
            </a:r>
            <a:r>
              <a:rPr kumimoji="0" lang="en-US" sz="1600" b="0" i="0" u="sng" strike="noStrike" kern="0" cap="none" spc="0" normalizeH="0" baseline="0" noProof="0" dirty="0">
                <a:ln>
                  <a:noFill/>
                </a:ln>
                <a:solidFill>
                  <a:srgbClr val="D97F81"/>
                </a:solidFill>
                <a:effectLst/>
                <a:uLnTx/>
                <a:uFillTx/>
                <a:latin typeface="Century Gothic" panose="020B0502020202020204" pitchFamily="34" charset="0"/>
                <a:ea typeface="+mn-ea"/>
                <a:cs typeface="+mn-cs"/>
              </a:rPr>
              <a:t>said</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they had </a:t>
            </a:r>
            <a:r>
              <a:rPr kumimoji="0" lang="en-US" sz="1600" b="0" i="0" u="sng" strike="noStrike" kern="0" cap="none" spc="0" normalizeH="0" baseline="0" noProof="0" dirty="0">
                <a:ln>
                  <a:noFill/>
                </a:ln>
                <a:solidFill>
                  <a:srgbClr val="634C4B"/>
                </a:solidFill>
                <a:effectLst/>
                <a:uLnTx/>
                <a:uFillTx/>
                <a:latin typeface="Century Gothic" panose="020B0502020202020204" pitchFamily="34" charset="0"/>
                <a:ea typeface="+mn-ea"/>
                <a:cs typeface="+mn-cs"/>
              </a:rPr>
              <a:t>found</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 body.</a:t>
            </a:r>
          </a:p>
        </p:txBody>
      </p:sp>
      <p:sp>
        <p:nvSpPr>
          <p:cNvPr id="39" name="TextBox 38">
            <a:extLst>
              <a:ext uri="{FF2B5EF4-FFF2-40B4-BE49-F238E27FC236}">
                <a16:creationId xmlns:a16="http://schemas.microsoft.com/office/drawing/2014/main" id="{7C6F41E3-F6AE-FE4B-9EE2-2F41357E44A7}"/>
              </a:ext>
            </a:extLst>
          </p:cNvPr>
          <p:cNvSpPr txBox="1"/>
          <p:nvPr/>
        </p:nvSpPr>
        <p:spPr>
          <a:xfrm>
            <a:off x="5606916" y="91170"/>
            <a:ext cx="124562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TORQUE</a:t>
            </a:r>
          </a:p>
        </p:txBody>
      </p:sp>
      <p:sp>
        <p:nvSpPr>
          <p:cNvPr id="43" name="TextBox 42">
            <a:extLst>
              <a:ext uri="{FF2B5EF4-FFF2-40B4-BE49-F238E27FC236}">
                <a16:creationId xmlns:a16="http://schemas.microsoft.com/office/drawing/2014/main" id="{9A3F151D-45EE-8344-9BE4-296C1FBD2F40}"/>
              </a:ext>
            </a:extLst>
          </p:cNvPr>
          <p:cNvSpPr txBox="1"/>
          <p:nvPr/>
        </p:nvSpPr>
        <p:spPr>
          <a:xfrm>
            <a:off x="178061" y="438039"/>
            <a:ext cx="3224896"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3.2k passages from the 2.8k articles in TempEval3</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Two sentences per passage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50 tokens per passage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24.9k events</a:t>
            </a:r>
          </a:p>
        </p:txBody>
      </p:sp>
      <p:grpSp>
        <p:nvGrpSpPr>
          <p:cNvPr id="2" name="Group 1">
            <a:extLst>
              <a:ext uri="{FF2B5EF4-FFF2-40B4-BE49-F238E27FC236}">
                <a16:creationId xmlns:a16="http://schemas.microsoft.com/office/drawing/2014/main" id="{39A1503D-7EEE-A64F-A512-EE492BFA1FAB}"/>
              </a:ext>
            </a:extLst>
          </p:cNvPr>
          <p:cNvGrpSpPr/>
          <p:nvPr/>
        </p:nvGrpSpPr>
        <p:grpSpPr>
          <a:xfrm>
            <a:off x="3666927" y="2005526"/>
            <a:ext cx="5233787" cy="1235054"/>
            <a:chOff x="3666927" y="2005526"/>
            <a:chExt cx="5233787" cy="1235054"/>
          </a:xfrm>
        </p:grpSpPr>
        <p:sp>
          <p:nvSpPr>
            <p:cNvPr id="10" name="TextBox 9">
              <a:extLst>
                <a:ext uri="{FF2B5EF4-FFF2-40B4-BE49-F238E27FC236}">
                  <a16:creationId xmlns:a16="http://schemas.microsoft.com/office/drawing/2014/main" id="{B30BE006-2110-BA46-92AD-268E5A9D581D}"/>
                </a:ext>
              </a:extLst>
            </p:cNvPr>
            <p:cNvSpPr txBox="1"/>
            <p:nvPr/>
          </p:nvSpPr>
          <p:spPr>
            <a:xfrm>
              <a:off x="3666927" y="2005526"/>
              <a:ext cx="5145414" cy="1200329"/>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Q1: What event has already finished?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Q2: What event has begun but has not finished?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Q3: What will happen in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nvGrpSpPr>
            <p:cNvPr id="14" name="Group 13">
              <a:extLst>
                <a:ext uri="{FF2B5EF4-FFF2-40B4-BE49-F238E27FC236}">
                  <a16:creationId xmlns:a16="http://schemas.microsoft.com/office/drawing/2014/main" id="{C2B3920F-CE2D-AE44-AB62-3F40FA66C031}"/>
                </a:ext>
              </a:extLst>
            </p:cNvPr>
            <p:cNvGrpSpPr/>
            <p:nvPr/>
          </p:nvGrpSpPr>
          <p:grpSpPr>
            <a:xfrm>
              <a:off x="7194798" y="2978970"/>
              <a:ext cx="1705916" cy="261610"/>
              <a:chOff x="8634681" y="2256667"/>
              <a:chExt cx="1705916" cy="261610"/>
            </a:xfrm>
          </p:grpSpPr>
          <p:sp>
            <p:nvSpPr>
              <p:cNvPr id="15" name="Rectangle 14">
                <a:extLst>
                  <a:ext uri="{FF2B5EF4-FFF2-40B4-BE49-F238E27FC236}">
                    <a16:creationId xmlns:a16="http://schemas.microsoft.com/office/drawing/2014/main" id="{2A0CB573-0864-144F-92F1-25DF67D3A708}"/>
                  </a:ext>
                </a:extLst>
              </p:cNvPr>
              <p:cNvSpPr/>
              <p:nvPr/>
            </p:nvSpPr>
            <p:spPr>
              <a:xfrm>
                <a:off x="8678547" y="2294292"/>
                <a:ext cx="1571884" cy="186361"/>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AD7A8BD-55AD-6349-9E6B-A0B4E775CB57}"/>
                  </a:ext>
                </a:extLst>
              </p:cNvPr>
              <p:cNvSpPr txBox="1"/>
              <p:nvPr/>
            </p:nvSpPr>
            <p:spPr>
              <a:xfrm>
                <a:off x="8634681" y="2256667"/>
                <a:ext cx="1705916"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Hard-coded questions</a:t>
                </a:r>
              </a:p>
            </p:txBody>
          </p:sp>
        </p:grpSp>
      </p:grpSp>
      <p:grpSp>
        <p:nvGrpSpPr>
          <p:cNvPr id="4" name="Group 3">
            <a:extLst>
              <a:ext uri="{FF2B5EF4-FFF2-40B4-BE49-F238E27FC236}">
                <a16:creationId xmlns:a16="http://schemas.microsoft.com/office/drawing/2014/main" id="{CC6CA322-0325-6544-A0CF-90297A7602CF}"/>
              </a:ext>
            </a:extLst>
          </p:cNvPr>
          <p:cNvGrpSpPr/>
          <p:nvPr/>
        </p:nvGrpSpPr>
        <p:grpSpPr>
          <a:xfrm>
            <a:off x="3655692" y="3344077"/>
            <a:ext cx="5166431" cy="3312268"/>
            <a:chOff x="3655692" y="3344077"/>
            <a:chExt cx="5166431" cy="3312268"/>
          </a:xfrm>
        </p:grpSpPr>
        <p:sp>
          <p:nvSpPr>
            <p:cNvPr id="11" name="TextBox 10">
              <a:extLst>
                <a:ext uri="{FF2B5EF4-FFF2-40B4-BE49-F238E27FC236}">
                  <a16:creationId xmlns:a16="http://schemas.microsoft.com/office/drawing/2014/main" id="{A044DDA0-51A7-4B4E-AA7A-488A8A624E41}"/>
                </a:ext>
              </a:extLst>
            </p:cNvPr>
            <p:cNvSpPr txBox="1"/>
            <p:nvPr/>
          </p:nvSpPr>
          <p:spPr>
            <a:xfrm>
              <a:off x="3666927" y="3344077"/>
              <a:ext cx="5145414" cy="156966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Q4: What happened before a woman was trapped?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Q5: What had started before a woman was trapped?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Q6: What happened while a woman was trapped?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Q7: What happened after a woman was trapped?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9F2B885E-35EB-0441-A0B1-17FBD56F099F}"/>
                </a:ext>
              </a:extLst>
            </p:cNvPr>
            <p:cNvSpPr txBox="1"/>
            <p:nvPr/>
          </p:nvSpPr>
          <p:spPr>
            <a:xfrm>
              <a:off x="3655692" y="5086685"/>
              <a:ext cx="5148072" cy="156966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Q8: What happened at about the same time as the snow?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Q9: What happened after the snow started?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Q10: What happened before the snow started?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nvGrpSpPr>
            <p:cNvPr id="20" name="Group 19">
              <a:extLst>
                <a:ext uri="{FF2B5EF4-FFF2-40B4-BE49-F238E27FC236}">
                  <a16:creationId xmlns:a16="http://schemas.microsoft.com/office/drawing/2014/main" id="{E3F3B36C-9F5D-4D40-B9A3-FC4009E1A880}"/>
                </a:ext>
              </a:extLst>
            </p:cNvPr>
            <p:cNvGrpSpPr/>
            <p:nvPr/>
          </p:nvGrpSpPr>
          <p:grpSpPr>
            <a:xfrm>
              <a:off x="7686708" y="6255902"/>
              <a:ext cx="1135415" cy="253916"/>
              <a:chOff x="7669306" y="4230069"/>
              <a:chExt cx="1135415" cy="253916"/>
            </a:xfrm>
          </p:grpSpPr>
          <p:sp>
            <p:nvSpPr>
              <p:cNvPr id="21" name="Rectangle 20">
                <a:extLst>
                  <a:ext uri="{FF2B5EF4-FFF2-40B4-BE49-F238E27FC236}">
                    <a16:creationId xmlns:a16="http://schemas.microsoft.com/office/drawing/2014/main" id="{C3968CC4-AB4D-704E-B9E0-6B523221045C}"/>
                  </a:ext>
                </a:extLst>
              </p:cNvPr>
              <p:cNvSpPr/>
              <p:nvPr/>
            </p:nvSpPr>
            <p:spPr>
              <a:xfrm>
                <a:off x="7669306" y="4260427"/>
                <a:ext cx="1117605" cy="186361"/>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A9706136-C1A7-5744-AFF3-5B4A2EEFCDE0}"/>
                  </a:ext>
                </a:extLst>
              </p:cNvPr>
              <p:cNvSpPr txBox="1"/>
              <p:nvPr/>
            </p:nvSpPr>
            <p:spPr>
              <a:xfrm>
                <a:off x="7669306" y="4230069"/>
                <a:ext cx="1135415" cy="25391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User-provided</a:t>
                </a:r>
              </a:p>
            </p:txBody>
          </p:sp>
        </p:grpSp>
        <p:sp>
          <p:nvSpPr>
            <p:cNvPr id="3" name="Rectangle 2">
              <a:extLst>
                <a:ext uri="{FF2B5EF4-FFF2-40B4-BE49-F238E27FC236}">
                  <a16:creationId xmlns:a16="http://schemas.microsoft.com/office/drawing/2014/main" id="{1ACFA42D-29F5-6F4B-B6E8-00856747200F}"/>
                </a:ext>
              </a:extLst>
            </p:cNvPr>
            <p:cNvSpPr/>
            <p:nvPr/>
          </p:nvSpPr>
          <p:spPr>
            <a:xfrm>
              <a:off x="3666927" y="3344077"/>
              <a:ext cx="5136837" cy="3127603"/>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4" name="TextBox 23">
            <a:extLst>
              <a:ext uri="{FF2B5EF4-FFF2-40B4-BE49-F238E27FC236}">
                <a16:creationId xmlns:a16="http://schemas.microsoft.com/office/drawing/2014/main" id="{5527966C-3F2C-544D-8BD4-D328CE4F60DB}"/>
              </a:ext>
            </a:extLst>
          </p:cNvPr>
          <p:cNvSpPr txBox="1"/>
          <p:nvPr/>
        </p:nvSpPr>
        <p:spPr>
          <a:xfrm>
            <a:off x="178061" y="4054127"/>
            <a:ext cx="322489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on average, 7 user-generated questions</a:t>
            </a:r>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D1C95E0D-D32F-4E4F-9B8A-871538405B2A}"/>
              </a:ext>
            </a:extLst>
          </p:cNvPr>
          <p:cNvSpPr txBox="1"/>
          <p:nvPr/>
        </p:nvSpPr>
        <p:spPr>
          <a:xfrm>
            <a:off x="178061" y="2976532"/>
            <a:ext cx="3224896"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For each passage, we have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- 3</a:t>
            </a:r>
            <a:r>
              <a:rPr kumimoji="0" lang="zh-CN" alt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US" altLang="zh-CN"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hard-coded questions</a:t>
            </a:r>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5" name="Slide Number Placeholder 4">
            <a:extLst>
              <a:ext uri="{FF2B5EF4-FFF2-40B4-BE49-F238E27FC236}">
                <a16:creationId xmlns:a16="http://schemas.microsoft.com/office/drawing/2014/main" id="{374F933D-DEE1-B395-9B8C-F513DED2379D}"/>
              </a:ext>
            </a:extLst>
          </p:cNvPr>
          <p:cNvSpPr>
            <a:spLocks noGrp="1"/>
          </p:cNvSpPr>
          <p:nvPr>
            <p:ph type="sldNum" sz="quarter" idx="10"/>
          </p:nvPr>
        </p:nvSpPr>
        <p:spPr/>
        <p:txBody>
          <a:bodyPr/>
          <a:lstStyle/>
          <a:p>
            <a:fld id="{86CB4B4D-7CA3-9044-876B-883B54F8677D}" type="slidenum">
              <a:rPr lang="en-US" smtClean="0"/>
              <a:t>64</a:t>
            </a:fld>
            <a:endParaRPr lang="en-US"/>
          </a:p>
        </p:txBody>
      </p:sp>
    </p:spTree>
    <p:extLst>
      <p:ext uri="{BB962C8B-B14F-4D97-AF65-F5344CB8AC3E}">
        <p14:creationId xmlns:p14="http://schemas.microsoft.com/office/powerpoint/2010/main" val="359272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dissolv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F35214C-F93D-744B-A3CC-CA74D5517ECC}"/>
              </a:ext>
            </a:extLst>
          </p:cNvPr>
          <p:cNvSpPr txBox="1"/>
          <p:nvPr/>
        </p:nvSpPr>
        <p:spPr>
          <a:xfrm>
            <a:off x="178061" y="4054127"/>
            <a:ext cx="322489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on average, 7 user-generated questions</a:t>
            </a:r>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31" name="Rounded Rectangle 30">
            <a:extLst>
              <a:ext uri="{FF2B5EF4-FFF2-40B4-BE49-F238E27FC236}">
                <a16:creationId xmlns:a16="http://schemas.microsoft.com/office/drawing/2014/main" id="{B9B7AD03-D61A-4E45-BB28-2BD47AFA5A5B}"/>
              </a:ext>
            </a:extLst>
          </p:cNvPr>
          <p:cNvSpPr/>
          <p:nvPr/>
        </p:nvSpPr>
        <p:spPr>
          <a:xfrm>
            <a:off x="3513333" y="438039"/>
            <a:ext cx="5452604" cy="6158315"/>
          </a:xfrm>
          <a:prstGeom prst="roundRect">
            <a:avLst>
              <a:gd name="adj" fmla="val 4046"/>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C8293CB8-0308-7943-845D-B98DA35E9DCF}"/>
              </a:ext>
            </a:extLst>
          </p:cNvPr>
          <p:cNvSpPr txBox="1"/>
          <p:nvPr/>
        </p:nvSpPr>
        <p:spPr>
          <a:xfrm>
            <a:off x="3634451" y="560063"/>
            <a:ext cx="5197033" cy="1323439"/>
          </a:xfrm>
          <a:custGeom>
            <a:avLst/>
            <a:gdLst>
              <a:gd name="connsiteX0" fmla="*/ 0 w 5197033"/>
              <a:gd name="connsiteY0" fmla="*/ 0 h 1323439"/>
              <a:gd name="connsiteX1" fmla="*/ 701599 w 5197033"/>
              <a:gd name="connsiteY1" fmla="*/ 0 h 1323439"/>
              <a:gd name="connsiteX2" fmla="*/ 1195318 w 5197033"/>
              <a:gd name="connsiteY2" fmla="*/ 0 h 1323439"/>
              <a:gd name="connsiteX3" fmla="*/ 1792976 w 5197033"/>
              <a:gd name="connsiteY3" fmla="*/ 0 h 1323439"/>
              <a:gd name="connsiteX4" fmla="*/ 2286695 w 5197033"/>
              <a:gd name="connsiteY4" fmla="*/ 0 h 1323439"/>
              <a:gd name="connsiteX5" fmla="*/ 3040264 w 5197033"/>
              <a:gd name="connsiteY5" fmla="*/ 0 h 1323439"/>
              <a:gd name="connsiteX6" fmla="*/ 3533982 w 5197033"/>
              <a:gd name="connsiteY6" fmla="*/ 0 h 1323439"/>
              <a:gd name="connsiteX7" fmla="*/ 4079671 w 5197033"/>
              <a:gd name="connsiteY7" fmla="*/ 0 h 1323439"/>
              <a:gd name="connsiteX8" fmla="*/ 4625359 w 5197033"/>
              <a:gd name="connsiteY8" fmla="*/ 0 h 1323439"/>
              <a:gd name="connsiteX9" fmla="*/ 5197033 w 5197033"/>
              <a:gd name="connsiteY9" fmla="*/ 0 h 1323439"/>
              <a:gd name="connsiteX10" fmla="*/ 5197033 w 5197033"/>
              <a:gd name="connsiteY10" fmla="*/ 661720 h 1323439"/>
              <a:gd name="connsiteX11" fmla="*/ 5197033 w 5197033"/>
              <a:gd name="connsiteY11" fmla="*/ 1323439 h 1323439"/>
              <a:gd name="connsiteX12" fmla="*/ 4547404 w 5197033"/>
              <a:gd name="connsiteY12" fmla="*/ 1323439 h 1323439"/>
              <a:gd name="connsiteX13" fmla="*/ 3845804 w 5197033"/>
              <a:gd name="connsiteY13" fmla="*/ 1323439 h 1323439"/>
              <a:gd name="connsiteX14" fmla="*/ 3300116 w 5197033"/>
              <a:gd name="connsiteY14" fmla="*/ 1323439 h 1323439"/>
              <a:gd name="connsiteX15" fmla="*/ 2546546 w 5197033"/>
              <a:gd name="connsiteY15" fmla="*/ 1323439 h 1323439"/>
              <a:gd name="connsiteX16" fmla="*/ 2000858 w 5197033"/>
              <a:gd name="connsiteY16" fmla="*/ 1323439 h 1323439"/>
              <a:gd name="connsiteX17" fmla="*/ 1351229 w 5197033"/>
              <a:gd name="connsiteY17" fmla="*/ 1323439 h 1323439"/>
              <a:gd name="connsiteX18" fmla="*/ 857510 w 5197033"/>
              <a:gd name="connsiteY18" fmla="*/ 1323439 h 1323439"/>
              <a:gd name="connsiteX19" fmla="*/ 0 w 5197033"/>
              <a:gd name="connsiteY19" fmla="*/ 1323439 h 1323439"/>
              <a:gd name="connsiteX20" fmla="*/ 0 w 5197033"/>
              <a:gd name="connsiteY20" fmla="*/ 648485 h 1323439"/>
              <a:gd name="connsiteX21" fmla="*/ 0 w 5197033"/>
              <a:gd name="connsiteY21"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97033" h="1323439"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218669" y="206183"/>
                  <a:pt x="5203582" y="504517"/>
                  <a:pt x="5197033" y="661720"/>
                </a:cubicBezTo>
                <a:cubicBezTo>
                  <a:pt x="5190484" y="818923"/>
                  <a:pt x="5230103" y="1026551"/>
                  <a:pt x="5197033" y="1323439"/>
                </a:cubicBezTo>
                <a:cubicBezTo>
                  <a:pt x="4985748" y="1307395"/>
                  <a:pt x="4845212" y="1314702"/>
                  <a:pt x="4547404" y="1323439"/>
                </a:cubicBezTo>
                <a:cubicBezTo>
                  <a:pt x="4249596" y="1332176"/>
                  <a:pt x="4028617" y="1290486"/>
                  <a:pt x="3845804" y="1323439"/>
                </a:cubicBezTo>
                <a:cubicBezTo>
                  <a:pt x="3662991" y="1356392"/>
                  <a:pt x="3476239" y="1333967"/>
                  <a:pt x="3300116" y="1323439"/>
                </a:cubicBezTo>
                <a:cubicBezTo>
                  <a:pt x="3123993" y="1312911"/>
                  <a:pt x="2822333" y="1333127"/>
                  <a:pt x="2546546" y="1323439"/>
                </a:cubicBezTo>
                <a:cubicBezTo>
                  <a:pt x="2270759" y="1313752"/>
                  <a:pt x="2186651" y="1312019"/>
                  <a:pt x="2000858" y="1323439"/>
                </a:cubicBezTo>
                <a:cubicBezTo>
                  <a:pt x="1815065" y="1334859"/>
                  <a:pt x="1647376" y="1292370"/>
                  <a:pt x="1351229" y="1323439"/>
                </a:cubicBezTo>
                <a:cubicBezTo>
                  <a:pt x="1055082" y="1354508"/>
                  <a:pt x="1004737" y="1309355"/>
                  <a:pt x="857510" y="1323439"/>
                </a:cubicBezTo>
                <a:cubicBezTo>
                  <a:pt x="710283" y="1337523"/>
                  <a:pt x="293322" y="1336633"/>
                  <a:pt x="0" y="1323439"/>
                </a:cubicBezTo>
                <a:cubicBezTo>
                  <a:pt x="-29127" y="1154401"/>
                  <a:pt x="-18801" y="978170"/>
                  <a:pt x="0" y="648485"/>
                </a:cubicBezTo>
                <a:cubicBezTo>
                  <a:pt x="18801" y="318800"/>
                  <a:pt x="27874" y="145367"/>
                  <a:pt x="0" y="0"/>
                </a:cubicBezTo>
                <a:close/>
              </a:path>
            </a:pathLst>
          </a:custGeom>
          <a:noFill/>
          <a:ln>
            <a:solidFill>
              <a:schemeClr val="bg2"/>
            </a:solidFill>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Heavy </a:t>
            </a:r>
            <a:r>
              <a:rPr kumimoji="0" lang="en-US" sz="1600" b="0" i="0" u="sng" strike="noStrike" kern="0" cap="none" spc="0" normalizeH="0" baseline="0" noProof="0" dirty="0">
                <a:ln>
                  <a:noFill/>
                </a:ln>
                <a:solidFill>
                  <a:srgbClr val="C00000"/>
                </a:solidFill>
                <a:effectLst/>
                <a:uLnTx/>
                <a:uFillTx/>
                <a:latin typeface="Century Gothic" panose="020B0502020202020204" pitchFamily="34" charset="0"/>
                <a:ea typeface="+mn-ea"/>
                <a:cs typeface="+mn-cs"/>
              </a:rPr>
              <a:t>snow</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is </a:t>
            </a:r>
            <a:r>
              <a:rPr kumimoji="0" lang="en-US" sz="1600" b="0" i="0" u="sng" strike="noStrike" kern="0" cap="none" spc="0" normalizeH="0" baseline="0" noProof="0" dirty="0">
                <a:ln>
                  <a:noFill/>
                </a:ln>
                <a:solidFill>
                  <a:srgbClr val="FF0000"/>
                </a:solidFill>
                <a:effectLst/>
                <a:uLnTx/>
                <a:uFillTx/>
                <a:latin typeface="Century Gothic" panose="020B0502020202020204" pitchFamily="34" charset="0"/>
                <a:ea typeface="+mn-ea"/>
                <a:cs typeface="+mn-cs"/>
              </a:rPr>
              <a:t>causing</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600" b="0" i="0" u="sng" strike="noStrike" kern="0" cap="none" spc="0" normalizeH="0" baseline="0" noProof="0" dirty="0">
                <a:ln>
                  <a:noFill/>
                </a:ln>
                <a:solidFill>
                  <a:srgbClr val="FFC000"/>
                </a:solidFill>
                <a:effectLst/>
                <a:uLnTx/>
                <a:uFillTx/>
                <a:latin typeface="Century Gothic" panose="020B0502020202020204" pitchFamily="34" charset="0"/>
                <a:ea typeface="+mn-ea"/>
                <a:cs typeface="+mn-cs"/>
              </a:rPr>
              <a:t>disruption</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to </a:t>
            </a:r>
            <a:r>
              <a:rPr kumimoji="0" lang="en-US" sz="1600" b="0" i="0" u="sng" strike="noStrike" kern="0" cap="none" spc="0" normalizeH="0" baseline="0" noProof="0" dirty="0">
                <a:ln>
                  <a:noFill/>
                </a:ln>
                <a:solidFill>
                  <a:prstClr val="white">
                    <a:lumMod val="50000"/>
                  </a:prstClr>
                </a:solidFill>
                <a:effectLst/>
                <a:uLnTx/>
                <a:uFillTx/>
                <a:latin typeface="Century Gothic" panose="020B0502020202020204" pitchFamily="34" charset="0"/>
                <a:ea typeface="+mn-ea"/>
                <a:cs typeface="+mn-cs"/>
              </a:rPr>
              <a:t>transport</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across the UK, with heavy </a:t>
            </a:r>
            <a:r>
              <a:rPr kumimoji="0" lang="en-US" sz="1600" b="0" i="0" u="sng" strike="noStrike" kern="0" cap="none" spc="0" normalizeH="0" baseline="0" noProof="0" dirty="0">
                <a:ln>
                  <a:noFill/>
                </a:ln>
                <a:solidFill>
                  <a:srgbClr val="92D050"/>
                </a:solidFill>
                <a:effectLst/>
                <a:uLnTx/>
                <a:uFillTx/>
                <a:latin typeface="Century Gothic" panose="020B0502020202020204" pitchFamily="34" charset="0"/>
                <a:ea typeface="+mn-ea"/>
                <a:cs typeface="+mn-cs"/>
              </a:rPr>
              <a:t>rainfall</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600" b="0" i="0" u="sng" strike="noStrike" kern="0" cap="none" spc="0" normalizeH="0" baseline="0" noProof="0" dirty="0">
                <a:ln>
                  <a:noFill/>
                </a:ln>
                <a:solidFill>
                  <a:srgbClr val="00B050"/>
                </a:solidFill>
                <a:effectLst/>
                <a:uLnTx/>
                <a:uFillTx/>
                <a:latin typeface="Century Gothic" panose="020B0502020202020204" pitchFamily="34" charset="0"/>
                <a:ea typeface="+mn-ea"/>
                <a:cs typeface="+mn-cs"/>
              </a:rPr>
              <a:t>bringing</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600" b="0" i="0" u="sng" strike="noStrike" kern="0" cap="none" spc="0" normalizeH="0" baseline="0" noProof="0" dirty="0">
                <a:ln>
                  <a:noFill/>
                </a:ln>
                <a:solidFill>
                  <a:srgbClr val="00B0F0"/>
                </a:solidFill>
                <a:effectLst/>
                <a:uLnTx/>
                <a:uFillTx/>
                <a:latin typeface="Century Gothic" panose="020B0502020202020204" pitchFamily="34" charset="0"/>
                <a:ea typeface="+mn-ea"/>
                <a:cs typeface="+mn-cs"/>
              </a:rPr>
              <a:t>flooding</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to the south-west of England. Rescuers </a:t>
            </a:r>
            <a:r>
              <a:rPr kumimoji="0" lang="en-US" sz="1600" b="0" i="0" u="sng" strike="noStrike" kern="0" cap="none" spc="0" normalizeH="0" baseline="0" noProof="0" dirty="0">
                <a:ln>
                  <a:noFill/>
                </a:ln>
                <a:solidFill>
                  <a:srgbClr val="0070C0"/>
                </a:solidFill>
                <a:effectLst/>
                <a:uLnTx/>
                <a:uFillTx/>
                <a:latin typeface="Century Gothic" panose="020B0502020202020204" pitchFamily="34" charset="0"/>
                <a:ea typeface="+mn-ea"/>
                <a:cs typeface="+mn-cs"/>
              </a:rPr>
              <a:t>searching</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for a woman </a:t>
            </a:r>
            <a:r>
              <a:rPr kumimoji="0" lang="en-US" sz="1600" b="0"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rPr>
              <a:t>trapped</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in a </a:t>
            </a:r>
            <a:r>
              <a:rPr kumimoji="0" lang="en-US" sz="1600" b="0" i="0" u="sng" strike="noStrike" kern="0" cap="none" spc="0" normalizeH="0" baseline="0" noProof="0" dirty="0">
                <a:ln>
                  <a:noFill/>
                </a:ln>
                <a:solidFill>
                  <a:srgbClr val="7030A0"/>
                </a:solidFill>
                <a:effectLst/>
                <a:uLnTx/>
                <a:uFillTx/>
                <a:latin typeface="Century Gothic" panose="020B0502020202020204" pitchFamily="34" charset="0"/>
                <a:ea typeface="+mn-ea"/>
                <a:cs typeface="+mn-cs"/>
              </a:rPr>
              <a:t>landslide</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at her home </a:t>
            </a:r>
            <a:r>
              <a:rPr kumimoji="0" lang="en-US" sz="1600" b="0" i="0" u="sng" strike="noStrike" kern="0" cap="none" spc="0" normalizeH="0" baseline="0" noProof="0" dirty="0">
                <a:ln>
                  <a:noFill/>
                </a:ln>
                <a:solidFill>
                  <a:srgbClr val="D97F81"/>
                </a:solidFill>
                <a:effectLst/>
                <a:uLnTx/>
                <a:uFillTx/>
                <a:latin typeface="Century Gothic" panose="020B0502020202020204" pitchFamily="34" charset="0"/>
                <a:ea typeface="+mn-ea"/>
                <a:cs typeface="+mn-cs"/>
              </a:rPr>
              <a:t>said</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they had </a:t>
            </a:r>
            <a:r>
              <a:rPr kumimoji="0" lang="en-US" sz="1600" b="0" i="0" u="sng" strike="noStrike" kern="0" cap="none" spc="0" normalizeH="0" baseline="0" noProof="0" dirty="0">
                <a:ln>
                  <a:noFill/>
                </a:ln>
                <a:solidFill>
                  <a:srgbClr val="634C4B"/>
                </a:solidFill>
                <a:effectLst/>
                <a:uLnTx/>
                <a:uFillTx/>
                <a:latin typeface="Century Gothic" panose="020B0502020202020204" pitchFamily="34" charset="0"/>
                <a:ea typeface="+mn-ea"/>
                <a:cs typeface="+mn-cs"/>
              </a:rPr>
              <a:t>found</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 body.</a:t>
            </a:r>
          </a:p>
        </p:txBody>
      </p:sp>
      <p:sp>
        <p:nvSpPr>
          <p:cNvPr id="39" name="TextBox 38">
            <a:extLst>
              <a:ext uri="{FF2B5EF4-FFF2-40B4-BE49-F238E27FC236}">
                <a16:creationId xmlns:a16="http://schemas.microsoft.com/office/drawing/2014/main" id="{7C6F41E3-F6AE-FE4B-9EE2-2F41357E44A7}"/>
              </a:ext>
            </a:extLst>
          </p:cNvPr>
          <p:cNvSpPr txBox="1"/>
          <p:nvPr/>
        </p:nvSpPr>
        <p:spPr>
          <a:xfrm>
            <a:off x="5606916" y="91170"/>
            <a:ext cx="124562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TORQUE</a:t>
            </a:r>
          </a:p>
        </p:txBody>
      </p:sp>
      <p:sp>
        <p:nvSpPr>
          <p:cNvPr id="43" name="TextBox 42">
            <a:extLst>
              <a:ext uri="{FF2B5EF4-FFF2-40B4-BE49-F238E27FC236}">
                <a16:creationId xmlns:a16="http://schemas.microsoft.com/office/drawing/2014/main" id="{9A3F151D-45EE-8344-9BE4-296C1FBD2F40}"/>
              </a:ext>
            </a:extLst>
          </p:cNvPr>
          <p:cNvSpPr txBox="1"/>
          <p:nvPr/>
        </p:nvSpPr>
        <p:spPr>
          <a:xfrm>
            <a:off x="178061" y="438039"/>
            <a:ext cx="3224896"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3.2k passages from the 2.8k articles in TempEval3</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Two sentences per passage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50 tokens per passage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24.9k events</a:t>
            </a:r>
          </a:p>
        </p:txBody>
      </p:sp>
      <p:grpSp>
        <p:nvGrpSpPr>
          <p:cNvPr id="2" name="Group 1">
            <a:extLst>
              <a:ext uri="{FF2B5EF4-FFF2-40B4-BE49-F238E27FC236}">
                <a16:creationId xmlns:a16="http://schemas.microsoft.com/office/drawing/2014/main" id="{39A1503D-7EEE-A64F-A512-EE492BFA1FAB}"/>
              </a:ext>
            </a:extLst>
          </p:cNvPr>
          <p:cNvGrpSpPr/>
          <p:nvPr/>
        </p:nvGrpSpPr>
        <p:grpSpPr>
          <a:xfrm>
            <a:off x="3666927" y="2005526"/>
            <a:ext cx="5233787" cy="1235054"/>
            <a:chOff x="3666927" y="2005526"/>
            <a:chExt cx="5233787" cy="1235054"/>
          </a:xfrm>
        </p:grpSpPr>
        <p:sp>
          <p:nvSpPr>
            <p:cNvPr id="10" name="TextBox 9">
              <a:extLst>
                <a:ext uri="{FF2B5EF4-FFF2-40B4-BE49-F238E27FC236}">
                  <a16:creationId xmlns:a16="http://schemas.microsoft.com/office/drawing/2014/main" id="{B30BE006-2110-BA46-92AD-268E5A9D581D}"/>
                </a:ext>
              </a:extLst>
            </p:cNvPr>
            <p:cNvSpPr txBox="1"/>
            <p:nvPr/>
          </p:nvSpPr>
          <p:spPr>
            <a:xfrm>
              <a:off x="3666927" y="2005526"/>
              <a:ext cx="5145414" cy="1200329"/>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Q1: What event has already finished?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Q2: What event has begun but has not finished?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Q3: What will happen in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pSp>
          <p:nvGrpSpPr>
            <p:cNvPr id="14" name="Group 13">
              <a:extLst>
                <a:ext uri="{FF2B5EF4-FFF2-40B4-BE49-F238E27FC236}">
                  <a16:creationId xmlns:a16="http://schemas.microsoft.com/office/drawing/2014/main" id="{C2B3920F-CE2D-AE44-AB62-3F40FA66C031}"/>
                </a:ext>
              </a:extLst>
            </p:cNvPr>
            <p:cNvGrpSpPr/>
            <p:nvPr/>
          </p:nvGrpSpPr>
          <p:grpSpPr>
            <a:xfrm>
              <a:off x="7194798" y="2978970"/>
              <a:ext cx="1705916" cy="261610"/>
              <a:chOff x="8634681" y="2256667"/>
              <a:chExt cx="1705916" cy="261610"/>
            </a:xfrm>
          </p:grpSpPr>
          <p:sp>
            <p:nvSpPr>
              <p:cNvPr id="15" name="Rectangle 14">
                <a:extLst>
                  <a:ext uri="{FF2B5EF4-FFF2-40B4-BE49-F238E27FC236}">
                    <a16:creationId xmlns:a16="http://schemas.microsoft.com/office/drawing/2014/main" id="{2A0CB573-0864-144F-92F1-25DF67D3A708}"/>
                  </a:ext>
                </a:extLst>
              </p:cNvPr>
              <p:cNvSpPr/>
              <p:nvPr/>
            </p:nvSpPr>
            <p:spPr>
              <a:xfrm>
                <a:off x="8678547" y="2294292"/>
                <a:ext cx="1571884" cy="186361"/>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AD7A8BD-55AD-6349-9E6B-A0B4E775CB57}"/>
                  </a:ext>
                </a:extLst>
              </p:cNvPr>
              <p:cNvSpPr txBox="1"/>
              <p:nvPr/>
            </p:nvSpPr>
            <p:spPr>
              <a:xfrm>
                <a:off x="8634681" y="2256667"/>
                <a:ext cx="1705916"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Hard-coded questions</a:t>
                </a:r>
              </a:p>
            </p:txBody>
          </p:sp>
        </p:grpSp>
      </p:grpSp>
      <p:grpSp>
        <p:nvGrpSpPr>
          <p:cNvPr id="4" name="Group 3">
            <a:extLst>
              <a:ext uri="{FF2B5EF4-FFF2-40B4-BE49-F238E27FC236}">
                <a16:creationId xmlns:a16="http://schemas.microsoft.com/office/drawing/2014/main" id="{CC6CA322-0325-6544-A0CF-90297A7602CF}"/>
              </a:ext>
            </a:extLst>
          </p:cNvPr>
          <p:cNvGrpSpPr/>
          <p:nvPr/>
        </p:nvGrpSpPr>
        <p:grpSpPr>
          <a:xfrm>
            <a:off x="3655692" y="3344077"/>
            <a:ext cx="5156649" cy="3314596"/>
            <a:chOff x="3655692" y="3344077"/>
            <a:chExt cx="5156649" cy="3314596"/>
          </a:xfrm>
        </p:grpSpPr>
        <p:sp>
          <p:nvSpPr>
            <p:cNvPr id="11" name="TextBox 10">
              <a:extLst>
                <a:ext uri="{FF2B5EF4-FFF2-40B4-BE49-F238E27FC236}">
                  <a16:creationId xmlns:a16="http://schemas.microsoft.com/office/drawing/2014/main" id="{A044DDA0-51A7-4B4E-AA7A-488A8A624E41}"/>
                </a:ext>
              </a:extLst>
            </p:cNvPr>
            <p:cNvSpPr txBox="1"/>
            <p:nvPr/>
          </p:nvSpPr>
          <p:spPr>
            <a:xfrm>
              <a:off x="3666927" y="3344077"/>
              <a:ext cx="5145414" cy="156966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Q4: What happened before a woman was trapped?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Q5: What had started before a woman was trapped?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Q6: What happened while a woman was trapped?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Q7: What happened after a woman was trapped?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9F2B885E-35EB-0441-A0B1-17FBD56F099F}"/>
                </a:ext>
              </a:extLst>
            </p:cNvPr>
            <p:cNvSpPr txBox="1"/>
            <p:nvPr/>
          </p:nvSpPr>
          <p:spPr>
            <a:xfrm>
              <a:off x="3655692" y="5089013"/>
              <a:ext cx="5148072" cy="156966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Q8: What happened at about the same time as the snow?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Q9: What happened after the snow started?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Q10: What happened before the snow started?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1ACFA42D-29F5-6F4B-B6E8-00856747200F}"/>
                </a:ext>
              </a:extLst>
            </p:cNvPr>
            <p:cNvSpPr/>
            <p:nvPr/>
          </p:nvSpPr>
          <p:spPr>
            <a:xfrm>
              <a:off x="3666927" y="3344078"/>
              <a:ext cx="5136837" cy="156966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99D9CB5E-C530-E941-A85D-A31E16935DA5}"/>
                </a:ext>
              </a:extLst>
            </p:cNvPr>
            <p:cNvSpPr/>
            <p:nvPr/>
          </p:nvSpPr>
          <p:spPr>
            <a:xfrm>
              <a:off x="3666927" y="5078443"/>
              <a:ext cx="5136837" cy="1393237"/>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6" name="TextBox 25">
            <a:extLst>
              <a:ext uri="{FF2B5EF4-FFF2-40B4-BE49-F238E27FC236}">
                <a16:creationId xmlns:a16="http://schemas.microsoft.com/office/drawing/2014/main" id="{3F4F889A-7E68-F147-9FF5-51059E445BF5}"/>
              </a:ext>
            </a:extLst>
          </p:cNvPr>
          <p:cNvSpPr txBox="1"/>
          <p:nvPr/>
        </p:nvSpPr>
        <p:spPr>
          <a:xfrm>
            <a:off x="6273478" y="4612657"/>
            <a:ext cx="269674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Group of contrast questions</a:t>
            </a:r>
            <a:endParaRPr kumimoji="0" lang="en-US" sz="1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7FA2D87F-3358-E840-B327-C464A3532E41}"/>
              </a:ext>
            </a:extLst>
          </p:cNvPr>
          <p:cNvSpPr txBox="1"/>
          <p:nvPr/>
        </p:nvSpPr>
        <p:spPr>
          <a:xfrm>
            <a:off x="178061" y="5017573"/>
            <a:ext cx="322489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Grouped as contrast sets</a:t>
            </a:r>
          </a:p>
        </p:txBody>
      </p:sp>
      <p:sp>
        <p:nvSpPr>
          <p:cNvPr id="29" name="TextBox 28">
            <a:extLst>
              <a:ext uri="{FF2B5EF4-FFF2-40B4-BE49-F238E27FC236}">
                <a16:creationId xmlns:a16="http://schemas.microsoft.com/office/drawing/2014/main" id="{53A7E47F-9DC9-4849-A855-FCC4527BCFE0}"/>
              </a:ext>
            </a:extLst>
          </p:cNvPr>
          <p:cNvSpPr txBox="1"/>
          <p:nvPr/>
        </p:nvSpPr>
        <p:spPr>
          <a:xfrm>
            <a:off x="6273478" y="6209964"/>
            <a:ext cx="269674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Group of contrast questions</a:t>
            </a:r>
            <a:endParaRPr kumimoji="0" lang="en-US" sz="1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DF56D2D1-28CD-9C42-91D3-741A2BF8586C}"/>
              </a:ext>
            </a:extLst>
          </p:cNvPr>
          <p:cNvSpPr txBox="1"/>
          <p:nvPr/>
        </p:nvSpPr>
        <p:spPr>
          <a:xfrm>
            <a:off x="178061" y="2976532"/>
            <a:ext cx="3224896"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For each passage, we have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- 3</a:t>
            </a:r>
            <a:r>
              <a:rPr kumimoji="0" lang="zh-CN" alt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US" altLang="zh-CN"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hard-coded questions</a:t>
            </a:r>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5" name="Slide Number Placeholder 4">
            <a:extLst>
              <a:ext uri="{FF2B5EF4-FFF2-40B4-BE49-F238E27FC236}">
                <a16:creationId xmlns:a16="http://schemas.microsoft.com/office/drawing/2014/main" id="{50958799-FB8E-1072-4E17-3AAD5A206267}"/>
              </a:ext>
            </a:extLst>
          </p:cNvPr>
          <p:cNvSpPr>
            <a:spLocks noGrp="1"/>
          </p:cNvSpPr>
          <p:nvPr>
            <p:ph type="sldNum" sz="quarter" idx="10"/>
          </p:nvPr>
        </p:nvSpPr>
        <p:spPr/>
        <p:txBody>
          <a:bodyPr/>
          <a:lstStyle/>
          <a:p>
            <a:fld id="{86CB4B4D-7CA3-9044-876B-883B54F8677D}" type="slidenum">
              <a:rPr lang="en-US" smtClean="0"/>
              <a:t>65</a:t>
            </a:fld>
            <a:endParaRPr lang="en-US"/>
          </a:p>
        </p:txBody>
      </p:sp>
    </p:spTree>
    <p:extLst>
      <p:ext uri="{BB962C8B-B14F-4D97-AF65-F5344CB8AC3E}">
        <p14:creationId xmlns:p14="http://schemas.microsoft.com/office/powerpoint/2010/main" val="23675426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a:extLst>
              <a:ext uri="{FF2B5EF4-FFF2-40B4-BE49-F238E27FC236}">
                <a16:creationId xmlns:a16="http://schemas.microsoft.com/office/drawing/2014/main" id="{B9B7AD03-D61A-4E45-BB28-2BD47AFA5A5B}"/>
              </a:ext>
            </a:extLst>
          </p:cNvPr>
          <p:cNvSpPr/>
          <p:nvPr/>
        </p:nvSpPr>
        <p:spPr>
          <a:xfrm>
            <a:off x="3513333" y="438039"/>
            <a:ext cx="5452604" cy="6158315"/>
          </a:xfrm>
          <a:prstGeom prst="roundRect">
            <a:avLst>
              <a:gd name="adj" fmla="val 4046"/>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C8293CB8-0308-7943-845D-B98DA35E9DCF}"/>
              </a:ext>
            </a:extLst>
          </p:cNvPr>
          <p:cNvSpPr txBox="1"/>
          <p:nvPr/>
        </p:nvSpPr>
        <p:spPr>
          <a:xfrm>
            <a:off x="3634451" y="560063"/>
            <a:ext cx="5197033" cy="1323439"/>
          </a:xfrm>
          <a:custGeom>
            <a:avLst/>
            <a:gdLst>
              <a:gd name="connsiteX0" fmla="*/ 0 w 5197033"/>
              <a:gd name="connsiteY0" fmla="*/ 0 h 1323439"/>
              <a:gd name="connsiteX1" fmla="*/ 701599 w 5197033"/>
              <a:gd name="connsiteY1" fmla="*/ 0 h 1323439"/>
              <a:gd name="connsiteX2" fmla="*/ 1195318 w 5197033"/>
              <a:gd name="connsiteY2" fmla="*/ 0 h 1323439"/>
              <a:gd name="connsiteX3" fmla="*/ 1792976 w 5197033"/>
              <a:gd name="connsiteY3" fmla="*/ 0 h 1323439"/>
              <a:gd name="connsiteX4" fmla="*/ 2286695 w 5197033"/>
              <a:gd name="connsiteY4" fmla="*/ 0 h 1323439"/>
              <a:gd name="connsiteX5" fmla="*/ 3040264 w 5197033"/>
              <a:gd name="connsiteY5" fmla="*/ 0 h 1323439"/>
              <a:gd name="connsiteX6" fmla="*/ 3533982 w 5197033"/>
              <a:gd name="connsiteY6" fmla="*/ 0 h 1323439"/>
              <a:gd name="connsiteX7" fmla="*/ 4079671 w 5197033"/>
              <a:gd name="connsiteY7" fmla="*/ 0 h 1323439"/>
              <a:gd name="connsiteX8" fmla="*/ 4625359 w 5197033"/>
              <a:gd name="connsiteY8" fmla="*/ 0 h 1323439"/>
              <a:gd name="connsiteX9" fmla="*/ 5197033 w 5197033"/>
              <a:gd name="connsiteY9" fmla="*/ 0 h 1323439"/>
              <a:gd name="connsiteX10" fmla="*/ 5197033 w 5197033"/>
              <a:gd name="connsiteY10" fmla="*/ 661720 h 1323439"/>
              <a:gd name="connsiteX11" fmla="*/ 5197033 w 5197033"/>
              <a:gd name="connsiteY11" fmla="*/ 1323439 h 1323439"/>
              <a:gd name="connsiteX12" fmla="*/ 4547404 w 5197033"/>
              <a:gd name="connsiteY12" fmla="*/ 1323439 h 1323439"/>
              <a:gd name="connsiteX13" fmla="*/ 3845804 w 5197033"/>
              <a:gd name="connsiteY13" fmla="*/ 1323439 h 1323439"/>
              <a:gd name="connsiteX14" fmla="*/ 3300116 w 5197033"/>
              <a:gd name="connsiteY14" fmla="*/ 1323439 h 1323439"/>
              <a:gd name="connsiteX15" fmla="*/ 2546546 w 5197033"/>
              <a:gd name="connsiteY15" fmla="*/ 1323439 h 1323439"/>
              <a:gd name="connsiteX16" fmla="*/ 2000858 w 5197033"/>
              <a:gd name="connsiteY16" fmla="*/ 1323439 h 1323439"/>
              <a:gd name="connsiteX17" fmla="*/ 1351229 w 5197033"/>
              <a:gd name="connsiteY17" fmla="*/ 1323439 h 1323439"/>
              <a:gd name="connsiteX18" fmla="*/ 857510 w 5197033"/>
              <a:gd name="connsiteY18" fmla="*/ 1323439 h 1323439"/>
              <a:gd name="connsiteX19" fmla="*/ 0 w 5197033"/>
              <a:gd name="connsiteY19" fmla="*/ 1323439 h 1323439"/>
              <a:gd name="connsiteX20" fmla="*/ 0 w 5197033"/>
              <a:gd name="connsiteY20" fmla="*/ 648485 h 1323439"/>
              <a:gd name="connsiteX21" fmla="*/ 0 w 5197033"/>
              <a:gd name="connsiteY21"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97033" h="1323439" extrusionOk="0">
                <a:moveTo>
                  <a:pt x="0" y="0"/>
                </a:moveTo>
                <a:cubicBezTo>
                  <a:pt x="184693" y="24397"/>
                  <a:pt x="409208" y="12660"/>
                  <a:pt x="701599" y="0"/>
                </a:cubicBezTo>
                <a:cubicBezTo>
                  <a:pt x="993990" y="-12660"/>
                  <a:pt x="974278" y="8113"/>
                  <a:pt x="1195318" y="0"/>
                </a:cubicBezTo>
                <a:cubicBezTo>
                  <a:pt x="1416358" y="-8113"/>
                  <a:pt x="1656175" y="12454"/>
                  <a:pt x="1792976" y="0"/>
                </a:cubicBezTo>
                <a:cubicBezTo>
                  <a:pt x="1929777" y="-12454"/>
                  <a:pt x="2100978" y="15281"/>
                  <a:pt x="2286695" y="0"/>
                </a:cubicBezTo>
                <a:cubicBezTo>
                  <a:pt x="2472412" y="-15281"/>
                  <a:pt x="2668265" y="-19447"/>
                  <a:pt x="3040264" y="0"/>
                </a:cubicBezTo>
                <a:cubicBezTo>
                  <a:pt x="3412263" y="19447"/>
                  <a:pt x="3434321" y="-17203"/>
                  <a:pt x="3533982" y="0"/>
                </a:cubicBezTo>
                <a:cubicBezTo>
                  <a:pt x="3633643" y="17203"/>
                  <a:pt x="3815879" y="21762"/>
                  <a:pt x="4079671" y="0"/>
                </a:cubicBezTo>
                <a:cubicBezTo>
                  <a:pt x="4343463" y="-21762"/>
                  <a:pt x="4516195" y="-17763"/>
                  <a:pt x="4625359" y="0"/>
                </a:cubicBezTo>
                <a:cubicBezTo>
                  <a:pt x="4734523" y="17763"/>
                  <a:pt x="4980399" y="4980"/>
                  <a:pt x="5197033" y="0"/>
                </a:cubicBezTo>
                <a:cubicBezTo>
                  <a:pt x="5218669" y="206183"/>
                  <a:pt x="5203582" y="504517"/>
                  <a:pt x="5197033" y="661720"/>
                </a:cubicBezTo>
                <a:cubicBezTo>
                  <a:pt x="5190484" y="818923"/>
                  <a:pt x="5230103" y="1026551"/>
                  <a:pt x="5197033" y="1323439"/>
                </a:cubicBezTo>
                <a:cubicBezTo>
                  <a:pt x="4985748" y="1307395"/>
                  <a:pt x="4845212" y="1314702"/>
                  <a:pt x="4547404" y="1323439"/>
                </a:cubicBezTo>
                <a:cubicBezTo>
                  <a:pt x="4249596" y="1332176"/>
                  <a:pt x="4028617" y="1290486"/>
                  <a:pt x="3845804" y="1323439"/>
                </a:cubicBezTo>
                <a:cubicBezTo>
                  <a:pt x="3662991" y="1356392"/>
                  <a:pt x="3476239" y="1333967"/>
                  <a:pt x="3300116" y="1323439"/>
                </a:cubicBezTo>
                <a:cubicBezTo>
                  <a:pt x="3123993" y="1312911"/>
                  <a:pt x="2822333" y="1333127"/>
                  <a:pt x="2546546" y="1323439"/>
                </a:cubicBezTo>
                <a:cubicBezTo>
                  <a:pt x="2270759" y="1313752"/>
                  <a:pt x="2186651" y="1312019"/>
                  <a:pt x="2000858" y="1323439"/>
                </a:cubicBezTo>
                <a:cubicBezTo>
                  <a:pt x="1815065" y="1334859"/>
                  <a:pt x="1647376" y="1292370"/>
                  <a:pt x="1351229" y="1323439"/>
                </a:cubicBezTo>
                <a:cubicBezTo>
                  <a:pt x="1055082" y="1354508"/>
                  <a:pt x="1004737" y="1309355"/>
                  <a:pt x="857510" y="1323439"/>
                </a:cubicBezTo>
                <a:cubicBezTo>
                  <a:pt x="710283" y="1337523"/>
                  <a:pt x="293322" y="1336633"/>
                  <a:pt x="0" y="1323439"/>
                </a:cubicBezTo>
                <a:cubicBezTo>
                  <a:pt x="-29127" y="1154401"/>
                  <a:pt x="-18801" y="978170"/>
                  <a:pt x="0" y="648485"/>
                </a:cubicBezTo>
                <a:cubicBezTo>
                  <a:pt x="18801" y="318800"/>
                  <a:pt x="27874" y="145367"/>
                  <a:pt x="0" y="0"/>
                </a:cubicBezTo>
                <a:close/>
              </a:path>
            </a:pathLst>
          </a:custGeom>
          <a:noFill/>
          <a:ln>
            <a:solidFill>
              <a:schemeClr val="bg2"/>
            </a:solidFill>
            <a:extLst>
              <a:ext uri="{C807C97D-BFC1-408E-A445-0C87EB9F89A2}">
                <ask:lineSketchStyleProps xmlns:ask="http://schemas.microsoft.com/office/drawing/2018/sketchyshapes" sd="1066159514">
                  <a:prstGeom prst="rect">
                    <a:avLst/>
                  </a:prstGeom>
                  <ask:type>
                    <ask:lineSketchFreehan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Heavy </a:t>
            </a:r>
            <a:r>
              <a:rPr kumimoji="0" lang="en-US" sz="1600" b="0" i="0" u="sng" strike="noStrike" kern="0" cap="none" spc="0" normalizeH="0" baseline="0" noProof="0" dirty="0">
                <a:ln>
                  <a:noFill/>
                </a:ln>
                <a:solidFill>
                  <a:srgbClr val="C00000"/>
                </a:solidFill>
                <a:effectLst/>
                <a:uLnTx/>
                <a:uFillTx/>
                <a:latin typeface="Century Gothic" panose="020B0502020202020204" pitchFamily="34" charset="0"/>
                <a:ea typeface="+mn-ea"/>
                <a:cs typeface="+mn-cs"/>
              </a:rPr>
              <a:t>snow</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is </a:t>
            </a:r>
            <a:r>
              <a:rPr kumimoji="0" lang="en-US" sz="1600" b="0" i="0" u="sng" strike="noStrike" kern="0" cap="none" spc="0" normalizeH="0" baseline="0" noProof="0" dirty="0">
                <a:ln>
                  <a:noFill/>
                </a:ln>
                <a:solidFill>
                  <a:srgbClr val="FF0000"/>
                </a:solidFill>
                <a:effectLst/>
                <a:uLnTx/>
                <a:uFillTx/>
                <a:latin typeface="Century Gothic" panose="020B0502020202020204" pitchFamily="34" charset="0"/>
                <a:ea typeface="+mn-ea"/>
                <a:cs typeface="+mn-cs"/>
              </a:rPr>
              <a:t>causing</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600" b="0" i="0" u="sng" strike="noStrike" kern="0" cap="none" spc="0" normalizeH="0" baseline="0" noProof="0" dirty="0">
                <a:ln>
                  <a:noFill/>
                </a:ln>
                <a:solidFill>
                  <a:srgbClr val="FFC000"/>
                </a:solidFill>
                <a:effectLst/>
                <a:uLnTx/>
                <a:uFillTx/>
                <a:latin typeface="Century Gothic" panose="020B0502020202020204" pitchFamily="34" charset="0"/>
                <a:ea typeface="+mn-ea"/>
                <a:cs typeface="+mn-cs"/>
              </a:rPr>
              <a:t>disruption</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to </a:t>
            </a:r>
            <a:r>
              <a:rPr kumimoji="0" lang="en-US" sz="1600" b="0" i="0" u="sng" strike="noStrike" kern="0" cap="none" spc="0" normalizeH="0" baseline="0" noProof="0" dirty="0">
                <a:ln>
                  <a:noFill/>
                </a:ln>
                <a:solidFill>
                  <a:prstClr val="white">
                    <a:lumMod val="50000"/>
                  </a:prstClr>
                </a:solidFill>
                <a:effectLst/>
                <a:uLnTx/>
                <a:uFillTx/>
                <a:latin typeface="Century Gothic" panose="020B0502020202020204" pitchFamily="34" charset="0"/>
                <a:ea typeface="+mn-ea"/>
                <a:cs typeface="+mn-cs"/>
              </a:rPr>
              <a:t>transport</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across the UK, with heavy </a:t>
            </a:r>
            <a:r>
              <a:rPr kumimoji="0" lang="en-US" sz="1600" b="0" i="0" u="sng" strike="noStrike" kern="0" cap="none" spc="0" normalizeH="0" baseline="0" noProof="0" dirty="0">
                <a:ln>
                  <a:noFill/>
                </a:ln>
                <a:solidFill>
                  <a:srgbClr val="92D050"/>
                </a:solidFill>
                <a:effectLst/>
                <a:uLnTx/>
                <a:uFillTx/>
                <a:latin typeface="Century Gothic" panose="020B0502020202020204" pitchFamily="34" charset="0"/>
                <a:ea typeface="+mn-ea"/>
                <a:cs typeface="+mn-cs"/>
              </a:rPr>
              <a:t>rainfall</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600" b="0" i="0" u="sng" strike="noStrike" kern="0" cap="none" spc="0" normalizeH="0" baseline="0" noProof="0" dirty="0">
                <a:ln>
                  <a:noFill/>
                </a:ln>
                <a:solidFill>
                  <a:srgbClr val="00B050"/>
                </a:solidFill>
                <a:effectLst/>
                <a:uLnTx/>
                <a:uFillTx/>
                <a:latin typeface="Century Gothic" panose="020B0502020202020204" pitchFamily="34" charset="0"/>
                <a:ea typeface="+mn-ea"/>
                <a:cs typeface="+mn-cs"/>
              </a:rPr>
              <a:t>bringing</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1600" b="0" i="0" u="sng" strike="noStrike" kern="0" cap="none" spc="0" normalizeH="0" baseline="0" noProof="0" dirty="0">
                <a:ln>
                  <a:noFill/>
                </a:ln>
                <a:solidFill>
                  <a:srgbClr val="00B0F0"/>
                </a:solidFill>
                <a:effectLst/>
                <a:uLnTx/>
                <a:uFillTx/>
                <a:latin typeface="Century Gothic" panose="020B0502020202020204" pitchFamily="34" charset="0"/>
                <a:ea typeface="+mn-ea"/>
                <a:cs typeface="+mn-cs"/>
              </a:rPr>
              <a:t>flooding</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to the south-west of England. Rescuers </a:t>
            </a:r>
            <a:r>
              <a:rPr kumimoji="0" lang="en-US" sz="1600" b="0" i="0" u="sng" strike="noStrike" kern="0" cap="none" spc="0" normalizeH="0" baseline="0" noProof="0" dirty="0">
                <a:ln>
                  <a:noFill/>
                </a:ln>
                <a:solidFill>
                  <a:srgbClr val="0070C0"/>
                </a:solidFill>
                <a:effectLst/>
                <a:uLnTx/>
                <a:uFillTx/>
                <a:latin typeface="Century Gothic" panose="020B0502020202020204" pitchFamily="34" charset="0"/>
                <a:ea typeface="+mn-ea"/>
                <a:cs typeface="+mn-cs"/>
              </a:rPr>
              <a:t>searching</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for a woman </a:t>
            </a:r>
            <a:r>
              <a:rPr kumimoji="0" lang="en-US" sz="1600" b="0"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rPr>
              <a:t>trapped</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in a </a:t>
            </a:r>
            <a:r>
              <a:rPr kumimoji="0" lang="en-US" sz="1600" b="0" i="0" u="sng" strike="noStrike" kern="0" cap="none" spc="0" normalizeH="0" baseline="0" noProof="0" dirty="0">
                <a:ln>
                  <a:noFill/>
                </a:ln>
                <a:solidFill>
                  <a:srgbClr val="7030A0"/>
                </a:solidFill>
                <a:effectLst/>
                <a:uLnTx/>
                <a:uFillTx/>
                <a:latin typeface="Century Gothic" panose="020B0502020202020204" pitchFamily="34" charset="0"/>
                <a:ea typeface="+mn-ea"/>
                <a:cs typeface="+mn-cs"/>
              </a:rPr>
              <a:t>landslide</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at her home </a:t>
            </a:r>
            <a:r>
              <a:rPr kumimoji="0" lang="en-US" sz="1600" b="0" i="0" u="sng" strike="noStrike" kern="0" cap="none" spc="0" normalizeH="0" baseline="0" noProof="0" dirty="0">
                <a:ln>
                  <a:noFill/>
                </a:ln>
                <a:solidFill>
                  <a:srgbClr val="D97F81"/>
                </a:solidFill>
                <a:effectLst/>
                <a:uLnTx/>
                <a:uFillTx/>
                <a:latin typeface="Century Gothic" panose="020B0502020202020204" pitchFamily="34" charset="0"/>
                <a:ea typeface="+mn-ea"/>
                <a:cs typeface="+mn-cs"/>
              </a:rPr>
              <a:t>said</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they had </a:t>
            </a:r>
            <a:r>
              <a:rPr kumimoji="0" lang="en-US" sz="1600" b="0" i="0" u="sng" strike="noStrike" kern="0" cap="none" spc="0" normalizeH="0" baseline="0" noProof="0" dirty="0">
                <a:ln>
                  <a:noFill/>
                </a:ln>
                <a:solidFill>
                  <a:srgbClr val="634C4B"/>
                </a:solidFill>
                <a:effectLst/>
                <a:uLnTx/>
                <a:uFillTx/>
                <a:latin typeface="Century Gothic" panose="020B0502020202020204" pitchFamily="34" charset="0"/>
                <a:ea typeface="+mn-ea"/>
                <a:cs typeface="+mn-cs"/>
              </a:rPr>
              <a:t>found</a:t>
            </a:r>
            <a:r>
              <a:rPr kumimoji="0" lang="en-US"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 a body.</a:t>
            </a:r>
          </a:p>
        </p:txBody>
      </p:sp>
      <p:sp>
        <p:nvSpPr>
          <p:cNvPr id="39" name="TextBox 38">
            <a:extLst>
              <a:ext uri="{FF2B5EF4-FFF2-40B4-BE49-F238E27FC236}">
                <a16:creationId xmlns:a16="http://schemas.microsoft.com/office/drawing/2014/main" id="{7C6F41E3-F6AE-FE4B-9EE2-2F41357E44A7}"/>
              </a:ext>
            </a:extLst>
          </p:cNvPr>
          <p:cNvSpPr txBox="1"/>
          <p:nvPr/>
        </p:nvSpPr>
        <p:spPr>
          <a:xfrm>
            <a:off x="5606916" y="91170"/>
            <a:ext cx="124562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TORQUE</a:t>
            </a:r>
          </a:p>
        </p:txBody>
      </p:sp>
      <p:grpSp>
        <p:nvGrpSpPr>
          <p:cNvPr id="2" name="Group 1">
            <a:extLst>
              <a:ext uri="{FF2B5EF4-FFF2-40B4-BE49-F238E27FC236}">
                <a16:creationId xmlns:a16="http://schemas.microsoft.com/office/drawing/2014/main" id="{39A1503D-7EEE-A64F-A512-EE492BFA1FAB}"/>
              </a:ext>
            </a:extLst>
          </p:cNvPr>
          <p:cNvGrpSpPr/>
          <p:nvPr/>
        </p:nvGrpSpPr>
        <p:grpSpPr>
          <a:xfrm>
            <a:off x="3666927" y="2005526"/>
            <a:ext cx="5233787" cy="1235054"/>
            <a:chOff x="3666927" y="2005526"/>
            <a:chExt cx="5233787" cy="1235054"/>
          </a:xfrm>
        </p:grpSpPr>
        <p:sp>
          <p:nvSpPr>
            <p:cNvPr id="10" name="TextBox 9">
              <a:extLst>
                <a:ext uri="{FF2B5EF4-FFF2-40B4-BE49-F238E27FC236}">
                  <a16:creationId xmlns:a16="http://schemas.microsoft.com/office/drawing/2014/main" id="{B30BE006-2110-BA46-92AD-268E5A9D581D}"/>
                </a:ext>
              </a:extLst>
            </p:cNvPr>
            <p:cNvSpPr txBox="1"/>
            <p:nvPr/>
          </p:nvSpPr>
          <p:spPr>
            <a:xfrm>
              <a:off x="3666927" y="2005526"/>
              <a:ext cx="5145414" cy="1200329"/>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Q1: What event has already finished?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A: </a:t>
              </a:r>
              <a:r>
                <a:rPr kumimoji="0" lang="en-US" sz="1200" b="0" i="0" u="none" strike="noStrike" kern="0" cap="none" spc="0" normalizeH="0" baseline="0" noProof="0" dirty="0">
                  <a:ln>
                    <a:noFill/>
                  </a:ln>
                  <a:solidFill>
                    <a:srgbClr val="0070C0"/>
                  </a:solidFill>
                  <a:effectLst/>
                  <a:uLnTx/>
                  <a:uFillTx/>
                  <a:latin typeface="Century Gothic" panose="020B0502020202020204" pitchFamily="34" charset="0"/>
                  <a:ea typeface="+mn-ea"/>
                  <a:cs typeface="+mn-cs"/>
                </a:rPr>
                <a:t>searching </a:t>
              </a:r>
              <a:r>
                <a:rPr kumimoji="0" lang="en-US"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trapped </a:t>
              </a:r>
              <a:r>
                <a:rPr kumimoji="0" lang="en-US" sz="1200" b="0" i="0" u="none" strike="noStrike" kern="0" cap="none" spc="0" normalizeH="0" baseline="0" noProof="0" dirty="0">
                  <a:ln>
                    <a:noFill/>
                  </a:ln>
                  <a:solidFill>
                    <a:srgbClr val="7030A0"/>
                  </a:solidFill>
                  <a:effectLst/>
                  <a:uLnTx/>
                  <a:uFillTx/>
                  <a:latin typeface="Century Gothic" panose="020B0502020202020204" pitchFamily="34" charset="0"/>
                  <a:ea typeface="+mn-ea"/>
                  <a:cs typeface="+mn-cs"/>
                </a:rPr>
                <a:t>landslide </a:t>
              </a:r>
              <a:r>
                <a:rPr kumimoji="0" lang="en-US" sz="1200" b="0" i="0" u="none" strike="noStrike" kern="0" cap="none" spc="0" normalizeH="0" baseline="0" noProof="0" dirty="0">
                  <a:ln>
                    <a:noFill/>
                  </a:ln>
                  <a:solidFill>
                    <a:srgbClr val="D97F81"/>
                  </a:solidFill>
                  <a:effectLst/>
                  <a:uLnTx/>
                  <a:uFillTx/>
                  <a:latin typeface="Century Gothic" panose="020B0502020202020204" pitchFamily="34" charset="0"/>
                  <a:ea typeface="+mn-ea"/>
                  <a:cs typeface="+mn-cs"/>
                </a:rPr>
                <a:t>said </a:t>
              </a:r>
              <a:r>
                <a:rPr kumimoji="0" lang="en-US" sz="1200" b="0" i="0" u="none" strike="noStrike" kern="0" cap="none" spc="0" normalizeH="0" baseline="0" noProof="0" dirty="0">
                  <a:ln>
                    <a:noFill/>
                  </a:ln>
                  <a:solidFill>
                    <a:srgbClr val="634C4B"/>
                  </a:solidFill>
                  <a:effectLst/>
                  <a:uLnTx/>
                  <a:uFillTx/>
                  <a:latin typeface="Century Gothic" panose="020B0502020202020204" pitchFamily="34" charset="0"/>
                  <a:ea typeface="+mn-ea"/>
                  <a:cs typeface="+mn-cs"/>
                </a:rPr>
                <a:t>found</a:t>
              </a:r>
              <a:endParaRPr kumimoji="0" lang="en-US" sz="12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Q2: What event has begun but has not finished?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A: </a:t>
              </a:r>
              <a:r>
                <a:rPr kumimoji="0" lang="en-US" sz="1200" b="0" i="0" u="none" strike="noStrike" kern="0" cap="none" spc="0" normalizeH="0" baseline="0" noProof="0" dirty="0">
                  <a:ln>
                    <a:noFill/>
                  </a:ln>
                  <a:solidFill>
                    <a:srgbClr val="C00000"/>
                  </a:solidFill>
                  <a:effectLst/>
                  <a:uLnTx/>
                  <a:uFillTx/>
                  <a:latin typeface="Century Gothic" panose="020B0502020202020204" pitchFamily="34" charset="0"/>
                  <a:ea typeface="+mn-ea"/>
                  <a:cs typeface="+mn-cs"/>
                </a:rPr>
                <a:t>snow</a:t>
              </a:r>
              <a:r>
                <a:rPr kumimoji="0" lang="en-US" sz="12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mn-cs"/>
                </a:rPr>
                <a:t> causing</a:t>
              </a:r>
              <a:r>
                <a:rPr kumimoji="0" lang="en-US" sz="1200" b="0" i="0" u="none" strike="noStrike" kern="0" cap="none" spc="0" normalizeH="0" baseline="0" noProof="0" dirty="0">
                  <a:ln>
                    <a:noFill/>
                  </a:ln>
                  <a:solidFill>
                    <a:srgbClr val="FFC000"/>
                  </a:solidFill>
                  <a:effectLst/>
                  <a:uLnTx/>
                  <a:uFillTx/>
                  <a:latin typeface="Century Gothic" panose="020B0502020202020204" pitchFamily="34" charset="0"/>
                  <a:ea typeface="+mn-ea"/>
                  <a:cs typeface="+mn-cs"/>
                </a:rPr>
                <a:t> disruption</a:t>
              </a:r>
              <a:r>
                <a:rPr kumimoji="0" lang="en-US" sz="1200" b="0" i="0" u="none" strike="noStrike" kern="0" cap="none" spc="0" normalizeH="0" baseline="0" noProof="0" dirty="0">
                  <a:ln>
                    <a:noFill/>
                  </a:ln>
                  <a:solidFill>
                    <a:srgbClr val="92D050"/>
                  </a:solidFill>
                  <a:effectLst/>
                  <a:uLnTx/>
                  <a:uFillTx/>
                  <a:latin typeface="Century Gothic" panose="020B0502020202020204" pitchFamily="34" charset="0"/>
                  <a:ea typeface="+mn-ea"/>
                  <a:cs typeface="+mn-cs"/>
                </a:rPr>
                <a:t> rainfall</a:t>
              </a:r>
              <a:r>
                <a:rPr kumimoji="0" lang="en-US" sz="1200" b="0" i="0" u="none" strike="noStrike" kern="0" cap="none" spc="0" normalizeH="0" baseline="0" noProof="0" dirty="0">
                  <a:ln>
                    <a:noFill/>
                  </a:ln>
                  <a:solidFill>
                    <a:srgbClr val="00B050"/>
                  </a:solidFill>
                  <a:effectLst/>
                  <a:uLnTx/>
                  <a:uFillTx/>
                  <a:latin typeface="Century Gothic" panose="020B0502020202020204" pitchFamily="34" charset="0"/>
                  <a:ea typeface="+mn-ea"/>
                  <a:cs typeface="+mn-cs"/>
                </a:rPr>
                <a:t> bringing</a:t>
              </a:r>
              <a:r>
                <a:rPr kumimoji="0" lang="en-US" sz="1200" b="0" i="0"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 flooding</a:t>
              </a:r>
              <a:endParaRPr kumimoji="0" lang="en-US" sz="12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Q3: What will happen in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A: No answers.</a:t>
              </a:r>
            </a:p>
          </p:txBody>
        </p:sp>
        <p:grpSp>
          <p:nvGrpSpPr>
            <p:cNvPr id="14" name="Group 13">
              <a:extLst>
                <a:ext uri="{FF2B5EF4-FFF2-40B4-BE49-F238E27FC236}">
                  <a16:creationId xmlns:a16="http://schemas.microsoft.com/office/drawing/2014/main" id="{C2B3920F-CE2D-AE44-AB62-3F40FA66C031}"/>
                </a:ext>
              </a:extLst>
            </p:cNvPr>
            <p:cNvGrpSpPr/>
            <p:nvPr/>
          </p:nvGrpSpPr>
          <p:grpSpPr>
            <a:xfrm>
              <a:off x="7194798" y="2978970"/>
              <a:ext cx="1705916" cy="261610"/>
              <a:chOff x="8634681" y="2256667"/>
              <a:chExt cx="1705916" cy="261610"/>
            </a:xfrm>
          </p:grpSpPr>
          <p:sp>
            <p:nvSpPr>
              <p:cNvPr id="15" name="Rectangle 14">
                <a:extLst>
                  <a:ext uri="{FF2B5EF4-FFF2-40B4-BE49-F238E27FC236}">
                    <a16:creationId xmlns:a16="http://schemas.microsoft.com/office/drawing/2014/main" id="{2A0CB573-0864-144F-92F1-25DF67D3A708}"/>
                  </a:ext>
                </a:extLst>
              </p:cNvPr>
              <p:cNvSpPr/>
              <p:nvPr/>
            </p:nvSpPr>
            <p:spPr>
              <a:xfrm>
                <a:off x="8678547" y="2294292"/>
                <a:ext cx="1571884" cy="186361"/>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AD7A8BD-55AD-6349-9E6B-A0B4E775CB57}"/>
                  </a:ext>
                </a:extLst>
              </p:cNvPr>
              <p:cNvSpPr txBox="1"/>
              <p:nvPr/>
            </p:nvSpPr>
            <p:spPr>
              <a:xfrm>
                <a:off x="8634681" y="2256667"/>
                <a:ext cx="1705916"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Hard-coded questions</a:t>
                </a:r>
              </a:p>
            </p:txBody>
          </p:sp>
        </p:grpSp>
      </p:grpSp>
      <p:grpSp>
        <p:nvGrpSpPr>
          <p:cNvPr id="4" name="Group 3">
            <a:extLst>
              <a:ext uri="{FF2B5EF4-FFF2-40B4-BE49-F238E27FC236}">
                <a16:creationId xmlns:a16="http://schemas.microsoft.com/office/drawing/2014/main" id="{CC6CA322-0325-6544-A0CF-90297A7602CF}"/>
              </a:ext>
            </a:extLst>
          </p:cNvPr>
          <p:cNvGrpSpPr/>
          <p:nvPr/>
        </p:nvGrpSpPr>
        <p:grpSpPr>
          <a:xfrm>
            <a:off x="3655692" y="3344077"/>
            <a:ext cx="5156649" cy="3129931"/>
            <a:chOff x="3655692" y="3344077"/>
            <a:chExt cx="5156649" cy="3129931"/>
          </a:xfrm>
        </p:grpSpPr>
        <p:sp>
          <p:nvSpPr>
            <p:cNvPr id="11" name="TextBox 10">
              <a:extLst>
                <a:ext uri="{FF2B5EF4-FFF2-40B4-BE49-F238E27FC236}">
                  <a16:creationId xmlns:a16="http://schemas.microsoft.com/office/drawing/2014/main" id="{A044DDA0-51A7-4B4E-AA7A-488A8A624E41}"/>
                </a:ext>
              </a:extLst>
            </p:cNvPr>
            <p:cNvSpPr txBox="1"/>
            <p:nvPr/>
          </p:nvSpPr>
          <p:spPr>
            <a:xfrm>
              <a:off x="3666927" y="3344077"/>
              <a:ext cx="5145414" cy="156966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Q4: What happened before a woman was trapped?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A: </a:t>
              </a:r>
              <a:r>
                <a:rPr kumimoji="0" lang="en-US" sz="1200" b="0" i="0" u="none" strike="noStrike" kern="0" cap="none" spc="0" normalizeH="0" baseline="0" noProof="0" dirty="0">
                  <a:ln>
                    <a:noFill/>
                  </a:ln>
                  <a:solidFill>
                    <a:srgbClr val="7030A0"/>
                  </a:solidFill>
                  <a:effectLst/>
                  <a:uLnTx/>
                  <a:uFillTx/>
                  <a:latin typeface="Century Gothic" panose="020B0502020202020204" pitchFamily="34" charset="0"/>
                  <a:ea typeface="+mn-ea"/>
                  <a:cs typeface="+mn-cs"/>
                </a:rPr>
                <a:t>landslide</a:t>
              </a:r>
              <a:endParaRPr kumimoji="0" lang="en-US" sz="1200" b="0" i="0" u="none" strike="noStrike" kern="0" cap="none" spc="0" normalizeH="0" baseline="0" noProof="0" dirty="0">
                <a:ln>
                  <a:noFill/>
                </a:ln>
                <a:solidFill>
                  <a:srgbClr val="634C4B"/>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Q5: What had started before a woman was trapped?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A: </a:t>
              </a:r>
              <a:r>
                <a:rPr kumimoji="0" lang="en-US" sz="1200" b="0" i="0" u="none" strike="noStrike" kern="0" cap="none" spc="0" normalizeH="0" baseline="0" noProof="0" dirty="0">
                  <a:ln>
                    <a:noFill/>
                  </a:ln>
                  <a:solidFill>
                    <a:srgbClr val="C00000"/>
                  </a:solidFill>
                  <a:effectLst/>
                  <a:uLnTx/>
                  <a:uFillTx/>
                  <a:latin typeface="Century Gothic" panose="020B0502020202020204" pitchFamily="34" charset="0"/>
                  <a:ea typeface="+mn-ea"/>
                  <a:cs typeface="+mn-cs"/>
                </a:rPr>
                <a:t>snow</a:t>
              </a:r>
              <a:r>
                <a:rPr kumimoji="0" lang="en-US" sz="1200" b="0" i="0" u="none" strike="noStrike" kern="0" cap="none" spc="0" normalizeH="0" baseline="0" noProof="0" dirty="0">
                  <a:ln>
                    <a:noFill/>
                  </a:ln>
                  <a:solidFill>
                    <a:srgbClr val="92D050"/>
                  </a:solidFill>
                  <a:effectLst/>
                  <a:uLnTx/>
                  <a:uFillTx/>
                  <a:latin typeface="Century Gothic" panose="020B0502020202020204" pitchFamily="34" charset="0"/>
                  <a:ea typeface="+mn-ea"/>
                  <a:cs typeface="+mn-cs"/>
                </a:rPr>
                <a:t> rainfall</a:t>
              </a:r>
              <a:r>
                <a:rPr kumimoji="0" lang="en-US" sz="1200" b="0" i="0" u="none" strike="noStrike" kern="0" cap="none" spc="0" normalizeH="0" baseline="0" noProof="0" dirty="0">
                  <a:ln>
                    <a:noFill/>
                  </a:ln>
                  <a:solidFill>
                    <a:srgbClr val="7030A0"/>
                  </a:solidFill>
                  <a:effectLst/>
                  <a:uLnTx/>
                  <a:uFillTx/>
                  <a:latin typeface="Century Gothic" panose="020B0502020202020204" pitchFamily="34" charset="0"/>
                  <a:ea typeface="+mn-ea"/>
                  <a:cs typeface="+mn-cs"/>
                </a:rPr>
                <a:t> landslide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Q6: What happened while a woman was trapped?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A: </a:t>
              </a:r>
              <a:r>
                <a:rPr kumimoji="0" lang="en-US" sz="1200" b="0" i="0" u="none" strike="noStrike" kern="0" cap="none" spc="0" normalizeH="0" baseline="0" noProof="0" dirty="0">
                  <a:ln>
                    <a:noFill/>
                  </a:ln>
                  <a:solidFill>
                    <a:srgbClr val="0070C0"/>
                  </a:solidFill>
                  <a:effectLst/>
                  <a:uLnTx/>
                  <a:uFillTx/>
                  <a:latin typeface="Century Gothic" panose="020B0502020202020204" pitchFamily="34" charset="0"/>
                  <a:ea typeface="+mn-ea"/>
                  <a:cs typeface="+mn-cs"/>
                </a:rPr>
                <a:t>searching</a:t>
              </a:r>
              <a:r>
                <a:rPr kumimoji="0" lang="en-US" sz="1200" b="0" i="0" u="none" strike="noStrike" kern="0" cap="none" spc="0" normalizeH="0" baseline="0" noProof="0" dirty="0">
                  <a:ln>
                    <a:noFill/>
                  </a:ln>
                  <a:solidFill>
                    <a:srgbClr val="D97F81"/>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Q7: What happened after a woman was trapped?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A: </a:t>
              </a:r>
              <a:r>
                <a:rPr kumimoji="0" lang="en-US" sz="1200" b="0" i="0" u="none" strike="noStrike" kern="0" cap="none" spc="0" normalizeH="0" baseline="0" noProof="0" dirty="0">
                  <a:ln>
                    <a:noFill/>
                  </a:ln>
                  <a:solidFill>
                    <a:srgbClr val="0070C0"/>
                  </a:solidFill>
                  <a:effectLst/>
                  <a:uLnTx/>
                  <a:uFillTx/>
                  <a:latin typeface="Century Gothic" panose="020B0502020202020204" pitchFamily="34" charset="0"/>
                  <a:ea typeface="+mn-ea"/>
                  <a:cs typeface="+mn-cs"/>
                </a:rPr>
                <a:t>searching</a:t>
              </a:r>
              <a:r>
                <a:rPr kumimoji="0" lang="en-US" sz="1200" b="0" i="0" u="none" strike="noStrike" kern="0" cap="none" spc="0" normalizeH="0" baseline="0" noProof="0" dirty="0">
                  <a:ln>
                    <a:noFill/>
                  </a:ln>
                  <a:solidFill>
                    <a:srgbClr val="D97F81"/>
                  </a:solidFill>
                  <a:effectLst/>
                  <a:uLnTx/>
                  <a:uFillTx/>
                  <a:latin typeface="Century Gothic" panose="020B0502020202020204" pitchFamily="34" charset="0"/>
                  <a:ea typeface="+mn-ea"/>
                  <a:cs typeface="+mn-cs"/>
                </a:rPr>
                <a:t> said</a:t>
              </a:r>
              <a:r>
                <a:rPr kumimoji="0" lang="en-US" sz="1200" b="0" i="0" u="none" strike="noStrike" kern="0" cap="none" spc="0" normalizeH="0" baseline="0" noProof="0" dirty="0">
                  <a:ln>
                    <a:noFill/>
                  </a:ln>
                  <a:solidFill>
                    <a:srgbClr val="634C4B"/>
                  </a:solidFill>
                  <a:effectLst/>
                  <a:uLnTx/>
                  <a:uFillTx/>
                  <a:latin typeface="Century Gothic" panose="020B0502020202020204" pitchFamily="34" charset="0"/>
                  <a:ea typeface="+mn-ea"/>
                  <a:cs typeface="+mn-cs"/>
                </a:rPr>
                <a:t> found</a:t>
              </a:r>
              <a:endParaRPr kumimoji="0" lang="en-US" sz="12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9F2B885E-35EB-0441-A0B1-17FBD56F099F}"/>
                </a:ext>
              </a:extLst>
            </p:cNvPr>
            <p:cNvSpPr txBox="1"/>
            <p:nvPr/>
          </p:nvSpPr>
          <p:spPr>
            <a:xfrm>
              <a:off x="3655692" y="5089013"/>
              <a:ext cx="5148072" cy="138499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Q8: What happened at about the same time as the snow?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A: </a:t>
              </a:r>
              <a:r>
                <a:rPr kumimoji="0" lang="en-US" sz="1200" b="0" i="0" u="none" strike="noStrike" kern="0" cap="none" spc="0" normalizeH="0" baseline="0" noProof="0" dirty="0">
                  <a:ln>
                    <a:noFill/>
                  </a:ln>
                  <a:solidFill>
                    <a:srgbClr val="92D050"/>
                  </a:solidFill>
                  <a:effectLst/>
                  <a:uLnTx/>
                  <a:uFillTx/>
                  <a:latin typeface="Century Gothic" panose="020B0502020202020204" pitchFamily="34" charset="0"/>
                  <a:ea typeface="+mn-ea"/>
                  <a:cs typeface="+mn-cs"/>
                </a:rPr>
                <a:t>rainfall</a:t>
              </a:r>
              <a:endPar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Q9: What happened after the snow started?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A: </a:t>
              </a:r>
              <a:r>
                <a:rPr kumimoji="0" lang="en-US" sz="12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mn-cs"/>
                </a:rPr>
                <a:t>causing </a:t>
              </a:r>
              <a:r>
                <a:rPr kumimoji="0" lang="en-US" sz="1200" b="0" i="0" u="none" strike="noStrike" kern="0" cap="none" spc="0" normalizeH="0" baseline="0" noProof="0" dirty="0">
                  <a:ln>
                    <a:noFill/>
                  </a:ln>
                  <a:solidFill>
                    <a:srgbClr val="FFC000"/>
                  </a:solidFill>
                  <a:effectLst/>
                  <a:uLnTx/>
                  <a:uFillTx/>
                  <a:latin typeface="Century Gothic" panose="020B0502020202020204" pitchFamily="34" charset="0"/>
                  <a:ea typeface="+mn-ea"/>
                  <a:cs typeface="+mn-cs"/>
                </a:rPr>
                <a:t>disruption </a:t>
              </a:r>
              <a:r>
                <a:rPr kumimoji="0" lang="en-US" sz="1200" b="0" i="0" u="none" strike="noStrike" kern="0" cap="none" spc="0" normalizeH="0" baseline="0" noProof="0" dirty="0">
                  <a:ln>
                    <a:noFill/>
                  </a:ln>
                  <a:solidFill>
                    <a:srgbClr val="00B050"/>
                  </a:solidFill>
                  <a:effectLst/>
                  <a:uLnTx/>
                  <a:uFillTx/>
                  <a:latin typeface="Century Gothic" panose="020B0502020202020204" pitchFamily="34" charset="0"/>
                  <a:ea typeface="+mn-ea"/>
                  <a:cs typeface="+mn-cs"/>
                </a:rPr>
                <a:t>bringing </a:t>
              </a:r>
              <a:r>
                <a:rPr kumimoji="0" lang="en-US" sz="1200" b="0" i="0"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flooding </a:t>
              </a:r>
              <a:r>
                <a:rPr kumimoji="0" lang="en-US" sz="1200" b="0" i="0" u="none" strike="noStrike" kern="0" cap="none" spc="0" normalizeH="0" baseline="0" noProof="0" dirty="0">
                  <a:ln>
                    <a:noFill/>
                  </a:ln>
                  <a:solidFill>
                    <a:srgbClr val="0070C0"/>
                  </a:solidFill>
                  <a:effectLst/>
                  <a:uLnTx/>
                  <a:uFillTx/>
                  <a:latin typeface="Century Gothic" panose="020B0502020202020204" pitchFamily="34" charset="0"/>
                  <a:ea typeface="+mn-ea"/>
                  <a:cs typeface="+mn-cs"/>
                </a:rPr>
                <a:t>searching </a:t>
              </a:r>
              <a:r>
                <a:rPr kumimoji="0" lang="en-US"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trapped </a:t>
              </a:r>
              <a:r>
                <a:rPr kumimoji="0" lang="en-US" sz="1200" b="0" i="0" u="none" strike="noStrike" kern="0" cap="none" spc="0" normalizeH="0" baseline="0" noProof="0" dirty="0">
                  <a:ln>
                    <a:noFill/>
                  </a:ln>
                  <a:solidFill>
                    <a:srgbClr val="7030A0"/>
                  </a:solidFill>
                  <a:effectLst/>
                  <a:uLnTx/>
                  <a:uFillTx/>
                  <a:latin typeface="Century Gothic" panose="020B0502020202020204" pitchFamily="34" charset="0"/>
                  <a:ea typeface="+mn-ea"/>
                  <a:cs typeface="+mn-cs"/>
                </a:rPr>
                <a:t>landslide </a:t>
              </a:r>
              <a:r>
                <a:rPr kumimoji="0" lang="en-US" sz="1200" b="0" i="0" u="none" strike="noStrike" kern="0" cap="none" spc="0" normalizeH="0" baseline="0" noProof="0" dirty="0">
                  <a:ln>
                    <a:noFill/>
                  </a:ln>
                  <a:solidFill>
                    <a:srgbClr val="D97F81"/>
                  </a:solidFill>
                  <a:effectLst/>
                  <a:uLnTx/>
                  <a:uFillTx/>
                  <a:latin typeface="Century Gothic" panose="020B0502020202020204" pitchFamily="34" charset="0"/>
                  <a:ea typeface="+mn-ea"/>
                  <a:cs typeface="+mn-cs"/>
                </a:rPr>
                <a:t>said </a:t>
              </a:r>
              <a:r>
                <a:rPr kumimoji="0" lang="en-US" sz="1200" b="0" i="0" u="none" strike="noStrike" kern="0" cap="none" spc="0" normalizeH="0" baseline="0" noProof="0" dirty="0">
                  <a:ln>
                    <a:noFill/>
                  </a:ln>
                  <a:solidFill>
                    <a:srgbClr val="634C4B"/>
                  </a:solidFill>
                  <a:effectLst/>
                  <a:uLnTx/>
                  <a:uFillTx/>
                  <a:latin typeface="Century Gothic" panose="020B0502020202020204" pitchFamily="34" charset="0"/>
                  <a:ea typeface="+mn-ea"/>
                  <a:cs typeface="+mn-cs"/>
                </a:rPr>
                <a:t>found</a:t>
              </a:r>
              <a:endParaRPr kumimoji="0" lang="en-US" sz="12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Q10: What happened before the snow started?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A: No answers.</a:t>
              </a:r>
            </a:p>
          </p:txBody>
        </p:sp>
        <p:sp>
          <p:nvSpPr>
            <p:cNvPr id="3" name="Rectangle 2">
              <a:extLst>
                <a:ext uri="{FF2B5EF4-FFF2-40B4-BE49-F238E27FC236}">
                  <a16:creationId xmlns:a16="http://schemas.microsoft.com/office/drawing/2014/main" id="{1ACFA42D-29F5-6F4B-B6E8-00856747200F}"/>
                </a:ext>
              </a:extLst>
            </p:cNvPr>
            <p:cNvSpPr/>
            <p:nvPr/>
          </p:nvSpPr>
          <p:spPr>
            <a:xfrm>
              <a:off x="3666927" y="3344078"/>
              <a:ext cx="5136837" cy="156966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99D9CB5E-C530-E941-A85D-A31E16935DA5}"/>
                </a:ext>
              </a:extLst>
            </p:cNvPr>
            <p:cNvSpPr/>
            <p:nvPr/>
          </p:nvSpPr>
          <p:spPr>
            <a:xfrm>
              <a:off x="3666927" y="5078443"/>
              <a:ext cx="5136837" cy="1393237"/>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2" name="TextBox 21">
            <a:extLst>
              <a:ext uri="{FF2B5EF4-FFF2-40B4-BE49-F238E27FC236}">
                <a16:creationId xmlns:a16="http://schemas.microsoft.com/office/drawing/2014/main" id="{587B79FA-FF0C-964F-A273-C6F465CD7FCB}"/>
              </a:ext>
            </a:extLst>
          </p:cNvPr>
          <p:cNvSpPr txBox="1"/>
          <p:nvPr/>
        </p:nvSpPr>
        <p:spPr>
          <a:xfrm>
            <a:off x="6273478" y="4612657"/>
            <a:ext cx="269674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Group of contrast questions</a:t>
            </a:r>
            <a:endParaRPr kumimoji="0" lang="en-US" sz="1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2BABBEE8-E0A0-9B45-BB79-0E684D37329A}"/>
              </a:ext>
            </a:extLst>
          </p:cNvPr>
          <p:cNvSpPr txBox="1"/>
          <p:nvPr/>
        </p:nvSpPr>
        <p:spPr>
          <a:xfrm>
            <a:off x="6273478" y="6209964"/>
            <a:ext cx="269674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Group of contrast questions</a:t>
            </a:r>
            <a:endParaRPr kumimoji="0" lang="en-US" sz="1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44DC59F5-C9B6-0B4B-98B6-F26A73B82D53}"/>
              </a:ext>
            </a:extLst>
          </p:cNvPr>
          <p:cNvSpPr txBox="1"/>
          <p:nvPr/>
        </p:nvSpPr>
        <p:spPr>
          <a:xfrm>
            <a:off x="178061" y="438039"/>
            <a:ext cx="3224896"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3.2k passages from the 2.8k articles in TempEval3</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Two sentences per passage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50 tokens per passage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24.9k events</a:t>
            </a:r>
          </a:p>
        </p:txBody>
      </p:sp>
      <p:sp>
        <p:nvSpPr>
          <p:cNvPr id="35" name="TextBox 34">
            <a:extLst>
              <a:ext uri="{FF2B5EF4-FFF2-40B4-BE49-F238E27FC236}">
                <a16:creationId xmlns:a16="http://schemas.microsoft.com/office/drawing/2014/main" id="{69481EB9-80D3-914C-B045-B14A95BF2E37}"/>
              </a:ext>
            </a:extLst>
          </p:cNvPr>
          <p:cNvSpPr txBox="1"/>
          <p:nvPr/>
        </p:nvSpPr>
        <p:spPr>
          <a:xfrm>
            <a:off x="178061" y="4054127"/>
            <a:ext cx="322489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on average, 7 user-generated questions</a:t>
            </a:r>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21FE6E71-1345-A748-B35B-C45DA0A9C407}"/>
              </a:ext>
            </a:extLst>
          </p:cNvPr>
          <p:cNvSpPr txBox="1"/>
          <p:nvPr/>
        </p:nvSpPr>
        <p:spPr>
          <a:xfrm>
            <a:off x="178061" y="5017573"/>
            <a:ext cx="322489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Grouped as contrast sets</a:t>
            </a:r>
          </a:p>
        </p:txBody>
      </p:sp>
      <p:sp>
        <p:nvSpPr>
          <p:cNvPr id="37" name="TextBox 36">
            <a:extLst>
              <a:ext uri="{FF2B5EF4-FFF2-40B4-BE49-F238E27FC236}">
                <a16:creationId xmlns:a16="http://schemas.microsoft.com/office/drawing/2014/main" id="{93B0BFAE-7C90-174C-B016-B7B238A58A2C}"/>
              </a:ext>
            </a:extLst>
          </p:cNvPr>
          <p:cNvSpPr txBox="1"/>
          <p:nvPr/>
        </p:nvSpPr>
        <p:spPr>
          <a:xfrm>
            <a:off x="178061" y="2976532"/>
            <a:ext cx="3224896"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For each passage, we have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- 3</a:t>
            </a:r>
            <a:r>
              <a:rPr kumimoji="0" lang="zh-CN" alt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US" altLang="zh-CN"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hard-coded questions</a:t>
            </a:r>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5" name="Slide Number Placeholder 4">
            <a:extLst>
              <a:ext uri="{FF2B5EF4-FFF2-40B4-BE49-F238E27FC236}">
                <a16:creationId xmlns:a16="http://schemas.microsoft.com/office/drawing/2014/main" id="{D7AFA480-B2BC-DE67-EDED-A5197EF76CEA}"/>
              </a:ext>
            </a:extLst>
          </p:cNvPr>
          <p:cNvSpPr>
            <a:spLocks noGrp="1"/>
          </p:cNvSpPr>
          <p:nvPr>
            <p:ph type="sldNum" sz="quarter" idx="10"/>
          </p:nvPr>
        </p:nvSpPr>
        <p:spPr/>
        <p:txBody>
          <a:bodyPr/>
          <a:lstStyle/>
          <a:p>
            <a:fld id="{86CB4B4D-7CA3-9044-876B-883B54F8677D}" type="slidenum">
              <a:rPr lang="en-US" smtClean="0"/>
              <a:t>66</a:t>
            </a:fld>
            <a:endParaRPr lang="en-US"/>
          </a:p>
        </p:txBody>
      </p:sp>
    </p:spTree>
    <p:extLst>
      <p:ext uri="{BB962C8B-B14F-4D97-AF65-F5344CB8AC3E}">
        <p14:creationId xmlns:p14="http://schemas.microsoft.com/office/powerpoint/2010/main" val="342243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3A9D399-F315-6108-E02B-16955B443949}"/>
              </a:ext>
            </a:extLst>
          </p:cNvPr>
          <p:cNvSpPr>
            <a:spLocks noGrp="1"/>
          </p:cNvSpPr>
          <p:nvPr>
            <p:ph type="body" sz="quarter" idx="10"/>
          </p:nvPr>
        </p:nvSpPr>
        <p:spPr>
          <a:xfrm>
            <a:off x="490537" y="1298574"/>
            <a:ext cx="8162395" cy="5181247"/>
          </a:xfrm>
        </p:spPr>
        <p:txBody>
          <a:bodyPr/>
          <a:lstStyle/>
          <a:p>
            <a:r>
              <a:rPr lang="en-AL"/>
              <a:t>By manually checking a sample of 200 questions, we have the following categorization on their temporal phenomena (some questions can have multiple types):</a:t>
            </a:r>
          </a:p>
          <a:p>
            <a:endParaRPr lang="en-US" dirty="0"/>
          </a:p>
        </p:txBody>
      </p:sp>
      <p:sp>
        <p:nvSpPr>
          <p:cNvPr id="2" name="Title 1">
            <a:extLst>
              <a:ext uri="{FF2B5EF4-FFF2-40B4-BE49-F238E27FC236}">
                <a16:creationId xmlns:a16="http://schemas.microsoft.com/office/drawing/2014/main" id="{06C4DCD5-9171-4046-8FDB-7900DC2358B9}"/>
              </a:ext>
            </a:extLst>
          </p:cNvPr>
          <p:cNvSpPr>
            <a:spLocks noGrp="1"/>
          </p:cNvSpPr>
          <p:nvPr>
            <p:ph type="title"/>
          </p:nvPr>
        </p:nvSpPr>
        <p:spPr>
          <a:xfrm>
            <a:off x="457200" y="134938"/>
            <a:ext cx="8229600" cy="720775"/>
          </a:xfrm>
        </p:spPr>
        <p:txBody>
          <a:bodyPr/>
          <a:lstStyle/>
          <a:p>
            <a:r>
              <a:rPr lang="en-AL" dirty="0"/>
              <a:t>Temporal phenomena in TORQUE</a:t>
            </a:r>
          </a:p>
        </p:txBody>
      </p:sp>
      <p:pic>
        <p:nvPicPr>
          <p:cNvPr id="5" name="Content Placeholder 4">
            <a:extLst>
              <a:ext uri="{FF2B5EF4-FFF2-40B4-BE49-F238E27FC236}">
                <a16:creationId xmlns:a16="http://schemas.microsoft.com/office/drawing/2014/main" id="{152510DD-1EF2-0D48-B4A3-38787C6A6566}"/>
              </a:ext>
            </a:extLst>
          </p:cNvPr>
          <p:cNvPicPr>
            <a:picLocks noGrp="1" noChangeAspect="1"/>
          </p:cNvPicPr>
          <p:nvPr>
            <p:ph idx="4294967295"/>
          </p:nvPr>
        </p:nvPicPr>
        <p:blipFill>
          <a:blip r:embed="rId2"/>
          <a:stretch>
            <a:fillRect/>
          </a:stretch>
        </p:blipFill>
        <p:spPr>
          <a:xfrm>
            <a:off x="609600" y="3313113"/>
            <a:ext cx="8534400" cy="2811462"/>
          </a:xfrm>
          <a:prstGeom prst="rect">
            <a:avLst/>
          </a:prstGeom>
        </p:spPr>
      </p:pic>
      <p:sp>
        <p:nvSpPr>
          <p:cNvPr id="3" name="Slide Number Placeholder 2">
            <a:extLst>
              <a:ext uri="{FF2B5EF4-FFF2-40B4-BE49-F238E27FC236}">
                <a16:creationId xmlns:a16="http://schemas.microsoft.com/office/drawing/2014/main" id="{267A74C3-B107-2360-8CF1-AFF8987D485F}"/>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67</a:t>
            </a:fld>
            <a:endParaRPr lang="en-US" dirty="0"/>
          </a:p>
        </p:txBody>
      </p:sp>
    </p:spTree>
    <p:extLst>
      <p:ext uri="{BB962C8B-B14F-4D97-AF65-F5344CB8AC3E}">
        <p14:creationId xmlns:p14="http://schemas.microsoft.com/office/powerpoint/2010/main" val="344510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8573FD8C-4A95-9247-AC88-D4D7D8ECAAAA}"/>
              </a:ext>
            </a:extLst>
          </p:cNvPr>
          <p:cNvSpPr>
            <a:spLocks noGrp="1"/>
          </p:cNvSpPr>
          <p:nvPr>
            <p:ph type="body" sz="quarter" idx="10"/>
          </p:nvPr>
        </p:nvSpPr>
        <p:spPr>
          <a:xfrm>
            <a:off x="490537" y="1298574"/>
            <a:ext cx="8162395" cy="5181247"/>
          </a:xfrm>
        </p:spPr>
        <p:txBody>
          <a:bodyPr/>
          <a:lstStyle/>
          <a:p>
            <a:r>
              <a:rPr lang="en-AL" dirty="0"/>
              <a:t>Setup:</a:t>
            </a:r>
          </a:p>
          <a:p>
            <a:pPr lvl="1"/>
            <a:r>
              <a:rPr lang="en-AL" dirty="0"/>
              <a:t>Given a passage and a question,</a:t>
            </a:r>
          </a:p>
          <a:p>
            <a:pPr lvl="1"/>
            <a:r>
              <a:rPr lang="en-AL" dirty="0"/>
              <a:t>model looks at every token in the passage</a:t>
            </a:r>
          </a:p>
          <a:p>
            <a:pPr lvl="1"/>
            <a:r>
              <a:rPr lang="en-AL" dirty="0"/>
              <a:t>makes a binary classification of whether this token is an answer to the question or not</a:t>
            </a:r>
          </a:p>
          <a:p>
            <a:r>
              <a:rPr lang="en-AL" dirty="0"/>
              <a:t>Model:</a:t>
            </a:r>
          </a:p>
          <a:p>
            <a:pPr lvl="1"/>
            <a:r>
              <a:rPr lang="en-AL" dirty="0"/>
              <a:t>One-layered perceptron on top of RoBERTa</a:t>
            </a:r>
          </a:p>
          <a:p>
            <a:r>
              <a:rPr lang="en-AL" dirty="0"/>
              <a:t>Split:</a:t>
            </a:r>
          </a:p>
          <a:p>
            <a:pPr lvl="1"/>
            <a:r>
              <a:rPr lang="en-GB" dirty="0"/>
              <a:t>T</a:t>
            </a:r>
            <a:r>
              <a:rPr lang="en-AL" dirty="0"/>
              <a:t>rain 80%, dev 5%, test 15%</a:t>
            </a:r>
          </a:p>
          <a:p>
            <a:pPr lvl="1"/>
            <a:r>
              <a:rPr lang="en-GB" dirty="0"/>
              <a:t>D</a:t>
            </a:r>
            <a:r>
              <a:rPr lang="en-AL"/>
              <a:t>ev &amp; test are provided by 5</a:t>
            </a:r>
            <a:r>
              <a:rPr lang="en-US" dirty="0"/>
              <a:t> </a:t>
            </a:r>
            <a:r>
              <a:rPr lang="en-AL"/>
              <a:t>different annotators on their events</a:t>
            </a:r>
            <a:r>
              <a:rPr lang="en-US" dirty="0"/>
              <a:t>; </a:t>
            </a:r>
            <a:r>
              <a:rPr lang="en-AL"/>
              <a:t>by 3 different annotators on their answers</a:t>
            </a:r>
          </a:p>
          <a:p>
            <a:pPr lvl="1"/>
            <a:endParaRPr lang="en-AL" dirty="0"/>
          </a:p>
        </p:txBody>
      </p:sp>
      <p:sp>
        <p:nvSpPr>
          <p:cNvPr id="2" name="Title 1">
            <a:extLst>
              <a:ext uri="{FF2B5EF4-FFF2-40B4-BE49-F238E27FC236}">
                <a16:creationId xmlns:a16="http://schemas.microsoft.com/office/drawing/2014/main" id="{0E726EA2-9DE1-2640-8827-1540C49CEFA2}"/>
              </a:ext>
            </a:extLst>
          </p:cNvPr>
          <p:cNvSpPr>
            <a:spLocks noGrp="1"/>
          </p:cNvSpPr>
          <p:nvPr>
            <p:ph type="title"/>
          </p:nvPr>
        </p:nvSpPr>
        <p:spPr>
          <a:xfrm>
            <a:off x="457200" y="134938"/>
            <a:ext cx="8229600" cy="720775"/>
          </a:xfrm>
        </p:spPr>
        <p:txBody>
          <a:bodyPr/>
          <a:lstStyle/>
          <a:p>
            <a:r>
              <a:rPr lang="en-AL" dirty="0"/>
              <a:t>Experiment</a:t>
            </a:r>
          </a:p>
        </p:txBody>
      </p:sp>
      <p:sp>
        <p:nvSpPr>
          <p:cNvPr id="3" name="Slide Number Placeholder 2">
            <a:extLst>
              <a:ext uri="{FF2B5EF4-FFF2-40B4-BE49-F238E27FC236}">
                <a16:creationId xmlns:a16="http://schemas.microsoft.com/office/drawing/2014/main" id="{45CD55F1-A721-1CDE-89CE-54C83D525FEB}"/>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68</a:t>
            </a:fld>
            <a:endParaRPr lang="en-US" dirty="0"/>
          </a:p>
        </p:txBody>
      </p:sp>
    </p:spTree>
    <p:extLst>
      <p:ext uri="{BB962C8B-B14F-4D97-AF65-F5344CB8AC3E}">
        <p14:creationId xmlns:p14="http://schemas.microsoft.com/office/powerpoint/2010/main" val="76126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US" b="1" dirty="0"/>
              <a:t>[</a:t>
            </a:r>
            <a:r>
              <a:rPr lang="en-US" b="1" dirty="0">
                <a:solidFill>
                  <a:schemeClr val="accent2">
                    <a:lumMod val="50000"/>
                  </a:schemeClr>
                </a:solidFill>
              </a:rPr>
              <a:t>June, 1989</a:t>
            </a:r>
            <a:r>
              <a:rPr lang="en-US" b="1" dirty="0"/>
              <a:t>] Chris Robin lives in </a:t>
            </a:r>
            <a:r>
              <a:rPr lang="en-US" b="1" dirty="0">
                <a:solidFill>
                  <a:srgbClr val="FF0000"/>
                </a:solidFill>
              </a:rPr>
              <a:t>England </a:t>
            </a:r>
            <a:r>
              <a:rPr lang="en-US" b="1" dirty="0"/>
              <a:t>and he is the person that you read about in Winnie the Pooh. </a:t>
            </a:r>
            <a:r>
              <a:rPr lang="en-US" b="1" dirty="0">
                <a:solidFill>
                  <a:schemeClr val="accent2">
                    <a:lumMod val="50000"/>
                  </a:schemeClr>
                </a:solidFill>
              </a:rPr>
              <a:t>As a boy</a:t>
            </a:r>
            <a:r>
              <a:rPr lang="en-US" b="1" dirty="0"/>
              <a:t>, Chris lived in </a:t>
            </a:r>
            <a:r>
              <a:rPr lang="en-US" b="1" dirty="0" err="1">
                <a:solidFill>
                  <a:srgbClr val="FF0000"/>
                </a:solidFill>
              </a:rPr>
              <a:t>Cotchfield</a:t>
            </a:r>
            <a:r>
              <a:rPr lang="en-US" b="1" dirty="0">
                <a:solidFill>
                  <a:srgbClr val="FF0000"/>
                </a:solidFill>
              </a:rPr>
              <a:t> Farm</a:t>
            </a:r>
            <a:r>
              <a:rPr lang="en-US" b="1" dirty="0"/>
              <a:t>.  When he was three, his father wrote a poem about him. His father later wrote Winnie the Pooh in 1925.</a:t>
            </a:r>
          </a:p>
          <a:p>
            <a:pPr lvl="1"/>
            <a:r>
              <a:rPr lang="en-US" dirty="0"/>
              <a:t>Where did Chris Robin live? </a:t>
            </a:r>
          </a:p>
          <a:p>
            <a:pPr lvl="2"/>
            <a:r>
              <a:rPr lang="en-US" dirty="0"/>
              <a:t>This is time sensitive: He lives in England (at least at the time of 1989); as a boy, he lived in </a:t>
            </a:r>
            <a:r>
              <a:rPr lang="en-US" dirty="0" err="1"/>
              <a:t>Cotchfield</a:t>
            </a:r>
            <a:r>
              <a:rPr lang="en-US" dirty="0"/>
              <a:t> Farm.</a:t>
            </a:r>
          </a:p>
          <a:p>
            <a:pPr lvl="2"/>
            <a:endParaRPr lang="en-US" dirty="0"/>
          </a:p>
        </p:txBody>
      </p:sp>
      <p:sp>
        <p:nvSpPr>
          <p:cNvPr id="2" name="Title 1"/>
          <p:cNvSpPr>
            <a:spLocks noGrp="1"/>
          </p:cNvSpPr>
          <p:nvPr>
            <p:ph type="title"/>
          </p:nvPr>
        </p:nvSpPr>
        <p:spPr/>
        <p:txBody>
          <a:bodyPr/>
          <a:lstStyle/>
          <a:p>
            <a:r>
              <a:rPr lang="en-US" dirty="0"/>
              <a:t>Examples where “time” plays an important role</a:t>
            </a:r>
          </a:p>
        </p:txBody>
      </p:sp>
      <p:grpSp>
        <p:nvGrpSpPr>
          <p:cNvPr id="9" name="Group 8">
            <a:extLst>
              <a:ext uri="{FF2B5EF4-FFF2-40B4-BE49-F238E27FC236}">
                <a16:creationId xmlns:a16="http://schemas.microsoft.com/office/drawing/2014/main" id="{0CE24AE9-4B8A-BB19-1585-03F0B0C6F0DC}"/>
              </a:ext>
            </a:extLst>
          </p:cNvPr>
          <p:cNvGrpSpPr/>
          <p:nvPr/>
        </p:nvGrpSpPr>
        <p:grpSpPr>
          <a:xfrm>
            <a:off x="2163964" y="4404520"/>
            <a:ext cx="5371241" cy="2075301"/>
            <a:chOff x="2163964" y="4404520"/>
            <a:chExt cx="5371241" cy="2075301"/>
          </a:xfrm>
        </p:grpSpPr>
        <p:grpSp>
          <p:nvGrpSpPr>
            <p:cNvPr id="7" name="Group 6">
              <a:extLst>
                <a:ext uri="{FF2B5EF4-FFF2-40B4-BE49-F238E27FC236}">
                  <a16:creationId xmlns:a16="http://schemas.microsoft.com/office/drawing/2014/main" id="{60613FF6-B8BB-7B82-1BD3-6A6E5DD6224D}"/>
                </a:ext>
              </a:extLst>
            </p:cNvPr>
            <p:cNvGrpSpPr/>
            <p:nvPr/>
          </p:nvGrpSpPr>
          <p:grpSpPr>
            <a:xfrm>
              <a:off x="2163964" y="4404520"/>
              <a:ext cx="5371241" cy="2075301"/>
              <a:chOff x="1833955" y="4287685"/>
              <a:chExt cx="5371241" cy="2075301"/>
            </a:xfrm>
          </p:grpSpPr>
          <p:pic>
            <p:nvPicPr>
              <p:cNvPr id="4" name="Picture 3">
                <a:extLst>
                  <a:ext uri="{FF2B5EF4-FFF2-40B4-BE49-F238E27FC236}">
                    <a16:creationId xmlns:a16="http://schemas.microsoft.com/office/drawing/2014/main" id="{005A63D7-C9A6-2C6A-BA18-3809345BAB4F}"/>
                  </a:ext>
                </a:extLst>
              </p:cNvPr>
              <p:cNvPicPr>
                <a:picLocks noChangeAspect="1"/>
              </p:cNvPicPr>
              <p:nvPr/>
            </p:nvPicPr>
            <p:blipFill>
              <a:blip r:embed="rId3"/>
              <a:stretch>
                <a:fillRect/>
              </a:stretch>
            </p:blipFill>
            <p:spPr>
              <a:xfrm>
                <a:off x="1833955" y="4327637"/>
                <a:ext cx="5371241" cy="2035349"/>
              </a:xfrm>
              <a:prstGeom prst="rect">
                <a:avLst/>
              </a:prstGeom>
              <a:ln>
                <a:solidFill>
                  <a:srgbClr val="0E3E00"/>
                </a:solidFill>
              </a:ln>
            </p:spPr>
          </p:pic>
          <p:sp>
            <p:nvSpPr>
              <p:cNvPr id="6" name="TextBox 5">
                <a:extLst>
                  <a:ext uri="{FF2B5EF4-FFF2-40B4-BE49-F238E27FC236}">
                    <a16:creationId xmlns:a16="http://schemas.microsoft.com/office/drawing/2014/main" id="{D99412DD-FC69-D96C-E618-74BC3EF02B53}"/>
                  </a:ext>
                </a:extLst>
              </p:cNvPr>
              <p:cNvSpPr txBox="1"/>
              <p:nvPr/>
            </p:nvSpPr>
            <p:spPr>
              <a:xfrm>
                <a:off x="1833955" y="4287685"/>
                <a:ext cx="2291651"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200" b="0" i="1" u="sng" strike="noStrike" cap="none" spc="0" normalizeH="0" baseline="0" dirty="0">
                    <a:ln>
                      <a:noFill/>
                    </a:ln>
                    <a:solidFill>
                      <a:srgbClr val="000000"/>
                    </a:solidFill>
                    <a:effectLst/>
                    <a:uFillTx/>
                    <a:latin typeface="Century Gothic" panose="020B0502020202020204" pitchFamily="34" charset="0"/>
                    <a:sym typeface="Calibri"/>
                  </a:rPr>
                  <a:t>GPT-4o; accessed in Jun 2024</a:t>
                </a:r>
              </a:p>
            </p:txBody>
          </p:sp>
        </p:grpSp>
        <p:cxnSp>
          <p:nvCxnSpPr>
            <p:cNvPr id="5" name="Straight Connector 4">
              <a:extLst>
                <a:ext uri="{FF2B5EF4-FFF2-40B4-BE49-F238E27FC236}">
                  <a16:creationId xmlns:a16="http://schemas.microsoft.com/office/drawing/2014/main" id="{7E40C390-4AB1-A5A9-BC9B-41F0E3144805}"/>
                </a:ext>
              </a:extLst>
            </p:cNvPr>
            <p:cNvCxnSpPr>
              <a:cxnSpLocks/>
            </p:cNvCxnSpPr>
            <p:nvPr/>
          </p:nvCxnSpPr>
          <p:spPr>
            <a:xfrm>
              <a:off x="2729448" y="6216530"/>
              <a:ext cx="1842552" cy="0"/>
            </a:xfrm>
            <a:prstGeom prst="line">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 name="Slide Number Placeholder 7">
            <a:extLst>
              <a:ext uri="{FF2B5EF4-FFF2-40B4-BE49-F238E27FC236}">
                <a16:creationId xmlns:a16="http://schemas.microsoft.com/office/drawing/2014/main" id="{0EAC3B4E-2A98-CAAC-8470-8EDECE464D06}"/>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6</a:t>
            </a:fld>
            <a:endParaRPr lang="en-US" dirty="0"/>
          </a:p>
        </p:txBody>
      </p:sp>
    </p:spTree>
    <p:extLst>
      <p:ext uri="{BB962C8B-B14F-4D97-AF65-F5344CB8AC3E}">
        <p14:creationId xmlns:p14="http://schemas.microsoft.com/office/powerpoint/2010/main" val="186630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26EA2-9DE1-2640-8827-1540C49CEFA2}"/>
              </a:ext>
            </a:extLst>
          </p:cNvPr>
          <p:cNvSpPr>
            <a:spLocks noGrp="1"/>
          </p:cNvSpPr>
          <p:nvPr>
            <p:ph type="title"/>
          </p:nvPr>
        </p:nvSpPr>
        <p:spPr>
          <a:xfrm>
            <a:off x="457200" y="134938"/>
            <a:ext cx="8229600" cy="720775"/>
          </a:xfrm>
        </p:spPr>
        <p:txBody>
          <a:bodyPr/>
          <a:lstStyle/>
          <a:p>
            <a:r>
              <a:rPr lang="en-AL" dirty="0"/>
              <a:t>Experiment</a:t>
            </a:r>
          </a:p>
        </p:txBody>
      </p:sp>
      <p:grpSp>
        <p:nvGrpSpPr>
          <p:cNvPr id="10" name="Group 9">
            <a:extLst>
              <a:ext uri="{FF2B5EF4-FFF2-40B4-BE49-F238E27FC236}">
                <a16:creationId xmlns:a16="http://schemas.microsoft.com/office/drawing/2014/main" id="{74CE90B1-0C3C-8340-82C5-0715C184F19D}"/>
              </a:ext>
            </a:extLst>
          </p:cNvPr>
          <p:cNvGrpSpPr/>
          <p:nvPr/>
        </p:nvGrpSpPr>
        <p:grpSpPr>
          <a:xfrm>
            <a:off x="1903458" y="1077688"/>
            <a:ext cx="5619918" cy="4153032"/>
            <a:chOff x="180753" y="323843"/>
            <a:chExt cx="6186869" cy="4572000"/>
          </a:xfrm>
        </p:grpSpPr>
        <p:pic>
          <p:nvPicPr>
            <p:cNvPr id="11" name="Picture 10">
              <a:extLst>
                <a:ext uri="{FF2B5EF4-FFF2-40B4-BE49-F238E27FC236}">
                  <a16:creationId xmlns:a16="http://schemas.microsoft.com/office/drawing/2014/main" id="{34C37F78-FE25-8C4B-8A34-47D6B31F7597}"/>
                </a:ext>
              </a:extLst>
            </p:cNvPr>
            <p:cNvPicPr>
              <a:picLocks noChangeAspect="1"/>
            </p:cNvPicPr>
            <p:nvPr/>
          </p:nvPicPr>
          <p:blipFill>
            <a:blip r:embed="rId3"/>
            <a:stretch>
              <a:fillRect/>
            </a:stretch>
          </p:blipFill>
          <p:spPr>
            <a:xfrm>
              <a:off x="180753" y="323843"/>
              <a:ext cx="5486400" cy="4572000"/>
            </a:xfrm>
            <a:prstGeom prst="rect">
              <a:avLst/>
            </a:prstGeom>
          </p:spPr>
        </p:pic>
        <p:grpSp>
          <p:nvGrpSpPr>
            <p:cNvPr id="12" name="Group 11">
              <a:extLst>
                <a:ext uri="{FF2B5EF4-FFF2-40B4-BE49-F238E27FC236}">
                  <a16:creationId xmlns:a16="http://schemas.microsoft.com/office/drawing/2014/main" id="{FA87BF66-8D5C-E94A-8098-DD49167823FD}"/>
                </a:ext>
              </a:extLst>
            </p:cNvPr>
            <p:cNvGrpSpPr/>
            <p:nvPr/>
          </p:nvGrpSpPr>
          <p:grpSpPr>
            <a:xfrm>
              <a:off x="5442369" y="810418"/>
              <a:ext cx="925253" cy="802190"/>
              <a:chOff x="5367941" y="650929"/>
              <a:chExt cx="925253" cy="802190"/>
            </a:xfrm>
          </p:grpSpPr>
          <p:sp>
            <p:nvSpPr>
              <p:cNvPr id="13" name="TextBox 12">
                <a:extLst>
                  <a:ext uri="{FF2B5EF4-FFF2-40B4-BE49-F238E27FC236}">
                    <a16:creationId xmlns:a16="http://schemas.microsoft.com/office/drawing/2014/main" id="{2B36B015-2ACF-B946-B980-5AC2B4C9CEAA}"/>
                  </a:ext>
                </a:extLst>
              </p:cNvPr>
              <p:cNvSpPr txBox="1"/>
              <p:nvPr/>
            </p:nvSpPr>
            <p:spPr>
              <a:xfrm>
                <a:off x="5367941" y="650929"/>
                <a:ext cx="867545" cy="261610"/>
              </a:xfrm>
              <a:prstGeom prst="rect">
                <a:avLst/>
              </a:prstGeom>
              <a:noFill/>
            </p:spPr>
            <p:txBody>
              <a:bodyPr wrap="none" rtlCol="0">
                <a:spAutoFit/>
              </a:bodyPr>
              <a:lstStyle/>
              <a:p>
                <a:r>
                  <a:rPr lang="en-US" sz="1100" dirty="0">
                    <a:solidFill>
                      <a:srgbClr val="FF0000"/>
                    </a:solidFill>
                    <a:latin typeface="Century Gothic" panose="020B0502020202020204" pitchFamily="34" charset="0"/>
                  </a:rPr>
                  <a:t>Human F1</a:t>
                </a:r>
              </a:p>
            </p:txBody>
          </p:sp>
          <p:sp>
            <p:nvSpPr>
              <p:cNvPr id="14" name="TextBox 13">
                <a:extLst>
                  <a:ext uri="{FF2B5EF4-FFF2-40B4-BE49-F238E27FC236}">
                    <a16:creationId xmlns:a16="http://schemas.microsoft.com/office/drawing/2014/main" id="{B8AD3736-BAA9-B647-9FEE-663E256EB6B9}"/>
                  </a:ext>
                </a:extLst>
              </p:cNvPr>
              <p:cNvSpPr txBox="1"/>
              <p:nvPr/>
            </p:nvSpPr>
            <p:spPr>
              <a:xfrm>
                <a:off x="5367941" y="929899"/>
                <a:ext cx="925253" cy="261610"/>
              </a:xfrm>
              <a:prstGeom prst="rect">
                <a:avLst/>
              </a:prstGeom>
              <a:noFill/>
            </p:spPr>
            <p:txBody>
              <a:bodyPr wrap="none" rtlCol="0">
                <a:spAutoFit/>
              </a:bodyPr>
              <a:lstStyle/>
              <a:p>
                <a:r>
                  <a:rPr lang="en-US" sz="1100" dirty="0">
                    <a:solidFill>
                      <a:schemeClr val="accent1"/>
                    </a:solidFill>
                    <a:latin typeface="Century Gothic" panose="020B0502020202020204" pitchFamily="34" charset="0"/>
                  </a:rPr>
                  <a:t>Human EM</a:t>
                </a:r>
              </a:p>
            </p:txBody>
          </p:sp>
          <p:sp>
            <p:nvSpPr>
              <p:cNvPr id="15" name="TextBox 14">
                <a:extLst>
                  <a:ext uri="{FF2B5EF4-FFF2-40B4-BE49-F238E27FC236}">
                    <a16:creationId xmlns:a16="http://schemas.microsoft.com/office/drawing/2014/main" id="{9940BB0F-99F6-6548-A743-A0166126BB2C}"/>
                  </a:ext>
                </a:extLst>
              </p:cNvPr>
              <p:cNvSpPr txBox="1"/>
              <p:nvPr/>
            </p:nvSpPr>
            <p:spPr>
              <a:xfrm>
                <a:off x="5367941" y="1191509"/>
                <a:ext cx="835485" cy="261610"/>
              </a:xfrm>
              <a:prstGeom prst="rect">
                <a:avLst/>
              </a:prstGeom>
              <a:noFill/>
            </p:spPr>
            <p:txBody>
              <a:bodyPr wrap="none" rtlCol="0">
                <a:spAutoFit/>
              </a:bodyPr>
              <a:lstStyle/>
              <a:p>
                <a:r>
                  <a:rPr lang="en-US" sz="1100" dirty="0">
                    <a:solidFill>
                      <a:schemeClr val="bg2"/>
                    </a:solidFill>
                    <a:latin typeface="Century Gothic" panose="020B0502020202020204" pitchFamily="34" charset="0"/>
                  </a:rPr>
                  <a:t>Human C</a:t>
                </a:r>
              </a:p>
            </p:txBody>
          </p:sp>
        </p:grpSp>
      </p:grpSp>
      <p:sp>
        <p:nvSpPr>
          <p:cNvPr id="3" name="TextBox 2">
            <a:extLst>
              <a:ext uri="{FF2B5EF4-FFF2-40B4-BE49-F238E27FC236}">
                <a16:creationId xmlns:a16="http://schemas.microsoft.com/office/drawing/2014/main" id="{D7DEB372-D257-2B46-9962-CA7BA1884896}"/>
              </a:ext>
            </a:extLst>
          </p:cNvPr>
          <p:cNvSpPr txBox="1"/>
          <p:nvPr/>
        </p:nvSpPr>
        <p:spPr>
          <a:xfrm>
            <a:off x="848444" y="5046054"/>
            <a:ext cx="7729947" cy="369332"/>
          </a:xfrm>
          <a:prstGeom prst="rect">
            <a:avLst/>
          </a:prstGeom>
          <a:noFill/>
        </p:spPr>
        <p:txBody>
          <a:bodyPr wrap="square" rtlCol="0">
            <a:spAutoFit/>
          </a:bodyPr>
          <a:lstStyle/>
          <a:p>
            <a:pPr marL="0" indent="0">
              <a:buNone/>
            </a:pPr>
            <a:r>
              <a:rPr lang="en-AL" sz="1800" i="1" dirty="0">
                <a:solidFill>
                  <a:schemeClr val="bg2"/>
                </a:solidFill>
                <a:latin typeface="Century Gothic" panose="020B0502020202020204" pitchFamily="34" charset="0"/>
              </a:rPr>
              <a:t>F1 &amp; EM: standard metrics when there’re multiple reference answers</a:t>
            </a:r>
          </a:p>
        </p:txBody>
      </p:sp>
      <p:sp>
        <p:nvSpPr>
          <p:cNvPr id="16" name="TextBox 15">
            <a:extLst>
              <a:ext uri="{FF2B5EF4-FFF2-40B4-BE49-F238E27FC236}">
                <a16:creationId xmlns:a16="http://schemas.microsoft.com/office/drawing/2014/main" id="{E80FD30A-D582-6142-953C-95C78654330C}"/>
              </a:ext>
            </a:extLst>
          </p:cNvPr>
          <p:cNvSpPr txBox="1"/>
          <p:nvPr/>
        </p:nvSpPr>
        <p:spPr>
          <a:xfrm>
            <a:off x="848444" y="5475602"/>
            <a:ext cx="7600230" cy="646331"/>
          </a:xfrm>
          <a:prstGeom prst="rect">
            <a:avLst/>
          </a:prstGeom>
          <a:noFill/>
        </p:spPr>
        <p:txBody>
          <a:bodyPr wrap="square" rtlCol="0">
            <a:spAutoFit/>
          </a:bodyPr>
          <a:lstStyle/>
          <a:p>
            <a:pPr marL="0" indent="0">
              <a:buNone/>
            </a:pPr>
            <a:r>
              <a:rPr lang="en-AL" sz="1800" i="1" dirty="0">
                <a:solidFill>
                  <a:schemeClr val="bg2"/>
                </a:solidFill>
                <a:latin typeface="Century Gothic" panose="020B0502020202020204" pitchFamily="34" charset="0"/>
              </a:rPr>
              <a:t>C (consistency) is the percentage of contrast groups for which a model’s predictions have F1&gt;=80% for all questions in a group</a:t>
            </a:r>
          </a:p>
        </p:txBody>
      </p:sp>
      <p:sp>
        <p:nvSpPr>
          <p:cNvPr id="4" name="Slide Number Placeholder 3">
            <a:extLst>
              <a:ext uri="{FF2B5EF4-FFF2-40B4-BE49-F238E27FC236}">
                <a16:creationId xmlns:a16="http://schemas.microsoft.com/office/drawing/2014/main" id="{38FF995D-1D93-191A-3C2C-E45BC810EF37}"/>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69</a:t>
            </a:fld>
            <a:endParaRPr lang="en-US" dirty="0"/>
          </a:p>
        </p:txBody>
      </p:sp>
      <p:sp>
        <p:nvSpPr>
          <p:cNvPr id="5" name="TextBox 4">
            <a:extLst>
              <a:ext uri="{FF2B5EF4-FFF2-40B4-BE49-F238E27FC236}">
                <a16:creationId xmlns:a16="http://schemas.microsoft.com/office/drawing/2014/main" id="{5D571ECD-04D6-D738-4E8B-268D2866516F}"/>
              </a:ext>
            </a:extLst>
          </p:cNvPr>
          <p:cNvSpPr txBox="1"/>
          <p:nvPr/>
        </p:nvSpPr>
        <p:spPr>
          <a:xfrm>
            <a:off x="848444" y="6176642"/>
            <a:ext cx="7600230" cy="369332"/>
          </a:xfrm>
          <a:prstGeom prst="rect">
            <a:avLst/>
          </a:prstGeom>
          <a:noFill/>
        </p:spPr>
        <p:txBody>
          <a:bodyPr wrap="square" rtlCol="0">
            <a:spAutoFit/>
          </a:bodyPr>
          <a:lstStyle/>
          <a:p>
            <a:pPr marL="0" indent="0">
              <a:buNone/>
            </a:pPr>
            <a:r>
              <a:rPr lang="en-US" sz="1800" i="1" dirty="0">
                <a:solidFill>
                  <a:schemeClr val="bg2"/>
                </a:solidFill>
                <a:latin typeface="Century Gothic" panose="020B0502020202020204" pitchFamily="34" charset="0"/>
              </a:rPr>
              <a:t>Original talk in 2020: </a:t>
            </a:r>
            <a:r>
              <a:rPr lang="en-US" sz="1800" i="1" dirty="0">
                <a:solidFill>
                  <a:schemeClr val="bg2"/>
                </a:solidFill>
                <a:latin typeface="Century Gothic" panose="020B0502020202020204" pitchFamily="34" charset="0"/>
                <a:hlinkClick r:id="rId4"/>
              </a:rPr>
              <a:t>https://slideslive.com/38938807</a:t>
            </a:r>
            <a:r>
              <a:rPr lang="en-US" sz="1800" i="1" dirty="0">
                <a:solidFill>
                  <a:schemeClr val="bg2"/>
                </a:solidFill>
                <a:latin typeface="Century Gothic" panose="020B0502020202020204" pitchFamily="34" charset="0"/>
              </a:rPr>
              <a:t> </a:t>
            </a:r>
            <a:endParaRPr lang="en-AL" sz="1800" i="1" dirty="0">
              <a:solidFill>
                <a:schemeClr val="bg2"/>
              </a:solidFill>
              <a:latin typeface="Century Gothic" panose="020B0502020202020204" pitchFamily="34" charset="0"/>
            </a:endParaRPr>
          </a:p>
        </p:txBody>
      </p:sp>
    </p:spTree>
    <p:extLst>
      <p:ext uri="{BB962C8B-B14F-4D97-AF65-F5344CB8AC3E}">
        <p14:creationId xmlns:p14="http://schemas.microsoft.com/office/powerpoint/2010/main" val="404760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DCF42-D3FF-0D23-E049-7BFE1621898A}"/>
              </a:ext>
            </a:extLst>
          </p:cNvPr>
          <p:cNvSpPr>
            <a:spLocks noGrp="1"/>
          </p:cNvSpPr>
          <p:nvPr>
            <p:ph type="title"/>
          </p:nvPr>
        </p:nvSpPr>
        <p:spPr/>
        <p:txBody>
          <a:bodyPr/>
          <a:lstStyle/>
          <a:p>
            <a:r>
              <a:rPr lang="en-US" dirty="0"/>
              <a:t>A (very biased) view of advancement in ”time”</a:t>
            </a:r>
          </a:p>
        </p:txBody>
      </p:sp>
      <p:sp>
        <p:nvSpPr>
          <p:cNvPr id="3" name="TextBox 2">
            <a:extLst>
              <a:ext uri="{FF2B5EF4-FFF2-40B4-BE49-F238E27FC236}">
                <a16:creationId xmlns:a16="http://schemas.microsoft.com/office/drawing/2014/main" id="{C1DAFC77-10A7-9CD0-CCF2-104EEF98B6D6}"/>
              </a:ext>
            </a:extLst>
          </p:cNvPr>
          <p:cNvSpPr txBox="1"/>
          <p:nvPr/>
        </p:nvSpPr>
        <p:spPr>
          <a:xfrm>
            <a:off x="3968531" y="3429000"/>
            <a:ext cx="1206937" cy="4334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b="0" i="0" u="none" strike="noStrike" cap="none" spc="0" normalizeH="0" baseline="0" dirty="0" err="1">
                <a:ln>
                  <a:noFill/>
                </a:ln>
                <a:solidFill>
                  <a:srgbClr val="000000"/>
                </a:solidFill>
                <a:effectLst/>
                <a:uFillTx/>
                <a:latin typeface="Century Gothic" panose="020B0502020202020204" pitchFamily="34" charset="0"/>
                <a:sym typeface="Calibri"/>
              </a:rPr>
              <a:t>TimeBank</a:t>
            </a:r>
            <a:endParaRPr kumimoji="0" lang="en-US" sz="18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4" name="Slide Number Placeholder 3">
            <a:extLst>
              <a:ext uri="{FF2B5EF4-FFF2-40B4-BE49-F238E27FC236}">
                <a16:creationId xmlns:a16="http://schemas.microsoft.com/office/drawing/2014/main" id="{4FEC9CAB-17DD-C720-F0B4-A4B36DFCC778}"/>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70</a:t>
            </a:fld>
            <a:endParaRPr lang="en-US" dirty="0"/>
          </a:p>
        </p:txBody>
      </p:sp>
    </p:spTree>
    <p:extLst>
      <p:ext uri="{BB962C8B-B14F-4D97-AF65-F5344CB8AC3E}">
        <p14:creationId xmlns:p14="http://schemas.microsoft.com/office/powerpoint/2010/main" val="1708905823"/>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DCF42-D3FF-0D23-E049-7BFE1621898A}"/>
              </a:ext>
            </a:extLst>
          </p:cNvPr>
          <p:cNvSpPr>
            <a:spLocks noGrp="1"/>
          </p:cNvSpPr>
          <p:nvPr>
            <p:ph type="title"/>
          </p:nvPr>
        </p:nvSpPr>
        <p:spPr/>
        <p:txBody>
          <a:bodyPr/>
          <a:lstStyle/>
          <a:p>
            <a:r>
              <a:rPr lang="en-US" dirty="0"/>
              <a:t>A (very biased) view of advancement in ”time”</a:t>
            </a:r>
          </a:p>
        </p:txBody>
      </p:sp>
      <p:sp>
        <p:nvSpPr>
          <p:cNvPr id="3" name="TextBox 2">
            <a:extLst>
              <a:ext uri="{FF2B5EF4-FFF2-40B4-BE49-F238E27FC236}">
                <a16:creationId xmlns:a16="http://schemas.microsoft.com/office/drawing/2014/main" id="{C1DAFC77-10A7-9CD0-CCF2-104EEF98B6D6}"/>
              </a:ext>
            </a:extLst>
          </p:cNvPr>
          <p:cNvSpPr txBox="1"/>
          <p:nvPr/>
        </p:nvSpPr>
        <p:spPr>
          <a:xfrm>
            <a:off x="2276999" y="3498755"/>
            <a:ext cx="1206937" cy="4334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b="0" i="0" u="none" strike="noStrike" cap="none" spc="0" normalizeH="0" baseline="0" dirty="0" err="1">
                <a:ln>
                  <a:noFill/>
                </a:ln>
                <a:solidFill>
                  <a:srgbClr val="000000"/>
                </a:solidFill>
                <a:effectLst/>
                <a:uFillTx/>
                <a:latin typeface="Century Gothic" panose="020B0502020202020204" pitchFamily="34" charset="0"/>
                <a:sym typeface="Calibri"/>
              </a:rPr>
              <a:t>TimeBank</a:t>
            </a:r>
            <a:endParaRPr kumimoji="0" lang="en-US" sz="18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4" name="TextBox 3">
            <a:extLst>
              <a:ext uri="{FF2B5EF4-FFF2-40B4-BE49-F238E27FC236}">
                <a16:creationId xmlns:a16="http://schemas.microsoft.com/office/drawing/2014/main" id="{581280AD-8B58-8019-BD19-E3ABE23E34F3}"/>
              </a:ext>
            </a:extLst>
          </p:cNvPr>
          <p:cNvSpPr txBox="1"/>
          <p:nvPr/>
        </p:nvSpPr>
        <p:spPr>
          <a:xfrm>
            <a:off x="5130988" y="3330473"/>
            <a:ext cx="1986039" cy="7745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b="0" i="0" u="none" strike="noStrike" cap="none" spc="0" normalizeH="0" baseline="0" dirty="0" err="1">
                <a:ln>
                  <a:noFill/>
                </a:ln>
                <a:solidFill>
                  <a:srgbClr val="000000"/>
                </a:solidFill>
                <a:effectLst/>
                <a:uFillTx/>
                <a:latin typeface="Century Gothic" panose="020B0502020202020204" pitchFamily="34" charset="0"/>
                <a:sym typeface="Calibri"/>
              </a:rPr>
              <a:t>EventTime</a:t>
            </a:r>
            <a:endParaRPr kumimoji="0" lang="en-US" sz="1800" b="0" i="0" u="none" strike="noStrike" cap="none" spc="0" normalizeH="0" baseline="0" dirty="0">
              <a:ln>
                <a:noFill/>
              </a:ln>
              <a:solidFill>
                <a:srgbClr val="000000"/>
              </a:solidFill>
              <a:effectLst/>
              <a:uFillTx/>
              <a:latin typeface="Century Gothic" panose="020B0502020202020204" pitchFamily="34" charset="0"/>
              <a:sym typeface="Calibri"/>
            </a:endParaRPr>
          </a:p>
          <a:p>
            <a:pPr marL="0" marR="0" indent="0" algn="l" defTabSz="914400" rtl="0" fontAlgn="auto" latinLnBrk="0" hangingPunct="0">
              <a:lnSpc>
                <a:spcPct val="100000"/>
              </a:lnSpc>
              <a:spcBef>
                <a:spcPts val="500"/>
              </a:spcBef>
              <a:spcAft>
                <a:spcPts val="0"/>
              </a:spcAft>
              <a:buClr>
                <a:srgbClr val="1BB14E"/>
              </a:buClr>
              <a:buSzPct val="75000"/>
              <a:buNone/>
              <a:tabLst/>
            </a:pPr>
            <a:r>
              <a:rPr lang="en-US" sz="1800" dirty="0" err="1">
                <a:latin typeface="Century Gothic" panose="020B0502020202020204" pitchFamily="34" charset="0"/>
              </a:rPr>
              <a:t>AbsoluteTimeline</a:t>
            </a:r>
            <a:endParaRPr kumimoji="0" lang="en-US" sz="1800" b="0" i="0" u="none" strike="noStrike" cap="none" spc="0" normalizeH="0" baseline="0" dirty="0">
              <a:ln>
                <a:noFill/>
              </a:ln>
              <a:solidFill>
                <a:srgbClr val="000000"/>
              </a:solidFill>
              <a:effectLst/>
              <a:uFillTx/>
              <a:latin typeface="Century Gothic" panose="020B0502020202020204" pitchFamily="34" charset="0"/>
              <a:sym typeface="Calibri"/>
            </a:endParaRPr>
          </a:p>
        </p:txBody>
      </p:sp>
      <p:cxnSp>
        <p:nvCxnSpPr>
          <p:cNvPr id="10" name="Straight Arrow Connector 9">
            <a:extLst>
              <a:ext uri="{FF2B5EF4-FFF2-40B4-BE49-F238E27FC236}">
                <a16:creationId xmlns:a16="http://schemas.microsoft.com/office/drawing/2014/main" id="{27E44C7B-72A2-3D76-F5AA-F6BB8A8E924E}"/>
              </a:ext>
            </a:extLst>
          </p:cNvPr>
          <p:cNvCxnSpPr>
            <a:cxnSpLocks/>
            <a:stCxn id="3" idx="3"/>
            <a:endCxn id="4" idx="1"/>
          </p:cNvCxnSpPr>
          <p:nvPr/>
        </p:nvCxnSpPr>
        <p:spPr>
          <a:xfrm>
            <a:off x="3483936" y="3715480"/>
            <a:ext cx="1647053" cy="2278"/>
          </a:xfrm>
          <a:prstGeom prst="straightConnector1">
            <a:avLst/>
          </a:prstGeom>
          <a:noFill/>
          <a:ln w="25400" cap="flat">
            <a:solidFill>
              <a:srgbClr val="C00000"/>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43" name="TextBox 42">
            <a:extLst>
              <a:ext uri="{FF2B5EF4-FFF2-40B4-BE49-F238E27FC236}">
                <a16:creationId xmlns:a16="http://schemas.microsoft.com/office/drawing/2014/main" id="{C4F1D7D5-EF7C-4C67-B614-C6230368AE0D}"/>
              </a:ext>
            </a:extLst>
          </p:cNvPr>
          <p:cNvSpPr txBox="1"/>
          <p:nvPr/>
        </p:nvSpPr>
        <p:spPr>
          <a:xfrm>
            <a:off x="3980942" y="3307024"/>
            <a:ext cx="653037"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lang="en-US" sz="1200" dirty="0">
                <a:latin typeface="Century Gothic" panose="020B0502020202020204" pitchFamily="34" charset="0"/>
              </a:rPr>
              <a:t>(E,T)</a:t>
            </a:r>
            <a:endParaRPr kumimoji="0" lang="en-US" sz="12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5" name="Slide Number Placeholder 4">
            <a:extLst>
              <a:ext uri="{FF2B5EF4-FFF2-40B4-BE49-F238E27FC236}">
                <a16:creationId xmlns:a16="http://schemas.microsoft.com/office/drawing/2014/main" id="{064CA5BA-555D-EF38-86EC-78FC8CDDCF4A}"/>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71</a:t>
            </a:fld>
            <a:endParaRPr lang="en-US" dirty="0"/>
          </a:p>
        </p:txBody>
      </p:sp>
    </p:spTree>
    <p:extLst>
      <p:ext uri="{BB962C8B-B14F-4D97-AF65-F5344CB8AC3E}">
        <p14:creationId xmlns:p14="http://schemas.microsoft.com/office/powerpoint/2010/main" val="4132979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DCF42-D3FF-0D23-E049-7BFE1621898A}"/>
              </a:ext>
            </a:extLst>
          </p:cNvPr>
          <p:cNvSpPr>
            <a:spLocks noGrp="1"/>
          </p:cNvSpPr>
          <p:nvPr>
            <p:ph type="title"/>
          </p:nvPr>
        </p:nvSpPr>
        <p:spPr/>
        <p:txBody>
          <a:bodyPr/>
          <a:lstStyle/>
          <a:p>
            <a:r>
              <a:rPr lang="en-US" dirty="0"/>
              <a:t>A (very biased) view of advancement in ”time”</a:t>
            </a:r>
          </a:p>
        </p:txBody>
      </p:sp>
      <p:sp>
        <p:nvSpPr>
          <p:cNvPr id="3" name="TextBox 2">
            <a:extLst>
              <a:ext uri="{FF2B5EF4-FFF2-40B4-BE49-F238E27FC236}">
                <a16:creationId xmlns:a16="http://schemas.microsoft.com/office/drawing/2014/main" id="{C1DAFC77-10A7-9CD0-CCF2-104EEF98B6D6}"/>
              </a:ext>
            </a:extLst>
          </p:cNvPr>
          <p:cNvSpPr txBox="1"/>
          <p:nvPr/>
        </p:nvSpPr>
        <p:spPr>
          <a:xfrm>
            <a:off x="907192" y="3478425"/>
            <a:ext cx="1206937" cy="4334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b="0" i="0" u="none" strike="noStrike" cap="none" spc="0" normalizeH="0" baseline="0" dirty="0" err="1">
                <a:ln>
                  <a:noFill/>
                </a:ln>
                <a:solidFill>
                  <a:srgbClr val="000000"/>
                </a:solidFill>
                <a:effectLst/>
                <a:uFillTx/>
                <a:latin typeface="Century Gothic" panose="020B0502020202020204" pitchFamily="34" charset="0"/>
                <a:sym typeface="Calibri"/>
              </a:rPr>
              <a:t>TimeBank</a:t>
            </a:r>
            <a:endParaRPr kumimoji="0" lang="en-US" sz="18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4" name="TextBox 3">
            <a:extLst>
              <a:ext uri="{FF2B5EF4-FFF2-40B4-BE49-F238E27FC236}">
                <a16:creationId xmlns:a16="http://schemas.microsoft.com/office/drawing/2014/main" id="{581280AD-8B58-8019-BD19-E3ABE23E34F3}"/>
              </a:ext>
            </a:extLst>
          </p:cNvPr>
          <p:cNvSpPr txBox="1"/>
          <p:nvPr/>
        </p:nvSpPr>
        <p:spPr>
          <a:xfrm>
            <a:off x="3761181" y="3310143"/>
            <a:ext cx="1986039" cy="7745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b="0" i="0" u="none" strike="noStrike" cap="none" spc="0" normalizeH="0" baseline="0" dirty="0" err="1">
                <a:ln>
                  <a:noFill/>
                </a:ln>
                <a:solidFill>
                  <a:srgbClr val="000000"/>
                </a:solidFill>
                <a:effectLst/>
                <a:uFillTx/>
                <a:latin typeface="Century Gothic" panose="020B0502020202020204" pitchFamily="34" charset="0"/>
                <a:sym typeface="Calibri"/>
              </a:rPr>
              <a:t>EventTime</a:t>
            </a:r>
            <a:endParaRPr kumimoji="0" lang="en-US" sz="1800" b="0" i="0" u="none" strike="noStrike" cap="none" spc="0" normalizeH="0" baseline="0" dirty="0">
              <a:ln>
                <a:noFill/>
              </a:ln>
              <a:solidFill>
                <a:srgbClr val="000000"/>
              </a:solidFill>
              <a:effectLst/>
              <a:uFillTx/>
              <a:latin typeface="Century Gothic" panose="020B0502020202020204" pitchFamily="34" charset="0"/>
              <a:sym typeface="Calibri"/>
            </a:endParaRPr>
          </a:p>
          <a:p>
            <a:pPr marL="0" marR="0" indent="0" algn="l" defTabSz="914400" rtl="0" fontAlgn="auto" latinLnBrk="0" hangingPunct="0">
              <a:lnSpc>
                <a:spcPct val="100000"/>
              </a:lnSpc>
              <a:spcBef>
                <a:spcPts val="500"/>
              </a:spcBef>
              <a:spcAft>
                <a:spcPts val="0"/>
              </a:spcAft>
              <a:buClr>
                <a:srgbClr val="1BB14E"/>
              </a:buClr>
              <a:buSzPct val="75000"/>
              <a:buNone/>
              <a:tabLst/>
            </a:pPr>
            <a:r>
              <a:rPr lang="en-US" sz="1800" dirty="0" err="1">
                <a:latin typeface="Century Gothic" panose="020B0502020202020204" pitchFamily="34" charset="0"/>
              </a:rPr>
              <a:t>AbsoluteTimeline</a:t>
            </a:r>
            <a:endParaRPr kumimoji="0" lang="en-US" sz="18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5" name="TextBox 4">
            <a:extLst>
              <a:ext uri="{FF2B5EF4-FFF2-40B4-BE49-F238E27FC236}">
                <a16:creationId xmlns:a16="http://schemas.microsoft.com/office/drawing/2014/main" id="{D95D3C00-1A19-F8FE-D9F2-17CDB2C4FDBC}"/>
              </a:ext>
            </a:extLst>
          </p:cNvPr>
          <p:cNvSpPr txBox="1"/>
          <p:nvPr/>
        </p:nvSpPr>
        <p:spPr>
          <a:xfrm>
            <a:off x="7676675" y="3407394"/>
            <a:ext cx="1010125" cy="5755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i="0" u="none" strike="noStrike" cap="none" spc="0" normalizeH="0" baseline="0" dirty="0" err="1">
                <a:ln>
                  <a:noFill/>
                </a:ln>
                <a:solidFill>
                  <a:srgbClr val="000000"/>
                </a:solidFill>
                <a:effectLst/>
                <a:uFillTx/>
                <a:latin typeface="Century Gothic" panose="020B0502020202020204" pitchFamily="34" charset="0"/>
                <a:sym typeface="Calibri"/>
              </a:rPr>
              <a:t>SteQE</a:t>
            </a:r>
            <a:endParaRPr kumimoji="0" lang="en-US" sz="1800" i="0" u="none" strike="noStrike" cap="none" spc="0" normalizeH="0" baseline="0" dirty="0">
              <a:ln>
                <a:noFill/>
              </a:ln>
              <a:solidFill>
                <a:srgbClr val="000000"/>
              </a:solidFill>
              <a:effectLst/>
              <a:uFillTx/>
              <a:latin typeface="Century Gothic" panose="020B0502020202020204" pitchFamily="34" charset="0"/>
              <a:sym typeface="Calibri"/>
            </a:endParaRPr>
          </a:p>
        </p:txBody>
      </p:sp>
      <p:cxnSp>
        <p:nvCxnSpPr>
          <p:cNvPr id="10" name="Straight Arrow Connector 9">
            <a:extLst>
              <a:ext uri="{FF2B5EF4-FFF2-40B4-BE49-F238E27FC236}">
                <a16:creationId xmlns:a16="http://schemas.microsoft.com/office/drawing/2014/main" id="{27E44C7B-72A2-3D76-F5AA-F6BB8A8E924E}"/>
              </a:ext>
            </a:extLst>
          </p:cNvPr>
          <p:cNvCxnSpPr>
            <a:cxnSpLocks/>
            <a:stCxn id="3" idx="3"/>
            <a:endCxn id="4" idx="1"/>
          </p:cNvCxnSpPr>
          <p:nvPr/>
        </p:nvCxnSpPr>
        <p:spPr>
          <a:xfrm>
            <a:off x="2114129" y="3695150"/>
            <a:ext cx="1647053" cy="2278"/>
          </a:xfrm>
          <a:prstGeom prst="straightConnector1">
            <a:avLst/>
          </a:prstGeom>
          <a:noFill/>
          <a:ln w="25400" cap="flat">
            <a:solidFill>
              <a:srgbClr val="C00000"/>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400A1A87-903D-A34C-5CE2-7D4FAB7DDB7A}"/>
              </a:ext>
            </a:extLst>
          </p:cNvPr>
          <p:cNvCxnSpPr>
            <a:cxnSpLocks/>
            <a:stCxn id="4" idx="3"/>
            <a:endCxn id="5" idx="1"/>
          </p:cNvCxnSpPr>
          <p:nvPr/>
        </p:nvCxnSpPr>
        <p:spPr>
          <a:xfrm flipV="1">
            <a:off x="5747219" y="3695149"/>
            <a:ext cx="1929456" cy="2280"/>
          </a:xfrm>
          <a:prstGeom prst="straightConnector1">
            <a:avLst/>
          </a:prstGeom>
          <a:noFill/>
          <a:ln w="25400" cap="flat">
            <a:solidFill>
              <a:srgbClr val="C00000"/>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43" name="TextBox 42">
            <a:extLst>
              <a:ext uri="{FF2B5EF4-FFF2-40B4-BE49-F238E27FC236}">
                <a16:creationId xmlns:a16="http://schemas.microsoft.com/office/drawing/2014/main" id="{C4F1D7D5-EF7C-4C67-B614-C6230368AE0D}"/>
              </a:ext>
            </a:extLst>
          </p:cNvPr>
          <p:cNvSpPr txBox="1"/>
          <p:nvPr/>
        </p:nvSpPr>
        <p:spPr>
          <a:xfrm>
            <a:off x="2611135" y="3286694"/>
            <a:ext cx="653037"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lang="en-US" sz="1200" dirty="0">
                <a:latin typeface="Century Gothic" panose="020B0502020202020204" pitchFamily="34" charset="0"/>
              </a:rPr>
              <a:t>(E,T)</a:t>
            </a:r>
            <a:endParaRPr kumimoji="0" lang="en-US" sz="12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46" name="TextBox 45">
            <a:extLst>
              <a:ext uri="{FF2B5EF4-FFF2-40B4-BE49-F238E27FC236}">
                <a16:creationId xmlns:a16="http://schemas.microsoft.com/office/drawing/2014/main" id="{7184B967-FD12-654B-31B8-52A9C43979AC}"/>
              </a:ext>
            </a:extLst>
          </p:cNvPr>
          <p:cNvSpPr txBox="1"/>
          <p:nvPr/>
        </p:nvSpPr>
        <p:spPr>
          <a:xfrm>
            <a:off x="5667941" y="3307866"/>
            <a:ext cx="2221340"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lang="en-US" sz="1200" dirty="0">
                <a:latin typeface="Century Gothic" panose="020B0502020202020204" pitchFamily="34" charset="0"/>
              </a:rPr>
              <a:t>Spatiotemporal grounding</a:t>
            </a:r>
            <a:endParaRPr kumimoji="0" lang="en-US" sz="12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6" name="Slide Number Placeholder 5">
            <a:extLst>
              <a:ext uri="{FF2B5EF4-FFF2-40B4-BE49-F238E27FC236}">
                <a16:creationId xmlns:a16="http://schemas.microsoft.com/office/drawing/2014/main" id="{98D04858-2B85-F388-CCD0-1D09CD540960}"/>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72</a:t>
            </a:fld>
            <a:endParaRPr lang="en-US" dirty="0"/>
          </a:p>
        </p:txBody>
      </p:sp>
    </p:spTree>
    <p:extLst>
      <p:ext uri="{BB962C8B-B14F-4D97-AF65-F5344CB8AC3E}">
        <p14:creationId xmlns:p14="http://schemas.microsoft.com/office/powerpoint/2010/main" val="902649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DCF42-D3FF-0D23-E049-7BFE1621898A}"/>
              </a:ext>
            </a:extLst>
          </p:cNvPr>
          <p:cNvSpPr>
            <a:spLocks noGrp="1"/>
          </p:cNvSpPr>
          <p:nvPr>
            <p:ph type="title"/>
          </p:nvPr>
        </p:nvSpPr>
        <p:spPr/>
        <p:txBody>
          <a:bodyPr/>
          <a:lstStyle/>
          <a:p>
            <a:r>
              <a:rPr lang="en-US" dirty="0"/>
              <a:t>A (very biased) view of advancement in ”time”</a:t>
            </a:r>
          </a:p>
        </p:txBody>
      </p:sp>
      <p:sp>
        <p:nvSpPr>
          <p:cNvPr id="3" name="TextBox 2">
            <a:extLst>
              <a:ext uri="{FF2B5EF4-FFF2-40B4-BE49-F238E27FC236}">
                <a16:creationId xmlns:a16="http://schemas.microsoft.com/office/drawing/2014/main" id="{C1DAFC77-10A7-9CD0-CCF2-104EEF98B6D6}"/>
              </a:ext>
            </a:extLst>
          </p:cNvPr>
          <p:cNvSpPr txBox="1"/>
          <p:nvPr/>
        </p:nvSpPr>
        <p:spPr>
          <a:xfrm>
            <a:off x="819459" y="2220265"/>
            <a:ext cx="1206937" cy="4334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b="0" i="0" u="none" strike="noStrike" cap="none" spc="0" normalizeH="0" baseline="0" dirty="0" err="1">
                <a:ln>
                  <a:noFill/>
                </a:ln>
                <a:solidFill>
                  <a:srgbClr val="000000"/>
                </a:solidFill>
                <a:effectLst/>
                <a:uFillTx/>
                <a:latin typeface="Century Gothic" panose="020B0502020202020204" pitchFamily="34" charset="0"/>
                <a:sym typeface="Calibri"/>
              </a:rPr>
              <a:t>TimeBank</a:t>
            </a:r>
            <a:endParaRPr kumimoji="0" lang="en-US" sz="18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4" name="TextBox 3">
            <a:extLst>
              <a:ext uri="{FF2B5EF4-FFF2-40B4-BE49-F238E27FC236}">
                <a16:creationId xmlns:a16="http://schemas.microsoft.com/office/drawing/2014/main" id="{581280AD-8B58-8019-BD19-E3ABE23E34F3}"/>
              </a:ext>
            </a:extLst>
          </p:cNvPr>
          <p:cNvSpPr txBox="1"/>
          <p:nvPr/>
        </p:nvSpPr>
        <p:spPr>
          <a:xfrm>
            <a:off x="3673448" y="2051983"/>
            <a:ext cx="1986039" cy="7745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b="0" i="0" u="none" strike="noStrike" cap="none" spc="0" normalizeH="0" baseline="0" dirty="0" err="1">
                <a:ln>
                  <a:noFill/>
                </a:ln>
                <a:solidFill>
                  <a:srgbClr val="000000"/>
                </a:solidFill>
                <a:effectLst/>
                <a:uFillTx/>
                <a:latin typeface="Century Gothic" panose="020B0502020202020204" pitchFamily="34" charset="0"/>
                <a:sym typeface="Calibri"/>
              </a:rPr>
              <a:t>EventTime</a:t>
            </a:r>
            <a:endParaRPr kumimoji="0" lang="en-US" sz="1800" b="0" i="0" u="none" strike="noStrike" cap="none" spc="0" normalizeH="0" baseline="0" dirty="0">
              <a:ln>
                <a:noFill/>
              </a:ln>
              <a:solidFill>
                <a:srgbClr val="000000"/>
              </a:solidFill>
              <a:effectLst/>
              <a:uFillTx/>
              <a:latin typeface="Century Gothic" panose="020B0502020202020204" pitchFamily="34" charset="0"/>
              <a:sym typeface="Calibri"/>
            </a:endParaRPr>
          </a:p>
          <a:p>
            <a:pPr marL="0" marR="0" indent="0" algn="l" defTabSz="914400" rtl="0" fontAlgn="auto" latinLnBrk="0" hangingPunct="0">
              <a:lnSpc>
                <a:spcPct val="100000"/>
              </a:lnSpc>
              <a:spcBef>
                <a:spcPts val="500"/>
              </a:spcBef>
              <a:spcAft>
                <a:spcPts val="0"/>
              </a:spcAft>
              <a:buClr>
                <a:srgbClr val="1BB14E"/>
              </a:buClr>
              <a:buSzPct val="75000"/>
              <a:buNone/>
              <a:tabLst/>
            </a:pPr>
            <a:r>
              <a:rPr lang="en-US" sz="1800" dirty="0" err="1">
                <a:latin typeface="Century Gothic" panose="020B0502020202020204" pitchFamily="34" charset="0"/>
              </a:rPr>
              <a:t>AbsoluteTimeline</a:t>
            </a:r>
            <a:endParaRPr kumimoji="0" lang="en-US" sz="18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5" name="TextBox 4">
            <a:extLst>
              <a:ext uri="{FF2B5EF4-FFF2-40B4-BE49-F238E27FC236}">
                <a16:creationId xmlns:a16="http://schemas.microsoft.com/office/drawing/2014/main" id="{D95D3C00-1A19-F8FE-D9F2-17CDB2C4FDBC}"/>
              </a:ext>
            </a:extLst>
          </p:cNvPr>
          <p:cNvSpPr txBox="1"/>
          <p:nvPr/>
        </p:nvSpPr>
        <p:spPr>
          <a:xfrm>
            <a:off x="7588942" y="2149234"/>
            <a:ext cx="1010125" cy="5755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i="0" u="none" strike="noStrike" cap="none" spc="0" normalizeH="0" baseline="0" dirty="0" err="1">
                <a:ln>
                  <a:noFill/>
                </a:ln>
                <a:solidFill>
                  <a:srgbClr val="000000"/>
                </a:solidFill>
                <a:effectLst/>
                <a:uFillTx/>
                <a:latin typeface="Century Gothic" panose="020B0502020202020204" pitchFamily="34" charset="0"/>
                <a:sym typeface="Calibri"/>
              </a:rPr>
              <a:t>SteQE</a:t>
            </a:r>
            <a:endParaRPr kumimoji="0" lang="en-US" sz="180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6" name="TextBox 5">
            <a:extLst>
              <a:ext uri="{FF2B5EF4-FFF2-40B4-BE49-F238E27FC236}">
                <a16:creationId xmlns:a16="http://schemas.microsoft.com/office/drawing/2014/main" id="{473240EC-BE9B-E58C-506E-6CFC4536EA22}"/>
              </a:ext>
            </a:extLst>
          </p:cNvPr>
          <p:cNvSpPr txBox="1"/>
          <p:nvPr/>
        </p:nvSpPr>
        <p:spPr>
          <a:xfrm>
            <a:off x="457200" y="4422753"/>
            <a:ext cx="1931452" cy="4334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b="0" i="0" u="none" strike="noStrike" cap="none" spc="0" normalizeH="0" baseline="0" dirty="0" err="1">
                <a:ln>
                  <a:noFill/>
                </a:ln>
                <a:solidFill>
                  <a:srgbClr val="000000"/>
                </a:solidFill>
                <a:effectLst/>
                <a:uFillTx/>
                <a:latin typeface="Century Gothic" panose="020B0502020202020204" pitchFamily="34" charset="0"/>
                <a:sym typeface="Calibri"/>
              </a:rPr>
              <a:t>TimeBank</a:t>
            </a:r>
            <a:r>
              <a:rPr kumimoji="0" lang="en-US" sz="1800" b="0" i="0" u="none" strike="noStrike" cap="none" spc="0" normalizeH="0" baseline="0" dirty="0">
                <a:ln>
                  <a:noFill/>
                </a:ln>
                <a:solidFill>
                  <a:srgbClr val="000000"/>
                </a:solidFill>
                <a:effectLst/>
                <a:uFillTx/>
                <a:latin typeface="Century Gothic" panose="020B0502020202020204" pitchFamily="34" charset="0"/>
                <a:sym typeface="Calibri"/>
              </a:rPr>
              <a:t>-Dense</a:t>
            </a:r>
          </a:p>
        </p:txBody>
      </p:sp>
      <p:cxnSp>
        <p:nvCxnSpPr>
          <p:cNvPr id="10" name="Straight Arrow Connector 9">
            <a:extLst>
              <a:ext uri="{FF2B5EF4-FFF2-40B4-BE49-F238E27FC236}">
                <a16:creationId xmlns:a16="http://schemas.microsoft.com/office/drawing/2014/main" id="{27E44C7B-72A2-3D76-F5AA-F6BB8A8E924E}"/>
              </a:ext>
            </a:extLst>
          </p:cNvPr>
          <p:cNvCxnSpPr>
            <a:cxnSpLocks/>
            <a:stCxn id="3" idx="3"/>
            <a:endCxn id="4" idx="1"/>
          </p:cNvCxnSpPr>
          <p:nvPr/>
        </p:nvCxnSpPr>
        <p:spPr>
          <a:xfrm>
            <a:off x="2026396" y="2436990"/>
            <a:ext cx="1647053" cy="2278"/>
          </a:xfrm>
          <a:prstGeom prst="straightConnector1">
            <a:avLst/>
          </a:prstGeom>
          <a:noFill/>
          <a:ln w="25400" cap="flat">
            <a:solidFill>
              <a:srgbClr val="C00000"/>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3" name="Straight Arrow Connector 12">
            <a:extLst>
              <a:ext uri="{FF2B5EF4-FFF2-40B4-BE49-F238E27FC236}">
                <a16:creationId xmlns:a16="http://schemas.microsoft.com/office/drawing/2014/main" id="{026BC903-29C9-2F22-67CD-C94EFA9B7669}"/>
              </a:ext>
            </a:extLst>
          </p:cNvPr>
          <p:cNvCxnSpPr>
            <a:cxnSpLocks/>
            <a:stCxn id="3" idx="2"/>
            <a:endCxn id="6" idx="0"/>
          </p:cNvCxnSpPr>
          <p:nvPr/>
        </p:nvCxnSpPr>
        <p:spPr>
          <a:xfrm flipH="1">
            <a:off x="1422926" y="2653716"/>
            <a:ext cx="3" cy="1769037"/>
          </a:xfrm>
          <a:prstGeom prst="straightConnector1">
            <a:avLst/>
          </a:prstGeom>
          <a:noFill/>
          <a:ln w="25400" cap="flat">
            <a:solidFill>
              <a:srgbClr val="C00000"/>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400A1A87-903D-A34C-5CE2-7D4FAB7DDB7A}"/>
              </a:ext>
            </a:extLst>
          </p:cNvPr>
          <p:cNvCxnSpPr>
            <a:cxnSpLocks/>
            <a:stCxn id="4" idx="3"/>
            <a:endCxn id="5" idx="1"/>
          </p:cNvCxnSpPr>
          <p:nvPr/>
        </p:nvCxnSpPr>
        <p:spPr>
          <a:xfrm flipV="1">
            <a:off x="5659486" y="2436989"/>
            <a:ext cx="1929456" cy="2280"/>
          </a:xfrm>
          <a:prstGeom prst="straightConnector1">
            <a:avLst/>
          </a:prstGeom>
          <a:noFill/>
          <a:ln w="25400" cap="flat">
            <a:solidFill>
              <a:srgbClr val="C00000"/>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43" name="TextBox 42">
            <a:extLst>
              <a:ext uri="{FF2B5EF4-FFF2-40B4-BE49-F238E27FC236}">
                <a16:creationId xmlns:a16="http://schemas.microsoft.com/office/drawing/2014/main" id="{C4F1D7D5-EF7C-4C67-B614-C6230368AE0D}"/>
              </a:ext>
            </a:extLst>
          </p:cNvPr>
          <p:cNvSpPr txBox="1"/>
          <p:nvPr/>
        </p:nvSpPr>
        <p:spPr>
          <a:xfrm>
            <a:off x="2523402" y="2028534"/>
            <a:ext cx="653037"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lang="en-US" sz="1200" dirty="0">
                <a:latin typeface="Century Gothic" panose="020B0502020202020204" pitchFamily="34" charset="0"/>
              </a:rPr>
              <a:t>(E,T)</a:t>
            </a:r>
            <a:endParaRPr kumimoji="0" lang="en-US" sz="12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44" name="TextBox 43">
            <a:extLst>
              <a:ext uri="{FF2B5EF4-FFF2-40B4-BE49-F238E27FC236}">
                <a16:creationId xmlns:a16="http://schemas.microsoft.com/office/drawing/2014/main" id="{FCE4714B-A852-A081-D8F4-D0FE8E9E87F9}"/>
              </a:ext>
            </a:extLst>
          </p:cNvPr>
          <p:cNvSpPr txBox="1"/>
          <p:nvPr/>
        </p:nvSpPr>
        <p:spPr>
          <a:xfrm>
            <a:off x="880233" y="3211066"/>
            <a:ext cx="653037"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lang="en-US" sz="1200" dirty="0">
                <a:latin typeface="Century Gothic" panose="020B0502020202020204" pitchFamily="34" charset="0"/>
              </a:rPr>
              <a:t>(E,E)</a:t>
            </a:r>
            <a:endParaRPr kumimoji="0" lang="en-US" sz="12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46" name="TextBox 45">
            <a:extLst>
              <a:ext uri="{FF2B5EF4-FFF2-40B4-BE49-F238E27FC236}">
                <a16:creationId xmlns:a16="http://schemas.microsoft.com/office/drawing/2014/main" id="{7184B967-FD12-654B-31B8-52A9C43979AC}"/>
              </a:ext>
            </a:extLst>
          </p:cNvPr>
          <p:cNvSpPr txBox="1"/>
          <p:nvPr/>
        </p:nvSpPr>
        <p:spPr>
          <a:xfrm>
            <a:off x="5580208" y="2049706"/>
            <a:ext cx="2221340"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lang="en-US" sz="1200" dirty="0">
                <a:latin typeface="Century Gothic" panose="020B0502020202020204" pitchFamily="34" charset="0"/>
              </a:rPr>
              <a:t>Spatiotemporal grounding</a:t>
            </a:r>
            <a:endParaRPr kumimoji="0" lang="en-US" sz="12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7" name="Slide Number Placeholder 6">
            <a:extLst>
              <a:ext uri="{FF2B5EF4-FFF2-40B4-BE49-F238E27FC236}">
                <a16:creationId xmlns:a16="http://schemas.microsoft.com/office/drawing/2014/main" id="{EF09E28C-BD6B-1D65-339D-F4589930C965}"/>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73</a:t>
            </a:fld>
            <a:endParaRPr lang="en-US" dirty="0"/>
          </a:p>
        </p:txBody>
      </p:sp>
    </p:spTree>
    <p:extLst>
      <p:ext uri="{BB962C8B-B14F-4D97-AF65-F5344CB8AC3E}">
        <p14:creationId xmlns:p14="http://schemas.microsoft.com/office/powerpoint/2010/main" val="2614899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DCF42-D3FF-0D23-E049-7BFE1621898A}"/>
              </a:ext>
            </a:extLst>
          </p:cNvPr>
          <p:cNvSpPr>
            <a:spLocks noGrp="1"/>
          </p:cNvSpPr>
          <p:nvPr>
            <p:ph type="title"/>
          </p:nvPr>
        </p:nvSpPr>
        <p:spPr/>
        <p:txBody>
          <a:bodyPr/>
          <a:lstStyle/>
          <a:p>
            <a:r>
              <a:rPr lang="en-US" dirty="0"/>
              <a:t>A (very biased) view of advancement in ”time”</a:t>
            </a:r>
          </a:p>
        </p:txBody>
      </p:sp>
      <p:sp>
        <p:nvSpPr>
          <p:cNvPr id="3" name="TextBox 2">
            <a:extLst>
              <a:ext uri="{FF2B5EF4-FFF2-40B4-BE49-F238E27FC236}">
                <a16:creationId xmlns:a16="http://schemas.microsoft.com/office/drawing/2014/main" id="{C1DAFC77-10A7-9CD0-CCF2-104EEF98B6D6}"/>
              </a:ext>
            </a:extLst>
          </p:cNvPr>
          <p:cNvSpPr txBox="1"/>
          <p:nvPr/>
        </p:nvSpPr>
        <p:spPr>
          <a:xfrm>
            <a:off x="819459" y="2220265"/>
            <a:ext cx="1206937" cy="4334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b="0" i="0" u="none" strike="noStrike" cap="none" spc="0" normalizeH="0" baseline="0" dirty="0" err="1">
                <a:ln>
                  <a:noFill/>
                </a:ln>
                <a:solidFill>
                  <a:srgbClr val="000000"/>
                </a:solidFill>
                <a:effectLst/>
                <a:uFillTx/>
                <a:latin typeface="Century Gothic" panose="020B0502020202020204" pitchFamily="34" charset="0"/>
                <a:sym typeface="Calibri"/>
              </a:rPr>
              <a:t>TimeBank</a:t>
            </a:r>
            <a:endParaRPr kumimoji="0" lang="en-US" sz="18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4" name="TextBox 3">
            <a:extLst>
              <a:ext uri="{FF2B5EF4-FFF2-40B4-BE49-F238E27FC236}">
                <a16:creationId xmlns:a16="http://schemas.microsoft.com/office/drawing/2014/main" id="{581280AD-8B58-8019-BD19-E3ABE23E34F3}"/>
              </a:ext>
            </a:extLst>
          </p:cNvPr>
          <p:cNvSpPr txBox="1"/>
          <p:nvPr/>
        </p:nvSpPr>
        <p:spPr>
          <a:xfrm>
            <a:off x="3673448" y="2051983"/>
            <a:ext cx="1986039" cy="7745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b="0" i="0" u="none" strike="noStrike" cap="none" spc="0" normalizeH="0" baseline="0" dirty="0" err="1">
                <a:ln>
                  <a:noFill/>
                </a:ln>
                <a:solidFill>
                  <a:srgbClr val="000000"/>
                </a:solidFill>
                <a:effectLst/>
                <a:uFillTx/>
                <a:latin typeface="Century Gothic" panose="020B0502020202020204" pitchFamily="34" charset="0"/>
                <a:sym typeface="Calibri"/>
              </a:rPr>
              <a:t>EventTime</a:t>
            </a:r>
            <a:endParaRPr kumimoji="0" lang="en-US" sz="1800" b="0" i="0" u="none" strike="noStrike" cap="none" spc="0" normalizeH="0" baseline="0" dirty="0">
              <a:ln>
                <a:noFill/>
              </a:ln>
              <a:solidFill>
                <a:srgbClr val="000000"/>
              </a:solidFill>
              <a:effectLst/>
              <a:uFillTx/>
              <a:latin typeface="Century Gothic" panose="020B0502020202020204" pitchFamily="34" charset="0"/>
              <a:sym typeface="Calibri"/>
            </a:endParaRPr>
          </a:p>
          <a:p>
            <a:pPr marL="0" marR="0" indent="0" algn="l" defTabSz="914400" rtl="0" fontAlgn="auto" latinLnBrk="0" hangingPunct="0">
              <a:lnSpc>
                <a:spcPct val="100000"/>
              </a:lnSpc>
              <a:spcBef>
                <a:spcPts val="500"/>
              </a:spcBef>
              <a:spcAft>
                <a:spcPts val="0"/>
              </a:spcAft>
              <a:buClr>
                <a:srgbClr val="1BB14E"/>
              </a:buClr>
              <a:buSzPct val="75000"/>
              <a:buNone/>
              <a:tabLst/>
            </a:pPr>
            <a:r>
              <a:rPr lang="en-US" sz="1800" dirty="0" err="1">
                <a:latin typeface="Century Gothic" panose="020B0502020202020204" pitchFamily="34" charset="0"/>
              </a:rPr>
              <a:t>AbsoluteTimeline</a:t>
            </a:r>
            <a:endParaRPr kumimoji="0" lang="en-US" sz="18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5" name="TextBox 4">
            <a:extLst>
              <a:ext uri="{FF2B5EF4-FFF2-40B4-BE49-F238E27FC236}">
                <a16:creationId xmlns:a16="http://schemas.microsoft.com/office/drawing/2014/main" id="{D95D3C00-1A19-F8FE-D9F2-17CDB2C4FDBC}"/>
              </a:ext>
            </a:extLst>
          </p:cNvPr>
          <p:cNvSpPr txBox="1"/>
          <p:nvPr/>
        </p:nvSpPr>
        <p:spPr>
          <a:xfrm>
            <a:off x="7588942" y="2149234"/>
            <a:ext cx="1010125" cy="5755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i="0" u="none" strike="noStrike" cap="none" spc="0" normalizeH="0" baseline="0" dirty="0" err="1">
                <a:ln>
                  <a:noFill/>
                </a:ln>
                <a:solidFill>
                  <a:srgbClr val="000000"/>
                </a:solidFill>
                <a:effectLst/>
                <a:uFillTx/>
                <a:latin typeface="Century Gothic" panose="020B0502020202020204" pitchFamily="34" charset="0"/>
                <a:sym typeface="Calibri"/>
              </a:rPr>
              <a:t>SteQE</a:t>
            </a:r>
            <a:endParaRPr kumimoji="0" lang="en-US" sz="180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6" name="TextBox 5">
            <a:extLst>
              <a:ext uri="{FF2B5EF4-FFF2-40B4-BE49-F238E27FC236}">
                <a16:creationId xmlns:a16="http://schemas.microsoft.com/office/drawing/2014/main" id="{473240EC-BE9B-E58C-506E-6CFC4536EA22}"/>
              </a:ext>
            </a:extLst>
          </p:cNvPr>
          <p:cNvSpPr txBox="1"/>
          <p:nvPr/>
        </p:nvSpPr>
        <p:spPr>
          <a:xfrm>
            <a:off x="457200" y="4422753"/>
            <a:ext cx="1931452" cy="4334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b="0" i="0" u="none" strike="noStrike" cap="none" spc="0" normalizeH="0" baseline="0" dirty="0" err="1">
                <a:ln>
                  <a:noFill/>
                </a:ln>
                <a:solidFill>
                  <a:srgbClr val="000000"/>
                </a:solidFill>
                <a:effectLst/>
                <a:uFillTx/>
                <a:latin typeface="Century Gothic" panose="020B0502020202020204" pitchFamily="34" charset="0"/>
                <a:sym typeface="Calibri"/>
              </a:rPr>
              <a:t>TimeBank</a:t>
            </a:r>
            <a:r>
              <a:rPr kumimoji="0" lang="en-US" sz="1800" b="0" i="0" u="none" strike="noStrike" cap="none" spc="0" normalizeH="0" baseline="0" dirty="0">
                <a:ln>
                  <a:noFill/>
                </a:ln>
                <a:solidFill>
                  <a:srgbClr val="000000"/>
                </a:solidFill>
                <a:effectLst/>
                <a:uFillTx/>
                <a:latin typeface="Century Gothic" panose="020B0502020202020204" pitchFamily="34" charset="0"/>
                <a:sym typeface="Calibri"/>
              </a:rPr>
              <a:t>-Dense</a:t>
            </a:r>
          </a:p>
        </p:txBody>
      </p:sp>
      <p:sp>
        <p:nvSpPr>
          <p:cNvPr id="7" name="TextBox 6">
            <a:extLst>
              <a:ext uri="{FF2B5EF4-FFF2-40B4-BE49-F238E27FC236}">
                <a16:creationId xmlns:a16="http://schemas.microsoft.com/office/drawing/2014/main" id="{2D03D632-BEE8-E214-3368-6B5B6E117A2F}"/>
              </a:ext>
            </a:extLst>
          </p:cNvPr>
          <p:cNvSpPr txBox="1"/>
          <p:nvPr/>
        </p:nvSpPr>
        <p:spPr>
          <a:xfrm>
            <a:off x="3891909" y="4351723"/>
            <a:ext cx="1263401" cy="5755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b="0" i="0" u="none" strike="noStrike" cap="none" spc="0" normalizeH="0" baseline="0" dirty="0">
                <a:ln>
                  <a:noFill/>
                </a:ln>
                <a:solidFill>
                  <a:srgbClr val="000000"/>
                </a:solidFill>
                <a:effectLst/>
                <a:uFillTx/>
                <a:latin typeface="Century Gothic" panose="020B0502020202020204" pitchFamily="34" charset="0"/>
                <a:sym typeface="Calibri"/>
              </a:rPr>
              <a:t>MATRES</a:t>
            </a:r>
          </a:p>
        </p:txBody>
      </p:sp>
      <p:cxnSp>
        <p:nvCxnSpPr>
          <p:cNvPr id="10" name="Straight Arrow Connector 9">
            <a:extLst>
              <a:ext uri="{FF2B5EF4-FFF2-40B4-BE49-F238E27FC236}">
                <a16:creationId xmlns:a16="http://schemas.microsoft.com/office/drawing/2014/main" id="{27E44C7B-72A2-3D76-F5AA-F6BB8A8E924E}"/>
              </a:ext>
            </a:extLst>
          </p:cNvPr>
          <p:cNvCxnSpPr>
            <a:cxnSpLocks/>
            <a:stCxn id="3" idx="3"/>
            <a:endCxn id="4" idx="1"/>
          </p:cNvCxnSpPr>
          <p:nvPr/>
        </p:nvCxnSpPr>
        <p:spPr>
          <a:xfrm>
            <a:off x="2026396" y="2436990"/>
            <a:ext cx="1647053" cy="2278"/>
          </a:xfrm>
          <a:prstGeom prst="straightConnector1">
            <a:avLst/>
          </a:prstGeom>
          <a:noFill/>
          <a:ln w="25400" cap="flat">
            <a:solidFill>
              <a:srgbClr val="C00000"/>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3" name="Straight Arrow Connector 12">
            <a:extLst>
              <a:ext uri="{FF2B5EF4-FFF2-40B4-BE49-F238E27FC236}">
                <a16:creationId xmlns:a16="http://schemas.microsoft.com/office/drawing/2014/main" id="{026BC903-29C9-2F22-67CD-C94EFA9B7669}"/>
              </a:ext>
            </a:extLst>
          </p:cNvPr>
          <p:cNvCxnSpPr>
            <a:cxnSpLocks/>
            <a:stCxn id="3" idx="2"/>
            <a:endCxn id="6" idx="0"/>
          </p:cNvCxnSpPr>
          <p:nvPr/>
        </p:nvCxnSpPr>
        <p:spPr>
          <a:xfrm flipH="1">
            <a:off x="1422926" y="2653716"/>
            <a:ext cx="3" cy="1769037"/>
          </a:xfrm>
          <a:prstGeom prst="straightConnector1">
            <a:avLst/>
          </a:prstGeom>
          <a:noFill/>
          <a:ln w="25400" cap="flat">
            <a:solidFill>
              <a:srgbClr val="C00000"/>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0EBC4596-1696-7950-2118-04E5B1E27F4F}"/>
              </a:ext>
            </a:extLst>
          </p:cNvPr>
          <p:cNvCxnSpPr>
            <a:cxnSpLocks/>
            <a:stCxn id="6" idx="3"/>
            <a:endCxn id="7" idx="1"/>
          </p:cNvCxnSpPr>
          <p:nvPr/>
        </p:nvCxnSpPr>
        <p:spPr>
          <a:xfrm>
            <a:off x="2388652" y="4639478"/>
            <a:ext cx="1503257" cy="0"/>
          </a:xfrm>
          <a:prstGeom prst="straightConnector1">
            <a:avLst/>
          </a:prstGeom>
          <a:noFill/>
          <a:ln w="25400" cap="flat">
            <a:solidFill>
              <a:srgbClr val="C00000"/>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400A1A87-903D-A34C-5CE2-7D4FAB7DDB7A}"/>
              </a:ext>
            </a:extLst>
          </p:cNvPr>
          <p:cNvCxnSpPr>
            <a:cxnSpLocks/>
            <a:stCxn id="4" idx="3"/>
            <a:endCxn id="5" idx="1"/>
          </p:cNvCxnSpPr>
          <p:nvPr/>
        </p:nvCxnSpPr>
        <p:spPr>
          <a:xfrm flipV="1">
            <a:off x="5659486" y="2436989"/>
            <a:ext cx="1929456" cy="2280"/>
          </a:xfrm>
          <a:prstGeom prst="straightConnector1">
            <a:avLst/>
          </a:prstGeom>
          <a:noFill/>
          <a:ln w="25400" cap="flat">
            <a:solidFill>
              <a:srgbClr val="C00000"/>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43" name="TextBox 42">
            <a:extLst>
              <a:ext uri="{FF2B5EF4-FFF2-40B4-BE49-F238E27FC236}">
                <a16:creationId xmlns:a16="http://schemas.microsoft.com/office/drawing/2014/main" id="{C4F1D7D5-EF7C-4C67-B614-C6230368AE0D}"/>
              </a:ext>
            </a:extLst>
          </p:cNvPr>
          <p:cNvSpPr txBox="1"/>
          <p:nvPr/>
        </p:nvSpPr>
        <p:spPr>
          <a:xfrm>
            <a:off x="2523402" y="2028534"/>
            <a:ext cx="653037"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lang="en-US" sz="1200" dirty="0">
                <a:latin typeface="Century Gothic" panose="020B0502020202020204" pitchFamily="34" charset="0"/>
              </a:rPr>
              <a:t>(E,T)</a:t>
            </a:r>
            <a:endParaRPr kumimoji="0" lang="en-US" sz="12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44" name="TextBox 43">
            <a:extLst>
              <a:ext uri="{FF2B5EF4-FFF2-40B4-BE49-F238E27FC236}">
                <a16:creationId xmlns:a16="http://schemas.microsoft.com/office/drawing/2014/main" id="{FCE4714B-A852-A081-D8F4-D0FE8E9E87F9}"/>
              </a:ext>
            </a:extLst>
          </p:cNvPr>
          <p:cNvSpPr txBox="1"/>
          <p:nvPr/>
        </p:nvSpPr>
        <p:spPr>
          <a:xfrm>
            <a:off x="880233" y="3211066"/>
            <a:ext cx="653037"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lang="en-US" sz="1200" dirty="0">
                <a:latin typeface="Century Gothic" panose="020B0502020202020204" pitchFamily="34" charset="0"/>
              </a:rPr>
              <a:t>(E,E)</a:t>
            </a:r>
            <a:endParaRPr kumimoji="0" lang="en-US" sz="12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45" name="TextBox 44">
            <a:extLst>
              <a:ext uri="{FF2B5EF4-FFF2-40B4-BE49-F238E27FC236}">
                <a16:creationId xmlns:a16="http://schemas.microsoft.com/office/drawing/2014/main" id="{93064092-DA3E-4824-660D-6E33B9EEE1A3}"/>
              </a:ext>
            </a:extLst>
          </p:cNvPr>
          <p:cNvSpPr txBox="1"/>
          <p:nvPr/>
        </p:nvSpPr>
        <p:spPr>
          <a:xfrm>
            <a:off x="2628509" y="4249220"/>
            <a:ext cx="877939"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200" b="0" i="0" u="none" strike="noStrike" cap="none" spc="0" normalizeH="0" baseline="0" dirty="0">
                <a:ln>
                  <a:noFill/>
                </a:ln>
                <a:solidFill>
                  <a:srgbClr val="000000"/>
                </a:solidFill>
                <a:effectLst/>
                <a:uFillTx/>
                <a:latin typeface="Century Gothic" panose="020B0502020202020204" pitchFamily="34" charset="0"/>
                <a:sym typeface="Calibri"/>
              </a:rPr>
              <a:t>Multi-axis</a:t>
            </a:r>
          </a:p>
        </p:txBody>
      </p:sp>
      <p:sp>
        <p:nvSpPr>
          <p:cNvPr id="46" name="TextBox 45">
            <a:extLst>
              <a:ext uri="{FF2B5EF4-FFF2-40B4-BE49-F238E27FC236}">
                <a16:creationId xmlns:a16="http://schemas.microsoft.com/office/drawing/2014/main" id="{7184B967-FD12-654B-31B8-52A9C43979AC}"/>
              </a:ext>
            </a:extLst>
          </p:cNvPr>
          <p:cNvSpPr txBox="1"/>
          <p:nvPr/>
        </p:nvSpPr>
        <p:spPr>
          <a:xfrm>
            <a:off x="5580208" y="2049706"/>
            <a:ext cx="2221340"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lang="en-US" sz="1200" dirty="0">
                <a:latin typeface="Century Gothic" panose="020B0502020202020204" pitchFamily="34" charset="0"/>
              </a:rPr>
              <a:t>Spatiotemporal grounding</a:t>
            </a:r>
            <a:endParaRPr kumimoji="0" lang="en-US" sz="12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8" name="Slide Number Placeholder 7">
            <a:extLst>
              <a:ext uri="{FF2B5EF4-FFF2-40B4-BE49-F238E27FC236}">
                <a16:creationId xmlns:a16="http://schemas.microsoft.com/office/drawing/2014/main" id="{C409D216-F523-2670-6C2A-8EFD042BA20A}"/>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74</a:t>
            </a:fld>
            <a:endParaRPr lang="en-US" dirty="0"/>
          </a:p>
        </p:txBody>
      </p:sp>
    </p:spTree>
    <p:extLst>
      <p:ext uri="{BB962C8B-B14F-4D97-AF65-F5344CB8AC3E}">
        <p14:creationId xmlns:p14="http://schemas.microsoft.com/office/powerpoint/2010/main" val="1224366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DCF42-D3FF-0D23-E049-7BFE1621898A}"/>
              </a:ext>
            </a:extLst>
          </p:cNvPr>
          <p:cNvSpPr>
            <a:spLocks noGrp="1"/>
          </p:cNvSpPr>
          <p:nvPr>
            <p:ph type="title"/>
          </p:nvPr>
        </p:nvSpPr>
        <p:spPr/>
        <p:txBody>
          <a:bodyPr/>
          <a:lstStyle/>
          <a:p>
            <a:r>
              <a:rPr lang="en-US" dirty="0"/>
              <a:t>A (very biased) view of advancement in ”time”</a:t>
            </a:r>
          </a:p>
        </p:txBody>
      </p:sp>
      <p:sp>
        <p:nvSpPr>
          <p:cNvPr id="3" name="TextBox 2">
            <a:extLst>
              <a:ext uri="{FF2B5EF4-FFF2-40B4-BE49-F238E27FC236}">
                <a16:creationId xmlns:a16="http://schemas.microsoft.com/office/drawing/2014/main" id="{C1DAFC77-10A7-9CD0-CCF2-104EEF98B6D6}"/>
              </a:ext>
            </a:extLst>
          </p:cNvPr>
          <p:cNvSpPr txBox="1"/>
          <p:nvPr/>
        </p:nvSpPr>
        <p:spPr>
          <a:xfrm>
            <a:off x="819459" y="2220265"/>
            <a:ext cx="1206937" cy="4334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b="0" i="0" u="none" strike="noStrike" cap="none" spc="0" normalizeH="0" baseline="0" dirty="0" err="1">
                <a:ln>
                  <a:noFill/>
                </a:ln>
                <a:solidFill>
                  <a:srgbClr val="000000"/>
                </a:solidFill>
                <a:effectLst/>
                <a:uFillTx/>
                <a:latin typeface="Century Gothic" panose="020B0502020202020204" pitchFamily="34" charset="0"/>
                <a:sym typeface="Calibri"/>
              </a:rPr>
              <a:t>TimeBank</a:t>
            </a:r>
            <a:endParaRPr kumimoji="0" lang="en-US" sz="18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4" name="TextBox 3">
            <a:extLst>
              <a:ext uri="{FF2B5EF4-FFF2-40B4-BE49-F238E27FC236}">
                <a16:creationId xmlns:a16="http://schemas.microsoft.com/office/drawing/2014/main" id="{581280AD-8B58-8019-BD19-E3ABE23E34F3}"/>
              </a:ext>
            </a:extLst>
          </p:cNvPr>
          <p:cNvSpPr txBox="1"/>
          <p:nvPr/>
        </p:nvSpPr>
        <p:spPr>
          <a:xfrm>
            <a:off x="3673448" y="2051983"/>
            <a:ext cx="1986039" cy="7745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b="0" i="0" u="none" strike="noStrike" cap="none" spc="0" normalizeH="0" baseline="0" dirty="0" err="1">
                <a:ln>
                  <a:noFill/>
                </a:ln>
                <a:solidFill>
                  <a:srgbClr val="000000"/>
                </a:solidFill>
                <a:effectLst/>
                <a:uFillTx/>
                <a:latin typeface="Century Gothic" panose="020B0502020202020204" pitchFamily="34" charset="0"/>
                <a:sym typeface="Calibri"/>
              </a:rPr>
              <a:t>EventTime</a:t>
            </a:r>
            <a:endParaRPr kumimoji="0" lang="en-US" sz="1800" b="0" i="0" u="none" strike="noStrike" cap="none" spc="0" normalizeH="0" baseline="0" dirty="0">
              <a:ln>
                <a:noFill/>
              </a:ln>
              <a:solidFill>
                <a:srgbClr val="000000"/>
              </a:solidFill>
              <a:effectLst/>
              <a:uFillTx/>
              <a:latin typeface="Century Gothic" panose="020B0502020202020204" pitchFamily="34" charset="0"/>
              <a:sym typeface="Calibri"/>
            </a:endParaRPr>
          </a:p>
          <a:p>
            <a:pPr marL="0" marR="0" indent="0" algn="l" defTabSz="914400" rtl="0" fontAlgn="auto" latinLnBrk="0" hangingPunct="0">
              <a:lnSpc>
                <a:spcPct val="100000"/>
              </a:lnSpc>
              <a:spcBef>
                <a:spcPts val="500"/>
              </a:spcBef>
              <a:spcAft>
                <a:spcPts val="0"/>
              </a:spcAft>
              <a:buClr>
                <a:srgbClr val="1BB14E"/>
              </a:buClr>
              <a:buSzPct val="75000"/>
              <a:buNone/>
              <a:tabLst/>
            </a:pPr>
            <a:r>
              <a:rPr lang="en-US" sz="1800" dirty="0" err="1">
                <a:latin typeface="Century Gothic" panose="020B0502020202020204" pitchFamily="34" charset="0"/>
              </a:rPr>
              <a:t>AbsoluteTimeline</a:t>
            </a:r>
            <a:endParaRPr kumimoji="0" lang="en-US" sz="18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5" name="TextBox 4">
            <a:extLst>
              <a:ext uri="{FF2B5EF4-FFF2-40B4-BE49-F238E27FC236}">
                <a16:creationId xmlns:a16="http://schemas.microsoft.com/office/drawing/2014/main" id="{D95D3C00-1A19-F8FE-D9F2-17CDB2C4FDBC}"/>
              </a:ext>
            </a:extLst>
          </p:cNvPr>
          <p:cNvSpPr txBox="1"/>
          <p:nvPr/>
        </p:nvSpPr>
        <p:spPr>
          <a:xfrm>
            <a:off x="7588942" y="2149234"/>
            <a:ext cx="1010125" cy="5755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i="0" u="none" strike="noStrike" cap="none" spc="0" normalizeH="0" baseline="0" dirty="0" err="1">
                <a:ln>
                  <a:noFill/>
                </a:ln>
                <a:solidFill>
                  <a:srgbClr val="000000"/>
                </a:solidFill>
                <a:effectLst/>
                <a:uFillTx/>
                <a:latin typeface="Century Gothic" panose="020B0502020202020204" pitchFamily="34" charset="0"/>
                <a:sym typeface="Calibri"/>
              </a:rPr>
              <a:t>SteQE</a:t>
            </a:r>
            <a:endParaRPr kumimoji="0" lang="en-US" sz="180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6" name="TextBox 5">
            <a:extLst>
              <a:ext uri="{FF2B5EF4-FFF2-40B4-BE49-F238E27FC236}">
                <a16:creationId xmlns:a16="http://schemas.microsoft.com/office/drawing/2014/main" id="{473240EC-BE9B-E58C-506E-6CFC4536EA22}"/>
              </a:ext>
            </a:extLst>
          </p:cNvPr>
          <p:cNvSpPr txBox="1"/>
          <p:nvPr/>
        </p:nvSpPr>
        <p:spPr>
          <a:xfrm>
            <a:off x="457200" y="4422753"/>
            <a:ext cx="1931452" cy="4334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b="0" i="0" u="none" strike="noStrike" cap="none" spc="0" normalizeH="0" baseline="0" dirty="0" err="1">
                <a:ln>
                  <a:noFill/>
                </a:ln>
                <a:solidFill>
                  <a:srgbClr val="000000"/>
                </a:solidFill>
                <a:effectLst/>
                <a:uFillTx/>
                <a:latin typeface="Century Gothic" panose="020B0502020202020204" pitchFamily="34" charset="0"/>
                <a:sym typeface="Calibri"/>
              </a:rPr>
              <a:t>TimeBank</a:t>
            </a:r>
            <a:r>
              <a:rPr kumimoji="0" lang="en-US" sz="1800" b="0" i="0" u="none" strike="noStrike" cap="none" spc="0" normalizeH="0" baseline="0" dirty="0">
                <a:ln>
                  <a:noFill/>
                </a:ln>
                <a:solidFill>
                  <a:srgbClr val="000000"/>
                </a:solidFill>
                <a:effectLst/>
                <a:uFillTx/>
                <a:latin typeface="Century Gothic" panose="020B0502020202020204" pitchFamily="34" charset="0"/>
                <a:sym typeface="Calibri"/>
              </a:rPr>
              <a:t>-Dense</a:t>
            </a:r>
          </a:p>
        </p:txBody>
      </p:sp>
      <p:sp>
        <p:nvSpPr>
          <p:cNvPr id="7" name="TextBox 6">
            <a:extLst>
              <a:ext uri="{FF2B5EF4-FFF2-40B4-BE49-F238E27FC236}">
                <a16:creationId xmlns:a16="http://schemas.microsoft.com/office/drawing/2014/main" id="{2D03D632-BEE8-E214-3368-6B5B6E117A2F}"/>
              </a:ext>
            </a:extLst>
          </p:cNvPr>
          <p:cNvSpPr txBox="1"/>
          <p:nvPr/>
        </p:nvSpPr>
        <p:spPr>
          <a:xfrm>
            <a:off x="3891909" y="4351723"/>
            <a:ext cx="1263401" cy="5755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b="0" i="0" u="none" strike="noStrike" cap="none" spc="0" normalizeH="0" baseline="0" dirty="0">
                <a:ln>
                  <a:noFill/>
                </a:ln>
                <a:solidFill>
                  <a:srgbClr val="000000"/>
                </a:solidFill>
                <a:effectLst/>
                <a:uFillTx/>
                <a:latin typeface="Century Gothic" panose="020B0502020202020204" pitchFamily="34" charset="0"/>
                <a:sym typeface="Calibri"/>
              </a:rPr>
              <a:t>MATRES</a:t>
            </a:r>
          </a:p>
        </p:txBody>
      </p:sp>
      <p:sp>
        <p:nvSpPr>
          <p:cNvPr id="8" name="TextBox 7">
            <a:extLst>
              <a:ext uri="{FF2B5EF4-FFF2-40B4-BE49-F238E27FC236}">
                <a16:creationId xmlns:a16="http://schemas.microsoft.com/office/drawing/2014/main" id="{E005CA2B-D37F-6B87-414D-1EEFC6742039}"/>
              </a:ext>
            </a:extLst>
          </p:cNvPr>
          <p:cNvSpPr txBox="1"/>
          <p:nvPr/>
        </p:nvSpPr>
        <p:spPr>
          <a:xfrm>
            <a:off x="7588943" y="4360604"/>
            <a:ext cx="1333638" cy="5755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b="0" i="0" u="none" strike="noStrike" cap="none" spc="0" normalizeH="0" baseline="0" dirty="0">
                <a:ln>
                  <a:noFill/>
                </a:ln>
                <a:solidFill>
                  <a:srgbClr val="000000"/>
                </a:solidFill>
                <a:effectLst/>
                <a:uFillTx/>
                <a:latin typeface="Century Gothic" panose="020B0502020202020204" pitchFamily="34" charset="0"/>
                <a:sym typeface="Calibri"/>
              </a:rPr>
              <a:t>TORQUE</a:t>
            </a:r>
          </a:p>
        </p:txBody>
      </p:sp>
      <p:cxnSp>
        <p:nvCxnSpPr>
          <p:cNvPr id="10" name="Straight Arrow Connector 9">
            <a:extLst>
              <a:ext uri="{FF2B5EF4-FFF2-40B4-BE49-F238E27FC236}">
                <a16:creationId xmlns:a16="http://schemas.microsoft.com/office/drawing/2014/main" id="{27E44C7B-72A2-3D76-F5AA-F6BB8A8E924E}"/>
              </a:ext>
            </a:extLst>
          </p:cNvPr>
          <p:cNvCxnSpPr>
            <a:cxnSpLocks/>
            <a:stCxn id="3" idx="3"/>
            <a:endCxn id="4" idx="1"/>
          </p:cNvCxnSpPr>
          <p:nvPr/>
        </p:nvCxnSpPr>
        <p:spPr>
          <a:xfrm>
            <a:off x="2026396" y="2436990"/>
            <a:ext cx="1647053" cy="2278"/>
          </a:xfrm>
          <a:prstGeom prst="straightConnector1">
            <a:avLst/>
          </a:prstGeom>
          <a:noFill/>
          <a:ln w="25400" cap="flat">
            <a:solidFill>
              <a:srgbClr val="C00000"/>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3" name="Straight Arrow Connector 12">
            <a:extLst>
              <a:ext uri="{FF2B5EF4-FFF2-40B4-BE49-F238E27FC236}">
                <a16:creationId xmlns:a16="http://schemas.microsoft.com/office/drawing/2014/main" id="{026BC903-29C9-2F22-67CD-C94EFA9B7669}"/>
              </a:ext>
            </a:extLst>
          </p:cNvPr>
          <p:cNvCxnSpPr>
            <a:cxnSpLocks/>
            <a:stCxn id="3" idx="2"/>
            <a:endCxn id="6" idx="0"/>
          </p:cNvCxnSpPr>
          <p:nvPr/>
        </p:nvCxnSpPr>
        <p:spPr>
          <a:xfrm flipH="1">
            <a:off x="1422926" y="2653716"/>
            <a:ext cx="3" cy="1769037"/>
          </a:xfrm>
          <a:prstGeom prst="straightConnector1">
            <a:avLst/>
          </a:prstGeom>
          <a:noFill/>
          <a:ln w="25400" cap="flat">
            <a:solidFill>
              <a:srgbClr val="C00000"/>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0EBC4596-1696-7950-2118-04E5B1E27F4F}"/>
              </a:ext>
            </a:extLst>
          </p:cNvPr>
          <p:cNvCxnSpPr>
            <a:cxnSpLocks/>
            <a:stCxn id="6" idx="3"/>
            <a:endCxn id="7" idx="1"/>
          </p:cNvCxnSpPr>
          <p:nvPr/>
        </p:nvCxnSpPr>
        <p:spPr>
          <a:xfrm>
            <a:off x="2388652" y="4639478"/>
            <a:ext cx="1503257" cy="0"/>
          </a:xfrm>
          <a:prstGeom prst="straightConnector1">
            <a:avLst/>
          </a:prstGeom>
          <a:noFill/>
          <a:ln w="25400" cap="flat">
            <a:solidFill>
              <a:srgbClr val="C00000"/>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05F5B7F5-79FD-1548-C0B2-6E80BF041128}"/>
              </a:ext>
            </a:extLst>
          </p:cNvPr>
          <p:cNvCxnSpPr>
            <a:cxnSpLocks/>
            <a:stCxn id="7" idx="3"/>
            <a:endCxn id="8" idx="1"/>
          </p:cNvCxnSpPr>
          <p:nvPr/>
        </p:nvCxnSpPr>
        <p:spPr>
          <a:xfrm>
            <a:off x="5155309" y="4639478"/>
            <a:ext cx="2433633" cy="8881"/>
          </a:xfrm>
          <a:prstGeom prst="straightConnector1">
            <a:avLst/>
          </a:prstGeom>
          <a:noFill/>
          <a:ln w="25400" cap="flat">
            <a:solidFill>
              <a:srgbClr val="C00000"/>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400A1A87-903D-A34C-5CE2-7D4FAB7DDB7A}"/>
              </a:ext>
            </a:extLst>
          </p:cNvPr>
          <p:cNvCxnSpPr>
            <a:cxnSpLocks/>
            <a:stCxn id="4" idx="3"/>
            <a:endCxn id="5" idx="1"/>
          </p:cNvCxnSpPr>
          <p:nvPr/>
        </p:nvCxnSpPr>
        <p:spPr>
          <a:xfrm flipV="1">
            <a:off x="5659486" y="2436989"/>
            <a:ext cx="1929456" cy="2280"/>
          </a:xfrm>
          <a:prstGeom prst="straightConnector1">
            <a:avLst/>
          </a:prstGeom>
          <a:noFill/>
          <a:ln w="25400" cap="flat">
            <a:solidFill>
              <a:srgbClr val="C00000"/>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43" name="TextBox 42">
            <a:extLst>
              <a:ext uri="{FF2B5EF4-FFF2-40B4-BE49-F238E27FC236}">
                <a16:creationId xmlns:a16="http://schemas.microsoft.com/office/drawing/2014/main" id="{C4F1D7D5-EF7C-4C67-B614-C6230368AE0D}"/>
              </a:ext>
            </a:extLst>
          </p:cNvPr>
          <p:cNvSpPr txBox="1"/>
          <p:nvPr/>
        </p:nvSpPr>
        <p:spPr>
          <a:xfrm>
            <a:off x="2523402" y="2028534"/>
            <a:ext cx="653037"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lang="en-US" sz="1200" dirty="0">
                <a:latin typeface="Century Gothic" panose="020B0502020202020204" pitchFamily="34" charset="0"/>
              </a:rPr>
              <a:t>(E,T)</a:t>
            </a:r>
            <a:endParaRPr kumimoji="0" lang="en-US" sz="12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44" name="TextBox 43">
            <a:extLst>
              <a:ext uri="{FF2B5EF4-FFF2-40B4-BE49-F238E27FC236}">
                <a16:creationId xmlns:a16="http://schemas.microsoft.com/office/drawing/2014/main" id="{FCE4714B-A852-A081-D8F4-D0FE8E9E87F9}"/>
              </a:ext>
            </a:extLst>
          </p:cNvPr>
          <p:cNvSpPr txBox="1"/>
          <p:nvPr/>
        </p:nvSpPr>
        <p:spPr>
          <a:xfrm>
            <a:off x="880233" y="3211066"/>
            <a:ext cx="653037"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lang="en-US" sz="1200" dirty="0">
                <a:latin typeface="Century Gothic" panose="020B0502020202020204" pitchFamily="34" charset="0"/>
              </a:rPr>
              <a:t>(E,E)</a:t>
            </a:r>
            <a:endParaRPr kumimoji="0" lang="en-US" sz="12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45" name="TextBox 44">
            <a:extLst>
              <a:ext uri="{FF2B5EF4-FFF2-40B4-BE49-F238E27FC236}">
                <a16:creationId xmlns:a16="http://schemas.microsoft.com/office/drawing/2014/main" id="{93064092-DA3E-4824-660D-6E33B9EEE1A3}"/>
              </a:ext>
            </a:extLst>
          </p:cNvPr>
          <p:cNvSpPr txBox="1"/>
          <p:nvPr/>
        </p:nvSpPr>
        <p:spPr>
          <a:xfrm>
            <a:off x="2628509" y="4249220"/>
            <a:ext cx="877939"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200" b="0" i="0" u="none" strike="noStrike" cap="none" spc="0" normalizeH="0" baseline="0" dirty="0">
                <a:ln>
                  <a:noFill/>
                </a:ln>
                <a:solidFill>
                  <a:srgbClr val="000000"/>
                </a:solidFill>
                <a:effectLst/>
                <a:uFillTx/>
                <a:latin typeface="Century Gothic" panose="020B0502020202020204" pitchFamily="34" charset="0"/>
                <a:sym typeface="Calibri"/>
              </a:rPr>
              <a:t>Multi-axis</a:t>
            </a:r>
          </a:p>
        </p:txBody>
      </p:sp>
      <p:sp>
        <p:nvSpPr>
          <p:cNvPr id="46" name="TextBox 45">
            <a:extLst>
              <a:ext uri="{FF2B5EF4-FFF2-40B4-BE49-F238E27FC236}">
                <a16:creationId xmlns:a16="http://schemas.microsoft.com/office/drawing/2014/main" id="{7184B967-FD12-654B-31B8-52A9C43979AC}"/>
              </a:ext>
            </a:extLst>
          </p:cNvPr>
          <p:cNvSpPr txBox="1"/>
          <p:nvPr/>
        </p:nvSpPr>
        <p:spPr>
          <a:xfrm>
            <a:off x="5580208" y="2049706"/>
            <a:ext cx="2221340"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lang="en-US" sz="1200" dirty="0">
                <a:latin typeface="Century Gothic" panose="020B0502020202020204" pitchFamily="34" charset="0"/>
              </a:rPr>
              <a:t>Spatiotemporal grounding</a:t>
            </a:r>
            <a:endParaRPr kumimoji="0" lang="en-US" sz="12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47" name="TextBox 46">
            <a:extLst>
              <a:ext uri="{FF2B5EF4-FFF2-40B4-BE49-F238E27FC236}">
                <a16:creationId xmlns:a16="http://schemas.microsoft.com/office/drawing/2014/main" id="{46227504-2F73-402C-972B-1CF328A29189}"/>
              </a:ext>
            </a:extLst>
          </p:cNvPr>
          <p:cNvSpPr txBox="1"/>
          <p:nvPr/>
        </p:nvSpPr>
        <p:spPr>
          <a:xfrm>
            <a:off x="5949225" y="4262970"/>
            <a:ext cx="877939"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200" b="0" i="0" u="none" strike="noStrike" cap="none" spc="0" normalizeH="0" baseline="0" dirty="0">
                <a:ln>
                  <a:noFill/>
                </a:ln>
                <a:solidFill>
                  <a:srgbClr val="000000"/>
                </a:solidFill>
                <a:effectLst/>
                <a:uFillTx/>
                <a:latin typeface="Century Gothic" panose="020B0502020202020204" pitchFamily="34" charset="0"/>
                <a:sym typeface="Calibri"/>
              </a:rPr>
              <a:t>QA format</a:t>
            </a:r>
          </a:p>
        </p:txBody>
      </p:sp>
      <p:grpSp>
        <p:nvGrpSpPr>
          <p:cNvPr id="9" name="Group 8">
            <a:extLst>
              <a:ext uri="{FF2B5EF4-FFF2-40B4-BE49-F238E27FC236}">
                <a16:creationId xmlns:a16="http://schemas.microsoft.com/office/drawing/2014/main" id="{468363A4-FEDF-1AEE-C634-5FAEFDC3C0E7}"/>
              </a:ext>
            </a:extLst>
          </p:cNvPr>
          <p:cNvGrpSpPr/>
          <p:nvPr/>
        </p:nvGrpSpPr>
        <p:grpSpPr>
          <a:xfrm>
            <a:off x="7989570" y="2668486"/>
            <a:ext cx="1128117" cy="1710991"/>
            <a:chOff x="7989570" y="2668486"/>
            <a:chExt cx="1128117" cy="1710991"/>
          </a:xfrm>
        </p:grpSpPr>
        <p:cxnSp>
          <p:nvCxnSpPr>
            <p:cNvPr id="11" name="Straight Connector 10">
              <a:extLst>
                <a:ext uri="{FF2B5EF4-FFF2-40B4-BE49-F238E27FC236}">
                  <a16:creationId xmlns:a16="http://schemas.microsoft.com/office/drawing/2014/main" id="{D535D78E-1374-6EC1-5420-F61480422433}"/>
                </a:ext>
              </a:extLst>
            </p:cNvPr>
            <p:cNvCxnSpPr/>
            <p:nvPr/>
          </p:nvCxnSpPr>
          <p:spPr>
            <a:xfrm>
              <a:off x="7989570" y="2826552"/>
              <a:ext cx="0" cy="1525171"/>
            </a:xfrm>
            <a:prstGeom prst="line">
              <a:avLst/>
            </a:prstGeom>
            <a:noFill/>
            <a:ln w="25400" cap="flat">
              <a:solidFill>
                <a:srgbClr val="C00000"/>
              </a:solidFill>
              <a:prstDash val="dash"/>
              <a:bevel/>
              <a:headEnd type="arrow" w="med" len="med"/>
              <a:tailEnd type="arrow"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2" name="TextBox 11">
              <a:extLst>
                <a:ext uri="{FF2B5EF4-FFF2-40B4-BE49-F238E27FC236}">
                  <a16:creationId xmlns:a16="http://schemas.microsoft.com/office/drawing/2014/main" id="{2F8ACEDB-C5F9-90F8-B03C-D36B788BA607}"/>
                </a:ext>
              </a:extLst>
            </p:cNvPr>
            <p:cNvSpPr txBox="1"/>
            <p:nvPr/>
          </p:nvSpPr>
          <p:spPr>
            <a:xfrm>
              <a:off x="8107563" y="2668486"/>
              <a:ext cx="1010124"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lang="en-US" sz="1200" dirty="0">
                  <a:latin typeface="Century Gothic" panose="020B0502020202020204" pitchFamily="34" charset="0"/>
                </a:rPr>
                <a:t>Formalism</a:t>
              </a:r>
              <a:endParaRPr kumimoji="0" lang="en-US" sz="1200" b="0" i="0" u="none" strike="noStrike" cap="none" spc="0" normalizeH="0" baseline="0" dirty="0">
                <a:ln>
                  <a:noFill/>
                </a:ln>
                <a:solidFill>
                  <a:srgbClr val="000000"/>
                </a:solidFill>
                <a:effectLst/>
                <a:uFillTx/>
                <a:latin typeface="Century Gothic" panose="020B0502020202020204" pitchFamily="34" charset="0"/>
                <a:sym typeface="Calibri"/>
              </a:endParaRPr>
            </a:p>
          </p:txBody>
        </p:sp>
        <p:sp>
          <p:nvSpPr>
            <p:cNvPr id="14" name="TextBox 13">
              <a:extLst>
                <a:ext uri="{FF2B5EF4-FFF2-40B4-BE49-F238E27FC236}">
                  <a16:creationId xmlns:a16="http://schemas.microsoft.com/office/drawing/2014/main" id="{33D5EDDB-1BF5-72F8-E701-C8EF94E48222}"/>
                </a:ext>
              </a:extLst>
            </p:cNvPr>
            <p:cNvSpPr txBox="1"/>
            <p:nvPr/>
          </p:nvSpPr>
          <p:spPr>
            <a:xfrm>
              <a:off x="8107563" y="3853694"/>
              <a:ext cx="1010124" cy="5257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lang="en-US" sz="1200" dirty="0">
                  <a:latin typeface="Century Gothic" panose="020B0502020202020204" pitchFamily="34" charset="0"/>
                </a:rPr>
                <a:t>Natural language</a:t>
              </a:r>
              <a:endParaRPr kumimoji="0" lang="en-US" sz="1200" b="0" i="0" u="none" strike="noStrike" cap="none" spc="0" normalizeH="0" baseline="0" dirty="0">
                <a:ln>
                  <a:noFill/>
                </a:ln>
                <a:solidFill>
                  <a:srgbClr val="000000"/>
                </a:solidFill>
                <a:effectLst/>
                <a:uFillTx/>
                <a:latin typeface="Century Gothic" panose="020B0502020202020204" pitchFamily="34" charset="0"/>
                <a:sym typeface="Calibri"/>
              </a:endParaRPr>
            </a:p>
          </p:txBody>
        </p:sp>
      </p:grpSp>
      <p:sp>
        <p:nvSpPr>
          <p:cNvPr id="15" name="Slide Number Placeholder 14">
            <a:extLst>
              <a:ext uri="{FF2B5EF4-FFF2-40B4-BE49-F238E27FC236}">
                <a16:creationId xmlns:a16="http://schemas.microsoft.com/office/drawing/2014/main" id="{E3BF3E94-3711-25B8-D20C-9BFC69468D97}"/>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75</a:t>
            </a:fld>
            <a:endParaRPr lang="en-US" dirty="0"/>
          </a:p>
        </p:txBody>
      </p:sp>
    </p:spTree>
    <p:extLst>
      <p:ext uri="{BB962C8B-B14F-4D97-AF65-F5344CB8AC3E}">
        <p14:creationId xmlns:p14="http://schemas.microsoft.com/office/powerpoint/2010/main" val="2746869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8E46-7D58-094D-9208-8CD42A923548}"/>
              </a:ext>
            </a:extLst>
          </p:cNvPr>
          <p:cNvSpPr>
            <a:spLocks noGrp="1"/>
          </p:cNvSpPr>
          <p:nvPr>
            <p:ph type="title"/>
          </p:nvPr>
        </p:nvSpPr>
        <p:spPr>
          <a:xfrm>
            <a:off x="457200" y="134938"/>
            <a:ext cx="8229600" cy="720775"/>
          </a:xfrm>
        </p:spPr>
        <p:txBody>
          <a:bodyPr/>
          <a:lstStyle/>
          <a:p>
            <a:r>
              <a:rPr lang="en-US" dirty="0"/>
              <a:t>Time is a good vehicle to study reasoning</a:t>
            </a:r>
          </a:p>
        </p:txBody>
      </p:sp>
      <p:sp>
        <p:nvSpPr>
          <p:cNvPr id="19" name="TextBox 18">
            <a:extLst>
              <a:ext uri="{FF2B5EF4-FFF2-40B4-BE49-F238E27FC236}">
                <a16:creationId xmlns:a16="http://schemas.microsoft.com/office/drawing/2014/main" id="{36B1D67F-0313-A74E-B05C-364131DACC42}"/>
              </a:ext>
            </a:extLst>
          </p:cNvPr>
          <p:cNvSpPr txBox="1"/>
          <p:nvPr/>
        </p:nvSpPr>
        <p:spPr>
          <a:xfrm>
            <a:off x="1811908" y="3905336"/>
            <a:ext cx="1725152" cy="461665"/>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rPr>
              <a:t>cascaded</a:t>
            </a:r>
            <a:endParaRPr kumimoji="0" lang="en-US" sz="24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endParaRPr>
          </a:p>
        </p:txBody>
      </p:sp>
      <p:sp>
        <p:nvSpPr>
          <p:cNvPr id="21" name="TextBox 20">
            <a:extLst>
              <a:ext uri="{FF2B5EF4-FFF2-40B4-BE49-F238E27FC236}">
                <a16:creationId xmlns:a16="http://schemas.microsoft.com/office/drawing/2014/main" id="{CA72676C-C889-F54C-93B4-2CEDC29787F3}"/>
              </a:ext>
            </a:extLst>
          </p:cNvPr>
          <p:cNvSpPr txBox="1"/>
          <p:nvPr/>
        </p:nvSpPr>
        <p:spPr>
          <a:xfrm>
            <a:off x="5585800" y="3905336"/>
            <a:ext cx="1378904" cy="461665"/>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rPr>
              <a:t>ordered</a:t>
            </a:r>
          </a:p>
        </p:txBody>
      </p:sp>
      <p:sp>
        <p:nvSpPr>
          <p:cNvPr id="27" name="TextBox 26">
            <a:extLst>
              <a:ext uri="{FF2B5EF4-FFF2-40B4-BE49-F238E27FC236}">
                <a16:creationId xmlns:a16="http://schemas.microsoft.com/office/drawing/2014/main" id="{5E97BEC5-F97E-4245-9A44-4C677DCF82BD}"/>
              </a:ext>
            </a:extLst>
          </p:cNvPr>
          <p:cNvSpPr txBox="1"/>
          <p:nvPr/>
        </p:nvSpPr>
        <p:spPr>
          <a:xfrm>
            <a:off x="3733800" y="1905000"/>
            <a:ext cx="1316386" cy="461665"/>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rPr>
              <a:t>monitor</a:t>
            </a:r>
          </a:p>
        </p:txBody>
      </p:sp>
      <p:cxnSp>
        <p:nvCxnSpPr>
          <p:cNvPr id="28" name="Straight Connector 27">
            <a:extLst>
              <a:ext uri="{FF2B5EF4-FFF2-40B4-BE49-F238E27FC236}">
                <a16:creationId xmlns:a16="http://schemas.microsoft.com/office/drawing/2014/main" id="{37B11748-6444-954F-ABE5-219A4F7EDA66}"/>
              </a:ext>
            </a:extLst>
          </p:cNvPr>
          <p:cNvCxnSpPr/>
          <p:nvPr/>
        </p:nvCxnSpPr>
        <p:spPr>
          <a:xfrm flipH="1" flipV="1">
            <a:off x="3499546" y="4087180"/>
            <a:ext cx="2008858" cy="287"/>
          </a:xfrm>
          <a:prstGeom prst="line">
            <a:avLst/>
          </a:prstGeom>
          <a:ln w="31750">
            <a:solidFill>
              <a:schemeClr val="bg2"/>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46FD400-E108-F84E-A3FF-39FED7C840C7}"/>
              </a:ext>
            </a:extLst>
          </p:cNvPr>
          <p:cNvCxnSpPr>
            <a:cxnSpLocks/>
          </p:cNvCxnSpPr>
          <p:nvPr/>
        </p:nvCxnSpPr>
        <p:spPr>
          <a:xfrm flipH="1">
            <a:off x="2240264" y="2311716"/>
            <a:ext cx="1282506" cy="1472005"/>
          </a:xfrm>
          <a:prstGeom prst="line">
            <a:avLst/>
          </a:prstGeom>
          <a:ln w="31750">
            <a:solidFill>
              <a:schemeClr val="bg2"/>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32B21EF-3D88-9E4D-9E5D-20F4E1ED6C37}"/>
              </a:ext>
            </a:extLst>
          </p:cNvPr>
          <p:cNvCxnSpPr>
            <a:cxnSpLocks/>
          </p:cNvCxnSpPr>
          <p:nvPr/>
        </p:nvCxnSpPr>
        <p:spPr>
          <a:xfrm>
            <a:off x="5399731" y="2329637"/>
            <a:ext cx="1254706" cy="1604242"/>
          </a:xfrm>
          <a:prstGeom prst="line">
            <a:avLst/>
          </a:prstGeom>
          <a:ln w="31750">
            <a:solidFill>
              <a:schemeClr val="bg2"/>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46D566B-5C87-434C-942D-9581C9F1DFCE}"/>
              </a:ext>
            </a:extLst>
          </p:cNvPr>
          <p:cNvCxnSpPr>
            <a:cxnSpLocks/>
          </p:cNvCxnSpPr>
          <p:nvPr/>
        </p:nvCxnSpPr>
        <p:spPr>
          <a:xfrm>
            <a:off x="4998142" y="2393114"/>
            <a:ext cx="1254706" cy="1604242"/>
          </a:xfrm>
          <a:prstGeom prst="line">
            <a:avLst/>
          </a:prstGeom>
          <a:ln w="31750">
            <a:solidFill>
              <a:schemeClr val="bg2"/>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CF42BF5-F17A-3A4C-814B-7F492E7A695B}"/>
              </a:ext>
            </a:extLst>
          </p:cNvPr>
          <p:cNvCxnSpPr/>
          <p:nvPr/>
        </p:nvCxnSpPr>
        <p:spPr>
          <a:xfrm flipH="1" flipV="1">
            <a:off x="3499546" y="4378597"/>
            <a:ext cx="2008858" cy="287"/>
          </a:xfrm>
          <a:prstGeom prst="line">
            <a:avLst/>
          </a:prstGeom>
          <a:ln w="31750">
            <a:solidFill>
              <a:schemeClr val="bg2"/>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09CE199-21E2-4F49-8DC9-31AF6256D858}"/>
              </a:ext>
            </a:extLst>
          </p:cNvPr>
          <p:cNvCxnSpPr>
            <a:cxnSpLocks/>
          </p:cNvCxnSpPr>
          <p:nvPr/>
        </p:nvCxnSpPr>
        <p:spPr>
          <a:xfrm flipH="1">
            <a:off x="2576516" y="2491050"/>
            <a:ext cx="1282506" cy="1472005"/>
          </a:xfrm>
          <a:prstGeom prst="line">
            <a:avLst/>
          </a:prstGeom>
          <a:ln w="31750">
            <a:solidFill>
              <a:schemeClr val="bg2"/>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14E1151-C763-6B44-9905-25C11B0E8D49}"/>
              </a:ext>
            </a:extLst>
          </p:cNvPr>
          <p:cNvSpPr txBox="1"/>
          <p:nvPr/>
        </p:nvSpPr>
        <p:spPr>
          <a:xfrm>
            <a:off x="4208495" y="3774831"/>
            <a:ext cx="50526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0.8</a:t>
            </a:r>
          </a:p>
        </p:txBody>
      </p:sp>
      <p:sp>
        <p:nvSpPr>
          <p:cNvPr id="46" name="TextBox 45">
            <a:extLst>
              <a:ext uri="{FF2B5EF4-FFF2-40B4-BE49-F238E27FC236}">
                <a16:creationId xmlns:a16="http://schemas.microsoft.com/office/drawing/2014/main" id="{6E096EB5-38D5-0743-8D99-B4052BCB6E7A}"/>
              </a:ext>
            </a:extLst>
          </p:cNvPr>
          <p:cNvSpPr txBox="1"/>
          <p:nvPr/>
        </p:nvSpPr>
        <p:spPr>
          <a:xfrm>
            <a:off x="4208495" y="4407878"/>
            <a:ext cx="50526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0.2</a:t>
            </a:r>
          </a:p>
        </p:txBody>
      </p:sp>
      <p:sp>
        <p:nvSpPr>
          <p:cNvPr id="47" name="TextBox 46">
            <a:extLst>
              <a:ext uri="{FF2B5EF4-FFF2-40B4-BE49-F238E27FC236}">
                <a16:creationId xmlns:a16="http://schemas.microsoft.com/office/drawing/2014/main" id="{2FC63F5C-DF4C-4045-8F83-F255995B2736}"/>
              </a:ext>
            </a:extLst>
          </p:cNvPr>
          <p:cNvSpPr txBox="1"/>
          <p:nvPr/>
        </p:nvSpPr>
        <p:spPr>
          <a:xfrm>
            <a:off x="6060741" y="2836984"/>
            <a:ext cx="50526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0.7</a:t>
            </a:r>
          </a:p>
        </p:txBody>
      </p:sp>
      <p:sp>
        <p:nvSpPr>
          <p:cNvPr id="48" name="TextBox 47">
            <a:extLst>
              <a:ext uri="{FF2B5EF4-FFF2-40B4-BE49-F238E27FC236}">
                <a16:creationId xmlns:a16="http://schemas.microsoft.com/office/drawing/2014/main" id="{9371D5F8-DAD1-7241-A931-1F2E16DF3B63}"/>
              </a:ext>
            </a:extLst>
          </p:cNvPr>
          <p:cNvSpPr txBox="1"/>
          <p:nvPr/>
        </p:nvSpPr>
        <p:spPr>
          <a:xfrm>
            <a:off x="5123364" y="3057513"/>
            <a:ext cx="50526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0.3</a:t>
            </a:r>
          </a:p>
        </p:txBody>
      </p:sp>
      <p:sp>
        <p:nvSpPr>
          <p:cNvPr id="49" name="TextBox 48">
            <a:extLst>
              <a:ext uri="{FF2B5EF4-FFF2-40B4-BE49-F238E27FC236}">
                <a16:creationId xmlns:a16="http://schemas.microsoft.com/office/drawing/2014/main" id="{8FD65723-6CE8-5444-89C6-0EF49270A308}"/>
              </a:ext>
            </a:extLst>
          </p:cNvPr>
          <p:cNvSpPr txBox="1"/>
          <p:nvPr/>
        </p:nvSpPr>
        <p:spPr>
          <a:xfrm>
            <a:off x="2381045" y="2774148"/>
            <a:ext cx="50526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0.6</a:t>
            </a:r>
          </a:p>
        </p:txBody>
      </p:sp>
      <p:sp>
        <p:nvSpPr>
          <p:cNvPr id="50" name="TextBox 49">
            <a:extLst>
              <a:ext uri="{FF2B5EF4-FFF2-40B4-BE49-F238E27FC236}">
                <a16:creationId xmlns:a16="http://schemas.microsoft.com/office/drawing/2014/main" id="{82FAF982-2278-5B41-A01A-0A29A607C240}"/>
              </a:ext>
            </a:extLst>
          </p:cNvPr>
          <p:cNvSpPr txBox="1"/>
          <p:nvPr/>
        </p:nvSpPr>
        <p:spPr>
          <a:xfrm>
            <a:off x="3201556" y="3071445"/>
            <a:ext cx="50526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0.4</a:t>
            </a:r>
          </a:p>
        </p:txBody>
      </p:sp>
      <p:sp>
        <p:nvSpPr>
          <p:cNvPr id="51" name="TextBox 50">
            <a:extLst>
              <a:ext uri="{FF2B5EF4-FFF2-40B4-BE49-F238E27FC236}">
                <a16:creationId xmlns:a16="http://schemas.microsoft.com/office/drawing/2014/main" id="{4348F4B8-66E5-774D-9209-78F3086CE3E6}"/>
              </a:ext>
            </a:extLst>
          </p:cNvPr>
          <p:cNvSpPr txBox="1"/>
          <p:nvPr/>
        </p:nvSpPr>
        <p:spPr>
          <a:xfrm>
            <a:off x="870730" y="5239774"/>
            <a:ext cx="8004114"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Reasoning</a:t>
            </a:r>
            <a:r>
              <a:rPr kumimoji="0" lang="en-US" sz="2800" b="0"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constraint: t</a:t>
            </a:r>
            <a:r>
              <a:rPr kumimoji="0" lang="en-US" sz="2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ime cannot be a loop</a:t>
            </a:r>
          </a:p>
        </p:txBody>
      </p:sp>
      <p:sp>
        <p:nvSpPr>
          <p:cNvPr id="3" name="Arc 2">
            <a:extLst>
              <a:ext uri="{FF2B5EF4-FFF2-40B4-BE49-F238E27FC236}">
                <a16:creationId xmlns:a16="http://schemas.microsoft.com/office/drawing/2014/main" id="{ED6FB6A5-3427-E84B-8BF6-96488F5CF0AB}"/>
              </a:ext>
            </a:extLst>
          </p:cNvPr>
          <p:cNvSpPr/>
          <p:nvPr/>
        </p:nvSpPr>
        <p:spPr>
          <a:xfrm rot="8100000">
            <a:off x="3924359" y="2700406"/>
            <a:ext cx="1047002" cy="1083546"/>
          </a:xfrm>
          <a:prstGeom prst="arc">
            <a:avLst>
              <a:gd name="adj1" fmla="val 1281952"/>
              <a:gd name="adj2" fmla="val 20515349"/>
            </a:avLst>
          </a:prstGeom>
          <a:ln w="38100">
            <a:solidFill>
              <a:schemeClr val="tx1">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A7008C5F-82F3-8C29-F71E-79DDAFF19174}"/>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76</a:t>
            </a:fld>
            <a:endParaRPr lang="en-US" dirty="0"/>
          </a:p>
        </p:txBody>
      </p:sp>
    </p:spTree>
    <p:extLst>
      <p:ext uri="{BB962C8B-B14F-4D97-AF65-F5344CB8AC3E}">
        <p14:creationId xmlns:p14="http://schemas.microsoft.com/office/powerpoint/2010/main" val="203861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3"/>
                                        </p:tgtEl>
                                      </p:cBhvr>
                                    </p:animEffect>
                                    <p:anim calcmode="lin" valueType="num">
                                      <p:cBhvr>
                                        <p:cTn id="7" dur="1000"/>
                                        <p:tgtEl>
                                          <p:spTgt spid="43"/>
                                        </p:tgtEl>
                                        <p:attrNameLst>
                                          <p:attrName>ppt_x</p:attrName>
                                        </p:attrNameLst>
                                      </p:cBhvr>
                                      <p:tavLst>
                                        <p:tav tm="0">
                                          <p:val>
                                            <p:strVal val="ppt_x"/>
                                          </p:val>
                                        </p:tav>
                                        <p:tav tm="100000">
                                          <p:val>
                                            <p:strVal val="ppt_x"/>
                                          </p:val>
                                        </p:tav>
                                      </p:tavLst>
                                    </p:anim>
                                    <p:anim calcmode="lin" valueType="num">
                                      <p:cBhvr>
                                        <p:cTn id="8" dur="1000"/>
                                        <p:tgtEl>
                                          <p:spTgt spid="43"/>
                                        </p:tgtEl>
                                        <p:attrNameLst>
                                          <p:attrName>ppt_y</p:attrName>
                                        </p:attrNameLst>
                                      </p:cBhvr>
                                      <p:tavLst>
                                        <p:tav tm="0">
                                          <p:val>
                                            <p:strVal val="ppt_y"/>
                                          </p:val>
                                        </p:tav>
                                        <p:tav tm="100000">
                                          <p:val>
                                            <p:strVal val="ppt_y+.1"/>
                                          </p:val>
                                        </p:tav>
                                      </p:tavLst>
                                    </p:anim>
                                    <p:set>
                                      <p:cBhvr>
                                        <p:cTn id="9" dur="1" fill="hold">
                                          <p:stCondLst>
                                            <p:cond delay="999"/>
                                          </p:stCondLst>
                                        </p:cTn>
                                        <p:tgtEl>
                                          <p:spTgt spid="43"/>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50"/>
                                        </p:tgtEl>
                                      </p:cBhvr>
                                    </p:animEffect>
                                    <p:anim calcmode="lin" valueType="num">
                                      <p:cBhvr>
                                        <p:cTn id="12" dur="1000"/>
                                        <p:tgtEl>
                                          <p:spTgt spid="50"/>
                                        </p:tgtEl>
                                        <p:attrNameLst>
                                          <p:attrName>ppt_x</p:attrName>
                                        </p:attrNameLst>
                                      </p:cBhvr>
                                      <p:tavLst>
                                        <p:tav tm="0">
                                          <p:val>
                                            <p:strVal val="ppt_x"/>
                                          </p:val>
                                        </p:tav>
                                        <p:tav tm="100000">
                                          <p:val>
                                            <p:strVal val="ppt_x"/>
                                          </p:val>
                                        </p:tav>
                                      </p:tavLst>
                                    </p:anim>
                                    <p:anim calcmode="lin" valueType="num">
                                      <p:cBhvr>
                                        <p:cTn id="13" dur="1000"/>
                                        <p:tgtEl>
                                          <p:spTgt spid="50"/>
                                        </p:tgtEl>
                                        <p:attrNameLst>
                                          <p:attrName>ppt_y</p:attrName>
                                        </p:attrNameLst>
                                      </p:cBhvr>
                                      <p:tavLst>
                                        <p:tav tm="0">
                                          <p:val>
                                            <p:strVal val="ppt_y"/>
                                          </p:val>
                                        </p:tav>
                                        <p:tav tm="100000">
                                          <p:val>
                                            <p:strVal val="ppt_y+.1"/>
                                          </p:val>
                                        </p:tav>
                                      </p:tavLst>
                                    </p:anim>
                                    <p:set>
                                      <p:cBhvr>
                                        <p:cTn id="14" dur="1" fill="hold">
                                          <p:stCondLst>
                                            <p:cond delay="999"/>
                                          </p:stCondLst>
                                        </p:cTn>
                                        <p:tgtEl>
                                          <p:spTgt spid="5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42"/>
                                        </p:tgtEl>
                                      </p:cBhvr>
                                    </p:animEffect>
                                    <p:anim calcmode="lin" valueType="num">
                                      <p:cBhvr>
                                        <p:cTn id="19" dur="1000"/>
                                        <p:tgtEl>
                                          <p:spTgt spid="42"/>
                                        </p:tgtEl>
                                        <p:attrNameLst>
                                          <p:attrName>ppt_x</p:attrName>
                                        </p:attrNameLst>
                                      </p:cBhvr>
                                      <p:tavLst>
                                        <p:tav tm="0">
                                          <p:val>
                                            <p:strVal val="ppt_x"/>
                                          </p:val>
                                        </p:tav>
                                        <p:tav tm="100000">
                                          <p:val>
                                            <p:strVal val="ppt_x"/>
                                          </p:val>
                                        </p:tav>
                                      </p:tavLst>
                                    </p:anim>
                                    <p:anim calcmode="lin" valueType="num">
                                      <p:cBhvr>
                                        <p:cTn id="20" dur="1000"/>
                                        <p:tgtEl>
                                          <p:spTgt spid="42"/>
                                        </p:tgtEl>
                                        <p:attrNameLst>
                                          <p:attrName>ppt_y</p:attrName>
                                        </p:attrNameLst>
                                      </p:cBhvr>
                                      <p:tavLst>
                                        <p:tav tm="0">
                                          <p:val>
                                            <p:strVal val="ppt_y"/>
                                          </p:val>
                                        </p:tav>
                                        <p:tav tm="100000">
                                          <p:val>
                                            <p:strVal val="ppt_y+.1"/>
                                          </p:val>
                                        </p:tav>
                                      </p:tavLst>
                                    </p:anim>
                                    <p:set>
                                      <p:cBhvr>
                                        <p:cTn id="21" dur="1" fill="hold">
                                          <p:stCondLst>
                                            <p:cond delay="999"/>
                                          </p:stCondLst>
                                        </p:cTn>
                                        <p:tgtEl>
                                          <p:spTgt spid="42"/>
                                        </p:tgtEl>
                                        <p:attrNameLst>
                                          <p:attrName>style.visibility</p:attrName>
                                        </p:attrNameLst>
                                      </p:cBhvr>
                                      <p:to>
                                        <p:strVal val="hidden"/>
                                      </p:to>
                                    </p:set>
                                  </p:childTnLst>
                                </p:cTn>
                              </p:par>
                              <p:par>
                                <p:cTn id="22" presetID="42" presetClass="exit" presetSubtype="0" fill="hold" grpId="0" nodeType="withEffect">
                                  <p:stCondLst>
                                    <p:cond delay="0"/>
                                  </p:stCondLst>
                                  <p:childTnLst>
                                    <p:animEffect transition="out" filter="fade">
                                      <p:cBhvr>
                                        <p:cTn id="23" dur="1000"/>
                                        <p:tgtEl>
                                          <p:spTgt spid="46"/>
                                        </p:tgtEl>
                                      </p:cBhvr>
                                    </p:animEffect>
                                    <p:anim calcmode="lin" valueType="num">
                                      <p:cBhvr>
                                        <p:cTn id="24" dur="1000"/>
                                        <p:tgtEl>
                                          <p:spTgt spid="46"/>
                                        </p:tgtEl>
                                        <p:attrNameLst>
                                          <p:attrName>ppt_x</p:attrName>
                                        </p:attrNameLst>
                                      </p:cBhvr>
                                      <p:tavLst>
                                        <p:tav tm="0">
                                          <p:val>
                                            <p:strVal val="ppt_x"/>
                                          </p:val>
                                        </p:tav>
                                        <p:tav tm="100000">
                                          <p:val>
                                            <p:strVal val="ppt_x"/>
                                          </p:val>
                                        </p:tav>
                                      </p:tavLst>
                                    </p:anim>
                                    <p:anim calcmode="lin" valueType="num">
                                      <p:cBhvr>
                                        <p:cTn id="25" dur="1000"/>
                                        <p:tgtEl>
                                          <p:spTgt spid="46"/>
                                        </p:tgtEl>
                                        <p:attrNameLst>
                                          <p:attrName>ppt_y</p:attrName>
                                        </p:attrNameLst>
                                      </p:cBhvr>
                                      <p:tavLst>
                                        <p:tav tm="0">
                                          <p:val>
                                            <p:strVal val="ppt_y"/>
                                          </p:val>
                                        </p:tav>
                                        <p:tav tm="100000">
                                          <p:val>
                                            <p:strVal val="ppt_y+.1"/>
                                          </p:val>
                                        </p:tav>
                                      </p:tavLst>
                                    </p:anim>
                                    <p:set>
                                      <p:cBhvr>
                                        <p:cTn id="26" dur="1" fill="hold">
                                          <p:stCondLst>
                                            <p:cond delay="999"/>
                                          </p:stCondLst>
                                        </p:cTn>
                                        <p:tgtEl>
                                          <p:spTgt spid="4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41"/>
                                        </p:tgtEl>
                                      </p:cBhvr>
                                    </p:animEffect>
                                    <p:anim calcmode="lin" valueType="num">
                                      <p:cBhvr>
                                        <p:cTn id="31" dur="1000"/>
                                        <p:tgtEl>
                                          <p:spTgt spid="41"/>
                                        </p:tgtEl>
                                        <p:attrNameLst>
                                          <p:attrName>ppt_x</p:attrName>
                                        </p:attrNameLst>
                                      </p:cBhvr>
                                      <p:tavLst>
                                        <p:tav tm="0">
                                          <p:val>
                                            <p:strVal val="ppt_x"/>
                                          </p:val>
                                        </p:tav>
                                        <p:tav tm="100000">
                                          <p:val>
                                            <p:strVal val="ppt_x"/>
                                          </p:val>
                                        </p:tav>
                                      </p:tavLst>
                                    </p:anim>
                                    <p:anim calcmode="lin" valueType="num">
                                      <p:cBhvr>
                                        <p:cTn id="32" dur="1000"/>
                                        <p:tgtEl>
                                          <p:spTgt spid="41"/>
                                        </p:tgtEl>
                                        <p:attrNameLst>
                                          <p:attrName>ppt_y</p:attrName>
                                        </p:attrNameLst>
                                      </p:cBhvr>
                                      <p:tavLst>
                                        <p:tav tm="0">
                                          <p:val>
                                            <p:strVal val="ppt_y"/>
                                          </p:val>
                                        </p:tav>
                                        <p:tav tm="100000">
                                          <p:val>
                                            <p:strVal val="ppt_y+.1"/>
                                          </p:val>
                                        </p:tav>
                                      </p:tavLst>
                                    </p:anim>
                                    <p:set>
                                      <p:cBhvr>
                                        <p:cTn id="33" dur="1" fill="hold">
                                          <p:stCondLst>
                                            <p:cond delay="999"/>
                                          </p:stCondLst>
                                        </p:cTn>
                                        <p:tgtEl>
                                          <p:spTgt spid="41"/>
                                        </p:tgtEl>
                                        <p:attrNameLst>
                                          <p:attrName>style.visibility</p:attrName>
                                        </p:attrNameLst>
                                      </p:cBhvr>
                                      <p:to>
                                        <p:strVal val="hidden"/>
                                      </p:to>
                                    </p:set>
                                  </p:childTnLst>
                                </p:cTn>
                              </p:par>
                              <p:par>
                                <p:cTn id="34" presetID="42" presetClass="exit" presetSubtype="0" fill="hold" grpId="0" nodeType="withEffect">
                                  <p:stCondLst>
                                    <p:cond delay="0"/>
                                  </p:stCondLst>
                                  <p:childTnLst>
                                    <p:animEffect transition="out" filter="fade">
                                      <p:cBhvr>
                                        <p:cTn id="35" dur="1000"/>
                                        <p:tgtEl>
                                          <p:spTgt spid="48"/>
                                        </p:tgtEl>
                                      </p:cBhvr>
                                    </p:animEffect>
                                    <p:anim calcmode="lin" valueType="num">
                                      <p:cBhvr>
                                        <p:cTn id="36" dur="1000"/>
                                        <p:tgtEl>
                                          <p:spTgt spid="48"/>
                                        </p:tgtEl>
                                        <p:attrNameLst>
                                          <p:attrName>ppt_x</p:attrName>
                                        </p:attrNameLst>
                                      </p:cBhvr>
                                      <p:tavLst>
                                        <p:tav tm="0">
                                          <p:val>
                                            <p:strVal val="ppt_x"/>
                                          </p:val>
                                        </p:tav>
                                        <p:tav tm="100000">
                                          <p:val>
                                            <p:strVal val="ppt_x"/>
                                          </p:val>
                                        </p:tav>
                                      </p:tavLst>
                                    </p:anim>
                                    <p:anim calcmode="lin" valueType="num">
                                      <p:cBhvr>
                                        <p:cTn id="37" dur="1000"/>
                                        <p:tgtEl>
                                          <p:spTgt spid="48"/>
                                        </p:tgtEl>
                                        <p:attrNameLst>
                                          <p:attrName>ppt_y</p:attrName>
                                        </p:attrNameLst>
                                      </p:cBhvr>
                                      <p:tavLst>
                                        <p:tav tm="0">
                                          <p:val>
                                            <p:strVal val="ppt_y"/>
                                          </p:val>
                                        </p:tav>
                                        <p:tav tm="100000">
                                          <p:val>
                                            <p:strVal val="ppt_y+.1"/>
                                          </p:val>
                                        </p:tav>
                                      </p:tavLst>
                                    </p:anim>
                                    <p:set>
                                      <p:cBhvr>
                                        <p:cTn id="38" dur="1" fill="hold">
                                          <p:stCondLst>
                                            <p:cond delay="999"/>
                                          </p:stCondLst>
                                        </p:cTn>
                                        <p:tgtEl>
                                          <p:spTgt spid="4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wipe(left)">
                                      <p:cBhvr>
                                        <p:cTn id="5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50" grpId="0"/>
      <p:bldP spid="51" grpId="0"/>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8E46-7D58-094D-9208-8CD42A923548}"/>
              </a:ext>
            </a:extLst>
          </p:cNvPr>
          <p:cNvSpPr>
            <a:spLocks noGrp="1"/>
          </p:cNvSpPr>
          <p:nvPr>
            <p:ph type="title"/>
          </p:nvPr>
        </p:nvSpPr>
        <p:spPr/>
        <p:txBody>
          <a:bodyPr/>
          <a:lstStyle/>
          <a:p>
            <a:r>
              <a:rPr lang="en-US" dirty="0"/>
              <a:t>Global inference (a toy example)</a:t>
            </a:r>
          </a:p>
        </p:txBody>
      </p:sp>
      <p:sp>
        <p:nvSpPr>
          <p:cNvPr id="51" name="TextBox 50">
            <a:extLst>
              <a:ext uri="{FF2B5EF4-FFF2-40B4-BE49-F238E27FC236}">
                <a16:creationId xmlns:a16="http://schemas.microsoft.com/office/drawing/2014/main" id="{4348F4B8-66E5-774D-9209-78F3086CE3E6}"/>
              </a:ext>
            </a:extLst>
          </p:cNvPr>
          <p:cNvSpPr txBox="1"/>
          <p:nvPr/>
        </p:nvSpPr>
        <p:spPr>
          <a:xfrm>
            <a:off x="842288" y="5046421"/>
            <a:ext cx="7459424"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We should not only select the assignment with the best score, </a:t>
            </a:r>
            <a:r>
              <a:rPr kumimoji="0" lang="en-US" sz="24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but also avoid loops</a:t>
            </a:r>
          </a:p>
        </p:txBody>
      </p:sp>
      <p:grpSp>
        <p:nvGrpSpPr>
          <p:cNvPr id="5" name="Group 4">
            <a:extLst>
              <a:ext uri="{FF2B5EF4-FFF2-40B4-BE49-F238E27FC236}">
                <a16:creationId xmlns:a16="http://schemas.microsoft.com/office/drawing/2014/main" id="{75964CCB-2D2F-A746-8B59-CEDD22754EF6}"/>
              </a:ext>
            </a:extLst>
          </p:cNvPr>
          <p:cNvGrpSpPr/>
          <p:nvPr/>
        </p:nvGrpSpPr>
        <p:grpSpPr>
          <a:xfrm>
            <a:off x="228600" y="1649313"/>
            <a:ext cx="8355661" cy="2939875"/>
            <a:chOff x="228600" y="1649313"/>
            <a:chExt cx="8355661" cy="2939875"/>
          </a:xfrm>
        </p:grpSpPr>
        <p:sp>
          <p:nvSpPr>
            <p:cNvPr id="19" name="TextBox 18">
              <a:extLst>
                <a:ext uri="{FF2B5EF4-FFF2-40B4-BE49-F238E27FC236}">
                  <a16:creationId xmlns:a16="http://schemas.microsoft.com/office/drawing/2014/main" id="{36B1D67F-0313-A74E-B05C-364131DACC42}"/>
                </a:ext>
              </a:extLst>
            </p:cNvPr>
            <p:cNvSpPr txBox="1"/>
            <p:nvPr/>
          </p:nvSpPr>
          <p:spPr>
            <a:xfrm>
              <a:off x="228600" y="3559430"/>
              <a:ext cx="949299"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rPr>
                <a:t>cascaded</a:t>
              </a:r>
              <a:endParaRPr kumimoji="0" lang="en-US" sz="12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endParaRPr>
            </a:p>
          </p:txBody>
        </p:sp>
        <p:sp>
          <p:nvSpPr>
            <p:cNvPr id="21" name="TextBox 20">
              <a:extLst>
                <a:ext uri="{FF2B5EF4-FFF2-40B4-BE49-F238E27FC236}">
                  <a16:creationId xmlns:a16="http://schemas.microsoft.com/office/drawing/2014/main" id="{CA72676C-C889-F54C-93B4-2CEDC29787F3}"/>
                </a:ext>
              </a:extLst>
            </p:cNvPr>
            <p:cNvSpPr txBox="1"/>
            <p:nvPr/>
          </p:nvSpPr>
          <p:spPr>
            <a:xfrm>
              <a:off x="2130912" y="3559430"/>
              <a:ext cx="779381"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rPr>
                <a:t>ordered</a:t>
              </a:r>
            </a:p>
          </p:txBody>
        </p:sp>
        <p:sp>
          <p:nvSpPr>
            <p:cNvPr id="27" name="TextBox 26">
              <a:extLst>
                <a:ext uri="{FF2B5EF4-FFF2-40B4-BE49-F238E27FC236}">
                  <a16:creationId xmlns:a16="http://schemas.microsoft.com/office/drawing/2014/main" id="{5E97BEC5-F97E-4245-9A44-4C677DCF82BD}"/>
                </a:ext>
              </a:extLst>
            </p:cNvPr>
            <p:cNvSpPr txBox="1"/>
            <p:nvPr/>
          </p:nvSpPr>
          <p:spPr>
            <a:xfrm>
              <a:off x="1197372" y="2551117"/>
              <a:ext cx="750526"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rPr>
                <a:t>monitor</a:t>
              </a:r>
            </a:p>
          </p:txBody>
        </p:sp>
        <p:cxnSp>
          <p:nvCxnSpPr>
            <p:cNvPr id="36" name="Straight Connector 35">
              <a:extLst>
                <a:ext uri="{FF2B5EF4-FFF2-40B4-BE49-F238E27FC236}">
                  <a16:creationId xmlns:a16="http://schemas.microsoft.com/office/drawing/2014/main" id="{146FD400-E108-F84E-A3FF-39FED7C840C7}"/>
                </a:ext>
              </a:extLst>
            </p:cNvPr>
            <p:cNvCxnSpPr>
              <a:cxnSpLocks/>
            </p:cNvCxnSpPr>
            <p:nvPr/>
          </p:nvCxnSpPr>
          <p:spPr>
            <a:xfrm flipH="1">
              <a:off x="675330" y="2863818"/>
              <a:ext cx="646475" cy="741996"/>
            </a:xfrm>
            <a:prstGeom prst="line">
              <a:avLst/>
            </a:prstGeom>
            <a:ln w="31750">
              <a:solidFill>
                <a:schemeClr val="bg2"/>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32B21EF-3D88-9E4D-9E5D-20F4E1ED6C37}"/>
                </a:ext>
              </a:extLst>
            </p:cNvPr>
            <p:cNvCxnSpPr>
              <a:cxnSpLocks/>
            </p:cNvCxnSpPr>
            <p:nvPr/>
          </p:nvCxnSpPr>
          <p:spPr>
            <a:xfrm>
              <a:off x="1745656" y="2822264"/>
              <a:ext cx="632462" cy="808653"/>
            </a:xfrm>
            <a:prstGeom prst="line">
              <a:avLst/>
            </a:prstGeom>
            <a:ln w="31750">
              <a:solidFill>
                <a:schemeClr val="bg2"/>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CF42BF5-F17A-3A4C-814B-7F492E7A695B}"/>
                </a:ext>
              </a:extLst>
            </p:cNvPr>
            <p:cNvCxnSpPr/>
            <p:nvPr/>
          </p:nvCxnSpPr>
          <p:spPr>
            <a:xfrm flipH="1" flipV="1">
              <a:off x="1088239" y="3705152"/>
              <a:ext cx="1012609" cy="145"/>
            </a:xfrm>
            <a:prstGeom prst="line">
              <a:avLst/>
            </a:prstGeom>
            <a:ln w="31750">
              <a:solidFill>
                <a:schemeClr val="bg2"/>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E096EB5-38D5-0743-8D99-B4052BCB6E7A}"/>
                </a:ext>
              </a:extLst>
            </p:cNvPr>
            <p:cNvSpPr txBox="1"/>
            <p:nvPr/>
          </p:nvSpPr>
          <p:spPr>
            <a:xfrm>
              <a:off x="1436652" y="3812747"/>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0.2</a:t>
              </a:r>
            </a:p>
          </p:txBody>
        </p:sp>
        <p:sp>
          <p:nvSpPr>
            <p:cNvPr id="47" name="TextBox 46">
              <a:extLst>
                <a:ext uri="{FF2B5EF4-FFF2-40B4-BE49-F238E27FC236}">
                  <a16:creationId xmlns:a16="http://schemas.microsoft.com/office/drawing/2014/main" id="{2FC63F5C-DF4C-4045-8F83-F255995B2736}"/>
                </a:ext>
              </a:extLst>
            </p:cNvPr>
            <p:cNvSpPr txBox="1"/>
            <p:nvPr/>
          </p:nvSpPr>
          <p:spPr>
            <a:xfrm>
              <a:off x="2289350" y="3038685"/>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0.7</a:t>
              </a:r>
            </a:p>
          </p:txBody>
        </p:sp>
        <p:sp>
          <p:nvSpPr>
            <p:cNvPr id="49" name="TextBox 48">
              <a:extLst>
                <a:ext uri="{FF2B5EF4-FFF2-40B4-BE49-F238E27FC236}">
                  <a16:creationId xmlns:a16="http://schemas.microsoft.com/office/drawing/2014/main" id="{8FD65723-6CE8-5444-89C6-0EF49270A308}"/>
                </a:ext>
              </a:extLst>
            </p:cNvPr>
            <p:cNvSpPr txBox="1"/>
            <p:nvPr/>
          </p:nvSpPr>
          <p:spPr>
            <a:xfrm>
              <a:off x="395700" y="2952257"/>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0.6</a:t>
              </a:r>
            </a:p>
          </p:txBody>
        </p:sp>
        <p:sp>
          <p:nvSpPr>
            <p:cNvPr id="20" name="TextBox 19">
              <a:extLst>
                <a:ext uri="{FF2B5EF4-FFF2-40B4-BE49-F238E27FC236}">
                  <a16:creationId xmlns:a16="http://schemas.microsoft.com/office/drawing/2014/main" id="{B2CB9D28-632D-D04A-9716-A19ACBA86B4D}"/>
                </a:ext>
              </a:extLst>
            </p:cNvPr>
            <p:cNvSpPr txBox="1"/>
            <p:nvPr/>
          </p:nvSpPr>
          <p:spPr>
            <a:xfrm>
              <a:off x="3053861" y="3559430"/>
              <a:ext cx="949299"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rPr>
                <a:t>cascaded</a:t>
              </a:r>
              <a:endParaRPr kumimoji="0" lang="en-US" sz="12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endParaRPr>
            </a:p>
          </p:txBody>
        </p:sp>
        <p:sp>
          <p:nvSpPr>
            <p:cNvPr id="22" name="TextBox 21">
              <a:extLst>
                <a:ext uri="{FF2B5EF4-FFF2-40B4-BE49-F238E27FC236}">
                  <a16:creationId xmlns:a16="http://schemas.microsoft.com/office/drawing/2014/main" id="{0A0F939A-6DAC-F643-8418-CD8C6FFC480F}"/>
                </a:ext>
              </a:extLst>
            </p:cNvPr>
            <p:cNvSpPr txBox="1"/>
            <p:nvPr/>
          </p:nvSpPr>
          <p:spPr>
            <a:xfrm>
              <a:off x="4956173" y="3559430"/>
              <a:ext cx="779381"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rPr>
                <a:t>ordered</a:t>
              </a:r>
            </a:p>
          </p:txBody>
        </p:sp>
        <p:sp>
          <p:nvSpPr>
            <p:cNvPr id="23" name="TextBox 22">
              <a:extLst>
                <a:ext uri="{FF2B5EF4-FFF2-40B4-BE49-F238E27FC236}">
                  <a16:creationId xmlns:a16="http://schemas.microsoft.com/office/drawing/2014/main" id="{8F54DC36-24AE-464F-933D-B2189F4607CB}"/>
                </a:ext>
              </a:extLst>
            </p:cNvPr>
            <p:cNvSpPr txBox="1"/>
            <p:nvPr/>
          </p:nvSpPr>
          <p:spPr>
            <a:xfrm>
              <a:off x="4022633" y="2551117"/>
              <a:ext cx="750526"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rPr>
                <a:t>monitor</a:t>
              </a:r>
            </a:p>
          </p:txBody>
        </p:sp>
        <p:cxnSp>
          <p:nvCxnSpPr>
            <p:cNvPr id="24" name="Straight Connector 23">
              <a:extLst>
                <a:ext uri="{FF2B5EF4-FFF2-40B4-BE49-F238E27FC236}">
                  <a16:creationId xmlns:a16="http://schemas.microsoft.com/office/drawing/2014/main" id="{0F91BE87-617F-4946-88EC-86032DDAF309}"/>
                </a:ext>
              </a:extLst>
            </p:cNvPr>
            <p:cNvCxnSpPr/>
            <p:nvPr/>
          </p:nvCxnSpPr>
          <p:spPr>
            <a:xfrm flipH="1" flipV="1">
              <a:off x="3975958" y="3685573"/>
              <a:ext cx="1012609" cy="145"/>
            </a:xfrm>
            <a:prstGeom prst="line">
              <a:avLst/>
            </a:prstGeom>
            <a:ln w="31750">
              <a:solidFill>
                <a:schemeClr val="bg2"/>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B2BE960-8AC7-2F4E-9150-E9DF1994FBAB}"/>
                </a:ext>
              </a:extLst>
            </p:cNvPr>
            <p:cNvCxnSpPr>
              <a:cxnSpLocks/>
            </p:cNvCxnSpPr>
            <p:nvPr/>
          </p:nvCxnSpPr>
          <p:spPr>
            <a:xfrm>
              <a:off x="4625479" y="2846528"/>
              <a:ext cx="632462" cy="808653"/>
            </a:xfrm>
            <a:prstGeom prst="line">
              <a:avLst/>
            </a:prstGeom>
            <a:ln w="31750">
              <a:solidFill>
                <a:schemeClr val="bg2"/>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74FB0E2-9DB3-014B-943E-5DBF424451E9}"/>
                </a:ext>
              </a:extLst>
            </p:cNvPr>
            <p:cNvCxnSpPr>
              <a:cxnSpLocks/>
            </p:cNvCxnSpPr>
            <p:nvPr/>
          </p:nvCxnSpPr>
          <p:spPr>
            <a:xfrm flipH="1">
              <a:off x="3583128" y="2846528"/>
              <a:ext cx="646475" cy="741996"/>
            </a:xfrm>
            <a:prstGeom prst="line">
              <a:avLst/>
            </a:prstGeom>
            <a:ln w="31750">
              <a:solidFill>
                <a:schemeClr val="bg2"/>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136AA5A-08FC-CE41-818C-E224FF7BA32F}"/>
                </a:ext>
              </a:extLst>
            </p:cNvPr>
            <p:cNvSpPr txBox="1"/>
            <p:nvPr/>
          </p:nvSpPr>
          <p:spPr>
            <a:xfrm>
              <a:off x="4187828" y="3796877"/>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0.8</a:t>
              </a:r>
            </a:p>
          </p:txBody>
        </p:sp>
        <p:sp>
          <p:nvSpPr>
            <p:cNvPr id="34" name="TextBox 33">
              <a:extLst>
                <a:ext uri="{FF2B5EF4-FFF2-40B4-BE49-F238E27FC236}">
                  <a16:creationId xmlns:a16="http://schemas.microsoft.com/office/drawing/2014/main" id="{439323F0-26E3-FF47-A604-80740308C3E6}"/>
                </a:ext>
              </a:extLst>
            </p:cNvPr>
            <p:cNvSpPr txBox="1"/>
            <p:nvPr/>
          </p:nvSpPr>
          <p:spPr>
            <a:xfrm>
              <a:off x="5040239" y="3032210"/>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0.7</a:t>
              </a:r>
            </a:p>
          </p:txBody>
        </p:sp>
        <p:sp>
          <p:nvSpPr>
            <p:cNvPr id="38" name="TextBox 37">
              <a:extLst>
                <a:ext uri="{FF2B5EF4-FFF2-40B4-BE49-F238E27FC236}">
                  <a16:creationId xmlns:a16="http://schemas.microsoft.com/office/drawing/2014/main" id="{51CC655D-DC22-054E-8557-BDFD834F6385}"/>
                </a:ext>
              </a:extLst>
            </p:cNvPr>
            <p:cNvSpPr txBox="1"/>
            <p:nvPr/>
          </p:nvSpPr>
          <p:spPr>
            <a:xfrm>
              <a:off x="3238667" y="3020904"/>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0.4</a:t>
              </a:r>
            </a:p>
          </p:txBody>
        </p:sp>
        <p:sp>
          <p:nvSpPr>
            <p:cNvPr id="40" name="TextBox 39">
              <a:extLst>
                <a:ext uri="{FF2B5EF4-FFF2-40B4-BE49-F238E27FC236}">
                  <a16:creationId xmlns:a16="http://schemas.microsoft.com/office/drawing/2014/main" id="{2C0B95A8-B7D1-3241-B162-7020F82B7CD9}"/>
                </a:ext>
              </a:extLst>
            </p:cNvPr>
            <p:cNvSpPr txBox="1"/>
            <p:nvPr/>
          </p:nvSpPr>
          <p:spPr>
            <a:xfrm>
              <a:off x="5902568" y="3559430"/>
              <a:ext cx="949299"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rPr>
                <a:t>cascaded</a:t>
              </a:r>
              <a:endParaRPr kumimoji="0" lang="en-US" sz="12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endParaRPr>
            </a:p>
          </p:txBody>
        </p:sp>
        <p:sp>
          <p:nvSpPr>
            <p:cNvPr id="44" name="TextBox 43">
              <a:extLst>
                <a:ext uri="{FF2B5EF4-FFF2-40B4-BE49-F238E27FC236}">
                  <a16:creationId xmlns:a16="http://schemas.microsoft.com/office/drawing/2014/main" id="{0F7847B4-9935-7F42-A298-BF92DE615C0B}"/>
                </a:ext>
              </a:extLst>
            </p:cNvPr>
            <p:cNvSpPr txBox="1"/>
            <p:nvPr/>
          </p:nvSpPr>
          <p:spPr>
            <a:xfrm>
              <a:off x="7804880" y="3559430"/>
              <a:ext cx="779381"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rPr>
                <a:t>ordered</a:t>
              </a:r>
            </a:p>
          </p:txBody>
        </p:sp>
        <p:sp>
          <p:nvSpPr>
            <p:cNvPr id="52" name="TextBox 51">
              <a:extLst>
                <a:ext uri="{FF2B5EF4-FFF2-40B4-BE49-F238E27FC236}">
                  <a16:creationId xmlns:a16="http://schemas.microsoft.com/office/drawing/2014/main" id="{E55A1780-F99A-3C44-BB8D-9F2579DAAD71}"/>
                </a:ext>
              </a:extLst>
            </p:cNvPr>
            <p:cNvSpPr txBox="1"/>
            <p:nvPr/>
          </p:nvSpPr>
          <p:spPr>
            <a:xfrm>
              <a:off x="6871340" y="2551117"/>
              <a:ext cx="750526"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rPr>
                <a:t>monitor</a:t>
              </a:r>
            </a:p>
          </p:txBody>
        </p:sp>
        <p:cxnSp>
          <p:nvCxnSpPr>
            <p:cNvPr id="53" name="Straight Connector 52">
              <a:extLst>
                <a:ext uri="{FF2B5EF4-FFF2-40B4-BE49-F238E27FC236}">
                  <a16:creationId xmlns:a16="http://schemas.microsoft.com/office/drawing/2014/main" id="{EFEB6276-6809-E04B-BEEA-D0562384C437}"/>
                </a:ext>
              </a:extLst>
            </p:cNvPr>
            <p:cNvCxnSpPr/>
            <p:nvPr/>
          </p:nvCxnSpPr>
          <p:spPr>
            <a:xfrm flipH="1" flipV="1">
              <a:off x="6795249" y="3697929"/>
              <a:ext cx="1012609" cy="145"/>
            </a:xfrm>
            <a:prstGeom prst="line">
              <a:avLst/>
            </a:prstGeom>
            <a:ln w="31750">
              <a:solidFill>
                <a:schemeClr val="bg2"/>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3F94B03-FD32-D341-805C-670C4E7C17D5}"/>
                </a:ext>
              </a:extLst>
            </p:cNvPr>
            <p:cNvCxnSpPr>
              <a:cxnSpLocks/>
            </p:cNvCxnSpPr>
            <p:nvPr/>
          </p:nvCxnSpPr>
          <p:spPr>
            <a:xfrm flipH="1">
              <a:off x="6412327" y="2813659"/>
              <a:ext cx="646475" cy="741996"/>
            </a:xfrm>
            <a:prstGeom prst="line">
              <a:avLst/>
            </a:prstGeom>
            <a:ln w="31750">
              <a:solidFill>
                <a:schemeClr val="bg2"/>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6B74932-A0DA-2347-BF16-9F4E41F75A81}"/>
                </a:ext>
              </a:extLst>
            </p:cNvPr>
            <p:cNvCxnSpPr>
              <a:cxnSpLocks/>
            </p:cNvCxnSpPr>
            <p:nvPr/>
          </p:nvCxnSpPr>
          <p:spPr>
            <a:xfrm>
              <a:off x="7439326" y="2820026"/>
              <a:ext cx="632462" cy="808653"/>
            </a:xfrm>
            <a:prstGeom prst="line">
              <a:avLst/>
            </a:prstGeom>
            <a:ln w="31750">
              <a:solidFill>
                <a:schemeClr val="bg2"/>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E710B3EA-ACF2-A149-A3C6-7F8178EE0E0F}"/>
                </a:ext>
              </a:extLst>
            </p:cNvPr>
            <p:cNvSpPr txBox="1"/>
            <p:nvPr/>
          </p:nvSpPr>
          <p:spPr>
            <a:xfrm>
              <a:off x="7072891" y="3728311"/>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0.8</a:t>
              </a:r>
            </a:p>
          </p:txBody>
        </p:sp>
        <p:sp>
          <p:nvSpPr>
            <p:cNvPr id="62" name="TextBox 61">
              <a:extLst>
                <a:ext uri="{FF2B5EF4-FFF2-40B4-BE49-F238E27FC236}">
                  <a16:creationId xmlns:a16="http://schemas.microsoft.com/office/drawing/2014/main" id="{A51733ED-54E7-824C-82A9-FB1447C26D8F}"/>
                </a:ext>
              </a:extLst>
            </p:cNvPr>
            <p:cNvSpPr txBox="1"/>
            <p:nvPr/>
          </p:nvSpPr>
          <p:spPr>
            <a:xfrm>
              <a:off x="7885763" y="3013126"/>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0.3</a:t>
              </a:r>
            </a:p>
          </p:txBody>
        </p:sp>
        <p:sp>
          <p:nvSpPr>
            <p:cNvPr id="63" name="TextBox 62">
              <a:extLst>
                <a:ext uri="{FF2B5EF4-FFF2-40B4-BE49-F238E27FC236}">
                  <a16:creationId xmlns:a16="http://schemas.microsoft.com/office/drawing/2014/main" id="{7D0F34BC-2D16-6545-9F5D-D16900888C26}"/>
                </a:ext>
              </a:extLst>
            </p:cNvPr>
            <p:cNvSpPr txBox="1"/>
            <p:nvPr/>
          </p:nvSpPr>
          <p:spPr>
            <a:xfrm>
              <a:off x="6018396" y="3049712"/>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0.6</a:t>
              </a:r>
            </a:p>
          </p:txBody>
        </p:sp>
        <p:sp>
          <p:nvSpPr>
            <p:cNvPr id="4" name="TextBox 3">
              <a:extLst>
                <a:ext uri="{FF2B5EF4-FFF2-40B4-BE49-F238E27FC236}">
                  <a16:creationId xmlns:a16="http://schemas.microsoft.com/office/drawing/2014/main" id="{E078A33B-FCC2-8645-AE9D-ED5EBAD77C73}"/>
                </a:ext>
              </a:extLst>
            </p:cNvPr>
            <p:cNvSpPr txBox="1"/>
            <p:nvPr/>
          </p:nvSpPr>
          <p:spPr>
            <a:xfrm>
              <a:off x="612364" y="4219856"/>
              <a:ext cx="188545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0.6+0.2+0.7=1.5</a:t>
              </a:r>
            </a:p>
          </p:txBody>
        </p:sp>
        <p:sp>
          <p:nvSpPr>
            <p:cNvPr id="65" name="TextBox 64">
              <a:extLst>
                <a:ext uri="{FF2B5EF4-FFF2-40B4-BE49-F238E27FC236}">
                  <a16:creationId xmlns:a16="http://schemas.microsoft.com/office/drawing/2014/main" id="{57249D9F-980E-914D-B8D1-2D723A76E18F}"/>
                </a:ext>
              </a:extLst>
            </p:cNvPr>
            <p:cNvSpPr txBox="1"/>
            <p:nvPr/>
          </p:nvSpPr>
          <p:spPr>
            <a:xfrm>
              <a:off x="3402457" y="4219856"/>
              <a:ext cx="188545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0.4+0.8+0.7=1.9</a:t>
              </a:r>
            </a:p>
          </p:txBody>
        </p:sp>
        <p:sp>
          <p:nvSpPr>
            <p:cNvPr id="66" name="TextBox 65">
              <a:extLst>
                <a:ext uri="{FF2B5EF4-FFF2-40B4-BE49-F238E27FC236}">
                  <a16:creationId xmlns:a16="http://schemas.microsoft.com/office/drawing/2014/main" id="{0AA08714-8536-7841-B19F-25C26DA70AD8}"/>
                </a:ext>
              </a:extLst>
            </p:cNvPr>
            <p:cNvSpPr txBox="1"/>
            <p:nvPr/>
          </p:nvSpPr>
          <p:spPr>
            <a:xfrm>
              <a:off x="6415288" y="4219856"/>
              <a:ext cx="188545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0.6+0.3+0.8=1.7</a:t>
              </a:r>
            </a:p>
          </p:txBody>
        </p:sp>
        <p:sp>
          <p:nvSpPr>
            <p:cNvPr id="3" name="TextBox 2">
              <a:extLst>
                <a:ext uri="{FF2B5EF4-FFF2-40B4-BE49-F238E27FC236}">
                  <a16:creationId xmlns:a16="http://schemas.microsoft.com/office/drawing/2014/main" id="{7356C81A-6E44-7046-ABC4-A8164F563EE1}"/>
                </a:ext>
              </a:extLst>
            </p:cNvPr>
            <p:cNvSpPr txBox="1"/>
            <p:nvPr/>
          </p:nvSpPr>
          <p:spPr>
            <a:xfrm>
              <a:off x="1026291" y="1649313"/>
              <a:ext cx="115127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Option 1</a:t>
              </a:r>
            </a:p>
          </p:txBody>
        </p:sp>
        <p:sp>
          <p:nvSpPr>
            <p:cNvPr id="37" name="TextBox 36">
              <a:extLst>
                <a:ext uri="{FF2B5EF4-FFF2-40B4-BE49-F238E27FC236}">
                  <a16:creationId xmlns:a16="http://schemas.microsoft.com/office/drawing/2014/main" id="{40CC0123-C31D-A949-8572-0F79B98CB557}"/>
                </a:ext>
              </a:extLst>
            </p:cNvPr>
            <p:cNvSpPr txBox="1"/>
            <p:nvPr/>
          </p:nvSpPr>
          <p:spPr>
            <a:xfrm>
              <a:off x="3820291" y="1649313"/>
              <a:ext cx="115127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Option 2</a:t>
              </a:r>
            </a:p>
          </p:txBody>
        </p:sp>
        <p:sp>
          <p:nvSpPr>
            <p:cNvPr id="41" name="TextBox 40">
              <a:extLst>
                <a:ext uri="{FF2B5EF4-FFF2-40B4-BE49-F238E27FC236}">
                  <a16:creationId xmlns:a16="http://schemas.microsoft.com/office/drawing/2014/main" id="{725B9194-C81F-CC47-8451-F2BE49042478}"/>
                </a:ext>
              </a:extLst>
            </p:cNvPr>
            <p:cNvSpPr txBox="1"/>
            <p:nvPr/>
          </p:nvSpPr>
          <p:spPr>
            <a:xfrm>
              <a:off x="6715891" y="1649313"/>
              <a:ext cx="115127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Option 3</a:t>
              </a:r>
            </a:p>
          </p:txBody>
        </p:sp>
      </p:grpSp>
      <p:sp>
        <p:nvSpPr>
          <p:cNvPr id="6" name="Slide Number Placeholder 5">
            <a:extLst>
              <a:ext uri="{FF2B5EF4-FFF2-40B4-BE49-F238E27FC236}">
                <a16:creationId xmlns:a16="http://schemas.microsoft.com/office/drawing/2014/main" id="{5861B687-3772-65FA-3C7B-995399CB7C58}"/>
              </a:ext>
            </a:extLst>
          </p:cNvPr>
          <p:cNvSpPr>
            <a:spLocks noGrp="1"/>
          </p:cNvSpPr>
          <p:nvPr>
            <p:ph type="sldNum" sz="quarter" idx="10"/>
          </p:nvPr>
        </p:nvSpPr>
        <p:spPr/>
        <p:txBody>
          <a:bodyPr/>
          <a:lstStyle/>
          <a:p>
            <a:fld id="{86CB4B4D-7CA3-9044-876B-883B54F8677D}" type="slidenum">
              <a:rPr lang="en-US" smtClean="0"/>
              <a:t>77</a:t>
            </a:fld>
            <a:endParaRPr lang="en-US"/>
          </a:p>
        </p:txBody>
      </p:sp>
    </p:spTree>
    <p:extLst>
      <p:ext uri="{BB962C8B-B14F-4D97-AF65-F5344CB8AC3E}">
        <p14:creationId xmlns:p14="http://schemas.microsoft.com/office/powerpoint/2010/main" val="342096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8E46-7D58-094D-9208-8CD42A923548}"/>
              </a:ext>
            </a:extLst>
          </p:cNvPr>
          <p:cNvSpPr>
            <a:spLocks noGrp="1"/>
          </p:cNvSpPr>
          <p:nvPr>
            <p:ph type="title"/>
          </p:nvPr>
        </p:nvSpPr>
        <p:spPr/>
        <p:txBody>
          <a:bodyPr/>
          <a:lstStyle/>
          <a:p>
            <a:r>
              <a:rPr lang="en-US" dirty="0"/>
              <a:t>Global inference (a toy example)</a:t>
            </a:r>
          </a:p>
        </p:txBody>
      </p:sp>
      <p:sp>
        <p:nvSpPr>
          <p:cNvPr id="19" name="TextBox 18">
            <a:extLst>
              <a:ext uri="{FF2B5EF4-FFF2-40B4-BE49-F238E27FC236}">
                <a16:creationId xmlns:a16="http://schemas.microsoft.com/office/drawing/2014/main" id="{36B1D67F-0313-A74E-B05C-364131DACC42}"/>
              </a:ext>
            </a:extLst>
          </p:cNvPr>
          <p:cNvSpPr txBox="1"/>
          <p:nvPr/>
        </p:nvSpPr>
        <p:spPr>
          <a:xfrm>
            <a:off x="228600" y="3559430"/>
            <a:ext cx="949299"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C00000">
                    <a:alpha val="50000"/>
                  </a:srgbClr>
                </a:solidFill>
                <a:effectLst/>
                <a:uLnTx/>
                <a:uFillTx/>
                <a:latin typeface="Century Gothic" panose="020B0502020202020204" pitchFamily="34" charset="0"/>
                <a:ea typeface="Times New Roman" charset="0"/>
                <a:cs typeface="Times New Roman" charset="0"/>
              </a:rPr>
              <a:t>cascaded</a:t>
            </a:r>
            <a:endParaRPr kumimoji="0" lang="en-US" sz="1200" b="1" i="0" u="none" strike="noStrike" kern="1200" cap="none" spc="0" normalizeH="0" baseline="0" noProof="0" dirty="0">
              <a:ln>
                <a:noFill/>
              </a:ln>
              <a:solidFill>
                <a:srgbClr val="C00000">
                  <a:alpha val="50000"/>
                </a:srgbClr>
              </a:solidFill>
              <a:effectLst/>
              <a:uLnTx/>
              <a:uFillTx/>
              <a:latin typeface="Century Gothic" panose="020B0502020202020204" pitchFamily="34" charset="0"/>
              <a:ea typeface="Times New Roman" charset="0"/>
              <a:cs typeface="Times New Roman" charset="0"/>
            </a:endParaRPr>
          </a:p>
        </p:txBody>
      </p:sp>
      <p:sp>
        <p:nvSpPr>
          <p:cNvPr id="21" name="TextBox 20">
            <a:extLst>
              <a:ext uri="{FF2B5EF4-FFF2-40B4-BE49-F238E27FC236}">
                <a16:creationId xmlns:a16="http://schemas.microsoft.com/office/drawing/2014/main" id="{CA72676C-C889-F54C-93B4-2CEDC29787F3}"/>
              </a:ext>
            </a:extLst>
          </p:cNvPr>
          <p:cNvSpPr txBox="1"/>
          <p:nvPr/>
        </p:nvSpPr>
        <p:spPr>
          <a:xfrm>
            <a:off x="2130912" y="3559430"/>
            <a:ext cx="779381"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alpha val="50000"/>
                  </a:srgbClr>
                </a:solidFill>
                <a:effectLst/>
                <a:uLnTx/>
                <a:uFillTx/>
                <a:latin typeface="Century Gothic" panose="020B0502020202020204" pitchFamily="34" charset="0"/>
                <a:ea typeface="Times New Roman" charset="0"/>
                <a:cs typeface="Times New Roman" charset="0"/>
              </a:rPr>
              <a:t>ordered</a:t>
            </a:r>
          </a:p>
        </p:txBody>
      </p:sp>
      <p:sp>
        <p:nvSpPr>
          <p:cNvPr id="27" name="TextBox 26">
            <a:extLst>
              <a:ext uri="{FF2B5EF4-FFF2-40B4-BE49-F238E27FC236}">
                <a16:creationId xmlns:a16="http://schemas.microsoft.com/office/drawing/2014/main" id="{5E97BEC5-F97E-4245-9A44-4C677DCF82BD}"/>
              </a:ext>
            </a:extLst>
          </p:cNvPr>
          <p:cNvSpPr txBox="1"/>
          <p:nvPr/>
        </p:nvSpPr>
        <p:spPr>
          <a:xfrm>
            <a:off x="1197372" y="2551117"/>
            <a:ext cx="750526"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alpha val="50000"/>
                  </a:srgbClr>
                </a:solidFill>
                <a:effectLst/>
                <a:uLnTx/>
                <a:uFillTx/>
                <a:latin typeface="Century Gothic" panose="020B0502020202020204" pitchFamily="34" charset="0"/>
                <a:ea typeface="Times New Roman" charset="0"/>
                <a:cs typeface="Times New Roman" charset="0"/>
              </a:rPr>
              <a:t>monitor</a:t>
            </a:r>
          </a:p>
        </p:txBody>
      </p:sp>
      <p:cxnSp>
        <p:nvCxnSpPr>
          <p:cNvPr id="36" name="Straight Connector 35">
            <a:extLst>
              <a:ext uri="{FF2B5EF4-FFF2-40B4-BE49-F238E27FC236}">
                <a16:creationId xmlns:a16="http://schemas.microsoft.com/office/drawing/2014/main" id="{146FD400-E108-F84E-A3FF-39FED7C840C7}"/>
              </a:ext>
            </a:extLst>
          </p:cNvPr>
          <p:cNvCxnSpPr>
            <a:cxnSpLocks/>
          </p:cNvCxnSpPr>
          <p:nvPr/>
        </p:nvCxnSpPr>
        <p:spPr>
          <a:xfrm flipH="1">
            <a:off x="675330" y="2863818"/>
            <a:ext cx="646475" cy="741996"/>
          </a:xfrm>
          <a:prstGeom prst="line">
            <a:avLst/>
          </a:prstGeom>
          <a:ln w="31750">
            <a:solidFill>
              <a:schemeClr val="bg2">
                <a:alpha val="5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32B21EF-3D88-9E4D-9E5D-20F4E1ED6C37}"/>
              </a:ext>
            </a:extLst>
          </p:cNvPr>
          <p:cNvCxnSpPr>
            <a:cxnSpLocks/>
          </p:cNvCxnSpPr>
          <p:nvPr/>
        </p:nvCxnSpPr>
        <p:spPr>
          <a:xfrm>
            <a:off x="1745656" y="2822264"/>
            <a:ext cx="632462" cy="808653"/>
          </a:xfrm>
          <a:prstGeom prst="line">
            <a:avLst/>
          </a:prstGeom>
          <a:ln w="31750">
            <a:solidFill>
              <a:schemeClr val="bg2">
                <a:alpha val="50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CF42BF5-F17A-3A4C-814B-7F492E7A695B}"/>
              </a:ext>
            </a:extLst>
          </p:cNvPr>
          <p:cNvCxnSpPr/>
          <p:nvPr/>
        </p:nvCxnSpPr>
        <p:spPr>
          <a:xfrm flipH="1" flipV="1">
            <a:off x="1088239" y="3705152"/>
            <a:ext cx="1012609" cy="145"/>
          </a:xfrm>
          <a:prstGeom prst="line">
            <a:avLst/>
          </a:prstGeom>
          <a:ln w="31750">
            <a:solidFill>
              <a:schemeClr val="bg2">
                <a:alpha val="5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E096EB5-38D5-0743-8D99-B4052BCB6E7A}"/>
              </a:ext>
            </a:extLst>
          </p:cNvPr>
          <p:cNvSpPr txBox="1"/>
          <p:nvPr/>
        </p:nvSpPr>
        <p:spPr>
          <a:xfrm>
            <a:off x="1436652" y="3812747"/>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alpha val="50000"/>
                  </a:srgbClr>
                </a:solidFill>
                <a:effectLst/>
                <a:uLnTx/>
                <a:uFillTx/>
                <a:latin typeface="Century Gothic" panose="020B0502020202020204" pitchFamily="34" charset="0"/>
                <a:ea typeface="+mn-ea"/>
                <a:cs typeface="+mn-cs"/>
              </a:rPr>
              <a:t>0.2</a:t>
            </a:r>
          </a:p>
        </p:txBody>
      </p:sp>
      <p:sp>
        <p:nvSpPr>
          <p:cNvPr id="47" name="TextBox 46">
            <a:extLst>
              <a:ext uri="{FF2B5EF4-FFF2-40B4-BE49-F238E27FC236}">
                <a16:creationId xmlns:a16="http://schemas.microsoft.com/office/drawing/2014/main" id="{2FC63F5C-DF4C-4045-8F83-F255995B2736}"/>
              </a:ext>
            </a:extLst>
          </p:cNvPr>
          <p:cNvSpPr txBox="1"/>
          <p:nvPr/>
        </p:nvSpPr>
        <p:spPr>
          <a:xfrm>
            <a:off x="2289350" y="3038685"/>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alpha val="50000"/>
                  </a:srgbClr>
                </a:solidFill>
                <a:effectLst/>
                <a:uLnTx/>
                <a:uFillTx/>
                <a:latin typeface="Century Gothic" panose="020B0502020202020204" pitchFamily="34" charset="0"/>
                <a:ea typeface="+mn-ea"/>
                <a:cs typeface="+mn-cs"/>
              </a:rPr>
              <a:t>0.7</a:t>
            </a:r>
          </a:p>
        </p:txBody>
      </p:sp>
      <p:sp>
        <p:nvSpPr>
          <p:cNvPr id="49" name="TextBox 48">
            <a:extLst>
              <a:ext uri="{FF2B5EF4-FFF2-40B4-BE49-F238E27FC236}">
                <a16:creationId xmlns:a16="http://schemas.microsoft.com/office/drawing/2014/main" id="{8FD65723-6CE8-5444-89C6-0EF49270A308}"/>
              </a:ext>
            </a:extLst>
          </p:cNvPr>
          <p:cNvSpPr txBox="1"/>
          <p:nvPr/>
        </p:nvSpPr>
        <p:spPr>
          <a:xfrm>
            <a:off x="395700" y="2952257"/>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alpha val="50000"/>
                  </a:srgbClr>
                </a:solidFill>
                <a:effectLst/>
                <a:uLnTx/>
                <a:uFillTx/>
                <a:latin typeface="Century Gothic" panose="020B0502020202020204" pitchFamily="34" charset="0"/>
                <a:ea typeface="+mn-ea"/>
                <a:cs typeface="+mn-cs"/>
              </a:rPr>
              <a:t>0.6</a:t>
            </a:r>
          </a:p>
        </p:txBody>
      </p:sp>
      <p:sp>
        <p:nvSpPr>
          <p:cNvPr id="20" name="TextBox 19">
            <a:extLst>
              <a:ext uri="{FF2B5EF4-FFF2-40B4-BE49-F238E27FC236}">
                <a16:creationId xmlns:a16="http://schemas.microsoft.com/office/drawing/2014/main" id="{B2CB9D28-632D-D04A-9716-A19ACBA86B4D}"/>
              </a:ext>
            </a:extLst>
          </p:cNvPr>
          <p:cNvSpPr txBox="1"/>
          <p:nvPr/>
        </p:nvSpPr>
        <p:spPr>
          <a:xfrm>
            <a:off x="3053861" y="3559430"/>
            <a:ext cx="949299"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rPr>
              <a:t>cascaded</a:t>
            </a:r>
            <a:endParaRPr kumimoji="0" lang="en-US" sz="12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endParaRPr>
          </a:p>
        </p:txBody>
      </p:sp>
      <p:sp>
        <p:nvSpPr>
          <p:cNvPr id="22" name="TextBox 21">
            <a:extLst>
              <a:ext uri="{FF2B5EF4-FFF2-40B4-BE49-F238E27FC236}">
                <a16:creationId xmlns:a16="http://schemas.microsoft.com/office/drawing/2014/main" id="{0A0F939A-6DAC-F643-8418-CD8C6FFC480F}"/>
              </a:ext>
            </a:extLst>
          </p:cNvPr>
          <p:cNvSpPr txBox="1"/>
          <p:nvPr/>
        </p:nvSpPr>
        <p:spPr>
          <a:xfrm>
            <a:off x="4956173" y="3559430"/>
            <a:ext cx="779381"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rPr>
              <a:t>ordered</a:t>
            </a:r>
          </a:p>
        </p:txBody>
      </p:sp>
      <p:sp>
        <p:nvSpPr>
          <p:cNvPr id="23" name="TextBox 22">
            <a:extLst>
              <a:ext uri="{FF2B5EF4-FFF2-40B4-BE49-F238E27FC236}">
                <a16:creationId xmlns:a16="http://schemas.microsoft.com/office/drawing/2014/main" id="{8F54DC36-24AE-464F-933D-B2189F4607CB}"/>
              </a:ext>
            </a:extLst>
          </p:cNvPr>
          <p:cNvSpPr txBox="1"/>
          <p:nvPr/>
        </p:nvSpPr>
        <p:spPr>
          <a:xfrm>
            <a:off x="4022633" y="2551117"/>
            <a:ext cx="750526"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rPr>
              <a:t>monitor</a:t>
            </a:r>
          </a:p>
        </p:txBody>
      </p:sp>
      <p:cxnSp>
        <p:nvCxnSpPr>
          <p:cNvPr id="24" name="Straight Connector 23">
            <a:extLst>
              <a:ext uri="{FF2B5EF4-FFF2-40B4-BE49-F238E27FC236}">
                <a16:creationId xmlns:a16="http://schemas.microsoft.com/office/drawing/2014/main" id="{0F91BE87-617F-4946-88EC-86032DDAF309}"/>
              </a:ext>
            </a:extLst>
          </p:cNvPr>
          <p:cNvCxnSpPr/>
          <p:nvPr/>
        </p:nvCxnSpPr>
        <p:spPr>
          <a:xfrm flipH="1" flipV="1">
            <a:off x="3975958" y="3685573"/>
            <a:ext cx="1012609" cy="145"/>
          </a:xfrm>
          <a:prstGeom prst="line">
            <a:avLst/>
          </a:prstGeom>
          <a:ln w="31750">
            <a:solidFill>
              <a:schemeClr val="bg2"/>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B2BE960-8AC7-2F4E-9150-E9DF1994FBAB}"/>
              </a:ext>
            </a:extLst>
          </p:cNvPr>
          <p:cNvCxnSpPr>
            <a:cxnSpLocks/>
          </p:cNvCxnSpPr>
          <p:nvPr/>
        </p:nvCxnSpPr>
        <p:spPr>
          <a:xfrm>
            <a:off x="4625479" y="2846528"/>
            <a:ext cx="632462" cy="808653"/>
          </a:xfrm>
          <a:prstGeom prst="line">
            <a:avLst/>
          </a:prstGeom>
          <a:ln w="31750">
            <a:solidFill>
              <a:schemeClr val="bg2"/>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74FB0E2-9DB3-014B-943E-5DBF424451E9}"/>
              </a:ext>
            </a:extLst>
          </p:cNvPr>
          <p:cNvCxnSpPr>
            <a:cxnSpLocks/>
          </p:cNvCxnSpPr>
          <p:nvPr/>
        </p:nvCxnSpPr>
        <p:spPr>
          <a:xfrm flipH="1">
            <a:off x="3583128" y="2846528"/>
            <a:ext cx="646475" cy="741996"/>
          </a:xfrm>
          <a:prstGeom prst="line">
            <a:avLst/>
          </a:prstGeom>
          <a:ln w="31750">
            <a:solidFill>
              <a:schemeClr val="bg2"/>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136AA5A-08FC-CE41-818C-E224FF7BA32F}"/>
              </a:ext>
            </a:extLst>
          </p:cNvPr>
          <p:cNvSpPr txBox="1"/>
          <p:nvPr/>
        </p:nvSpPr>
        <p:spPr>
          <a:xfrm>
            <a:off x="4187828" y="3796877"/>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0.8</a:t>
            </a:r>
          </a:p>
        </p:txBody>
      </p:sp>
      <p:sp>
        <p:nvSpPr>
          <p:cNvPr id="34" name="TextBox 33">
            <a:extLst>
              <a:ext uri="{FF2B5EF4-FFF2-40B4-BE49-F238E27FC236}">
                <a16:creationId xmlns:a16="http://schemas.microsoft.com/office/drawing/2014/main" id="{439323F0-26E3-FF47-A604-80740308C3E6}"/>
              </a:ext>
            </a:extLst>
          </p:cNvPr>
          <p:cNvSpPr txBox="1"/>
          <p:nvPr/>
        </p:nvSpPr>
        <p:spPr>
          <a:xfrm>
            <a:off x="5040239" y="3032210"/>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0.7</a:t>
            </a:r>
          </a:p>
        </p:txBody>
      </p:sp>
      <p:sp>
        <p:nvSpPr>
          <p:cNvPr id="38" name="TextBox 37">
            <a:extLst>
              <a:ext uri="{FF2B5EF4-FFF2-40B4-BE49-F238E27FC236}">
                <a16:creationId xmlns:a16="http://schemas.microsoft.com/office/drawing/2014/main" id="{51CC655D-DC22-054E-8557-BDFD834F6385}"/>
              </a:ext>
            </a:extLst>
          </p:cNvPr>
          <p:cNvSpPr txBox="1"/>
          <p:nvPr/>
        </p:nvSpPr>
        <p:spPr>
          <a:xfrm>
            <a:off x="3238667" y="3020904"/>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0.4</a:t>
            </a:r>
          </a:p>
        </p:txBody>
      </p:sp>
      <p:sp>
        <p:nvSpPr>
          <p:cNvPr id="40" name="TextBox 39">
            <a:extLst>
              <a:ext uri="{FF2B5EF4-FFF2-40B4-BE49-F238E27FC236}">
                <a16:creationId xmlns:a16="http://schemas.microsoft.com/office/drawing/2014/main" id="{2C0B95A8-B7D1-3241-B162-7020F82B7CD9}"/>
              </a:ext>
            </a:extLst>
          </p:cNvPr>
          <p:cNvSpPr txBox="1"/>
          <p:nvPr/>
        </p:nvSpPr>
        <p:spPr>
          <a:xfrm>
            <a:off x="5902568" y="3559430"/>
            <a:ext cx="949299"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C00000">
                    <a:alpha val="50000"/>
                  </a:srgbClr>
                </a:solidFill>
                <a:effectLst/>
                <a:uLnTx/>
                <a:uFillTx/>
                <a:latin typeface="Century Gothic" panose="020B0502020202020204" pitchFamily="34" charset="0"/>
                <a:ea typeface="Times New Roman" charset="0"/>
                <a:cs typeface="Times New Roman" charset="0"/>
              </a:rPr>
              <a:t>cascaded</a:t>
            </a:r>
            <a:endParaRPr kumimoji="0" lang="en-US" sz="1200" b="1" i="0" u="none" strike="noStrike" kern="1200" cap="none" spc="0" normalizeH="0" baseline="0" noProof="0" dirty="0">
              <a:ln>
                <a:noFill/>
              </a:ln>
              <a:solidFill>
                <a:srgbClr val="C00000">
                  <a:alpha val="50000"/>
                </a:srgbClr>
              </a:solidFill>
              <a:effectLst/>
              <a:uLnTx/>
              <a:uFillTx/>
              <a:latin typeface="Century Gothic" panose="020B0502020202020204" pitchFamily="34" charset="0"/>
              <a:ea typeface="Times New Roman" charset="0"/>
              <a:cs typeface="Times New Roman" charset="0"/>
            </a:endParaRPr>
          </a:p>
        </p:txBody>
      </p:sp>
      <p:sp>
        <p:nvSpPr>
          <p:cNvPr id="44" name="TextBox 43">
            <a:extLst>
              <a:ext uri="{FF2B5EF4-FFF2-40B4-BE49-F238E27FC236}">
                <a16:creationId xmlns:a16="http://schemas.microsoft.com/office/drawing/2014/main" id="{0F7847B4-9935-7F42-A298-BF92DE615C0B}"/>
              </a:ext>
            </a:extLst>
          </p:cNvPr>
          <p:cNvSpPr txBox="1"/>
          <p:nvPr/>
        </p:nvSpPr>
        <p:spPr>
          <a:xfrm>
            <a:off x="7804880" y="3559430"/>
            <a:ext cx="779381"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alpha val="50000"/>
                  </a:srgbClr>
                </a:solidFill>
                <a:effectLst/>
                <a:uLnTx/>
                <a:uFillTx/>
                <a:latin typeface="Century Gothic" panose="020B0502020202020204" pitchFamily="34" charset="0"/>
                <a:ea typeface="Times New Roman" charset="0"/>
                <a:cs typeface="Times New Roman" charset="0"/>
              </a:rPr>
              <a:t>ordered</a:t>
            </a:r>
          </a:p>
        </p:txBody>
      </p:sp>
      <p:sp>
        <p:nvSpPr>
          <p:cNvPr id="52" name="TextBox 51">
            <a:extLst>
              <a:ext uri="{FF2B5EF4-FFF2-40B4-BE49-F238E27FC236}">
                <a16:creationId xmlns:a16="http://schemas.microsoft.com/office/drawing/2014/main" id="{E55A1780-F99A-3C44-BB8D-9F2579DAAD71}"/>
              </a:ext>
            </a:extLst>
          </p:cNvPr>
          <p:cNvSpPr txBox="1"/>
          <p:nvPr/>
        </p:nvSpPr>
        <p:spPr>
          <a:xfrm>
            <a:off x="6871340" y="2551117"/>
            <a:ext cx="750526"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alpha val="50000"/>
                  </a:srgbClr>
                </a:solidFill>
                <a:effectLst/>
                <a:uLnTx/>
                <a:uFillTx/>
                <a:latin typeface="Century Gothic" panose="020B0502020202020204" pitchFamily="34" charset="0"/>
                <a:ea typeface="Times New Roman" charset="0"/>
                <a:cs typeface="Times New Roman" charset="0"/>
              </a:rPr>
              <a:t>monitor</a:t>
            </a:r>
          </a:p>
        </p:txBody>
      </p:sp>
      <p:cxnSp>
        <p:nvCxnSpPr>
          <p:cNvPr id="53" name="Straight Connector 52">
            <a:extLst>
              <a:ext uri="{FF2B5EF4-FFF2-40B4-BE49-F238E27FC236}">
                <a16:creationId xmlns:a16="http://schemas.microsoft.com/office/drawing/2014/main" id="{EFEB6276-6809-E04B-BEEA-D0562384C437}"/>
              </a:ext>
            </a:extLst>
          </p:cNvPr>
          <p:cNvCxnSpPr/>
          <p:nvPr/>
        </p:nvCxnSpPr>
        <p:spPr>
          <a:xfrm flipH="1" flipV="1">
            <a:off x="6795249" y="3697929"/>
            <a:ext cx="1012609" cy="145"/>
          </a:xfrm>
          <a:prstGeom prst="line">
            <a:avLst/>
          </a:prstGeom>
          <a:ln w="31750">
            <a:solidFill>
              <a:schemeClr val="bg2">
                <a:alpha val="50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3F94B03-FD32-D341-805C-670C4E7C17D5}"/>
              </a:ext>
            </a:extLst>
          </p:cNvPr>
          <p:cNvCxnSpPr>
            <a:cxnSpLocks/>
          </p:cNvCxnSpPr>
          <p:nvPr/>
        </p:nvCxnSpPr>
        <p:spPr>
          <a:xfrm flipH="1">
            <a:off x="6412327" y="2813659"/>
            <a:ext cx="646475" cy="741996"/>
          </a:xfrm>
          <a:prstGeom prst="line">
            <a:avLst/>
          </a:prstGeom>
          <a:ln w="31750">
            <a:solidFill>
              <a:schemeClr val="bg2">
                <a:alpha val="5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6B74932-A0DA-2347-BF16-9F4E41F75A81}"/>
              </a:ext>
            </a:extLst>
          </p:cNvPr>
          <p:cNvCxnSpPr>
            <a:cxnSpLocks/>
          </p:cNvCxnSpPr>
          <p:nvPr/>
        </p:nvCxnSpPr>
        <p:spPr>
          <a:xfrm>
            <a:off x="7439326" y="2820026"/>
            <a:ext cx="632462" cy="808653"/>
          </a:xfrm>
          <a:prstGeom prst="line">
            <a:avLst/>
          </a:prstGeom>
          <a:ln w="31750">
            <a:solidFill>
              <a:schemeClr val="bg2">
                <a:alpha val="5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E710B3EA-ACF2-A149-A3C6-7F8178EE0E0F}"/>
              </a:ext>
            </a:extLst>
          </p:cNvPr>
          <p:cNvSpPr txBox="1"/>
          <p:nvPr/>
        </p:nvSpPr>
        <p:spPr>
          <a:xfrm>
            <a:off x="7072891" y="3728311"/>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alpha val="50000"/>
                  </a:srgbClr>
                </a:solidFill>
                <a:effectLst/>
                <a:uLnTx/>
                <a:uFillTx/>
                <a:latin typeface="Century Gothic" panose="020B0502020202020204" pitchFamily="34" charset="0"/>
                <a:ea typeface="+mn-ea"/>
                <a:cs typeface="+mn-cs"/>
              </a:rPr>
              <a:t>0.8</a:t>
            </a:r>
          </a:p>
        </p:txBody>
      </p:sp>
      <p:sp>
        <p:nvSpPr>
          <p:cNvPr id="62" name="TextBox 61">
            <a:extLst>
              <a:ext uri="{FF2B5EF4-FFF2-40B4-BE49-F238E27FC236}">
                <a16:creationId xmlns:a16="http://schemas.microsoft.com/office/drawing/2014/main" id="{A51733ED-54E7-824C-82A9-FB1447C26D8F}"/>
              </a:ext>
            </a:extLst>
          </p:cNvPr>
          <p:cNvSpPr txBox="1"/>
          <p:nvPr/>
        </p:nvSpPr>
        <p:spPr>
          <a:xfrm>
            <a:off x="7885763" y="3013126"/>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alpha val="50000"/>
                  </a:srgbClr>
                </a:solidFill>
                <a:effectLst/>
                <a:uLnTx/>
                <a:uFillTx/>
                <a:latin typeface="Century Gothic" panose="020B0502020202020204" pitchFamily="34" charset="0"/>
                <a:ea typeface="+mn-ea"/>
                <a:cs typeface="+mn-cs"/>
              </a:rPr>
              <a:t>0.3</a:t>
            </a:r>
          </a:p>
        </p:txBody>
      </p:sp>
      <p:sp>
        <p:nvSpPr>
          <p:cNvPr id="63" name="TextBox 62">
            <a:extLst>
              <a:ext uri="{FF2B5EF4-FFF2-40B4-BE49-F238E27FC236}">
                <a16:creationId xmlns:a16="http://schemas.microsoft.com/office/drawing/2014/main" id="{7D0F34BC-2D16-6545-9F5D-D16900888C26}"/>
              </a:ext>
            </a:extLst>
          </p:cNvPr>
          <p:cNvSpPr txBox="1"/>
          <p:nvPr/>
        </p:nvSpPr>
        <p:spPr>
          <a:xfrm>
            <a:off x="6018396" y="3049712"/>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alpha val="50000"/>
                  </a:srgbClr>
                </a:solidFill>
                <a:effectLst/>
                <a:uLnTx/>
                <a:uFillTx/>
                <a:latin typeface="Century Gothic" panose="020B0502020202020204" pitchFamily="34" charset="0"/>
                <a:ea typeface="+mn-ea"/>
                <a:cs typeface="+mn-cs"/>
              </a:rPr>
              <a:t>0.6</a:t>
            </a:r>
          </a:p>
        </p:txBody>
      </p:sp>
      <p:sp>
        <p:nvSpPr>
          <p:cNvPr id="4" name="TextBox 3">
            <a:extLst>
              <a:ext uri="{FF2B5EF4-FFF2-40B4-BE49-F238E27FC236}">
                <a16:creationId xmlns:a16="http://schemas.microsoft.com/office/drawing/2014/main" id="{E078A33B-FCC2-8645-AE9D-ED5EBAD77C73}"/>
              </a:ext>
            </a:extLst>
          </p:cNvPr>
          <p:cNvSpPr txBox="1"/>
          <p:nvPr/>
        </p:nvSpPr>
        <p:spPr>
          <a:xfrm>
            <a:off x="612364" y="4219856"/>
            <a:ext cx="188545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alpha val="50000"/>
                  </a:srgbClr>
                </a:solidFill>
                <a:effectLst/>
                <a:uLnTx/>
                <a:uFillTx/>
                <a:latin typeface="Century Gothic" panose="020B0502020202020204" pitchFamily="34" charset="0"/>
                <a:ea typeface="+mn-ea"/>
                <a:cs typeface="+mn-cs"/>
              </a:rPr>
              <a:t>0.6+0.2+0.7=1.5</a:t>
            </a:r>
          </a:p>
        </p:txBody>
      </p:sp>
      <p:sp>
        <p:nvSpPr>
          <p:cNvPr id="65" name="TextBox 64">
            <a:extLst>
              <a:ext uri="{FF2B5EF4-FFF2-40B4-BE49-F238E27FC236}">
                <a16:creationId xmlns:a16="http://schemas.microsoft.com/office/drawing/2014/main" id="{57249D9F-980E-914D-B8D1-2D723A76E18F}"/>
              </a:ext>
            </a:extLst>
          </p:cNvPr>
          <p:cNvSpPr txBox="1"/>
          <p:nvPr/>
        </p:nvSpPr>
        <p:spPr>
          <a:xfrm>
            <a:off x="3402457" y="4219856"/>
            <a:ext cx="188545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0.4+0.8+0.7=1.9</a:t>
            </a:r>
          </a:p>
        </p:txBody>
      </p:sp>
      <p:sp>
        <p:nvSpPr>
          <p:cNvPr id="66" name="TextBox 65">
            <a:extLst>
              <a:ext uri="{FF2B5EF4-FFF2-40B4-BE49-F238E27FC236}">
                <a16:creationId xmlns:a16="http://schemas.microsoft.com/office/drawing/2014/main" id="{0AA08714-8536-7841-B19F-25C26DA70AD8}"/>
              </a:ext>
            </a:extLst>
          </p:cNvPr>
          <p:cNvSpPr txBox="1"/>
          <p:nvPr/>
        </p:nvSpPr>
        <p:spPr>
          <a:xfrm>
            <a:off x="6415288" y="4219856"/>
            <a:ext cx="188545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alpha val="50000"/>
                  </a:srgbClr>
                </a:solidFill>
                <a:effectLst/>
                <a:uLnTx/>
                <a:uFillTx/>
                <a:latin typeface="Century Gothic" panose="020B0502020202020204" pitchFamily="34" charset="0"/>
                <a:ea typeface="+mn-ea"/>
                <a:cs typeface="+mn-cs"/>
              </a:rPr>
              <a:t>0.6+0.3+0.8=1.7</a:t>
            </a:r>
          </a:p>
        </p:txBody>
      </p:sp>
      <p:sp>
        <p:nvSpPr>
          <p:cNvPr id="37" name="TextBox 36">
            <a:extLst>
              <a:ext uri="{FF2B5EF4-FFF2-40B4-BE49-F238E27FC236}">
                <a16:creationId xmlns:a16="http://schemas.microsoft.com/office/drawing/2014/main" id="{77E12BAB-E193-2B47-834D-BEE4B2CB5112}"/>
              </a:ext>
            </a:extLst>
          </p:cNvPr>
          <p:cNvSpPr txBox="1"/>
          <p:nvPr/>
        </p:nvSpPr>
        <p:spPr>
          <a:xfrm>
            <a:off x="3820291" y="1649313"/>
            <a:ext cx="115127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Option 2</a:t>
            </a:r>
          </a:p>
        </p:txBody>
      </p:sp>
      <p:sp>
        <p:nvSpPr>
          <p:cNvPr id="41" name="TextBox 40">
            <a:extLst>
              <a:ext uri="{FF2B5EF4-FFF2-40B4-BE49-F238E27FC236}">
                <a16:creationId xmlns:a16="http://schemas.microsoft.com/office/drawing/2014/main" id="{756D1C4C-77C2-374B-AFB4-673864B48D32}"/>
              </a:ext>
            </a:extLst>
          </p:cNvPr>
          <p:cNvSpPr txBox="1"/>
          <p:nvPr/>
        </p:nvSpPr>
        <p:spPr>
          <a:xfrm>
            <a:off x="842288" y="5046421"/>
            <a:ext cx="7459424"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We should not only select the assignment with the best score, </a:t>
            </a:r>
            <a:r>
              <a:rPr kumimoji="0" lang="en-US" sz="24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but also avoid loops</a:t>
            </a:r>
          </a:p>
        </p:txBody>
      </p:sp>
      <p:sp>
        <p:nvSpPr>
          <p:cNvPr id="3" name="Slide Number Placeholder 2">
            <a:extLst>
              <a:ext uri="{FF2B5EF4-FFF2-40B4-BE49-F238E27FC236}">
                <a16:creationId xmlns:a16="http://schemas.microsoft.com/office/drawing/2014/main" id="{2B232667-7F58-4D27-1415-48A619B7B781}"/>
              </a:ext>
            </a:extLst>
          </p:cNvPr>
          <p:cNvSpPr>
            <a:spLocks noGrp="1"/>
          </p:cNvSpPr>
          <p:nvPr>
            <p:ph type="sldNum" sz="quarter" idx="10"/>
          </p:nvPr>
        </p:nvSpPr>
        <p:spPr/>
        <p:txBody>
          <a:bodyPr/>
          <a:lstStyle/>
          <a:p>
            <a:fld id="{86CB4B4D-7CA3-9044-876B-883B54F8677D}" type="slidenum">
              <a:rPr lang="en-US" smtClean="0"/>
              <a:t>78</a:t>
            </a:fld>
            <a:endParaRPr lang="en-US"/>
          </a:p>
        </p:txBody>
      </p:sp>
    </p:spTree>
    <p:extLst>
      <p:ext uri="{BB962C8B-B14F-4D97-AF65-F5344CB8AC3E}">
        <p14:creationId xmlns:p14="http://schemas.microsoft.com/office/powerpoint/2010/main" val="74636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US" b="1" dirty="0">
                <a:solidFill>
                  <a:schemeClr val="tx1"/>
                </a:solidFill>
              </a:rPr>
              <a:t>[June, 1989] Chris Robin lives in England and he is the person that you read about in Winnie the Pooh. As a boy, Chris lived in </a:t>
            </a:r>
            <a:r>
              <a:rPr lang="en-US" b="1" dirty="0" err="1">
                <a:solidFill>
                  <a:schemeClr val="tx1"/>
                </a:solidFill>
              </a:rPr>
              <a:t>Cotchfield</a:t>
            </a:r>
            <a:r>
              <a:rPr lang="en-US" b="1" dirty="0">
                <a:solidFill>
                  <a:schemeClr val="tx1"/>
                </a:solidFill>
              </a:rPr>
              <a:t> Farm.  When he was three, his father wrote a poem about him. His father later wrote Winnie the Pooh in 1925.</a:t>
            </a:r>
          </a:p>
          <a:p>
            <a:pPr lvl="1"/>
            <a:r>
              <a:rPr lang="en-US" dirty="0"/>
              <a:t>When was Chris Robin born?</a:t>
            </a:r>
          </a:p>
          <a:p>
            <a:pPr lvl="2"/>
            <a:endParaRPr lang="en-US" dirty="0"/>
          </a:p>
        </p:txBody>
      </p:sp>
      <p:sp>
        <p:nvSpPr>
          <p:cNvPr id="2" name="Title 1"/>
          <p:cNvSpPr>
            <a:spLocks noGrp="1"/>
          </p:cNvSpPr>
          <p:nvPr>
            <p:ph type="title"/>
          </p:nvPr>
        </p:nvSpPr>
        <p:spPr/>
        <p:txBody>
          <a:bodyPr/>
          <a:lstStyle/>
          <a:p>
            <a:r>
              <a:rPr lang="en-US" dirty="0"/>
              <a:t>Examples where “time” plays an important role</a:t>
            </a:r>
          </a:p>
        </p:txBody>
      </p:sp>
      <p:sp>
        <p:nvSpPr>
          <p:cNvPr id="4" name="Slide Number Placeholder 3">
            <a:extLst>
              <a:ext uri="{FF2B5EF4-FFF2-40B4-BE49-F238E27FC236}">
                <a16:creationId xmlns:a16="http://schemas.microsoft.com/office/drawing/2014/main" id="{EA7DC3DD-4C79-C3B9-450D-B0AD801546E6}"/>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7</a:t>
            </a:fld>
            <a:endParaRPr lang="en-US" dirty="0"/>
          </a:p>
        </p:txBody>
      </p:sp>
    </p:spTree>
    <p:extLst>
      <p:ext uri="{BB962C8B-B14F-4D97-AF65-F5344CB8AC3E}">
        <p14:creationId xmlns:p14="http://schemas.microsoft.com/office/powerpoint/2010/main" val="209658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8E46-7D58-094D-9208-8CD42A923548}"/>
              </a:ext>
            </a:extLst>
          </p:cNvPr>
          <p:cNvSpPr>
            <a:spLocks noGrp="1"/>
          </p:cNvSpPr>
          <p:nvPr>
            <p:ph type="title"/>
          </p:nvPr>
        </p:nvSpPr>
        <p:spPr/>
        <p:txBody>
          <a:bodyPr/>
          <a:lstStyle/>
          <a:p>
            <a:r>
              <a:rPr lang="en-US" dirty="0"/>
              <a:t>Global inference (a toy example)</a:t>
            </a:r>
          </a:p>
        </p:txBody>
      </p:sp>
      <p:sp>
        <p:nvSpPr>
          <p:cNvPr id="19" name="TextBox 18">
            <a:extLst>
              <a:ext uri="{FF2B5EF4-FFF2-40B4-BE49-F238E27FC236}">
                <a16:creationId xmlns:a16="http://schemas.microsoft.com/office/drawing/2014/main" id="{36B1D67F-0313-A74E-B05C-364131DACC42}"/>
              </a:ext>
            </a:extLst>
          </p:cNvPr>
          <p:cNvSpPr txBox="1"/>
          <p:nvPr/>
        </p:nvSpPr>
        <p:spPr>
          <a:xfrm>
            <a:off x="228600" y="3559430"/>
            <a:ext cx="949299"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C00000">
                    <a:alpha val="50000"/>
                  </a:srgbClr>
                </a:solidFill>
                <a:effectLst/>
                <a:uLnTx/>
                <a:uFillTx/>
                <a:latin typeface="Century Gothic" panose="020B0502020202020204" pitchFamily="34" charset="0"/>
                <a:ea typeface="Times New Roman" charset="0"/>
                <a:cs typeface="Times New Roman" charset="0"/>
              </a:rPr>
              <a:t>cascaded</a:t>
            </a:r>
            <a:endParaRPr kumimoji="0" lang="en-US" sz="1200" b="1" i="0" u="none" strike="noStrike" kern="1200" cap="none" spc="0" normalizeH="0" baseline="0" noProof="0" dirty="0">
              <a:ln>
                <a:noFill/>
              </a:ln>
              <a:solidFill>
                <a:srgbClr val="C00000">
                  <a:alpha val="50000"/>
                </a:srgbClr>
              </a:solidFill>
              <a:effectLst/>
              <a:uLnTx/>
              <a:uFillTx/>
              <a:latin typeface="Century Gothic" panose="020B0502020202020204" pitchFamily="34" charset="0"/>
              <a:ea typeface="Times New Roman" charset="0"/>
              <a:cs typeface="Times New Roman" charset="0"/>
            </a:endParaRPr>
          </a:p>
        </p:txBody>
      </p:sp>
      <p:sp>
        <p:nvSpPr>
          <p:cNvPr id="21" name="TextBox 20">
            <a:extLst>
              <a:ext uri="{FF2B5EF4-FFF2-40B4-BE49-F238E27FC236}">
                <a16:creationId xmlns:a16="http://schemas.microsoft.com/office/drawing/2014/main" id="{CA72676C-C889-F54C-93B4-2CEDC29787F3}"/>
              </a:ext>
            </a:extLst>
          </p:cNvPr>
          <p:cNvSpPr txBox="1"/>
          <p:nvPr/>
        </p:nvSpPr>
        <p:spPr>
          <a:xfrm>
            <a:off x="2130912" y="3559430"/>
            <a:ext cx="779381"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alpha val="50000"/>
                  </a:srgbClr>
                </a:solidFill>
                <a:effectLst/>
                <a:uLnTx/>
                <a:uFillTx/>
                <a:latin typeface="Century Gothic" panose="020B0502020202020204" pitchFamily="34" charset="0"/>
                <a:ea typeface="Times New Roman" charset="0"/>
                <a:cs typeface="Times New Roman" charset="0"/>
              </a:rPr>
              <a:t>ordered</a:t>
            </a:r>
          </a:p>
        </p:txBody>
      </p:sp>
      <p:sp>
        <p:nvSpPr>
          <p:cNvPr id="27" name="TextBox 26">
            <a:extLst>
              <a:ext uri="{FF2B5EF4-FFF2-40B4-BE49-F238E27FC236}">
                <a16:creationId xmlns:a16="http://schemas.microsoft.com/office/drawing/2014/main" id="{5E97BEC5-F97E-4245-9A44-4C677DCF82BD}"/>
              </a:ext>
            </a:extLst>
          </p:cNvPr>
          <p:cNvSpPr txBox="1"/>
          <p:nvPr/>
        </p:nvSpPr>
        <p:spPr>
          <a:xfrm>
            <a:off x="1197372" y="2551117"/>
            <a:ext cx="750526"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alpha val="50000"/>
                  </a:srgbClr>
                </a:solidFill>
                <a:effectLst/>
                <a:uLnTx/>
                <a:uFillTx/>
                <a:latin typeface="Century Gothic" panose="020B0502020202020204" pitchFamily="34" charset="0"/>
                <a:ea typeface="Times New Roman" charset="0"/>
                <a:cs typeface="Times New Roman" charset="0"/>
              </a:rPr>
              <a:t>monitor</a:t>
            </a:r>
          </a:p>
        </p:txBody>
      </p:sp>
      <p:cxnSp>
        <p:nvCxnSpPr>
          <p:cNvPr id="36" name="Straight Connector 35">
            <a:extLst>
              <a:ext uri="{FF2B5EF4-FFF2-40B4-BE49-F238E27FC236}">
                <a16:creationId xmlns:a16="http://schemas.microsoft.com/office/drawing/2014/main" id="{146FD400-E108-F84E-A3FF-39FED7C840C7}"/>
              </a:ext>
            </a:extLst>
          </p:cNvPr>
          <p:cNvCxnSpPr>
            <a:cxnSpLocks/>
          </p:cNvCxnSpPr>
          <p:nvPr/>
        </p:nvCxnSpPr>
        <p:spPr>
          <a:xfrm flipH="1">
            <a:off x="675330" y="2863818"/>
            <a:ext cx="646475" cy="741996"/>
          </a:xfrm>
          <a:prstGeom prst="line">
            <a:avLst/>
          </a:prstGeom>
          <a:ln w="31750">
            <a:solidFill>
              <a:schemeClr val="bg2">
                <a:alpha val="5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32B21EF-3D88-9E4D-9E5D-20F4E1ED6C37}"/>
              </a:ext>
            </a:extLst>
          </p:cNvPr>
          <p:cNvCxnSpPr>
            <a:cxnSpLocks/>
          </p:cNvCxnSpPr>
          <p:nvPr/>
        </p:nvCxnSpPr>
        <p:spPr>
          <a:xfrm>
            <a:off x="1745656" y="2822264"/>
            <a:ext cx="632462" cy="808653"/>
          </a:xfrm>
          <a:prstGeom prst="line">
            <a:avLst/>
          </a:prstGeom>
          <a:ln w="31750">
            <a:solidFill>
              <a:schemeClr val="bg2">
                <a:alpha val="50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CF42BF5-F17A-3A4C-814B-7F492E7A695B}"/>
              </a:ext>
            </a:extLst>
          </p:cNvPr>
          <p:cNvCxnSpPr/>
          <p:nvPr/>
        </p:nvCxnSpPr>
        <p:spPr>
          <a:xfrm flipH="1" flipV="1">
            <a:off x="1088239" y="3705152"/>
            <a:ext cx="1012609" cy="145"/>
          </a:xfrm>
          <a:prstGeom prst="line">
            <a:avLst/>
          </a:prstGeom>
          <a:ln w="31750">
            <a:solidFill>
              <a:schemeClr val="bg2">
                <a:alpha val="5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E096EB5-38D5-0743-8D99-B4052BCB6E7A}"/>
              </a:ext>
            </a:extLst>
          </p:cNvPr>
          <p:cNvSpPr txBox="1"/>
          <p:nvPr/>
        </p:nvSpPr>
        <p:spPr>
          <a:xfrm>
            <a:off x="1436652" y="3812747"/>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alpha val="50000"/>
                  </a:srgbClr>
                </a:solidFill>
                <a:effectLst/>
                <a:uLnTx/>
                <a:uFillTx/>
                <a:latin typeface="Century Gothic" panose="020B0502020202020204" pitchFamily="34" charset="0"/>
                <a:ea typeface="+mn-ea"/>
                <a:cs typeface="+mn-cs"/>
              </a:rPr>
              <a:t>0.2</a:t>
            </a:r>
          </a:p>
        </p:txBody>
      </p:sp>
      <p:sp>
        <p:nvSpPr>
          <p:cNvPr id="47" name="TextBox 46">
            <a:extLst>
              <a:ext uri="{FF2B5EF4-FFF2-40B4-BE49-F238E27FC236}">
                <a16:creationId xmlns:a16="http://schemas.microsoft.com/office/drawing/2014/main" id="{2FC63F5C-DF4C-4045-8F83-F255995B2736}"/>
              </a:ext>
            </a:extLst>
          </p:cNvPr>
          <p:cNvSpPr txBox="1"/>
          <p:nvPr/>
        </p:nvSpPr>
        <p:spPr>
          <a:xfrm>
            <a:off x="2289350" y="3038685"/>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alpha val="50000"/>
                  </a:srgbClr>
                </a:solidFill>
                <a:effectLst/>
                <a:uLnTx/>
                <a:uFillTx/>
                <a:latin typeface="Century Gothic" panose="020B0502020202020204" pitchFamily="34" charset="0"/>
                <a:ea typeface="+mn-ea"/>
                <a:cs typeface="+mn-cs"/>
              </a:rPr>
              <a:t>0.7</a:t>
            </a:r>
          </a:p>
        </p:txBody>
      </p:sp>
      <p:sp>
        <p:nvSpPr>
          <p:cNvPr id="49" name="TextBox 48">
            <a:extLst>
              <a:ext uri="{FF2B5EF4-FFF2-40B4-BE49-F238E27FC236}">
                <a16:creationId xmlns:a16="http://schemas.microsoft.com/office/drawing/2014/main" id="{8FD65723-6CE8-5444-89C6-0EF49270A308}"/>
              </a:ext>
            </a:extLst>
          </p:cNvPr>
          <p:cNvSpPr txBox="1"/>
          <p:nvPr/>
        </p:nvSpPr>
        <p:spPr>
          <a:xfrm>
            <a:off x="395700" y="2952257"/>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alpha val="50000"/>
                  </a:srgbClr>
                </a:solidFill>
                <a:effectLst/>
                <a:uLnTx/>
                <a:uFillTx/>
                <a:latin typeface="Century Gothic" panose="020B0502020202020204" pitchFamily="34" charset="0"/>
                <a:ea typeface="+mn-ea"/>
                <a:cs typeface="+mn-cs"/>
              </a:rPr>
              <a:t>0.6</a:t>
            </a:r>
          </a:p>
        </p:txBody>
      </p:sp>
      <p:sp>
        <p:nvSpPr>
          <p:cNvPr id="20" name="TextBox 19">
            <a:extLst>
              <a:ext uri="{FF2B5EF4-FFF2-40B4-BE49-F238E27FC236}">
                <a16:creationId xmlns:a16="http://schemas.microsoft.com/office/drawing/2014/main" id="{B2CB9D28-632D-D04A-9716-A19ACBA86B4D}"/>
              </a:ext>
            </a:extLst>
          </p:cNvPr>
          <p:cNvSpPr txBox="1"/>
          <p:nvPr/>
        </p:nvSpPr>
        <p:spPr>
          <a:xfrm>
            <a:off x="3053861" y="3559430"/>
            <a:ext cx="949299"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rPr>
              <a:t>cascaded</a:t>
            </a:r>
            <a:endParaRPr kumimoji="0" lang="en-US" sz="12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endParaRPr>
          </a:p>
        </p:txBody>
      </p:sp>
      <p:sp>
        <p:nvSpPr>
          <p:cNvPr id="22" name="TextBox 21">
            <a:extLst>
              <a:ext uri="{FF2B5EF4-FFF2-40B4-BE49-F238E27FC236}">
                <a16:creationId xmlns:a16="http://schemas.microsoft.com/office/drawing/2014/main" id="{0A0F939A-6DAC-F643-8418-CD8C6FFC480F}"/>
              </a:ext>
            </a:extLst>
          </p:cNvPr>
          <p:cNvSpPr txBox="1"/>
          <p:nvPr/>
        </p:nvSpPr>
        <p:spPr>
          <a:xfrm>
            <a:off x="4956173" y="3559430"/>
            <a:ext cx="779381"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rPr>
              <a:t>ordered</a:t>
            </a:r>
          </a:p>
        </p:txBody>
      </p:sp>
      <p:sp>
        <p:nvSpPr>
          <p:cNvPr id="23" name="TextBox 22">
            <a:extLst>
              <a:ext uri="{FF2B5EF4-FFF2-40B4-BE49-F238E27FC236}">
                <a16:creationId xmlns:a16="http://schemas.microsoft.com/office/drawing/2014/main" id="{8F54DC36-24AE-464F-933D-B2189F4607CB}"/>
              </a:ext>
            </a:extLst>
          </p:cNvPr>
          <p:cNvSpPr txBox="1"/>
          <p:nvPr/>
        </p:nvSpPr>
        <p:spPr>
          <a:xfrm>
            <a:off x="4022633" y="2551117"/>
            <a:ext cx="750526"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entury Gothic" panose="020B0502020202020204" pitchFamily="34" charset="0"/>
                <a:ea typeface="Times New Roman" charset="0"/>
                <a:cs typeface="Times New Roman" charset="0"/>
              </a:rPr>
              <a:t>monitor</a:t>
            </a:r>
          </a:p>
        </p:txBody>
      </p:sp>
      <p:cxnSp>
        <p:nvCxnSpPr>
          <p:cNvPr id="24" name="Straight Connector 23">
            <a:extLst>
              <a:ext uri="{FF2B5EF4-FFF2-40B4-BE49-F238E27FC236}">
                <a16:creationId xmlns:a16="http://schemas.microsoft.com/office/drawing/2014/main" id="{0F91BE87-617F-4946-88EC-86032DDAF309}"/>
              </a:ext>
            </a:extLst>
          </p:cNvPr>
          <p:cNvCxnSpPr/>
          <p:nvPr/>
        </p:nvCxnSpPr>
        <p:spPr>
          <a:xfrm flipH="1" flipV="1">
            <a:off x="3975958" y="3685573"/>
            <a:ext cx="1012609" cy="145"/>
          </a:xfrm>
          <a:prstGeom prst="line">
            <a:avLst/>
          </a:prstGeom>
          <a:ln w="31750">
            <a:solidFill>
              <a:schemeClr val="bg2"/>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B2BE960-8AC7-2F4E-9150-E9DF1994FBAB}"/>
              </a:ext>
            </a:extLst>
          </p:cNvPr>
          <p:cNvCxnSpPr>
            <a:cxnSpLocks/>
          </p:cNvCxnSpPr>
          <p:nvPr/>
        </p:nvCxnSpPr>
        <p:spPr>
          <a:xfrm>
            <a:off x="4625479" y="2846528"/>
            <a:ext cx="632462" cy="808653"/>
          </a:xfrm>
          <a:prstGeom prst="line">
            <a:avLst/>
          </a:prstGeom>
          <a:ln w="31750">
            <a:solidFill>
              <a:schemeClr val="bg2"/>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74FB0E2-9DB3-014B-943E-5DBF424451E9}"/>
              </a:ext>
            </a:extLst>
          </p:cNvPr>
          <p:cNvCxnSpPr>
            <a:cxnSpLocks/>
          </p:cNvCxnSpPr>
          <p:nvPr/>
        </p:nvCxnSpPr>
        <p:spPr>
          <a:xfrm flipH="1">
            <a:off x="3583128" y="2846528"/>
            <a:ext cx="646475" cy="741996"/>
          </a:xfrm>
          <a:prstGeom prst="line">
            <a:avLst/>
          </a:prstGeom>
          <a:ln w="31750">
            <a:solidFill>
              <a:schemeClr val="bg2"/>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136AA5A-08FC-CE41-818C-E224FF7BA32F}"/>
              </a:ext>
            </a:extLst>
          </p:cNvPr>
          <p:cNvSpPr txBox="1"/>
          <p:nvPr/>
        </p:nvSpPr>
        <p:spPr>
          <a:xfrm>
            <a:off x="4187828" y="3796877"/>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0.8</a:t>
            </a:r>
          </a:p>
        </p:txBody>
      </p:sp>
      <p:sp>
        <p:nvSpPr>
          <p:cNvPr id="34" name="TextBox 33">
            <a:extLst>
              <a:ext uri="{FF2B5EF4-FFF2-40B4-BE49-F238E27FC236}">
                <a16:creationId xmlns:a16="http://schemas.microsoft.com/office/drawing/2014/main" id="{439323F0-26E3-FF47-A604-80740308C3E6}"/>
              </a:ext>
            </a:extLst>
          </p:cNvPr>
          <p:cNvSpPr txBox="1"/>
          <p:nvPr/>
        </p:nvSpPr>
        <p:spPr>
          <a:xfrm>
            <a:off x="5040239" y="3032210"/>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0.7</a:t>
            </a:r>
          </a:p>
        </p:txBody>
      </p:sp>
      <p:sp>
        <p:nvSpPr>
          <p:cNvPr id="38" name="TextBox 37">
            <a:extLst>
              <a:ext uri="{FF2B5EF4-FFF2-40B4-BE49-F238E27FC236}">
                <a16:creationId xmlns:a16="http://schemas.microsoft.com/office/drawing/2014/main" id="{51CC655D-DC22-054E-8557-BDFD834F6385}"/>
              </a:ext>
            </a:extLst>
          </p:cNvPr>
          <p:cNvSpPr txBox="1"/>
          <p:nvPr/>
        </p:nvSpPr>
        <p:spPr>
          <a:xfrm>
            <a:off x="3238667" y="3020904"/>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0.4</a:t>
            </a:r>
          </a:p>
        </p:txBody>
      </p:sp>
      <p:sp>
        <p:nvSpPr>
          <p:cNvPr id="40" name="TextBox 39">
            <a:extLst>
              <a:ext uri="{FF2B5EF4-FFF2-40B4-BE49-F238E27FC236}">
                <a16:creationId xmlns:a16="http://schemas.microsoft.com/office/drawing/2014/main" id="{2C0B95A8-B7D1-3241-B162-7020F82B7CD9}"/>
              </a:ext>
            </a:extLst>
          </p:cNvPr>
          <p:cNvSpPr txBox="1"/>
          <p:nvPr/>
        </p:nvSpPr>
        <p:spPr>
          <a:xfrm>
            <a:off x="5902568" y="3559430"/>
            <a:ext cx="949299"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C00000">
                    <a:alpha val="50000"/>
                  </a:srgbClr>
                </a:solidFill>
                <a:effectLst/>
                <a:uLnTx/>
                <a:uFillTx/>
                <a:latin typeface="Century Gothic" panose="020B0502020202020204" pitchFamily="34" charset="0"/>
                <a:ea typeface="Times New Roman" charset="0"/>
                <a:cs typeface="Times New Roman" charset="0"/>
              </a:rPr>
              <a:t>cascaded</a:t>
            </a:r>
            <a:endParaRPr kumimoji="0" lang="en-US" sz="1200" b="1" i="0" u="none" strike="noStrike" kern="1200" cap="none" spc="0" normalizeH="0" baseline="0" noProof="0" dirty="0">
              <a:ln>
                <a:noFill/>
              </a:ln>
              <a:solidFill>
                <a:srgbClr val="C00000">
                  <a:alpha val="50000"/>
                </a:srgbClr>
              </a:solidFill>
              <a:effectLst/>
              <a:uLnTx/>
              <a:uFillTx/>
              <a:latin typeface="Century Gothic" panose="020B0502020202020204" pitchFamily="34" charset="0"/>
              <a:ea typeface="Times New Roman" charset="0"/>
              <a:cs typeface="Times New Roman" charset="0"/>
            </a:endParaRPr>
          </a:p>
        </p:txBody>
      </p:sp>
      <p:sp>
        <p:nvSpPr>
          <p:cNvPr id="44" name="TextBox 43">
            <a:extLst>
              <a:ext uri="{FF2B5EF4-FFF2-40B4-BE49-F238E27FC236}">
                <a16:creationId xmlns:a16="http://schemas.microsoft.com/office/drawing/2014/main" id="{0F7847B4-9935-7F42-A298-BF92DE615C0B}"/>
              </a:ext>
            </a:extLst>
          </p:cNvPr>
          <p:cNvSpPr txBox="1"/>
          <p:nvPr/>
        </p:nvSpPr>
        <p:spPr>
          <a:xfrm>
            <a:off x="7804880" y="3559430"/>
            <a:ext cx="779381"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alpha val="50000"/>
                  </a:srgbClr>
                </a:solidFill>
                <a:effectLst/>
                <a:uLnTx/>
                <a:uFillTx/>
                <a:latin typeface="Century Gothic" panose="020B0502020202020204" pitchFamily="34" charset="0"/>
                <a:ea typeface="Times New Roman" charset="0"/>
                <a:cs typeface="Times New Roman" charset="0"/>
              </a:rPr>
              <a:t>ordered</a:t>
            </a:r>
          </a:p>
        </p:txBody>
      </p:sp>
      <p:sp>
        <p:nvSpPr>
          <p:cNvPr id="52" name="TextBox 51">
            <a:extLst>
              <a:ext uri="{FF2B5EF4-FFF2-40B4-BE49-F238E27FC236}">
                <a16:creationId xmlns:a16="http://schemas.microsoft.com/office/drawing/2014/main" id="{E55A1780-F99A-3C44-BB8D-9F2579DAAD71}"/>
              </a:ext>
            </a:extLst>
          </p:cNvPr>
          <p:cNvSpPr txBox="1"/>
          <p:nvPr/>
        </p:nvSpPr>
        <p:spPr>
          <a:xfrm>
            <a:off x="6871340" y="2551117"/>
            <a:ext cx="750526" cy="276999"/>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alpha val="50000"/>
                  </a:srgbClr>
                </a:solidFill>
                <a:effectLst/>
                <a:uLnTx/>
                <a:uFillTx/>
                <a:latin typeface="Century Gothic" panose="020B0502020202020204" pitchFamily="34" charset="0"/>
                <a:ea typeface="Times New Roman" charset="0"/>
                <a:cs typeface="Times New Roman" charset="0"/>
              </a:rPr>
              <a:t>monitor</a:t>
            </a:r>
          </a:p>
        </p:txBody>
      </p:sp>
      <p:cxnSp>
        <p:nvCxnSpPr>
          <p:cNvPr id="53" name="Straight Connector 52">
            <a:extLst>
              <a:ext uri="{FF2B5EF4-FFF2-40B4-BE49-F238E27FC236}">
                <a16:creationId xmlns:a16="http://schemas.microsoft.com/office/drawing/2014/main" id="{EFEB6276-6809-E04B-BEEA-D0562384C437}"/>
              </a:ext>
            </a:extLst>
          </p:cNvPr>
          <p:cNvCxnSpPr/>
          <p:nvPr/>
        </p:nvCxnSpPr>
        <p:spPr>
          <a:xfrm flipH="1" flipV="1">
            <a:off x="6795249" y="3697929"/>
            <a:ext cx="1012609" cy="145"/>
          </a:xfrm>
          <a:prstGeom prst="line">
            <a:avLst/>
          </a:prstGeom>
          <a:ln w="31750">
            <a:solidFill>
              <a:schemeClr val="bg2">
                <a:alpha val="50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3F94B03-FD32-D341-805C-670C4E7C17D5}"/>
              </a:ext>
            </a:extLst>
          </p:cNvPr>
          <p:cNvCxnSpPr>
            <a:cxnSpLocks/>
          </p:cNvCxnSpPr>
          <p:nvPr/>
        </p:nvCxnSpPr>
        <p:spPr>
          <a:xfrm flipH="1">
            <a:off x="6412327" y="2813659"/>
            <a:ext cx="646475" cy="741996"/>
          </a:xfrm>
          <a:prstGeom prst="line">
            <a:avLst/>
          </a:prstGeom>
          <a:ln w="31750">
            <a:solidFill>
              <a:schemeClr val="bg2">
                <a:alpha val="5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6B74932-A0DA-2347-BF16-9F4E41F75A81}"/>
              </a:ext>
            </a:extLst>
          </p:cNvPr>
          <p:cNvCxnSpPr>
            <a:cxnSpLocks/>
          </p:cNvCxnSpPr>
          <p:nvPr/>
        </p:nvCxnSpPr>
        <p:spPr>
          <a:xfrm>
            <a:off x="7439326" y="2820026"/>
            <a:ext cx="632462" cy="808653"/>
          </a:xfrm>
          <a:prstGeom prst="line">
            <a:avLst/>
          </a:prstGeom>
          <a:ln w="31750">
            <a:solidFill>
              <a:schemeClr val="bg2">
                <a:alpha val="5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E710B3EA-ACF2-A149-A3C6-7F8178EE0E0F}"/>
              </a:ext>
            </a:extLst>
          </p:cNvPr>
          <p:cNvSpPr txBox="1"/>
          <p:nvPr/>
        </p:nvSpPr>
        <p:spPr>
          <a:xfrm>
            <a:off x="7072891" y="3728311"/>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alpha val="50000"/>
                  </a:srgbClr>
                </a:solidFill>
                <a:effectLst/>
                <a:uLnTx/>
                <a:uFillTx/>
                <a:latin typeface="Century Gothic" panose="020B0502020202020204" pitchFamily="34" charset="0"/>
                <a:ea typeface="+mn-ea"/>
                <a:cs typeface="+mn-cs"/>
              </a:rPr>
              <a:t>0.8</a:t>
            </a:r>
          </a:p>
        </p:txBody>
      </p:sp>
      <p:sp>
        <p:nvSpPr>
          <p:cNvPr id="62" name="TextBox 61">
            <a:extLst>
              <a:ext uri="{FF2B5EF4-FFF2-40B4-BE49-F238E27FC236}">
                <a16:creationId xmlns:a16="http://schemas.microsoft.com/office/drawing/2014/main" id="{A51733ED-54E7-824C-82A9-FB1447C26D8F}"/>
              </a:ext>
            </a:extLst>
          </p:cNvPr>
          <p:cNvSpPr txBox="1"/>
          <p:nvPr/>
        </p:nvSpPr>
        <p:spPr>
          <a:xfrm>
            <a:off x="7885763" y="3013126"/>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alpha val="50000"/>
                  </a:srgbClr>
                </a:solidFill>
                <a:effectLst/>
                <a:uLnTx/>
                <a:uFillTx/>
                <a:latin typeface="Century Gothic" panose="020B0502020202020204" pitchFamily="34" charset="0"/>
                <a:ea typeface="+mn-ea"/>
                <a:cs typeface="+mn-cs"/>
              </a:rPr>
              <a:t>0.3</a:t>
            </a:r>
          </a:p>
        </p:txBody>
      </p:sp>
      <p:sp>
        <p:nvSpPr>
          <p:cNvPr id="63" name="TextBox 62">
            <a:extLst>
              <a:ext uri="{FF2B5EF4-FFF2-40B4-BE49-F238E27FC236}">
                <a16:creationId xmlns:a16="http://schemas.microsoft.com/office/drawing/2014/main" id="{7D0F34BC-2D16-6545-9F5D-D16900888C26}"/>
              </a:ext>
            </a:extLst>
          </p:cNvPr>
          <p:cNvSpPr txBox="1"/>
          <p:nvPr/>
        </p:nvSpPr>
        <p:spPr>
          <a:xfrm>
            <a:off x="6018396" y="3049712"/>
            <a:ext cx="4683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alpha val="50000"/>
                  </a:srgbClr>
                </a:solidFill>
                <a:effectLst/>
                <a:uLnTx/>
                <a:uFillTx/>
                <a:latin typeface="Century Gothic" panose="020B0502020202020204" pitchFamily="34" charset="0"/>
                <a:ea typeface="+mn-ea"/>
                <a:cs typeface="+mn-cs"/>
              </a:rPr>
              <a:t>0.6</a:t>
            </a:r>
          </a:p>
        </p:txBody>
      </p:sp>
      <p:sp>
        <p:nvSpPr>
          <p:cNvPr id="4" name="TextBox 3">
            <a:extLst>
              <a:ext uri="{FF2B5EF4-FFF2-40B4-BE49-F238E27FC236}">
                <a16:creationId xmlns:a16="http://schemas.microsoft.com/office/drawing/2014/main" id="{E078A33B-FCC2-8645-AE9D-ED5EBAD77C73}"/>
              </a:ext>
            </a:extLst>
          </p:cNvPr>
          <p:cNvSpPr txBox="1"/>
          <p:nvPr/>
        </p:nvSpPr>
        <p:spPr>
          <a:xfrm>
            <a:off x="612364" y="4219856"/>
            <a:ext cx="188545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alpha val="50000"/>
                  </a:srgbClr>
                </a:solidFill>
                <a:effectLst/>
                <a:uLnTx/>
                <a:uFillTx/>
                <a:latin typeface="Century Gothic" panose="020B0502020202020204" pitchFamily="34" charset="0"/>
                <a:ea typeface="+mn-ea"/>
                <a:cs typeface="+mn-cs"/>
              </a:rPr>
              <a:t>0.6+0.2+0.7=1.5</a:t>
            </a:r>
          </a:p>
        </p:txBody>
      </p:sp>
      <p:sp>
        <p:nvSpPr>
          <p:cNvPr id="65" name="TextBox 64">
            <a:extLst>
              <a:ext uri="{FF2B5EF4-FFF2-40B4-BE49-F238E27FC236}">
                <a16:creationId xmlns:a16="http://schemas.microsoft.com/office/drawing/2014/main" id="{57249D9F-980E-914D-B8D1-2D723A76E18F}"/>
              </a:ext>
            </a:extLst>
          </p:cNvPr>
          <p:cNvSpPr txBox="1"/>
          <p:nvPr/>
        </p:nvSpPr>
        <p:spPr>
          <a:xfrm>
            <a:off x="3402457" y="4219856"/>
            <a:ext cx="188545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0.4+0.8+0.7=1.9</a:t>
            </a:r>
          </a:p>
        </p:txBody>
      </p:sp>
      <p:sp>
        <p:nvSpPr>
          <p:cNvPr id="66" name="TextBox 65">
            <a:extLst>
              <a:ext uri="{FF2B5EF4-FFF2-40B4-BE49-F238E27FC236}">
                <a16:creationId xmlns:a16="http://schemas.microsoft.com/office/drawing/2014/main" id="{0AA08714-8536-7841-B19F-25C26DA70AD8}"/>
              </a:ext>
            </a:extLst>
          </p:cNvPr>
          <p:cNvSpPr txBox="1"/>
          <p:nvPr/>
        </p:nvSpPr>
        <p:spPr>
          <a:xfrm>
            <a:off x="6415288" y="4219856"/>
            <a:ext cx="188545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alpha val="50000"/>
                  </a:srgbClr>
                </a:solidFill>
                <a:effectLst/>
                <a:uLnTx/>
                <a:uFillTx/>
                <a:latin typeface="Century Gothic" panose="020B0502020202020204" pitchFamily="34" charset="0"/>
                <a:ea typeface="+mn-ea"/>
                <a:cs typeface="+mn-cs"/>
              </a:rPr>
              <a:t>0.6+0.3+0.8=1.7</a:t>
            </a:r>
          </a:p>
        </p:txBody>
      </p:sp>
      <p:sp>
        <p:nvSpPr>
          <p:cNvPr id="68" name="Title 1">
            <a:extLst>
              <a:ext uri="{FF2B5EF4-FFF2-40B4-BE49-F238E27FC236}">
                <a16:creationId xmlns:a16="http://schemas.microsoft.com/office/drawing/2014/main" id="{75CA4650-586F-1B45-B159-3525C7A47E6A}"/>
              </a:ext>
            </a:extLst>
          </p:cNvPr>
          <p:cNvSpPr txBox="1">
            <a:spLocks/>
          </p:cNvSpPr>
          <p:nvPr/>
        </p:nvSpPr>
        <p:spPr bwMode="auto">
          <a:xfrm>
            <a:off x="1023261" y="6064188"/>
            <a:ext cx="486063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l" rtl="0" eaLnBrk="0" fontAlgn="base" hangingPunct="0">
              <a:spcBef>
                <a:spcPct val="0"/>
              </a:spcBef>
              <a:spcAft>
                <a:spcPct val="0"/>
              </a:spcAft>
              <a:defRPr sz="3200" b="0" kern="1200" cap="none" baseline="0">
                <a:solidFill>
                  <a:schemeClr val="bg2">
                    <a:lumMod val="95000"/>
                    <a:lumOff val="5000"/>
                  </a:schemeClr>
                </a:solidFill>
                <a:latin typeface="Century Gothic" panose="020B0502020202020204" pitchFamily="34" charset="0"/>
                <a:ea typeface="+mj-ea"/>
                <a:cs typeface="Calibri" panose="020F0502020204030204" pitchFamily="34" charset="0"/>
              </a:defRPr>
            </a:lvl1pPr>
            <a:lvl2pPr algn="ctr" rtl="0" eaLnBrk="0" fontAlgn="base" hangingPunct="0">
              <a:spcBef>
                <a:spcPct val="0"/>
              </a:spcBef>
              <a:spcAft>
                <a:spcPct val="0"/>
              </a:spcAft>
              <a:defRPr sz="2400" b="1">
                <a:solidFill>
                  <a:srgbClr val="CC0000"/>
                </a:solidFill>
                <a:latin typeface="Arial Rounded MT Bold" panose="020F0704030504030204" pitchFamily="34" charset="0"/>
              </a:defRPr>
            </a:lvl2pPr>
            <a:lvl3pPr algn="ctr" rtl="0" eaLnBrk="0" fontAlgn="base" hangingPunct="0">
              <a:spcBef>
                <a:spcPct val="0"/>
              </a:spcBef>
              <a:spcAft>
                <a:spcPct val="0"/>
              </a:spcAft>
              <a:defRPr sz="2400" b="1">
                <a:solidFill>
                  <a:srgbClr val="CC0000"/>
                </a:solidFill>
                <a:latin typeface="Arial Rounded MT Bold" panose="020F0704030504030204" pitchFamily="34" charset="0"/>
              </a:defRPr>
            </a:lvl3pPr>
            <a:lvl4pPr algn="ctr" rtl="0" eaLnBrk="0" fontAlgn="base" hangingPunct="0">
              <a:spcBef>
                <a:spcPct val="0"/>
              </a:spcBef>
              <a:spcAft>
                <a:spcPct val="0"/>
              </a:spcAft>
              <a:defRPr sz="2400" b="1">
                <a:solidFill>
                  <a:srgbClr val="CC0000"/>
                </a:solidFill>
                <a:latin typeface="Arial Rounded MT Bold" panose="020F0704030504030204" pitchFamily="34" charset="0"/>
              </a:defRPr>
            </a:lvl4pPr>
            <a:lvl5pPr algn="ctr" rtl="0" eaLnBrk="0" fontAlgn="base" hangingPunct="0">
              <a:spcBef>
                <a:spcPct val="0"/>
              </a:spcBef>
              <a:spcAft>
                <a:spcPct val="0"/>
              </a:spcAft>
              <a:defRPr sz="2400" b="1">
                <a:solidFill>
                  <a:srgbClr val="CC0000"/>
                </a:solidFill>
                <a:latin typeface="Arial Rounded MT Bold" panose="020F0704030504030204" pitchFamily="34" charset="0"/>
              </a:defRPr>
            </a:lvl5pPr>
            <a:lvl6pPr marL="457200" algn="ctr" rtl="0" fontAlgn="base">
              <a:spcBef>
                <a:spcPct val="0"/>
              </a:spcBef>
              <a:spcAft>
                <a:spcPct val="0"/>
              </a:spcAft>
              <a:defRPr sz="2400" b="1">
                <a:solidFill>
                  <a:srgbClr val="CC0000"/>
                </a:solidFill>
                <a:latin typeface="Arial Rounded MT Bold" panose="020F0704030504030204" pitchFamily="34" charset="0"/>
              </a:defRPr>
            </a:lvl6pPr>
            <a:lvl7pPr marL="914400" algn="ctr" rtl="0" fontAlgn="base">
              <a:spcBef>
                <a:spcPct val="0"/>
              </a:spcBef>
              <a:spcAft>
                <a:spcPct val="0"/>
              </a:spcAft>
              <a:defRPr sz="2400" b="1">
                <a:solidFill>
                  <a:srgbClr val="CC0000"/>
                </a:solidFill>
                <a:latin typeface="Arial Rounded MT Bold" panose="020F0704030504030204" pitchFamily="34" charset="0"/>
              </a:defRPr>
            </a:lvl7pPr>
            <a:lvl8pPr marL="1371600" algn="ctr" rtl="0" fontAlgn="base">
              <a:spcBef>
                <a:spcPct val="0"/>
              </a:spcBef>
              <a:spcAft>
                <a:spcPct val="0"/>
              </a:spcAft>
              <a:defRPr sz="2400" b="1">
                <a:solidFill>
                  <a:srgbClr val="CC0000"/>
                </a:solidFill>
                <a:latin typeface="Arial Rounded MT Bold" panose="020F0704030504030204" pitchFamily="34" charset="0"/>
              </a:defRPr>
            </a:lvl8pPr>
            <a:lvl9pPr marL="1828800" algn="ctr" rtl="0" fontAlgn="base">
              <a:spcBef>
                <a:spcPct val="0"/>
              </a:spcBef>
              <a:spcAft>
                <a:spcPct val="0"/>
              </a:spcAft>
              <a:defRPr sz="2400" b="1">
                <a:solidFill>
                  <a:srgbClr val="CC0000"/>
                </a:solidFill>
                <a:latin typeface="Arial Rounded MT Bold" panose="020F07040305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j-ea"/>
                <a:cs typeface="Calibri" panose="020F0502020204030204" pitchFamily="34" charset="0"/>
              </a:rPr>
              <a:t>Global inference via ILP</a:t>
            </a:r>
          </a:p>
        </p:txBody>
      </p:sp>
      <p:sp>
        <p:nvSpPr>
          <p:cNvPr id="69" name="Title 1">
            <a:extLst>
              <a:ext uri="{FF2B5EF4-FFF2-40B4-BE49-F238E27FC236}">
                <a16:creationId xmlns:a16="http://schemas.microsoft.com/office/drawing/2014/main" id="{E9E8089C-B974-4140-A14C-BBC06E800B31}"/>
              </a:ext>
            </a:extLst>
          </p:cNvPr>
          <p:cNvSpPr txBox="1">
            <a:spLocks/>
          </p:cNvSpPr>
          <p:nvPr/>
        </p:nvSpPr>
        <p:spPr bwMode="auto">
          <a:xfrm>
            <a:off x="916255" y="5267331"/>
            <a:ext cx="731149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l" rtl="0" eaLnBrk="0" fontAlgn="base" hangingPunct="0">
              <a:spcBef>
                <a:spcPct val="0"/>
              </a:spcBef>
              <a:spcAft>
                <a:spcPct val="0"/>
              </a:spcAft>
              <a:defRPr sz="3200" b="0" kern="1200" cap="none" baseline="0">
                <a:solidFill>
                  <a:schemeClr val="bg2">
                    <a:lumMod val="95000"/>
                    <a:lumOff val="5000"/>
                  </a:schemeClr>
                </a:solidFill>
                <a:latin typeface="Century Gothic" panose="020B0502020202020204" pitchFamily="34" charset="0"/>
                <a:ea typeface="+mj-ea"/>
                <a:cs typeface="Calibri" panose="020F0502020204030204" pitchFamily="34" charset="0"/>
              </a:defRPr>
            </a:lvl1pPr>
            <a:lvl2pPr algn="ctr" rtl="0" eaLnBrk="0" fontAlgn="base" hangingPunct="0">
              <a:spcBef>
                <a:spcPct val="0"/>
              </a:spcBef>
              <a:spcAft>
                <a:spcPct val="0"/>
              </a:spcAft>
              <a:defRPr sz="2400" b="1">
                <a:solidFill>
                  <a:srgbClr val="CC0000"/>
                </a:solidFill>
                <a:latin typeface="Arial Rounded MT Bold" panose="020F0704030504030204" pitchFamily="34" charset="0"/>
              </a:defRPr>
            </a:lvl2pPr>
            <a:lvl3pPr algn="ctr" rtl="0" eaLnBrk="0" fontAlgn="base" hangingPunct="0">
              <a:spcBef>
                <a:spcPct val="0"/>
              </a:spcBef>
              <a:spcAft>
                <a:spcPct val="0"/>
              </a:spcAft>
              <a:defRPr sz="2400" b="1">
                <a:solidFill>
                  <a:srgbClr val="CC0000"/>
                </a:solidFill>
                <a:latin typeface="Arial Rounded MT Bold" panose="020F0704030504030204" pitchFamily="34" charset="0"/>
              </a:defRPr>
            </a:lvl3pPr>
            <a:lvl4pPr algn="ctr" rtl="0" eaLnBrk="0" fontAlgn="base" hangingPunct="0">
              <a:spcBef>
                <a:spcPct val="0"/>
              </a:spcBef>
              <a:spcAft>
                <a:spcPct val="0"/>
              </a:spcAft>
              <a:defRPr sz="2400" b="1">
                <a:solidFill>
                  <a:srgbClr val="CC0000"/>
                </a:solidFill>
                <a:latin typeface="Arial Rounded MT Bold" panose="020F0704030504030204" pitchFamily="34" charset="0"/>
              </a:defRPr>
            </a:lvl4pPr>
            <a:lvl5pPr algn="ctr" rtl="0" eaLnBrk="0" fontAlgn="base" hangingPunct="0">
              <a:spcBef>
                <a:spcPct val="0"/>
              </a:spcBef>
              <a:spcAft>
                <a:spcPct val="0"/>
              </a:spcAft>
              <a:defRPr sz="2400" b="1">
                <a:solidFill>
                  <a:srgbClr val="CC0000"/>
                </a:solidFill>
                <a:latin typeface="Arial Rounded MT Bold" panose="020F0704030504030204" pitchFamily="34" charset="0"/>
              </a:defRPr>
            </a:lvl5pPr>
            <a:lvl6pPr marL="457200" algn="ctr" rtl="0" fontAlgn="base">
              <a:spcBef>
                <a:spcPct val="0"/>
              </a:spcBef>
              <a:spcAft>
                <a:spcPct val="0"/>
              </a:spcAft>
              <a:defRPr sz="2400" b="1">
                <a:solidFill>
                  <a:srgbClr val="CC0000"/>
                </a:solidFill>
                <a:latin typeface="Arial Rounded MT Bold" panose="020F0704030504030204" pitchFamily="34" charset="0"/>
              </a:defRPr>
            </a:lvl6pPr>
            <a:lvl7pPr marL="914400" algn="ctr" rtl="0" fontAlgn="base">
              <a:spcBef>
                <a:spcPct val="0"/>
              </a:spcBef>
              <a:spcAft>
                <a:spcPct val="0"/>
              </a:spcAft>
              <a:defRPr sz="2400" b="1">
                <a:solidFill>
                  <a:srgbClr val="CC0000"/>
                </a:solidFill>
                <a:latin typeface="Arial Rounded MT Bold" panose="020F0704030504030204" pitchFamily="34" charset="0"/>
              </a:defRPr>
            </a:lvl7pPr>
            <a:lvl8pPr marL="1371600" algn="ctr" rtl="0" fontAlgn="base">
              <a:spcBef>
                <a:spcPct val="0"/>
              </a:spcBef>
              <a:spcAft>
                <a:spcPct val="0"/>
              </a:spcAft>
              <a:defRPr sz="2400" b="1">
                <a:solidFill>
                  <a:srgbClr val="CC0000"/>
                </a:solidFill>
                <a:latin typeface="Arial Rounded MT Bold" panose="020F0704030504030204" pitchFamily="34" charset="0"/>
              </a:defRPr>
            </a:lvl8pPr>
            <a:lvl9pPr marL="1828800" algn="ctr" rtl="0" fontAlgn="base">
              <a:spcBef>
                <a:spcPct val="0"/>
              </a:spcBef>
              <a:spcAft>
                <a:spcPct val="0"/>
              </a:spcAft>
              <a:defRPr sz="2400" b="1">
                <a:solidFill>
                  <a:srgbClr val="CC0000"/>
                </a:solidFill>
                <a:latin typeface="Arial Rounded MT Bold" panose="020F07040305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j-ea"/>
                <a:cs typeface="Calibri" panose="020F0502020204030204" pitchFamily="34" charset="0"/>
              </a:rPr>
              <a:t>How should we formulate this procedure?</a:t>
            </a:r>
          </a:p>
        </p:txBody>
      </p:sp>
      <p:sp>
        <p:nvSpPr>
          <p:cNvPr id="37" name="TextBox 36">
            <a:extLst>
              <a:ext uri="{FF2B5EF4-FFF2-40B4-BE49-F238E27FC236}">
                <a16:creationId xmlns:a16="http://schemas.microsoft.com/office/drawing/2014/main" id="{77E12BAB-E193-2B47-834D-BEE4B2CB5112}"/>
              </a:ext>
            </a:extLst>
          </p:cNvPr>
          <p:cNvSpPr txBox="1"/>
          <p:nvPr/>
        </p:nvSpPr>
        <p:spPr>
          <a:xfrm>
            <a:off x="3820291" y="1649313"/>
            <a:ext cx="115127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Option 2</a:t>
            </a:r>
          </a:p>
        </p:txBody>
      </p:sp>
      <p:sp>
        <p:nvSpPr>
          <p:cNvPr id="3" name="TextBox 2">
            <a:extLst>
              <a:ext uri="{FF2B5EF4-FFF2-40B4-BE49-F238E27FC236}">
                <a16:creationId xmlns:a16="http://schemas.microsoft.com/office/drawing/2014/main" id="{28787ECE-D229-724D-A812-FA530F115ADF}"/>
              </a:ext>
            </a:extLst>
          </p:cNvPr>
          <p:cNvSpPr txBox="1"/>
          <p:nvPr/>
        </p:nvSpPr>
        <p:spPr>
          <a:xfrm>
            <a:off x="5313423" y="6153008"/>
            <a:ext cx="212590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[Roth &amp; </a:t>
            </a:r>
            <a:r>
              <a:rPr kumimoji="0" lang="en-US" sz="1800" b="0"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Yih</a:t>
            </a:r>
            <a:r>
              <a:rPr kumimoji="0" lang="en-US" sz="18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2004]</a:t>
            </a:r>
          </a:p>
        </p:txBody>
      </p:sp>
      <p:sp>
        <p:nvSpPr>
          <p:cNvPr id="5" name="Slide Number Placeholder 4">
            <a:extLst>
              <a:ext uri="{FF2B5EF4-FFF2-40B4-BE49-F238E27FC236}">
                <a16:creationId xmlns:a16="http://schemas.microsoft.com/office/drawing/2014/main" id="{C865D2FB-8DBE-6B1F-2DB0-2B3208946272}"/>
              </a:ext>
            </a:extLst>
          </p:cNvPr>
          <p:cNvSpPr>
            <a:spLocks noGrp="1"/>
          </p:cNvSpPr>
          <p:nvPr>
            <p:ph type="sldNum" sz="quarter" idx="10"/>
          </p:nvPr>
        </p:nvSpPr>
        <p:spPr/>
        <p:txBody>
          <a:bodyPr/>
          <a:lstStyle/>
          <a:p>
            <a:fld id="{86CB4B4D-7CA3-9044-876B-883B54F8677D}" type="slidenum">
              <a:rPr lang="en-US" smtClean="0"/>
              <a:t>79</a:t>
            </a:fld>
            <a:endParaRPr lang="en-US"/>
          </a:p>
        </p:txBody>
      </p:sp>
    </p:spTree>
    <p:extLst>
      <p:ext uri="{BB962C8B-B14F-4D97-AF65-F5344CB8AC3E}">
        <p14:creationId xmlns:p14="http://schemas.microsoft.com/office/powerpoint/2010/main" val="363491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02C4E20-21E9-49F2-99C9-0CA78E0DF464}"/>
                  </a:ext>
                </a:extLst>
              </p:cNvPr>
              <p:cNvSpPr>
                <a:spLocks noGrp="1"/>
              </p:cNvSpPr>
              <p:nvPr>
                <p:ph idx="4294967295"/>
              </p:nvPr>
            </p:nvSpPr>
            <p:spPr>
              <a:xfrm>
                <a:off x="609600" y="1219200"/>
                <a:ext cx="8534400" cy="5181600"/>
              </a:xfrm>
            </p:spPr>
            <p:txBody>
              <a:bodyPr/>
              <a:lstStyle/>
              <a:p>
                <a:pPr marL="0" indent="0">
                  <a:buNone/>
                </a:pPr>
                <a:r>
                  <a:rPr lang="en-US" dirty="0"/>
                  <a:t>Integer Linear Programming (ILP)</a:t>
                </a:r>
              </a:p>
              <a:p>
                <a:pPr lvl="1"/>
                <a:endParaRPr lang="en-US" dirty="0">
                  <a:solidFill>
                    <a:srgbClr val="7030A0"/>
                  </a:solidFill>
                </a:endParaRPr>
              </a:p>
              <a:p>
                <a:pPr marL="457200" lvl="1" indent="0">
                  <a:buNone/>
                </a:pPr>
                <a14:m>
                  <m:oMathPara xmlns:m="http://schemas.openxmlformats.org/officeDocument/2006/math">
                    <m:oMathParaPr>
                      <m:jc m:val="centerGroup"/>
                    </m:oMathParaPr>
                    <m:oMath xmlns:m="http://schemas.openxmlformats.org/officeDocument/2006/math">
                      <m:acc>
                        <m:accPr>
                          <m:chr m:val="̂"/>
                          <m:ctrlPr>
                            <a:rPr lang="en-US" b="0" i="1" smtClean="0">
                              <a:solidFill>
                                <a:schemeClr val="bg2"/>
                              </a:solidFill>
                              <a:latin typeface="Cambria Math" panose="02040503050406030204" pitchFamily="18" charset="0"/>
                            </a:rPr>
                          </m:ctrlPr>
                        </m:accPr>
                        <m:e>
                          <m:r>
                            <a:rPr lang="en-US" b="0" i="1" smtClean="0">
                              <a:solidFill>
                                <a:schemeClr val="bg2"/>
                              </a:solidFill>
                              <a:latin typeface="Cambria Math" panose="02040503050406030204" pitchFamily="18" charset="0"/>
                            </a:rPr>
                            <m:t>𝐼</m:t>
                          </m:r>
                        </m:e>
                      </m:acc>
                      <m:r>
                        <a:rPr lang="en-US" b="0" i="1" dirty="0" smtClean="0">
                          <a:solidFill>
                            <a:schemeClr val="bg2"/>
                          </a:solidFill>
                          <a:latin typeface="Cambria Math" panose="02040503050406030204" pitchFamily="18" charset="0"/>
                        </a:rPr>
                        <m:t>=</m:t>
                      </m:r>
                      <m:r>
                        <a:rPr lang="en-US" b="0" i="1" dirty="0" smtClean="0">
                          <a:solidFill>
                            <a:schemeClr val="bg2"/>
                          </a:solidFill>
                          <a:latin typeface="Cambria Math" panose="02040503050406030204" pitchFamily="18" charset="0"/>
                        </a:rPr>
                        <m:t>𝑎𝑟𝑔</m:t>
                      </m:r>
                      <m:func>
                        <m:funcPr>
                          <m:ctrlPr>
                            <a:rPr lang="en-US" b="0" i="1" dirty="0" smtClean="0">
                              <a:solidFill>
                                <a:schemeClr val="bg2"/>
                              </a:solidFill>
                              <a:latin typeface="Cambria Math" panose="02040503050406030204" pitchFamily="18" charset="0"/>
                            </a:rPr>
                          </m:ctrlPr>
                        </m:funcPr>
                        <m:fName>
                          <m:limLow>
                            <m:limLowPr>
                              <m:ctrlPr>
                                <a:rPr lang="en-US" b="0" i="1" dirty="0" smtClean="0">
                                  <a:solidFill>
                                    <a:schemeClr val="bg2"/>
                                  </a:solidFill>
                                  <a:latin typeface="Cambria Math" panose="02040503050406030204" pitchFamily="18" charset="0"/>
                                </a:rPr>
                              </m:ctrlPr>
                            </m:limLowPr>
                            <m:e>
                              <m:r>
                                <m:rPr>
                                  <m:sty m:val="p"/>
                                </m:rPr>
                                <a:rPr lang="en-US" b="0" i="0" dirty="0" smtClean="0">
                                  <a:solidFill>
                                    <a:schemeClr val="bg2"/>
                                  </a:solidFill>
                                  <a:latin typeface="Cambria Math" panose="02040503050406030204" pitchFamily="18" charset="0"/>
                                </a:rPr>
                                <m:t>m</m:t>
                              </m:r>
                              <m:r>
                                <m:rPr>
                                  <m:sty m:val="p"/>
                                </m:rPr>
                                <a:rPr lang="en-US" b="0" i="0" dirty="0" smtClean="0">
                                  <a:solidFill>
                                    <a:schemeClr val="bg2"/>
                                  </a:solidFill>
                                  <a:latin typeface="Cambria Math" charset="0"/>
                                </a:rPr>
                                <m:t>ax</m:t>
                              </m:r>
                            </m:e>
                            <m:lim>
                              <m:r>
                                <a:rPr lang="en-US" b="0" i="1" dirty="0" smtClean="0">
                                  <a:solidFill>
                                    <a:schemeClr val="bg2"/>
                                  </a:solidFill>
                                  <a:latin typeface="Cambria Math" panose="02040503050406030204" pitchFamily="18" charset="0"/>
                                </a:rPr>
                                <m:t>𝐼</m:t>
                              </m:r>
                            </m:lim>
                          </m:limLow>
                        </m:fName>
                        <m:e>
                          <m:nary>
                            <m:naryPr>
                              <m:chr m:val="∑"/>
                              <m:supHide m:val="on"/>
                              <m:ctrlPr>
                                <a:rPr lang="en-US" b="0" i="1" dirty="0" smtClean="0">
                                  <a:solidFill>
                                    <a:schemeClr val="bg2"/>
                                  </a:solidFill>
                                  <a:latin typeface="Cambria Math" panose="02040503050406030204" pitchFamily="18" charset="0"/>
                                </a:rPr>
                              </m:ctrlPr>
                            </m:naryPr>
                            <m:sub>
                              <m:r>
                                <a:rPr lang="en-US" b="0" i="1" dirty="0" smtClean="0">
                                  <a:solidFill>
                                    <a:schemeClr val="bg2"/>
                                  </a:solidFill>
                                  <a:latin typeface="Cambria Math" panose="02040503050406030204" pitchFamily="18" charset="0"/>
                                </a:rPr>
                                <m:t>𝑖</m:t>
                              </m:r>
                              <m:r>
                                <a:rPr lang="en-US" b="0" i="1" dirty="0" smtClean="0">
                                  <a:solidFill>
                                    <a:schemeClr val="bg2"/>
                                  </a:solidFill>
                                  <a:latin typeface="Cambria Math" panose="02040503050406030204" pitchFamily="18" charset="0"/>
                                </a:rPr>
                                <m:t>&lt;</m:t>
                              </m:r>
                              <m:r>
                                <a:rPr lang="en-US" b="0" i="1" dirty="0" smtClean="0">
                                  <a:solidFill>
                                    <a:schemeClr val="bg2"/>
                                  </a:solidFill>
                                  <a:latin typeface="Cambria Math" panose="02040503050406030204" pitchFamily="18" charset="0"/>
                                </a:rPr>
                                <m:t>𝑗</m:t>
                              </m:r>
                            </m:sub>
                            <m:sup/>
                            <m:e>
                              <m:nary>
                                <m:naryPr>
                                  <m:chr m:val="∑"/>
                                  <m:supHide m:val="on"/>
                                  <m:ctrlPr>
                                    <a:rPr lang="en-US" b="0" i="1" dirty="0" smtClean="0">
                                      <a:solidFill>
                                        <a:schemeClr val="bg2"/>
                                      </a:solidFill>
                                      <a:latin typeface="Cambria Math" panose="02040503050406030204" pitchFamily="18" charset="0"/>
                                    </a:rPr>
                                  </m:ctrlPr>
                                </m:naryPr>
                                <m:sub>
                                  <m:r>
                                    <a:rPr lang="en-US" b="0" i="1" dirty="0" smtClean="0">
                                      <a:solidFill>
                                        <a:schemeClr val="bg2"/>
                                      </a:solidFill>
                                      <a:latin typeface="Cambria Math" panose="02040503050406030204" pitchFamily="18" charset="0"/>
                                    </a:rPr>
                                    <m:t>𝑟</m:t>
                                  </m:r>
                                </m:sub>
                                <m:sup/>
                                <m:e>
                                  <m:sSub>
                                    <m:sSubPr>
                                      <m:ctrlPr>
                                        <a:rPr lang="en-US" b="0" i="1" dirty="0" smtClean="0">
                                          <a:solidFill>
                                            <a:schemeClr val="bg2"/>
                                          </a:solidFill>
                                          <a:latin typeface="Cambria Math" panose="02040503050406030204" pitchFamily="18" charset="0"/>
                                        </a:rPr>
                                      </m:ctrlPr>
                                    </m:sSubPr>
                                    <m:e>
                                      <m:r>
                                        <a:rPr lang="en-US" b="0" i="1" dirty="0" smtClean="0">
                                          <a:solidFill>
                                            <a:schemeClr val="bg2"/>
                                          </a:solidFill>
                                          <a:latin typeface="Cambria Math" panose="02040503050406030204" pitchFamily="18" charset="0"/>
                                        </a:rPr>
                                        <m:t>𝑓</m:t>
                                      </m:r>
                                    </m:e>
                                    <m:sub>
                                      <m:r>
                                        <a:rPr lang="en-US" b="0" i="1" dirty="0" smtClean="0">
                                          <a:solidFill>
                                            <a:schemeClr val="bg2"/>
                                          </a:solidFill>
                                          <a:latin typeface="Cambria Math" panose="02040503050406030204" pitchFamily="18" charset="0"/>
                                        </a:rPr>
                                        <m:t>𝑟</m:t>
                                      </m:r>
                                    </m:sub>
                                  </m:sSub>
                                  <m:d>
                                    <m:dPr>
                                      <m:ctrlPr>
                                        <a:rPr lang="en-US" b="0" i="1" dirty="0" smtClean="0">
                                          <a:solidFill>
                                            <a:schemeClr val="bg2"/>
                                          </a:solidFill>
                                          <a:latin typeface="Cambria Math" panose="02040503050406030204" pitchFamily="18" charset="0"/>
                                        </a:rPr>
                                      </m:ctrlPr>
                                    </m:dPr>
                                    <m:e>
                                      <m:r>
                                        <a:rPr lang="en-US" b="0" i="1" dirty="0" smtClean="0">
                                          <a:solidFill>
                                            <a:schemeClr val="bg2"/>
                                          </a:solidFill>
                                          <a:latin typeface="Cambria Math" panose="02040503050406030204" pitchFamily="18" charset="0"/>
                                        </a:rPr>
                                        <m:t>𝑖𝑗</m:t>
                                      </m:r>
                                    </m:e>
                                  </m:d>
                                  <m:sSub>
                                    <m:sSubPr>
                                      <m:ctrlPr>
                                        <a:rPr lang="en-US" b="0" i="1" dirty="0" smtClean="0">
                                          <a:solidFill>
                                            <a:schemeClr val="bg2"/>
                                          </a:solidFill>
                                          <a:latin typeface="Cambria Math" panose="02040503050406030204" pitchFamily="18" charset="0"/>
                                        </a:rPr>
                                      </m:ctrlPr>
                                    </m:sSubPr>
                                    <m:e>
                                      <m:r>
                                        <a:rPr lang="en-US" b="0" i="1" dirty="0" smtClean="0">
                                          <a:solidFill>
                                            <a:schemeClr val="bg2"/>
                                          </a:solidFill>
                                          <a:latin typeface="Cambria Math" panose="02040503050406030204" pitchFamily="18" charset="0"/>
                                        </a:rPr>
                                        <m:t>𝐼</m:t>
                                      </m:r>
                                    </m:e>
                                    <m:sub>
                                      <m:r>
                                        <a:rPr lang="en-US" b="0" i="1" dirty="0" smtClean="0">
                                          <a:solidFill>
                                            <a:schemeClr val="bg2"/>
                                          </a:solidFill>
                                          <a:latin typeface="Cambria Math" panose="02040503050406030204" pitchFamily="18" charset="0"/>
                                        </a:rPr>
                                        <m:t>𝑟</m:t>
                                      </m:r>
                                    </m:sub>
                                  </m:sSub>
                                  <m:r>
                                    <a:rPr lang="en-US" b="0" i="1" dirty="0" smtClean="0">
                                      <a:solidFill>
                                        <a:schemeClr val="bg2"/>
                                      </a:solidFill>
                                      <a:latin typeface="Cambria Math" panose="02040503050406030204" pitchFamily="18" charset="0"/>
                                    </a:rPr>
                                    <m:t>(</m:t>
                                  </m:r>
                                  <m:r>
                                    <a:rPr lang="en-US" b="0" i="1" dirty="0" smtClean="0">
                                      <a:solidFill>
                                        <a:schemeClr val="bg2"/>
                                      </a:solidFill>
                                      <a:latin typeface="Cambria Math" panose="02040503050406030204" pitchFamily="18" charset="0"/>
                                    </a:rPr>
                                    <m:t>𝑖𝑗</m:t>
                                  </m:r>
                                  <m:r>
                                    <a:rPr lang="en-US" b="0" i="1" dirty="0" smtClean="0">
                                      <a:solidFill>
                                        <a:schemeClr val="bg2"/>
                                      </a:solidFill>
                                      <a:latin typeface="Cambria Math" panose="02040503050406030204" pitchFamily="18" charset="0"/>
                                    </a:rPr>
                                    <m:t>)</m:t>
                                  </m:r>
                                </m:e>
                              </m:nary>
                            </m:e>
                          </m:nary>
                        </m:e>
                      </m:func>
                    </m:oMath>
                  </m:oMathPara>
                </a14:m>
                <a:endParaRPr lang="en-US" b="0" dirty="0">
                  <a:solidFill>
                    <a:schemeClr val="bg2"/>
                  </a:solidFill>
                </a:endParaRPr>
              </a:p>
              <a:p>
                <a:pPr marL="457200" lvl="1" indent="0">
                  <a:buNone/>
                </a:pPr>
                <a:r>
                  <a:rPr lang="en-US" dirty="0">
                    <a:solidFill>
                      <a:schemeClr val="bg2"/>
                    </a:solidFill>
                  </a:rPr>
                  <a:t>s.t. </a:t>
                </a:r>
                <a14:m>
                  <m:oMath xmlns:m="http://schemas.openxmlformats.org/officeDocument/2006/math">
                    <m:r>
                      <a:rPr lang="en-US" b="0" i="1" smtClean="0">
                        <a:solidFill>
                          <a:schemeClr val="bg2"/>
                        </a:solidFill>
                        <a:latin typeface="Cambria Math" panose="02040503050406030204" pitchFamily="18" charset="0"/>
                      </a:rPr>
                      <m:t>∀</m:t>
                    </m:r>
                    <m:r>
                      <a:rPr lang="en-US" b="0" i="1" smtClean="0">
                        <a:solidFill>
                          <a:schemeClr val="bg2"/>
                        </a:solidFill>
                        <a:latin typeface="Cambria Math" panose="02040503050406030204" pitchFamily="18" charset="0"/>
                      </a:rPr>
                      <m:t>𝑖</m:t>
                    </m:r>
                    <m:r>
                      <a:rPr lang="en-US" b="0" i="1" smtClean="0">
                        <a:solidFill>
                          <a:schemeClr val="bg2"/>
                        </a:solidFill>
                        <a:latin typeface="Cambria Math" panose="02040503050406030204" pitchFamily="18" charset="0"/>
                      </a:rPr>
                      <m:t>,</m:t>
                    </m:r>
                    <m:r>
                      <a:rPr lang="en-US" b="0" i="1" smtClean="0">
                        <a:solidFill>
                          <a:schemeClr val="bg2"/>
                        </a:solidFill>
                        <a:latin typeface="Cambria Math" panose="02040503050406030204" pitchFamily="18" charset="0"/>
                      </a:rPr>
                      <m:t>𝑗</m:t>
                    </m:r>
                    <m:r>
                      <a:rPr lang="en-US" b="0" i="1" smtClean="0">
                        <a:solidFill>
                          <a:schemeClr val="bg2"/>
                        </a:solidFill>
                        <a:latin typeface="Cambria Math" panose="02040503050406030204" pitchFamily="18" charset="0"/>
                      </a:rPr>
                      <m:t>,</m:t>
                    </m:r>
                    <m:r>
                      <a:rPr lang="en-US" b="0" i="1" smtClean="0">
                        <a:solidFill>
                          <a:schemeClr val="bg2"/>
                        </a:solidFill>
                        <a:latin typeface="Cambria Math" panose="02040503050406030204" pitchFamily="18" charset="0"/>
                      </a:rPr>
                      <m:t>𝑘</m:t>
                    </m:r>
                  </m:oMath>
                </a14:m>
                <a:endParaRPr lang="en-US" b="0" dirty="0">
                  <a:solidFill>
                    <a:schemeClr val="bg2"/>
                  </a:solidFill>
                </a:endParaRPr>
              </a:p>
              <a:p>
                <a:pPr marL="457200" lvl="1" indent="0">
                  <a:buNone/>
                </a:pPr>
                <a14:m>
                  <m:oMathPara xmlns:m="http://schemas.openxmlformats.org/officeDocument/2006/math">
                    <m:oMathParaPr>
                      <m:jc m:val="centerGroup"/>
                    </m:oMathParaPr>
                    <m:oMath xmlns:m="http://schemas.openxmlformats.org/officeDocument/2006/math">
                      <m:nary>
                        <m:naryPr>
                          <m:chr m:val="∑"/>
                          <m:supHide m:val="on"/>
                          <m:ctrlPr>
                            <a:rPr lang="en-US" b="0" i="1" smtClean="0">
                              <a:solidFill>
                                <a:schemeClr val="bg2"/>
                              </a:solidFill>
                              <a:latin typeface="Cambria Math" panose="02040503050406030204" pitchFamily="18" charset="0"/>
                            </a:rPr>
                          </m:ctrlPr>
                        </m:naryPr>
                        <m:sub>
                          <m:r>
                            <a:rPr lang="en-US" b="0" i="1" smtClean="0">
                              <a:solidFill>
                                <a:schemeClr val="bg2"/>
                              </a:solidFill>
                              <a:latin typeface="Cambria Math" panose="02040503050406030204" pitchFamily="18" charset="0"/>
                            </a:rPr>
                            <m:t>𝑟</m:t>
                          </m:r>
                        </m:sub>
                        <m:sup/>
                        <m:e>
                          <m:sSub>
                            <m:sSubPr>
                              <m:ctrlPr>
                                <a:rPr lang="en-US" b="0" i="1" smtClean="0">
                                  <a:solidFill>
                                    <a:schemeClr val="bg2"/>
                                  </a:solidFill>
                                  <a:latin typeface="Cambria Math" panose="02040503050406030204" pitchFamily="18" charset="0"/>
                                </a:rPr>
                              </m:ctrlPr>
                            </m:sSubPr>
                            <m:e>
                              <m:r>
                                <a:rPr lang="en-US" b="0" i="1" smtClean="0">
                                  <a:solidFill>
                                    <a:schemeClr val="bg2"/>
                                  </a:solidFill>
                                  <a:latin typeface="Cambria Math" panose="02040503050406030204" pitchFamily="18" charset="0"/>
                                </a:rPr>
                                <m:t>𝐼</m:t>
                              </m:r>
                            </m:e>
                            <m:sub>
                              <m:r>
                                <a:rPr lang="en-US" b="0" i="1" smtClean="0">
                                  <a:solidFill>
                                    <a:schemeClr val="bg2"/>
                                  </a:solidFill>
                                  <a:latin typeface="Cambria Math" panose="02040503050406030204" pitchFamily="18" charset="0"/>
                                </a:rPr>
                                <m:t>𝑟</m:t>
                              </m:r>
                            </m:sub>
                          </m:sSub>
                          <m:d>
                            <m:dPr>
                              <m:ctrlPr>
                                <a:rPr lang="en-US" b="0" i="1" smtClean="0">
                                  <a:solidFill>
                                    <a:schemeClr val="bg2"/>
                                  </a:solidFill>
                                  <a:latin typeface="Cambria Math" panose="02040503050406030204" pitchFamily="18" charset="0"/>
                                </a:rPr>
                              </m:ctrlPr>
                            </m:dPr>
                            <m:e>
                              <m:r>
                                <a:rPr lang="en-US" b="0" i="1" smtClean="0">
                                  <a:solidFill>
                                    <a:schemeClr val="bg2"/>
                                  </a:solidFill>
                                  <a:latin typeface="Cambria Math" panose="02040503050406030204" pitchFamily="18" charset="0"/>
                                </a:rPr>
                                <m:t>𝑖𝑗</m:t>
                              </m:r>
                            </m:e>
                          </m:d>
                        </m:e>
                      </m:nary>
                      <m:r>
                        <a:rPr lang="en-US" b="0" i="1" smtClean="0">
                          <a:solidFill>
                            <a:schemeClr val="bg2"/>
                          </a:solidFill>
                          <a:latin typeface="Cambria Math" panose="02040503050406030204" pitchFamily="18" charset="0"/>
                        </a:rPr>
                        <m:t>=1,  </m:t>
                      </m:r>
                      <m:sSub>
                        <m:sSubPr>
                          <m:ctrlPr>
                            <a:rPr lang="en-US" i="1">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𝐼</m:t>
                          </m:r>
                        </m:e>
                        <m:sub>
                          <m:r>
                            <a:rPr lang="en-US" i="1">
                              <a:solidFill>
                                <a:schemeClr val="bg2"/>
                              </a:solidFill>
                              <a:latin typeface="Cambria Math" panose="02040503050406030204" pitchFamily="18" charset="0"/>
                            </a:rPr>
                            <m:t>𝑟</m:t>
                          </m:r>
                          <m:r>
                            <a:rPr lang="en-US" i="1">
                              <a:solidFill>
                                <a:schemeClr val="bg2"/>
                              </a:solidFill>
                              <a:latin typeface="Cambria Math" panose="02040503050406030204" pitchFamily="18" charset="0"/>
                            </a:rPr>
                            <m:t>1</m:t>
                          </m:r>
                        </m:sub>
                      </m:sSub>
                      <m:d>
                        <m:dPr>
                          <m:ctrlPr>
                            <a:rPr lang="en-US" i="1">
                              <a:solidFill>
                                <a:schemeClr val="bg2"/>
                              </a:solidFill>
                              <a:latin typeface="Cambria Math" panose="02040503050406030204" pitchFamily="18" charset="0"/>
                            </a:rPr>
                          </m:ctrlPr>
                        </m:dPr>
                        <m:e>
                          <m:r>
                            <a:rPr lang="en-US" i="1">
                              <a:solidFill>
                                <a:schemeClr val="bg2"/>
                              </a:solidFill>
                              <a:latin typeface="Cambria Math" panose="02040503050406030204" pitchFamily="18" charset="0"/>
                            </a:rPr>
                            <m:t>𝑖𝑗</m:t>
                          </m:r>
                        </m:e>
                      </m:d>
                      <m:r>
                        <a:rPr lang="en-US" i="1">
                          <a:solidFill>
                            <a:schemeClr val="bg2"/>
                          </a:solidFill>
                          <a:latin typeface="Cambria Math" panose="02040503050406030204" pitchFamily="18" charset="0"/>
                        </a:rPr>
                        <m:t>+</m:t>
                      </m:r>
                      <m:sSub>
                        <m:sSubPr>
                          <m:ctrlPr>
                            <a:rPr lang="en-US" i="1">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𝐼</m:t>
                          </m:r>
                        </m:e>
                        <m:sub>
                          <m:r>
                            <a:rPr lang="en-US" i="1">
                              <a:solidFill>
                                <a:schemeClr val="bg2"/>
                              </a:solidFill>
                              <a:latin typeface="Cambria Math" panose="02040503050406030204" pitchFamily="18" charset="0"/>
                            </a:rPr>
                            <m:t>𝑟</m:t>
                          </m:r>
                          <m:r>
                            <a:rPr lang="en-US" i="1">
                              <a:solidFill>
                                <a:schemeClr val="bg2"/>
                              </a:solidFill>
                              <a:latin typeface="Cambria Math" panose="02040503050406030204" pitchFamily="18" charset="0"/>
                            </a:rPr>
                            <m:t>2</m:t>
                          </m:r>
                        </m:sub>
                      </m:sSub>
                      <m:d>
                        <m:dPr>
                          <m:ctrlPr>
                            <a:rPr lang="en-US" i="1">
                              <a:solidFill>
                                <a:schemeClr val="bg2"/>
                              </a:solidFill>
                              <a:latin typeface="Cambria Math" panose="02040503050406030204" pitchFamily="18" charset="0"/>
                            </a:rPr>
                          </m:ctrlPr>
                        </m:dPr>
                        <m:e>
                          <m:r>
                            <a:rPr lang="en-US" i="1">
                              <a:solidFill>
                                <a:schemeClr val="bg2"/>
                              </a:solidFill>
                              <a:latin typeface="Cambria Math" panose="02040503050406030204" pitchFamily="18" charset="0"/>
                            </a:rPr>
                            <m:t>𝑗𝑘</m:t>
                          </m:r>
                        </m:e>
                      </m:d>
                      <m:r>
                        <a:rPr lang="en-US" i="1">
                          <a:solidFill>
                            <a:schemeClr val="bg2"/>
                          </a:solidFill>
                          <a:latin typeface="Cambria Math" panose="02040503050406030204" pitchFamily="18" charset="0"/>
                        </a:rPr>
                        <m:t>−</m:t>
                      </m:r>
                      <m:sSub>
                        <m:sSubPr>
                          <m:ctrlPr>
                            <a:rPr lang="en-US" i="1">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𝐼</m:t>
                          </m:r>
                        </m:e>
                        <m:sub>
                          <m:r>
                            <a:rPr lang="en-US" i="1">
                              <a:solidFill>
                                <a:schemeClr val="bg2"/>
                              </a:solidFill>
                              <a:latin typeface="Cambria Math" panose="02040503050406030204" pitchFamily="18" charset="0"/>
                            </a:rPr>
                            <m:t>𝑟</m:t>
                          </m:r>
                          <m:r>
                            <a:rPr lang="en-US" i="1">
                              <a:solidFill>
                                <a:schemeClr val="bg2"/>
                              </a:solidFill>
                              <a:latin typeface="Cambria Math" charset="0"/>
                            </a:rPr>
                            <m:t>3</m:t>
                          </m:r>
                        </m:sub>
                      </m:sSub>
                      <m:d>
                        <m:dPr>
                          <m:ctrlPr>
                            <a:rPr lang="en-US" i="1">
                              <a:solidFill>
                                <a:schemeClr val="bg2"/>
                              </a:solidFill>
                              <a:latin typeface="Cambria Math" panose="02040503050406030204" pitchFamily="18" charset="0"/>
                            </a:rPr>
                          </m:ctrlPr>
                        </m:dPr>
                        <m:e>
                          <m:r>
                            <a:rPr lang="en-US" i="1">
                              <a:solidFill>
                                <a:schemeClr val="bg2"/>
                              </a:solidFill>
                              <a:latin typeface="Cambria Math" charset="0"/>
                            </a:rPr>
                            <m:t>𝑖</m:t>
                          </m:r>
                          <m:r>
                            <a:rPr lang="en-US" i="1">
                              <a:solidFill>
                                <a:schemeClr val="bg2"/>
                              </a:solidFill>
                              <a:latin typeface="Cambria Math" panose="02040503050406030204" pitchFamily="18" charset="0"/>
                            </a:rPr>
                            <m:t>𝑘</m:t>
                          </m:r>
                        </m:e>
                      </m:d>
                      <m:r>
                        <a:rPr lang="en-US" i="1">
                          <a:solidFill>
                            <a:schemeClr val="bg2"/>
                          </a:solidFill>
                          <a:latin typeface="Cambria Math" panose="02040503050406030204" pitchFamily="18" charset="0"/>
                        </a:rPr>
                        <m:t>≤1</m:t>
                      </m:r>
                    </m:oMath>
                  </m:oMathPara>
                </a14:m>
                <a:endParaRPr lang="en-US" dirty="0">
                  <a:solidFill>
                    <a:schemeClr val="bg2"/>
                  </a:solidFill>
                </a:endParaRPr>
              </a:p>
              <a:p>
                <a:pPr marL="0" indent="0">
                  <a:buNone/>
                </a:pPr>
                <a:endParaRPr lang="en-US" dirty="0">
                  <a:solidFill>
                    <a:schemeClr val="bg2"/>
                  </a:solidFill>
                </a:endParaRPr>
              </a:p>
              <a:p>
                <a:pPr marL="0" indent="0">
                  <a:buNone/>
                </a:pPr>
                <a:r>
                  <a:rPr lang="en-US" dirty="0">
                    <a:solidFill>
                      <a:schemeClr val="bg2"/>
                    </a:solidFill>
                  </a:rPr>
                  <a:t>We’re maximizing the score of an entire graph </a:t>
                </a:r>
                <a:r>
                  <a:rPr lang="en-US" b="1" dirty="0">
                    <a:solidFill>
                      <a:schemeClr val="bg2"/>
                    </a:solidFill>
                  </a:rPr>
                  <a:t>while enforcing reasoning constraints</a:t>
                </a:r>
                <a:r>
                  <a:rPr lang="en-US" dirty="0">
                    <a:solidFill>
                      <a:schemeClr val="bg2"/>
                    </a:solidFill>
                  </a:rPr>
                  <a:t>.</a:t>
                </a:r>
              </a:p>
            </p:txBody>
          </p:sp>
        </mc:Choice>
        <mc:Fallback xmlns="">
          <p:sp>
            <p:nvSpPr>
              <p:cNvPr id="3" name="Content Placeholder 2">
                <a:extLst>
                  <a:ext uri="{FF2B5EF4-FFF2-40B4-BE49-F238E27FC236}">
                    <a16:creationId xmlns:a16="http://schemas.microsoft.com/office/drawing/2014/main" id="{F02C4E20-21E9-49F2-99C9-0CA78E0DF464}"/>
                  </a:ext>
                </a:extLst>
              </p:cNvPr>
              <p:cNvSpPr>
                <a:spLocks noGrp="1" noRot="1" noChangeAspect="1" noMove="1" noResize="1" noEditPoints="1" noAdjustHandles="1" noChangeArrowheads="1" noChangeShapeType="1" noTextEdit="1"/>
              </p:cNvSpPr>
              <p:nvPr>
                <p:ph idx="4294967295"/>
              </p:nvPr>
            </p:nvSpPr>
            <p:spPr>
              <a:xfrm>
                <a:off x="609600" y="1219200"/>
                <a:ext cx="8534400" cy="5181600"/>
              </a:xfrm>
              <a:blipFill>
                <a:blip r:embed="rId3"/>
                <a:stretch>
                  <a:fillRect l="-3274" t="-8557"/>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0CB617D-BD82-460A-81E8-D560F32C96B0}"/>
              </a:ext>
            </a:extLst>
          </p:cNvPr>
          <p:cNvSpPr txBox="1"/>
          <p:nvPr/>
        </p:nvSpPr>
        <p:spPr>
          <a:xfrm>
            <a:off x="1828800" y="4114800"/>
            <a:ext cx="1470935" cy="408623"/>
          </a:xfrm>
          <a:prstGeom prst="round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Uniqueness</a:t>
            </a:r>
          </a:p>
        </p:txBody>
      </p:sp>
      <p:sp>
        <p:nvSpPr>
          <p:cNvPr id="9" name="TextBox 8">
            <a:extLst>
              <a:ext uri="{FF2B5EF4-FFF2-40B4-BE49-F238E27FC236}">
                <a16:creationId xmlns:a16="http://schemas.microsoft.com/office/drawing/2014/main" id="{13C649FF-D4DE-4DDB-B1B8-730DA7C8DC8A}"/>
              </a:ext>
            </a:extLst>
          </p:cNvPr>
          <p:cNvSpPr txBox="1"/>
          <p:nvPr/>
        </p:nvSpPr>
        <p:spPr>
          <a:xfrm>
            <a:off x="4518935" y="4096259"/>
            <a:ext cx="2693396" cy="408623"/>
          </a:xfrm>
          <a:prstGeom prst="round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Reasoning</a:t>
            </a:r>
            <a:r>
              <a:rPr kumimoji="0" lang="en-US" sz="1800" b="0"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constraints</a:t>
            </a:r>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6" name="TextBox 5"/>
          <p:cNvSpPr txBox="1"/>
          <p:nvPr/>
        </p:nvSpPr>
        <p:spPr>
          <a:xfrm>
            <a:off x="6093556" y="2726982"/>
            <a:ext cx="211468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666089"/>
                </a:solidFill>
                <a:effectLst/>
                <a:uLnTx/>
                <a:uFillTx/>
                <a:latin typeface="Century Gothic" panose="020B0502020202020204" pitchFamily="34" charset="0"/>
                <a:ea typeface="+mn-ea"/>
                <a:cs typeface="+mn-cs"/>
              </a:rPr>
              <a:t>boolean</a:t>
            </a:r>
            <a:r>
              <a:rPr kumimoji="0" lang="en-US" sz="1800" b="0" i="0" u="none" strike="noStrike" kern="1200" cap="none" spc="0" normalizeH="0" baseline="0" noProof="0" dirty="0">
                <a:ln>
                  <a:noFill/>
                </a:ln>
                <a:solidFill>
                  <a:srgbClr val="666089"/>
                </a:solidFill>
                <a:effectLst/>
                <a:uLnTx/>
                <a:uFillTx/>
                <a:latin typeface="Century Gothic" panose="020B0502020202020204" pitchFamily="34" charset="0"/>
                <a:ea typeface="+mn-ea"/>
                <a:cs typeface="+mn-cs"/>
              </a:rPr>
              <a:t> variable</a:t>
            </a:r>
          </a:p>
        </p:txBody>
      </p:sp>
      <p:sp>
        <p:nvSpPr>
          <p:cNvPr id="8" name="TextBox 7"/>
          <p:cNvSpPr txBox="1"/>
          <p:nvPr/>
        </p:nvSpPr>
        <p:spPr>
          <a:xfrm>
            <a:off x="4308346" y="1828800"/>
            <a:ext cx="158408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666089"/>
                </a:solidFill>
                <a:effectLst/>
                <a:uLnTx/>
                <a:uFillTx/>
                <a:latin typeface="Century Gothic" panose="020B0502020202020204" pitchFamily="34" charset="0"/>
                <a:ea typeface="+mn-ea"/>
                <a:cs typeface="+mn-cs"/>
              </a:rPr>
              <a:t>real variable</a:t>
            </a:r>
          </a:p>
        </p:txBody>
      </p:sp>
      <p:sp>
        <p:nvSpPr>
          <p:cNvPr id="7" name="Rounded Rectangle 6"/>
          <p:cNvSpPr/>
          <p:nvPr/>
        </p:nvSpPr>
        <p:spPr>
          <a:xfrm>
            <a:off x="5943600" y="2345899"/>
            <a:ext cx="872168" cy="369332"/>
          </a:xfrm>
          <a:prstGeom prst="roundRect">
            <a:avLst/>
          </a:prstGeom>
          <a:noFill/>
          <a:ln w="38100">
            <a:solidFill>
              <a:srgbClr val="666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D3F8F46-05C1-024A-87CE-C4BF841F1AFE}"/>
                  </a:ext>
                </a:extLst>
              </p:cNvPr>
              <p:cNvSpPr txBox="1"/>
              <p:nvPr/>
            </p:nvSpPr>
            <p:spPr>
              <a:xfrm>
                <a:off x="6815768" y="87868"/>
                <a:ext cx="130439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𝐼</m:t>
                          </m:r>
                        </m:e>
                        <m:sub>
                          <m: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sub>
                      </m:sSub>
                      <m:d>
                        <m:dPr>
                          <m:ctrlP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𝑖𝑗</m:t>
                          </m:r>
                        </m:e>
                      </m:d>
                      <m: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=1</m:t>
                      </m:r>
                    </m:oMath>
                  </m:oMathPara>
                </a14:m>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mc:Choice>
        <mc:Fallback xmlns="">
          <p:sp>
            <p:nvSpPr>
              <p:cNvPr id="15" name="TextBox 14">
                <a:extLst>
                  <a:ext uri="{FF2B5EF4-FFF2-40B4-BE49-F238E27FC236}">
                    <a16:creationId xmlns:a16="http://schemas.microsoft.com/office/drawing/2014/main" id="{3D3F8F46-05C1-024A-87CE-C4BF841F1AFE}"/>
                  </a:ext>
                </a:extLst>
              </p:cNvPr>
              <p:cNvSpPr txBox="1">
                <a:spLocks noRot="1" noChangeAspect="1" noMove="1" noResize="1" noEditPoints="1" noAdjustHandles="1" noChangeArrowheads="1" noChangeShapeType="1" noTextEdit="1"/>
              </p:cNvSpPr>
              <p:nvPr/>
            </p:nvSpPr>
            <p:spPr>
              <a:xfrm>
                <a:off x="6815768" y="87868"/>
                <a:ext cx="1304396" cy="369332"/>
              </a:xfrm>
              <a:prstGeom prst="rect">
                <a:avLst/>
              </a:prstGeom>
              <a:blipFill>
                <a:blip r:embed="rId4"/>
                <a:stretch>
                  <a:fillRect b="-13333"/>
                </a:stretch>
              </a:blipFill>
            </p:spPr>
            <p:txBody>
              <a:bodyPr/>
              <a:lstStyle/>
              <a:p>
                <a:r>
                  <a:rPr lang="en-US">
                    <a:noFill/>
                  </a:rPr>
                  <a:t> </a:t>
                </a:r>
              </a:p>
            </p:txBody>
          </p:sp>
        </mc:Fallback>
      </mc:AlternateContent>
      <p:sp>
        <p:nvSpPr>
          <p:cNvPr id="17" name="Title 1">
            <a:extLst>
              <a:ext uri="{FF2B5EF4-FFF2-40B4-BE49-F238E27FC236}">
                <a16:creationId xmlns:a16="http://schemas.microsoft.com/office/drawing/2014/main" id="{B9CE4E78-7AFD-2341-B94A-24E4A140DF8F}"/>
              </a:ext>
            </a:extLst>
          </p:cNvPr>
          <p:cNvSpPr txBox="1">
            <a:spLocks/>
          </p:cNvSpPr>
          <p:nvPr/>
        </p:nvSpPr>
        <p:spPr bwMode="auto">
          <a:xfrm>
            <a:off x="533400" y="182773"/>
            <a:ext cx="486063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l" rtl="0" eaLnBrk="0" fontAlgn="base" hangingPunct="0">
              <a:spcBef>
                <a:spcPct val="0"/>
              </a:spcBef>
              <a:spcAft>
                <a:spcPct val="0"/>
              </a:spcAft>
              <a:defRPr sz="3200" b="0" kern="1200" cap="none" baseline="0">
                <a:solidFill>
                  <a:schemeClr val="bg2">
                    <a:lumMod val="95000"/>
                    <a:lumOff val="5000"/>
                  </a:schemeClr>
                </a:solidFill>
                <a:latin typeface="Century Gothic" panose="020B0502020202020204" pitchFamily="34" charset="0"/>
                <a:ea typeface="+mj-ea"/>
                <a:cs typeface="Calibri" panose="020F0502020204030204" pitchFamily="34" charset="0"/>
              </a:defRPr>
            </a:lvl1pPr>
            <a:lvl2pPr algn="ctr" rtl="0" eaLnBrk="0" fontAlgn="base" hangingPunct="0">
              <a:spcBef>
                <a:spcPct val="0"/>
              </a:spcBef>
              <a:spcAft>
                <a:spcPct val="0"/>
              </a:spcAft>
              <a:defRPr sz="2400" b="1">
                <a:solidFill>
                  <a:srgbClr val="CC0000"/>
                </a:solidFill>
                <a:latin typeface="Arial Rounded MT Bold" panose="020F0704030504030204" pitchFamily="34" charset="0"/>
              </a:defRPr>
            </a:lvl2pPr>
            <a:lvl3pPr algn="ctr" rtl="0" eaLnBrk="0" fontAlgn="base" hangingPunct="0">
              <a:spcBef>
                <a:spcPct val="0"/>
              </a:spcBef>
              <a:spcAft>
                <a:spcPct val="0"/>
              </a:spcAft>
              <a:defRPr sz="2400" b="1">
                <a:solidFill>
                  <a:srgbClr val="CC0000"/>
                </a:solidFill>
                <a:latin typeface="Arial Rounded MT Bold" panose="020F0704030504030204" pitchFamily="34" charset="0"/>
              </a:defRPr>
            </a:lvl3pPr>
            <a:lvl4pPr algn="ctr" rtl="0" eaLnBrk="0" fontAlgn="base" hangingPunct="0">
              <a:spcBef>
                <a:spcPct val="0"/>
              </a:spcBef>
              <a:spcAft>
                <a:spcPct val="0"/>
              </a:spcAft>
              <a:defRPr sz="2400" b="1">
                <a:solidFill>
                  <a:srgbClr val="CC0000"/>
                </a:solidFill>
                <a:latin typeface="Arial Rounded MT Bold" panose="020F0704030504030204" pitchFamily="34" charset="0"/>
              </a:defRPr>
            </a:lvl4pPr>
            <a:lvl5pPr algn="ctr" rtl="0" eaLnBrk="0" fontAlgn="base" hangingPunct="0">
              <a:spcBef>
                <a:spcPct val="0"/>
              </a:spcBef>
              <a:spcAft>
                <a:spcPct val="0"/>
              </a:spcAft>
              <a:defRPr sz="2400" b="1">
                <a:solidFill>
                  <a:srgbClr val="CC0000"/>
                </a:solidFill>
                <a:latin typeface="Arial Rounded MT Bold" panose="020F0704030504030204" pitchFamily="34" charset="0"/>
              </a:defRPr>
            </a:lvl5pPr>
            <a:lvl6pPr marL="457200" algn="ctr" rtl="0" fontAlgn="base">
              <a:spcBef>
                <a:spcPct val="0"/>
              </a:spcBef>
              <a:spcAft>
                <a:spcPct val="0"/>
              </a:spcAft>
              <a:defRPr sz="2400" b="1">
                <a:solidFill>
                  <a:srgbClr val="CC0000"/>
                </a:solidFill>
                <a:latin typeface="Arial Rounded MT Bold" panose="020F0704030504030204" pitchFamily="34" charset="0"/>
              </a:defRPr>
            </a:lvl6pPr>
            <a:lvl7pPr marL="914400" algn="ctr" rtl="0" fontAlgn="base">
              <a:spcBef>
                <a:spcPct val="0"/>
              </a:spcBef>
              <a:spcAft>
                <a:spcPct val="0"/>
              </a:spcAft>
              <a:defRPr sz="2400" b="1">
                <a:solidFill>
                  <a:srgbClr val="CC0000"/>
                </a:solidFill>
                <a:latin typeface="Arial Rounded MT Bold" panose="020F0704030504030204" pitchFamily="34" charset="0"/>
              </a:defRPr>
            </a:lvl7pPr>
            <a:lvl8pPr marL="1371600" algn="ctr" rtl="0" fontAlgn="base">
              <a:spcBef>
                <a:spcPct val="0"/>
              </a:spcBef>
              <a:spcAft>
                <a:spcPct val="0"/>
              </a:spcAft>
              <a:defRPr sz="2400" b="1">
                <a:solidFill>
                  <a:srgbClr val="CC0000"/>
                </a:solidFill>
                <a:latin typeface="Arial Rounded MT Bold" panose="020F0704030504030204" pitchFamily="34" charset="0"/>
              </a:defRPr>
            </a:lvl8pPr>
            <a:lvl9pPr marL="1828800" algn="ctr" rtl="0" fontAlgn="base">
              <a:spcBef>
                <a:spcPct val="0"/>
              </a:spcBef>
              <a:spcAft>
                <a:spcPct val="0"/>
              </a:spcAft>
              <a:defRPr sz="2400" b="1">
                <a:solidFill>
                  <a:srgbClr val="CC0000"/>
                </a:solidFill>
                <a:latin typeface="Arial Rounded MT Bold" panose="020F07040305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j-ea"/>
                <a:cs typeface="Calibri" panose="020F0502020204030204" pitchFamily="34" charset="0"/>
              </a:rPr>
              <a:t>Global inference via ILP</a:t>
            </a:r>
          </a:p>
        </p:txBody>
      </p:sp>
      <p:grpSp>
        <p:nvGrpSpPr>
          <p:cNvPr id="11" name="Group 10">
            <a:extLst>
              <a:ext uri="{FF2B5EF4-FFF2-40B4-BE49-F238E27FC236}">
                <a16:creationId xmlns:a16="http://schemas.microsoft.com/office/drawing/2014/main" id="{2CF67A6E-32F8-5B41-AB18-831ADFF4F659}"/>
              </a:ext>
            </a:extLst>
          </p:cNvPr>
          <p:cNvGrpSpPr/>
          <p:nvPr/>
        </p:nvGrpSpPr>
        <p:grpSpPr>
          <a:xfrm>
            <a:off x="5701934" y="655920"/>
            <a:ext cx="3024243" cy="411374"/>
            <a:chOff x="5701934" y="655920"/>
            <a:chExt cx="3024243" cy="411374"/>
          </a:xfrm>
        </p:grpSpPr>
        <p:grpSp>
          <p:nvGrpSpPr>
            <p:cNvPr id="16" name="Group 15">
              <a:extLst>
                <a:ext uri="{FF2B5EF4-FFF2-40B4-BE49-F238E27FC236}">
                  <a16:creationId xmlns:a16="http://schemas.microsoft.com/office/drawing/2014/main" id="{52B6E319-F6E3-E142-88C8-A66255FE176A}"/>
                </a:ext>
              </a:extLst>
            </p:cNvPr>
            <p:cNvGrpSpPr/>
            <p:nvPr/>
          </p:nvGrpSpPr>
          <p:grpSpPr>
            <a:xfrm>
              <a:off x="5701934" y="655920"/>
              <a:ext cx="3024243" cy="411374"/>
              <a:chOff x="6028653" y="823776"/>
              <a:chExt cx="3024243" cy="411374"/>
            </a:xfrm>
          </p:grpSpPr>
          <p:cxnSp>
            <p:nvCxnSpPr>
              <p:cNvPr id="12" name="Straight Arrow Connector 11">
                <a:extLst>
                  <a:ext uri="{FF2B5EF4-FFF2-40B4-BE49-F238E27FC236}">
                    <a16:creationId xmlns:a16="http://schemas.microsoft.com/office/drawing/2014/main" id="{3CAB12E8-9DBE-D448-8B03-3FA1EBD02030}"/>
                  </a:ext>
                </a:extLst>
              </p:cNvPr>
              <p:cNvCxnSpPr/>
              <p:nvPr/>
            </p:nvCxnSpPr>
            <p:spPr>
              <a:xfrm>
                <a:off x="7010400" y="914400"/>
                <a:ext cx="1676400" cy="0"/>
              </a:xfrm>
              <a:prstGeom prst="straightConnector1">
                <a:avLst/>
              </a:prstGeom>
              <a:ln w="38100">
                <a:solidFill>
                  <a:schemeClr val="tx1">
                    <a:lumMod val="50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2B3CA7F-2E20-5E47-B421-CCF6914F737A}"/>
                  </a:ext>
                </a:extLst>
              </p:cNvPr>
              <p:cNvSpPr txBox="1"/>
              <p:nvPr/>
            </p:nvSpPr>
            <p:spPr>
              <a:xfrm>
                <a:off x="6028653" y="865818"/>
                <a:ext cx="9172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Event </a:t>
                </a:r>
                <a:r>
                  <a:rPr kumimoji="0" lang="en-US" sz="18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i</a:t>
                </a:r>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8BDFDF59-4395-6543-A259-65419609F901}"/>
                  </a:ext>
                </a:extLst>
              </p:cNvPr>
              <p:cNvSpPr txBox="1"/>
              <p:nvPr/>
            </p:nvSpPr>
            <p:spPr>
              <a:xfrm>
                <a:off x="8821742" y="823776"/>
                <a:ext cx="231154"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j</a:t>
                </a:r>
              </a:p>
            </p:txBody>
          </p:sp>
        </p:grpSp>
        <p:cxnSp>
          <p:nvCxnSpPr>
            <p:cNvPr id="19" name="Straight Arrow Connector 18">
              <a:extLst>
                <a:ext uri="{FF2B5EF4-FFF2-40B4-BE49-F238E27FC236}">
                  <a16:creationId xmlns:a16="http://schemas.microsoft.com/office/drawing/2014/main" id="{4DABB494-E7DF-FF46-98B0-1179AB6B5D88}"/>
                </a:ext>
              </a:extLst>
            </p:cNvPr>
            <p:cNvCxnSpPr>
              <a:cxnSpLocks/>
            </p:cNvCxnSpPr>
            <p:nvPr/>
          </p:nvCxnSpPr>
          <p:spPr>
            <a:xfrm flipH="1">
              <a:off x="6619173" y="990600"/>
              <a:ext cx="1639619" cy="0"/>
            </a:xfrm>
            <a:prstGeom prst="straightConnector1">
              <a:avLst/>
            </a:prstGeom>
            <a:ln w="38100">
              <a:solidFill>
                <a:schemeClr val="tx1">
                  <a:lumMod val="50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DFCE5D8-1E99-F74F-A10A-BBB7F92D24FB}"/>
                  </a:ext>
                </a:extLst>
              </p:cNvPr>
              <p:cNvSpPr txBox="1"/>
              <p:nvPr/>
            </p:nvSpPr>
            <p:spPr>
              <a:xfrm>
                <a:off x="6832685" y="1303426"/>
                <a:ext cx="125630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𝐼</m:t>
                          </m:r>
                        </m:e>
                        <m:sub>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sub>
                      </m:sSub>
                      <m:d>
                        <m:dPr>
                          <m:ctrlP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𝑖𝑗</m:t>
                          </m:r>
                        </m:e>
                      </m:d>
                      <m: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=1</m:t>
                      </m:r>
                    </m:oMath>
                  </m:oMathPara>
                </a14:m>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mc:Choice>
        <mc:Fallback xmlns="">
          <p:sp>
            <p:nvSpPr>
              <p:cNvPr id="20" name="TextBox 19">
                <a:extLst>
                  <a:ext uri="{FF2B5EF4-FFF2-40B4-BE49-F238E27FC236}">
                    <a16:creationId xmlns:a16="http://schemas.microsoft.com/office/drawing/2014/main" id="{EDFCE5D8-1E99-F74F-A10A-BBB7F92D24FB}"/>
                  </a:ext>
                </a:extLst>
              </p:cNvPr>
              <p:cNvSpPr txBox="1">
                <a:spLocks noRot="1" noChangeAspect="1" noMove="1" noResize="1" noEditPoints="1" noAdjustHandles="1" noChangeArrowheads="1" noChangeShapeType="1" noTextEdit="1"/>
              </p:cNvSpPr>
              <p:nvPr/>
            </p:nvSpPr>
            <p:spPr>
              <a:xfrm>
                <a:off x="6832685" y="1303426"/>
                <a:ext cx="1256306" cy="369332"/>
              </a:xfrm>
              <a:prstGeom prst="rect">
                <a:avLst/>
              </a:prstGeom>
              <a:blipFill>
                <a:blip r:embed="rId5"/>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E98EC79-E3A4-AD4B-8DD2-FCD9CF475C96}"/>
                  </a:ext>
                </a:extLst>
              </p:cNvPr>
              <p:cNvSpPr/>
              <p:nvPr/>
            </p:nvSpPr>
            <p:spPr>
              <a:xfrm>
                <a:off x="6840798" y="348147"/>
                <a:ext cx="1439561"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𝑓</m:t>
                          </m:r>
                        </m:e>
                        <m:sub>
                          <m: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sub>
                      </m:sSub>
                      <m:d>
                        <m:dPr>
                          <m:ctrlP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𝑖𝑗</m:t>
                          </m:r>
                        </m:e>
                      </m:d>
                      <m: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=0.6</m:t>
                      </m:r>
                    </m:oMath>
                  </m:oMathPara>
                </a14:m>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mc:Choice>
        <mc:Fallback xmlns="">
          <p:sp>
            <p:nvSpPr>
              <p:cNvPr id="10" name="Rectangle 9">
                <a:extLst>
                  <a:ext uri="{FF2B5EF4-FFF2-40B4-BE49-F238E27FC236}">
                    <a16:creationId xmlns:a16="http://schemas.microsoft.com/office/drawing/2014/main" id="{CE98EC79-E3A4-AD4B-8DD2-FCD9CF475C96}"/>
                  </a:ext>
                </a:extLst>
              </p:cNvPr>
              <p:cNvSpPr>
                <a:spLocks noRot="1" noChangeAspect="1" noMove="1" noResize="1" noEditPoints="1" noAdjustHandles="1" noChangeArrowheads="1" noChangeShapeType="1" noTextEdit="1"/>
              </p:cNvSpPr>
              <p:nvPr/>
            </p:nvSpPr>
            <p:spPr>
              <a:xfrm>
                <a:off x="6840798" y="348147"/>
                <a:ext cx="1439561" cy="369332"/>
              </a:xfrm>
              <a:prstGeom prst="rect">
                <a:avLst/>
              </a:prstGeom>
              <a:blipFill>
                <a:blip r:embed="rId6"/>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8797B9CD-C3A9-4A48-8CB8-23E44582466A}"/>
                  </a:ext>
                </a:extLst>
              </p:cNvPr>
              <p:cNvSpPr/>
              <p:nvPr/>
            </p:nvSpPr>
            <p:spPr>
              <a:xfrm>
                <a:off x="6819232" y="1010117"/>
                <a:ext cx="1439560"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𝑓</m:t>
                          </m:r>
                        </m:e>
                        <m:sub>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m:t>
                          </m:r>
                        </m:sub>
                      </m:sSub>
                      <m:d>
                        <m:dPr>
                          <m:ctrlP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𝑖𝑗</m:t>
                          </m:r>
                        </m:e>
                      </m:d>
                      <m: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=0.4</m:t>
                      </m:r>
                    </m:oMath>
                  </m:oMathPara>
                </a14:m>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mc:Choice>
        <mc:Fallback xmlns="">
          <p:sp>
            <p:nvSpPr>
              <p:cNvPr id="21" name="Rectangle 20">
                <a:extLst>
                  <a:ext uri="{FF2B5EF4-FFF2-40B4-BE49-F238E27FC236}">
                    <a16:creationId xmlns:a16="http://schemas.microsoft.com/office/drawing/2014/main" id="{8797B9CD-C3A9-4A48-8CB8-23E44582466A}"/>
                  </a:ext>
                </a:extLst>
              </p:cNvPr>
              <p:cNvSpPr>
                <a:spLocks noRot="1" noChangeAspect="1" noMove="1" noResize="1" noEditPoints="1" noAdjustHandles="1" noChangeArrowheads="1" noChangeShapeType="1" noTextEdit="1"/>
              </p:cNvSpPr>
              <p:nvPr/>
            </p:nvSpPr>
            <p:spPr>
              <a:xfrm>
                <a:off x="6819232" y="1010117"/>
                <a:ext cx="1439560" cy="369332"/>
              </a:xfrm>
              <a:prstGeom prst="rect">
                <a:avLst/>
              </a:prstGeom>
              <a:blipFill>
                <a:blip r:embed="rId7"/>
                <a:stretch>
                  <a:fillRect b="-13333"/>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8D592E5A-BAB2-AAA7-96C8-02BE03657E6C}"/>
              </a:ext>
            </a:extLst>
          </p:cNvPr>
          <p:cNvSpPr>
            <a:spLocks noGrp="1"/>
          </p:cNvSpPr>
          <p:nvPr>
            <p:ph type="sldNum" sz="quarter" idx="10"/>
          </p:nvPr>
        </p:nvSpPr>
        <p:spPr/>
        <p:txBody>
          <a:bodyPr/>
          <a:lstStyle/>
          <a:p>
            <a:fld id="{86CB4B4D-7CA3-9044-876B-883B54F8677D}" type="slidenum">
              <a:rPr lang="en-US" smtClean="0"/>
              <a:t>80</a:t>
            </a:fld>
            <a:endParaRPr lang="en-US"/>
          </a:p>
        </p:txBody>
      </p:sp>
    </p:spTree>
    <p:extLst>
      <p:ext uri="{BB962C8B-B14F-4D97-AF65-F5344CB8AC3E}">
        <p14:creationId xmlns:p14="http://schemas.microsoft.com/office/powerpoint/2010/main" val="161928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wipe(left)">
                                      <p:cBhvr>
                                        <p:cTn id="28" dur="500"/>
                                        <p:tgtEl>
                                          <p:spTgt spid="15">
                                            <p:txEl>
                                              <p:pRg st="0" end="0"/>
                                            </p:txEl>
                                          </p:spTgt>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Effect transition="in" filter="wipe(right)">
                                      <p:cBhvr>
                                        <p:cTn id="31" dur="500"/>
                                        <p:tgtEl>
                                          <p:spTgt spid="20">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6"/>
                                        </p:tgtEl>
                                        <p:attrNameLst>
                                          <p:attrName>style.visibility</p:attrName>
                                        </p:attrNameLst>
                                      </p:cBhvr>
                                      <p:to>
                                        <p:strVal val="hidden"/>
                                      </p:to>
                                    </p:set>
                                  </p:childTnLst>
                                </p:cTn>
                              </p:par>
                              <p:par>
                                <p:cTn id="36" presetID="0" presetClass="path" presetSubtype="0" accel="50000" decel="50000" fill="hold" grpId="1" nodeType="withEffect">
                                  <p:stCondLst>
                                    <p:cond delay="0"/>
                                  </p:stCondLst>
                                  <p:childTnLst>
                                    <p:animMotion origin="layout" path="M 5.55556E-7 -1.48148E-6 L -0.0809 -1.48148E-6 " pathEditMode="relative" rAng="0" ptsTypes="AA">
                                      <p:cBhvr>
                                        <p:cTn id="37" dur="1000" fill="hold"/>
                                        <p:tgtEl>
                                          <p:spTgt spid="7"/>
                                        </p:tgtEl>
                                        <p:attrNameLst>
                                          <p:attrName>ppt_x</p:attrName>
                                          <p:attrName>ppt_y</p:attrName>
                                        </p:attrNameLst>
                                      </p:cBhvr>
                                      <p:rCtr x="-4045" y="0"/>
                                    </p:animMotion>
                                  </p:childTnLst>
                                </p:cTn>
                              </p:par>
                            </p:childTnLst>
                          </p:cTn>
                        </p:par>
                        <p:par>
                          <p:cTn id="38" fill="hold">
                            <p:stCondLst>
                              <p:cond delay="1000"/>
                            </p:stCondLst>
                            <p:childTnLst>
                              <p:par>
                                <p:cTn id="39" presetID="9"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right)">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wipe(left)">
                                      <p:cBhvr>
                                        <p:cTn id="54" dur="750"/>
                                        <p:tgtEl>
                                          <p:spTgt spid="3">
                                            <p:txEl>
                                              <p:pRg st="3" end="3"/>
                                            </p:txEl>
                                          </p:spTgt>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wipe(left)">
                                      <p:cBhvr>
                                        <p:cTn id="57" dur="750"/>
                                        <p:tgtEl>
                                          <p:spTgt spid="3">
                                            <p:txEl>
                                              <p:pRg st="4" end="4"/>
                                            </p:txEl>
                                          </p:spTgt>
                                        </p:tgtEl>
                                      </p:cBhvr>
                                    </p:animEffect>
                                  </p:childTnLst>
                                </p:cTn>
                              </p:par>
                              <p:par>
                                <p:cTn id="58" presetID="1" presetClass="exit" presetSubtype="0" fill="hold" grpId="2" nodeType="withEffect">
                                  <p:stCondLst>
                                    <p:cond delay="0"/>
                                  </p:stCondLst>
                                  <p:childTnLst>
                                    <p:set>
                                      <p:cBhvr>
                                        <p:cTn id="59" dur="1" fill="hold">
                                          <p:stCondLst>
                                            <p:cond delay="0"/>
                                          </p:stCondLst>
                                        </p:cTn>
                                        <p:tgtEl>
                                          <p:spTgt spid="7"/>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8"/>
                                        </p:tgtEl>
                                        <p:attrNameLst>
                                          <p:attrName>style.visibility</p:attrName>
                                        </p:attrNameLst>
                                      </p:cBhvr>
                                      <p:to>
                                        <p:strVal val="hidden"/>
                                      </p:to>
                                    </p:set>
                                  </p:childTnLst>
                                </p:cTn>
                              </p:par>
                              <p:par>
                                <p:cTn id="62" presetID="2" presetClass="entr" presetSubtype="4" fill="hold" grpId="0" nodeType="with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750" fill="hold"/>
                                        <p:tgtEl>
                                          <p:spTgt spid="5"/>
                                        </p:tgtEl>
                                        <p:attrNameLst>
                                          <p:attrName>ppt_x</p:attrName>
                                        </p:attrNameLst>
                                      </p:cBhvr>
                                      <p:tavLst>
                                        <p:tav tm="0">
                                          <p:val>
                                            <p:strVal val="#ppt_x"/>
                                          </p:val>
                                        </p:tav>
                                        <p:tav tm="100000">
                                          <p:val>
                                            <p:strVal val="#ppt_x"/>
                                          </p:val>
                                        </p:tav>
                                      </p:tavLst>
                                    </p:anim>
                                    <p:anim calcmode="lin" valueType="num">
                                      <p:cBhvr additive="base">
                                        <p:cTn id="65" dur="750" fill="hold"/>
                                        <p:tgtEl>
                                          <p:spTgt spid="5"/>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additive="base">
                                        <p:cTn id="68" dur="750" fill="hold"/>
                                        <p:tgtEl>
                                          <p:spTgt spid="9"/>
                                        </p:tgtEl>
                                        <p:attrNameLst>
                                          <p:attrName>ppt_x</p:attrName>
                                        </p:attrNameLst>
                                      </p:cBhvr>
                                      <p:tavLst>
                                        <p:tav tm="0">
                                          <p:val>
                                            <p:strVal val="#ppt_x"/>
                                          </p:val>
                                        </p:tav>
                                        <p:tav tm="100000">
                                          <p:val>
                                            <p:strVal val="#ppt_x"/>
                                          </p:val>
                                        </p:tav>
                                      </p:tavLst>
                                    </p:anim>
                                    <p:anim calcmode="lin" valueType="num">
                                      <p:cBhvr additive="base">
                                        <p:cTn id="69"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
                                            <p:txEl>
                                              <p:pRg st="6" end="6"/>
                                            </p:txEl>
                                          </p:spTgt>
                                        </p:tgtEl>
                                        <p:attrNameLst>
                                          <p:attrName>style.visibility</p:attrName>
                                        </p:attrNameLst>
                                      </p:cBhvr>
                                      <p:to>
                                        <p:strVal val="visible"/>
                                      </p:to>
                                    </p:set>
                                    <p:animEffect transition="in" filter="wipe(left)">
                                      <p:cBhvr>
                                        <p:cTn id="7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9" grpId="0" animBg="1"/>
      <p:bldP spid="6" grpId="0"/>
      <p:bldP spid="6" grpId="1"/>
      <p:bldP spid="8" grpId="0"/>
      <p:bldP spid="8" grpId="1"/>
      <p:bldP spid="7" grpId="0" animBg="1"/>
      <p:bldP spid="7" grpId="1" animBg="1"/>
      <p:bldP spid="7" grpId="2" animBg="1"/>
      <p:bldP spid="20" grpId="0" build="allAtOnce"/>
      <p:bldP spid="10" grpId="0"/>
      <p:bldP spid="21"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2613-70B0-4C0B-BAF1-9053EED9CF55}"/>
              </a:ext>
            </a:extLst>
          </p:cNvPr>
          <p:cNvSpPr>
            <a:spLocks noGrp="1"/>
          </p:cNvSpPr>
          <p:nvPr>
            <p:ph type="title"/>
          </p:nvPr>
        </p:nvSpPr>
        <p:spPr/>
        <p:txBody>
          <a:bodyPr/>
          <a:lstStyle/>
          <a:p>
            <a:r>
              <a:rPr lang="en-US" dirty="0"/>
              <a:t>Benefit of global inference via ILP</a:t>
            </a:r>
          </a:p>
        </p:txBody>
      </p:sp>
      <p:sp>
        <p:nvSpPr>
          <p:cNvPr id="6" name="TextBox 5">
            <a:extLst>
              <a:ext uri="{FF2B5EF4-FFF2-40B4-BE49-F238E27FC236}">
                <a16:creationId xmlns:a16="http://schemas.microsoft.com/office/drawing/2014/main" id="{163FE45C-D2DA-4101-B247-212E21A47F6F}"/>
              </a:ext>
            </a:extLst>
          </p:cNvPr>
          <p:cNvSpPr txBox="1"/>
          <p:nvPr/>
        </p:nvSpPr>
        <p:spPr>
          <a:xfrm>
            <a:off x="1058894" y="5800916"/>
            <a:ext cx="7180171"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r>
              <a:rPr kumimoji="0" lang="en-US" sz="1100" b="0"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UTTime</a:t>
            </a:r>
            <a:r>
              <a:rPr kumimoji="0" lang="en-US" sz="11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US" sz="1100" b="0"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Laokulrat</a:t>
            </a:r>
            <a:r>
              <a:rPr kumimoji="0" lang="en-US" sz="11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et al. *SEM’13. </a:t>
            </a:r>
            <a:r>
              <a:rPr kumimoji="0" lang="en-US" sz="1100" b="0"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UTTime</a:t>
            </a:r>
            <a:r>
              <a:rPr kumimoji="0" lang="en-US" sz="11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Temporal relation classiﬁcation using deep syntactic features.</a:t>
            </a:r>
          </a:p>
        </p:txBody>
      </p:sp>
      <p:graphicFrame>
        <p:nvGraphicFramePr>
          <p:cNvPr id="7" name="Chart 6"/>
          <p:cNvGraphicFramePr/>
          <p:nvPr/>
        </p:nvGraphicFramePr>
        <p:xfrm>
          <a:off x="1219200" y="779584"/>
          <a:ext cx="6954672" cy="4783015"/>
        </p:xfrm>
        <a:graphic>
          <a:graphicData uri="http://schemas.openxmlformats.org/drawingml/2006/chart">
            <c:chart xmlns:c="http://schemas.openxmlformats.org/drawingml/2006/chart" xmlns:r="http://schemas.openxmlformats.org/officeDocument/2006/relationships" r:id="rId3"/>
          </a:graphicData>
        </a:graphic>
      </p:graphicFrame>
      <p:grpSp>
        <p:nvGrpSpPr>
          <p:cNvPr id="16" name="Group 15"/>
          <p:cNvGrpSpPr/>
          <p:nvPr/>
        </p:nvGrpSpPr>
        <p:grpSpPr>
          <a:xfrm>
            <a:off x="5791200" y="2644588"/>
            <a:ext cx="2912233" cy="762000"/>
            <a:chOff x="5791200" y="2590800"/>
            <a:chExt cx="2912233" cy="762000"/>
          </a:xfrm>
        </p:grpSpPr>
        <p:cxnSp>
          <p:nvCxnSpPr>
            <p:cNvPr id="13" name="Straight Arrow Connector 12"/>
            <p:cNvCxnSpPr/>
            <p:nvPr/>
          </p:nvCxnSpPr>
          <p:spPr>
            <a:xfrm flipV="1">
              <a:off x="5791200" y="2590800"/>
              <a:ext cx="0" cy="762000"/>
            </a:xfrm>
            <a:prstGeom prst="straightConnector1">
              <a:avLst/>
            </a:prstGeom>
            <a:ln w="38100">
              <a:solidFill>
                <a:schemeClr val="bg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867400" y="2787134"/>
              <a:ext cx="283603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Global inference via ILP</a:t>
              </a:r>
            </a:p>
          </p:txBody>
        </p:sp>
      </p:grpSp>
      <p:sp>
        <p:nvSpPr>
          <p:cNvPr id="20" name="Rounded Rectangle 19"/>
          <p:cNvSpPr/>
          <p:nvPr/>
        </p:nvSpPr>
        <p:spPr>
          <a:xfrm>
            <a:off x="1828800" y="4800600"/>
            <a:ext cx="914400" cy="304800"/>
          </a:xfrm>
          <a:prstGeom prst="roundRect">
            <a:avLst/>
          </a:prstGeom>
          <a:noFill/>
          <a:ln w="38100">
            <a:solidFill>
              <a:srgbClr val="F1C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Rounded Rectangle 13"/>
          <p:cNvSpPr/>
          <p:nvPr/>
        </p:nvSpPr>
        <p:spPr>
          <a:xfrm>
            <a:off x="4914900" y="4800600"/>
            <a:ext cx="1295400" cy="304800"/>
          </a:xfrm>
          <a:prstGeom prst="roundRect">
            <a:avLst/>
          </a:prstGeom>
          <a:noFill/>
          <a:ln w="38100">
            <a:solidFill>
              <a:srgbClr val="779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6B808468-C261-8048-A332-B35585459F3A}"/>
              </a:ext>
            </a:extLst>
          </p:cNvPr>
          <p:cNvGrpSpPr/>
          <p:nvPr/>
        </p:nvGrpSpPr>
        <p:grpSpPr>
          <a:xfrm>
            <a:off x="5778500" y="3352800"/>
            <a:ext cx="1188881" cy="914400"/>
            <a:chOff x="5562600" y="3352800"/>
            <a:chExt cx="1188881" cy="914400"/>
          </a:xfrm>
        </p:grpSpPr>
        <p:sp>
          <p:nvSpPr>
            <p:cNvPr id="10" name="TextBox 9">
              <a:extLst>
                <a:ext uri="{FF2B5EF4-FFF2-40B4-BE49-F238E27FC236}">
                  <a16:creationId xmlns:a16="http://schemas.microsoft.com/office/drawing/2014/main" id="{0D80EE88-CA81-B54E-BF21-F273DCE32E2B}"/>
                </a:ext>
              </a:extLst>
            </p:cNvPr>
            <p:cNvSpPr txBox="1"/>
            <p:nvPr/>
          </p:nvSpPr>
          <p:spPr>
            <a:xfrm>
              <a:off x="5651500" y="3693023"/>
              <a:ext cx="109998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Baseline</a:t>
              </a:r>
            </a:p>
          </p:txBody>
        </p:sp>
        <p:cxnSp>
          <p:nvCxnSpPr>
            <p:cNvPr id="11" name="Straight Arrow Connector 10">
              <a:extLst>
                <a:ext uri="{FF2B5EF4-FFF2-40B4-BE49-F238E27FC236}">
                  <a16:creationId xmlns:a16="http://schemas.microsoft.com/office/drawing/2014/main" id="{2F1006E5-82FC-4A44-9973-E05ED938BE69}"/>
                </a:ext>
              </a:extLst>
            </p:cNvPr>
            <p:cNvCxnSpPr>
              <a:cxnSpLocks/>
            </p:cNvCxnSpPr>
            <p:nvPr/>
          </p:nvCxnSpPr>
          <p:spPr>
            <a:xfrm flipV="1">
              <a:off x="5562600" y="3352800"/>
              <a:ext cx="0" cy="914400"/>
            </a:xfrm>
            <a:prstGeom prst="straightConnector1">
              <a:avLst/>
            </a:prstGeom>
            <a:ln w="38100">
              <a:solidFill>
                <a:schemeClr val="bg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61F2E0C8-3B2C-2F48-AFCD-D10034956B66}"/>
              </a:ext>
            </a:extLst>
          </p:cNvPr>
          <p:cNvSpPr txBox="1"/>
          <p:nvPr/>
        </p:nvSpPr>
        <p:spPr>
          <a:xfrm>
            <a:off x="1058894" y="6043985"/>
            <a:ext cx="5841664"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r>
              <a:rPr kumimoji="0" lang="en-US" sz="1100" b="0" i="1"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Perceptron+ILP</a:t>
            </a:r>
            <a:r>
              <a:rPr kumimoji="0" lang="en-US" sz="11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Do et al. EMNLP’12. Joint inference for event timeline construction.</a:t>
            </a:r>
          </a:p>
        </p:txBody>
      </p:sp>
      <p:sp>
        <p:nvSpPr>
          <p:cNvPr id="19" name="TextBox 18">
            <a:extLst>
              <a:ext uri="{FF2B5EF4-FFF2-40B4-BE49-F238E27FC236}">
                <a16:creationId xmlns:a16="http://schemas.microsoft.com/office/drawing/2014/main" id="{2FAE6305-B62A-044B-B32F-6CED7C5B7430}"/>
              </a:ext>
            </a:extLst>
          </p:cNvPr>
          <p:cNvSpPr txBox="1"/>
          <p:nvPr/>
        </p:nvSpPr>
        <p:spPr>
          <a:xfrm>
            <a:off x="4848698" y="2814005"/>
            <a:ext cx="49244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5%</a:t>
            </a:r>
          </a:p>
        </p:txBody>
      </p:sp>
      <p:sp>
        <p:nvSpPr>
          <p:cNvPr id="4" name="Slide Number Placeholder 3">
            <a:extLst>
              <a:ext uri="{FF2B5EF4-FFF2-40B4-BE49-F238E27FC236}">
                <a16:creationId xmlns:a16="http://schemas.microsoft.com/office/drawing/2014/main" id="{FC7FB543-30EA-1DB1-8B9B-9944B6FEA439}"/>
              </a:ext>
            </a:extLst>
          </p:cNvPr>
          <p:cNvSpPr>
            <a:spLocks noGrp="1"/>
          </p:cNvSpPr>
          <p:nvPr>
            <p:ph type="sldNum" sz="quarter" idx="10"/>
          </p:nvPr>
        </p:nvSpPr>
        <p:spPr/>
        <p:txBody>
          <a:bodyPr/>
          <a:lstStyle/>
          <a:p>
            <a:fld id="{86CB4B4D-7CA3-9044-876B-883B54F8677D}" type="slidenum">
              <a:rPr lang="en-US" smtClean="0"/>
              <a:t>81</a:t>
            </a:fld>
            <a:endParaRPr lang="en-US"/>
          </a:p>
        </p:txBody>
      </p:sp>
    </p:spTree>
    <p:extLst>
      <p:ext uri="{BB962C8B-B14F-4D97-AF65-F5344CB8AC3E}">
        <p14:creationId xmlns:p14="http://schemas.microsoft.com/office/powerpoint/2010/main" val="288058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animBg="1"/>
      <p:bldP spid="1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F3ACB-435A-1553-CA3F-38CCE6963479}"/>
              </a:ext>
            </a:extLst>
          </p:cNvPr>
          <p:cNvPicPr>
            <a:picLocks noChangeAspect="1"/>
          </p:cNvPicPr>
          <p:nvPr/>
        </p:nvPicPr>
        <p:blipFill>
          <a:blip r:embed="rId3"/>
          <a:stretch>
            <a:fillRect/>
          </a:stretch>
        </p:blipFill>
        <p:spPr>
          <a:xfrm>
            <a:off x="465338" y="2010967"/>
            <a:ext cx="731504" cy="837559"/>
          </a:xfrm>
          <a:prstGeom prst="rect">
            <a:avLst/>
          </a:prstGeom>
        </p:spPr>
      </p:pic>
      <p:sp>
        <p:nvSpPr>
          <p:cNvPr id="4" name="Rounded Rectangular Callout 3">
            <a:extLst>
              <a:ext uri="{FF2B5EF4-FFF2-40B4-BE49-F238E27FC236}">
                <a16:creationId xmlns:a16="http://schemas.microsoft.com/office/drawing/2014/main" id="{EFC2F195-84C2-94D1-C3EC-00596047B9D3}"/>
              </a:ext>
            </a:extLst>
          </p:cNvPr>
          <p:cNvSpPr/>
          <p:nvPr/>
        </p:nvSpPr>
        <p:spPr>
          <a:xfrm>
            <a:off x="1488233" y="2057738"/>
            <a:ext cx="2876370" cy="731504"/>
          </a:xfrm>
          <a:prstGeom prst="wedgeRoundRectCallout">
            <a:avLst>
              <a:gd name="adj1" fmla="val -60705"/>
              <a:gd name="adj2" fmla="val 2331"/>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200" b="1" dirty="0">
                <a:solidFill>
                  <a:schemeClr val="bg1"/>
                </a:solidFill>
                <a:latin typeface="+mj-lt"/>
                <a:cs typeface="Arial" panose="020B0604020202020204" pitchFamily="34" charset="0"/>
              </a:rPr>
              <a:t>I spilled my Coke, can you bring me something to clean it up?</a:t>
            </a:r>
            <a:endParaRPr lang="en-CN" sz="1200" b="1" dirty="0">
              <a:solidFill>
                <a:schemeClr val="bg1"/>
              </a:solidFill>
              <a:latin typeface="+mj-lt"/>
              <a:cs typeface="Arial" panose="020B0604020202020204" pitchFamily="34" charset="0"/>
            </a:endParaRPr>
          </a:p>
        </p:txBody>
      </p:sp>
      <p:pic>
        <p:nvPicPr>
          <p:cNvPr id="5" name="Picture 4" descr="Neural network - Free networking icons">
            <a:extLst>
              <a:ext uri="{FF2B5EF4-FFF2-40B4-BE49-F238E27FC236}">
                <a16:creationId xmlns:a16="http://schemas.microsoft.com/office/drawing/2014/main" id="{6EE9441F-DDAD-7DCB-0355-20D4CD2AF4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337" y="3222463"/>
            <a:ext cx="731504" cy="731504"/>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a:extLst>
              <a:ext uri="{FF2B5EF4-FFF2-40B4-BE49-F238E27FC236}">
                <a16:creationId xmlns:a16="http://schemas.microsoft.com/office/drawing/2014/main" id="{0A47AB01-31AD-F560-EE73-A03B65AC2335}"/>
              </a:ext>
            </a:extLst>
          </p:cNvPr>
          <p:cNvSpPr/>
          <p:nvPr/>
        </p:nvSpPr>
        <p:spPr>
          <a:xfrm>
            <a:off x="1507684" y="3226757"/>
            <a:ext cx="2876370" cy="1133670"/>
          </a:xfrm>
          <a:prstGeom prst="wedgeRoundRectCallout">
            <a:avLst>
              <a:gd name="adj1" fmla="val -60705"/>
              <a:gd name="adj2" fmla="val 2331"/>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AutoNum type="arabicParenR"/>
            </a:pPr>
            <a:r>
              <a:rPr lang="en-US" sz="1200" b="1" dirty="0">
                <a:solidFill>
                  <a:schemeClr val="bg1"/>
                </a:solidFill>
                <a:latin typeface="+mj-lt"/>
                <a:cs typeface="Arial" panose="020B0604020202020204" pitchFamily="34" charset="0"/>
              </a:rPr>
              <a:t>Find the sponge</a:t>
            </a:r>
          </a:p>
          <a:p>
            <a:pPr marL="257175" indent="-257175">
              <a:buAutoNum type="arabicParenR"/>
            </a:pPr>
            <a:r>
              <a:rPr lang="en-US" sz="1200" b="1" dirty="0">
                <a:solidFill>
                  <a:schemeClr val="bg1"/>
                </a:solidFill>
                <a:latin typeface="+mj-lt"/>
                <a:cs typeface="Arial" panose="020B0604020202020204" pitchFamily="34" charset="0"/>
              </a:rPr>
              <a:t>Pick up the sponge</a:t>
            </a:r>
          </a:p>
          <a:p>
            <a:pPr marL="257175" indent="-257175">
              <a:buAutoNum type="arabicParenR"/>
            </a:pPr>
            <a:r>
              <a:rPr lang="en-US" sz="1200" b="1" dirty="0">
                <a:solidFill>
                  <a:schemeClr val="bg1"/>
                </a:solidFill>
                <a:latin typeface="+mj-lt"/>
                <a:cs typeface="Arial" panose="020B0604020202020204" pitchFamily="34" charset="0"/>
              </a:rPr>
              <a:t>Go to the table</a:t>
            </a:r>
          </a:p>
          <a:p>
            <a:pPr marL="257175" indent="-257175">
              <a:buAutoNum type="arabicParenR"/>
            </a:pPr>
            <a:r>
              <a:rPr lang="en-US" sz="1200" b="1" dirty="0">
                <a:solidFill>
                  <a:schemeClr val="bg1"/>
                </a:solidFill>
                <a:latin typeface="+mj-lt"/>
                <a:cs typeface="Arial" panose="020B0604020202020204" pitchFamily="34" charset="0"/>
              </a:rPr>
              <a:t>Bring the sponge to the user</a:t>
            </a:r>
          </a:p>
          <a:p>
            <a:pPr marL="257175" indent="-257175">
              <a:buAutoNum type="arabicParenR"/>
            </a:pPr>
            <a:r>
              <a:rPr lang="en-US" sz="1200" b="1" dirty="0">
                <a:solidFill>
                  <a:schemeClr val="bg1"/>
                </a:solidFill>
                <a:latin typeface="+mj-lt"/>
                <a:cs typeface="Arial" panose="020B0604020202020204" pitchFamily="34" charset="0"/>
              </a:rPr>
              <a:t>…</a:t>
            </a:r>
            <a:endParaRPr lang="en-CN" sz="1200" b="1" dirty="0">
              <a:solidFill>
                <a:schemeClr val="bg1"/>
              </a:solidFill>
              <a:latin typeface="+mj-lt"/>
              <a:cs typeface="Arial" panose="020B0604020202020204" pitchFamily="34" charset="0"/>
            </a:endParaRPr>
          </a:p>
        </p:txBody>
      </p:sp>
      <p:sp>
        <p:nvSpPr>
          <p:cNvPr id="7" name="TextBox 6">
            <a:extLst>
              <a:ext uri="{FF2B5EF4-FFF2-40B4-BE49-F238E27FC236}">
                <a16:creationId xmlns:a16="http://schemas.microsoft.com/office/drawing/2014/main" id="{C34F59AA-5659-82AC-A40C-B72F1110C354}"/>
              </a:ext>
            </a:extLst>
          </p:cNvPr>
          <p:cNvSpPr txBox="1"/>
          <p:nvPr/>
        </p:nvSpPr>
        <p:spPr>
          <a:xfrm>
            <a:off x="522168" y="3953966"/>
            <a:ext cx="633507" cy="369332"/>
          </a:xfrm>
          <a:prstGeom prst="rect">
            <a:avLst/>
          </a:prstGeom>
          <a:noFill/>
        </p:spPr>
        <p:txBody>
          <a:bodyPr wrap="none" rtlCol="0">
            <a:spAutoFit/>
          </a:bodyPr>
          <a:lstStyle/>
          <a:p>
            <a:pPr marL="0" indent="0">
              <a:buNone/>
            </a:pPr>
            <a:r>
              <a:rPr lang="en-CN" sz="1800" dirty="0">
                <a:latin typeface="+mj-lt"/>
              </a:rPr>
              <a:t>LLM</a:t>
            </a:r>
          </a:p>
        </p:txBody>
      </p:sp>
      <p:sp>
        <p:nvSpPr>
          <p:cNvPr id="8" name="TextBox 7">
            <a:extLst>
              <a:ext uri="{FF2B5EF4-FFF2-40B4-BE49-F238E27FC236}">
                <a16:creationId xmlns:a16="http://schemas.microsoft.com/office/drawing/2014/main" id="{68B92E1F-D525-8551-6166-FF515B82CD1C}"/>
              </a:ext>
            </a:extLst>
          </p:cNvPr>
          <p:cNvSpPr txBox="1"/>
          <p:nvPr/>
        </p:nvSpPr>
        <p:spPr>
          <a:xfrm>
            <a:off x="333453" y="5725291"/>
            <a:ext cx="5243743" cy="276999"/>
          </a:xfrm>
          <a:prstGeom prst="rect">
            <a:avLst/>
          </a:prstGeom>
          <a:noFill/>
        </p:spPr>
        <p:txBody>
          <a:bodyPr wrap="none" rtlCol="0">
            <a:spAutoFit/>
          </a:bodyPr>
          <a:lstStyle/>
          <a:p>
            <a:pPr marL="0" indent="0">
              <a:buNone/>
            </a:pPr>
            <a:r>
              <a:rPr lang="en-US" sz="1200" dirty="0">
                <a:latin typeface="Century Gothic" panose="020B0502020202020204" pitchFamily="34" charset="0"/>
              </a:rPr>
              <a:t>[1] Huang et al. Language Models as Zero-Shot Planners, ICML 2022.</a:t>
            </a:r>
          </a:p>
        </p:txBody>
      </p:sp>
      <p:sp>
        <p:nvSpPr>
          <p:cNvPr id="10" name="TextBox 9">
            <a:extLst>
              <a:ext uri="{FF2B5EF4-FFF2-40B4-BE49-F238E27FC236}">
                <a16:creationId xmlns:a16="http://schemas.microsoft.com/office/drawing/2014/main" id="{13B427D3-72CD-AA5D-0DF0-46BBB66425E5}"/>
              </a:ext>
            </a:extLst>
          </p:cNvPr>
          <p:cNvSpPr txBox="1"/>
          <p:nvPr/>
        </p:nvSpPr>
        <p:spPr>
          <a:xfrm>
            <a:off x="5039014" y="4285149"/>
            <a:ext cx="4210784" cy="338554"/>
          </a:xfrm>
          <a:prstGeom prst="rect">
            <a:avLst/>
          </a:prstGeom>
          <a:noFill/>
        </p:spPr>
        <p:txBody>
          <a:bodyPr wrap="square" rtlCol="0">
            <a:spAutoFit/>
          </a:bodyPr>
          <a:lstStyle/>
          <a:p>
            <a:pPr marL="0" indent="0">
              <a:buNone/>
            </a:pPr>
            <a:r>
              <a:rPr lang="en-US" sz="1600" b="1" dirty="0">
                <a:solidFill>
                  <a:srgbClr val="7030A0"/>
                </a:solidFill>
                <a:latin typeface="+mj-lt"/>
                <a:cs typeface="Arial" panose="020B0604020202020204" pitchFamily="34" charset="0"/>
              </a:rPr>
              <a:t>LLMs</a:t>
            </a:r>
            <a:r>
              <a:rPr lang="zh-CN" altLang="en-US" sz="1600" b="1" dirty="0">
                <a:solidFill>
                  <a:srgbClr val="7030A0"/>
                </a:solidFill>
                <a:latin typeface="+mj-lt"/>
                <a:cs typeface="Arial" panose="020B0604020202020204" pitchFamily="34" charset="0"/>
              </a:rPr>
              <a:t> </a:t>
            </a:r>
            <a:r>
              <a:rPr lang="en-US" altLang="zh-CN" sz="1600" b="1" dirty="0">
                <a:solidFill>
                  <a:srgbClr val="7030A0"/>
                </a:solidFill>
                <a:latin typeface="+mj-lt"/>
                <a:cs typeface="Arial" panose="020B0604020202020204" pitchFamily="34" charset="0"/>
              </a:rPr>
              <a:t>provide</a:t>
            </a:r>
            <a:r>
              <a:rPr lang="en-US" sz="1600" b="1" dirty="0">
                <a:solidFill>
                  <a:srgbClr val="7030A0"/>
                </a:solidFill>
                <a:latin typeface="+mj-lt"/>
                <a:cs typeface="Arial" panose="020B0604020202020204" pitchFamily="34" charset="0"/>
              </a:rPr>
              <a:t> common knowledge</a:t>
            </a:r>
          </a:p>
        </p:txBody>
      </p:sp>
      <p:sp>
        <p:nvSpPr>
          <p:cNvPr id="23" name="Title 22">
            <a:extLst>
              <a:ext uri="{FF2B5EF4-FFF2-40B4-BE49-F238E27FC236}">
                <a16:creationId xmlns:a16="http://schemas.microsoft.com/office/drawing/2014/main" id="{41374B24-D92D-80AA-3D9E-324832A90ED0}"/>
              </a:ext>
            </a:extLst>
          </p:cNvPr>
          <p:cNvSpPr>
            <a:spLocks noGrp="1"/>
          </p:cNvSpPr>
          <p:nvPr>
            <p:ph type="title"/>
          </p:nvPr>
        </p:nvSpPr>
        <p:spPr>
          <a:xfrm>
            <a:off x="457200" y="134938"/>
            <a:ext cx="8229600" cy="720775"/>
          </a:xfrm>
        </p:spPr>
        <p:txBody>
          <a:bodyPr/>
          <a:lstStyle/>
          <a:p>
            <a:r>
              <a:rPr lang="en-US" dirty="0"/>
              <a:t>(Naïve) Robot motion planning</a:t>
            </a:r>
          </a:p>
        </p:txBody>
      </p:sp>
      <p:sp>
        <p:nvSpPr>
          <p:cNvPr id="2" name="Slide Number Placeholder 1">
            <a:extLst>
              <a:ext uri="{FF2B5EF4-FFF2-40B4-BE49-F238E27FC236}">
                <a16:creationId xmlns:a16="http://schemas.microsoft.com/office/drawing/2014/main" id="{91ED19BE-FD8E-2C16-6B01-3EBCE111C69A}"/>
              </a:ext>
            </a:extLst>
          </p:cNvPr>
          <p:cNvSpPr>
            <a:spLocks noGrp="1"/>
          </p:cNvSpPr>
          <p:nvPr>
            <p:ph type="sldNum" sz="quarter" idx="4"/>
          </p:nvPr>
        </p:nvSpPr>
        <p:spPr>
          <a:xfrm>
            <a:off x="7086600" y="6458971"/>
            <a:ext cx="2057400" cy="365125"/>
          </a:xfr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BF9A42FB-F50C-2248-AB35-AD2940663345}" type="slidenum">
              <a:rPr lang="en-US" smtClean="0"/>
              <a:pPr/>
              <a:t>82</a:t>
            </a:fld>
            <a:endParaRPr lang="en-US" dirty="0"/>
          </a:p>
        </p:txBody>
      </p:sp>
      <p:sp>
        <p:nvSpPr>
          <p:cNvPr id="16" name="Right Arrow 15">
            <a:extLst>
              <a:ext uri="{FF2B5EF4-FFF2-40B4-BE49-F238E27FC236}">
                <a16:creationId xmlns:a16="http://schemas.microsoft.com/office/drawing/2014/main" id="{787AE1DC-9511-00BE-1843-382DE2E47F89}"/>
              </a:ext>
            </a:extLst>
          </p:cNvPr>
          <p:cNvSpPr/>
          <p:nvPr/>
        </p:nvSpPr>
        <p:spPr>
          <a:xfrm rot="5400000">
            <a:off x="2683846" y="2894903"/>
            <a:ext cx="346247" cy="211667"/>
          </a:xfrm>
          <a:prstGeom prst="rightArrow">
            <a:avLst/>
          </a:prstGeom>
          <a:solidFill>
            <a:srgbClr val="0070C0"/>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sz="1050">
              <a:latin typeface="+mj-lt"/>
            </a:endParaRPr>
          </a:p>
        </p:txBody>
      </p:sp>
      <p:sp>
        <p:nvSpPr>
          <p:cNvPr id="17" name="Right Arrow 16">
            <a:extLst>
              <a:ext uri="{FF2B5EF4-FFF2-40B4-BE49-F238E27FC236}">
                <a16:creationId xmlns:a16="http://schemas.microsoft.com/office/drawing/2014/main" id="{79E9B8F4-0428-2E98-3AED-64D4F1397046}"/>
              </a:ext>
            </a:extLst>
          </p:cNvPr>
          <p:cNvSpPr/>
          <p:nvPr/>
        </p:nvSpPr>
        <p:spPr>
          <a:xfrm rot="5400000">
            <a:off x="2666913" y="4473239"/>
            <a:ext cx="346247" cy="211667"/>
          </a:xfrm>
          <a:prstGeom prst="rightArrow">
            <a:avLst/>
          </a:prstGeom>
          <a:solidFill>
            <a:srgbClr val="0070C0"/>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sz="1050">
              <a:latin typeface="+mj-lt"/>
            </a:endParaRPr>
          </a:p>
        </p:txBody>
      </p:sp>
      <p:sp>
        <p:nvSpPr>
          <p:cNvPr id="18" name="Rounded Rectangle 17">
            <a:extLst>
              <a:ext uri="{FF2B5EF4-FFF2-40B4-BE49-F238E27FC236}">
                <a16:creationId xmlns:a16="http://schemas.microsoft.com/office/drawing/2014/main" id="{14153767-9530-EF46-6039-CC800A5986D0}"/>
              </a:ext>
            </a:extLst>
          </p:cNvPr>
          <p:cNvSpPr/>
          <p:nvPr/>
        </p:nvSpPr>
        <p:spPr>
          <a:xfrm>
            <a:off x="1791548" y="4794332"/>
            <a:ext cx="2136165" cy="346249"/>
          </a:xfrm>
          <a:prstGeom prst="roundRect">
            <a:avLst/>
          </a:prstGeom>
          <a:solidFill>
            <a:schemeClr val="tx1"/>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b="1" dirty="0">
                <a:solidFill>
                  <a:schemeClr val="bg1"/>
                </a:solidFill>
                <a:latin typeface="+mj-lt"/>
                <a:cs typeface="Arial" panose="020B0604020202020204" pitchFamily="34" charset="0"/>
              </a:rPr>
              <a:t>Extra action module</a:t>
            </a:r>
          </a:p>
        </p:txBody>
      </p:sp>
      <p:sp>
        <p:nvSpPr>
          <p:cNvPr id="11" name="Right Arrow 10">
            <a:extLst>
              <a:ext uri="{FF2B5EF4-FFF2-40B4-BE49-F238E27FC236}">
                <a16:creationId xmlns:a16="http://schemas.microsoft.com/office/drawing/2014/main" id="{99A75124-26BA-997B-A3B3-D6D6E4F30D20}"/>
              </a:ext>
            </a:extLst>
          </p:cNvPr>
          <p:cNvSpPr/>
          <p:nvPr/>
        </p:nvSpPr>
        <p:spPr>
          <a:xfrm rot="16200000">
            <a:off x="3095253" y="4469854"/>
            <a:ext cx="346247" cy="211667"/>
          </a:xfrm>
          <a:prstGeom prst="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sz="1050">
              <a:latin typeface="+mj-lt"/>
            </a:endParaRPr>
          </a:p>
        </p:txBody>
      </p:sp>
      <p:sp>
        <p:nvSpPr>
          <p:cNvPr id="13" name="TextBox 12">
            <a:extLst>
              <a:ext uri="{FF2B5EF4-FFF2-40B4-BE49-F238E27FC236}">
                <a16:creationId xmlns:a16="http://schemas.microsoft.com/office/drawing/2014/main" id="{5D0ED70F-4289-F346-72E4-50DA55807503}"/>
              </a:ext>
            </a:extLst>
          </p:cNvPr>
          <p:cNvSpPr txBox="1"/>
          <p:nvPr/>
        </p:nvSpPr>
        <p:spPr>
          <a:xfrm>
            <a:off x="3342010" y="4340714"/>
            <a:ext cx="1697004" cy="415498"/>
          </a:xfrm>
          <a:prstGeom prst="rect">
            <a:avLst/>
          </a:prstGeom>
          <a:noFill/>
        </p:spPr>
        <p:txBody>
          <a:bodyPr wrap="square" rtlCol="0">
            <a:spAutoFit/>
          </a:bodyPr>
          <a:lstStyle/>
          <a:p>
            <a:pPr marL="0" indent="0">
              <a:buNone/>
            </a:pPr>
            <a:r>
              <a:rPr lang="en-CN" sz="1050" dirty="0">
                <a:solidFill>
                  <a:srgbClr val="00B050"/>
                </a:solidFill>
                <a:latin typeface="+mj-lt"/>
              </a:rPr>
              <a:t>Action executability feedback (2)</a:t>
            </a:r>
          </a:p>
        </p:txBody>
      </p:sp>
      <p:pic>
        <p:nvPicPr>
          <p:cNvPr id="14" name="Picture 13">
            <a:extLst>
              <a:ext uri="{FF2B5EF4-FFF2-40B4-BE49-F238E27FC236}">
                <a16:creationId xmlns:a16="http://schemas.microsoft.com/office/drawing/2014/main" id="{1D61D696-3FB7-A7B3-807C-1B4DC7220C60}"/>
              </a:ext>
            </a:extLst>
          </p:cNvPr>
          <p:cNvPicPr>
            <a:picLocks noChangeAspect="1"/>
          </p:cNvPicPr>
          <p:nvPr/>
        </p:nvPicPr>
        <p:blipFill>
          <a:blip r:embed="rId5"/>
          <a:stretch>
            <a:fillRect/>
          </a:stretch>
        </p:blipFill>
        <p:spPr>
          <a:xfrm>
            <a:off x="5866091" y="1735371"/>
            <a:ext cx="2284759" cy="1693630"/>
          </a:xfrm>
          <a:prstGeom prst="rect">
            <a:avLst/>
          </a:prstGeom>
          <a:ln>
            <a:solidFill>
              <a:srgbClr val="002060"/>
            </a:solidFill>
          </a:ln>
        </p:spPr>
      </p:pic>
      <p:sp>
        <p:nvSpPr>
          <p:cNvPr id="15" name="TextBox 14">
            <a:extLst>
              <a:ext uri="{FF2B5EF4-FFF2-40B4-BE49-F238E27FC236}">
                <a16:creationId xmlns:a16="http://schemas.microsoft.com/office/drawing/2014/main" id="{7C8F62EA-8DD8-1AD6-FF08-C386D12F09FC}"/>
              </a:ext>
            </a:extLst>
          </p:cNvPr>
          <p:cNvSpPr txBox="1"/>
          <p:nvPr/>
        </p:nvSpPr>
        <p:spPr>
          <a:xfrm>
            <a:off x="5750778" y="3429002"/>
            <a:ext cx="2686216" cy="830997"/>
          </a:xfrm>
          <a:prstGeom prst="rect">
            <a:avLst/>
          </a:prstGeom>
          <a:noFill/>
        </p:spPr>
        <p:txBody>
          <a:bodyPr wrap="square" rtlCol="0">
            <a:spAutoFit/>
          </a:bodyPr>
          <a:lstStyle/>
          <a:p>
            <a:pPr marL="0" indent="0">
              <a:buNone/>
            </a:pPr>
            <a:r>
              <a:rPr lang="en-US" sz="1200" dirty="0">
                <a:latin typeface="Century Gothic" panose="020B0502020202020204" pitchFamily="34" charset="0"/>
              </a:rPr>
              <a:t>[3] Singh et al. </a:t>
            </a:r>
            <a:r>
              <a:rPr lang="en-US" sz="1200" dirty="0" err="1">
                <a:latin typeface="Century Gothic" panose="020B0502020202020204" pitchFamily="34" charset="0"/>
              </a:rPr>
              <a:t>ProgPrompt</a:t>
            </a:r>
            <a:r>
              <a:rPr lang="en-US" sz="1200" dirty="0">
                <a:latin typeface="Century Gothic" panose="020B0502020202020204" pitchFamily="34" charset="0"/>
              </a:rPr>
              <a:t>: Generating situated robot task plans using large language models, ICRA 2023.</a:t>
            </a:r>
          </a:p>
        </p:txBody>
      </p:sp>
      <p:sp>
        <p:nvSpPr>
          <p:cNvPr id="20" name="TextBox 19">
            <a:extLst>
              <a:ext uri="{FF2B5EF4-FFF2-40B4-BE49-F238E27FC236}">
                <a16:creationId xmlns:a16="http://schemas.microsoft.com/office/drawing/2014/main" id="{87801D01-3BEE-7921-E8FF-DBE846F77C1D}"/>
              </a:ext>
            </a:extLst>
          </p:cNvPr>
          <p:cNvSpPr txBox="1"/>
          <p:nvPr/>
        </p:nvSpPr>
        <p:spPr>
          <a:xfrm>
            <a:off x="334764" y="5935108"/>
            <a:ext cx="7221849" cy="276999"/>
          </a:xfrm>
          <a:prstGeom prst="rect">
            <a:avLst/>
          </a:prstGeom>
          <a:noFill/>
        </p:spPr>
        <p:txBody>
          <a:bodyPr wrap="none" rtlCol="0">
            <a:spAutoFit/>
          </a:bodyPr>
          <a:lstStyle/>
          <a:p>
            <a:pPr marL="0" indent="0">
              <a:buNone/>
            </a:pPr>
            <a:r>
              <a:rPr lang="en-US" sz="1200" dirty="0">
                <a:latin typeface="Century Gothic" panose="020B0502020202020204" pitchFamily="34" charset="0"/>
              </a:rPr>
              <a:t>[2] Ahn et al. Do as I can, not as I say: Grounding language in robotic affordances. </a:t>
            </a:r>
            <a:r>
              <a:rPr lang="en-US" sz="1200" dirty="0" err="1">
                <a:latin typeface="Century Gothic" panose="020B0502020202020204" pitchFamily="34" charset="0"/>
              </a:rPr>
              <a:t>CoRL</a:t>
            </a:r>
            <a:r>
              <a:rPr lang="en-US" sz="1200" dirty="0">
                <a:latin typeface="Century Gothic" panose="020B0502020202020204" pitchFamily="34" charset="0"/>
              </a:rPr>
              <a:t> 2022.</a:t>
            </a:r>
          </a:p>
        </p:txBody>
      </p:sp>
      <p:sp>
        <p:nvSpPr>
          <p:cNvPr id="9" name="TextBox 8">
            <a:extLst>
              <a:ext uri="{FF2B5EF4-FFF2-40B4-BE49-F238E27FC236}">
                <a16:creationId xmlns:a16="http://schemas.microsoft.com/office/drawing/2014/main" id="{B6052BDB-0E14-3E75-6A21-8C92FF1C65E1}"/>
              </a:ext>
            </a:extLst>
          </p:cNvPr>
          <p:cNvSpPr txBox="1"/>
          <p:nvPr/>
        </p:nvSpPr>
        <p:spPr>
          <a:xfrm>
            <a:off x="5039014" y="4780119"/>
            <a:ext cx="3503894" cy="338554"/>
          </a:xfrm>
          <a:prstGeom prst="rect">
            <a:avLst/>
          </a:prstGeom>
          <a:noFill/>
        </p:spPr>
        <p:txBody>
          <a:bodyPr wrap="square" rtlCol="0">
            <a:spAutoFit/>
          </a:bodyPr>
          <a:lstStyle/>
          <a:p>
            <a:pPr marL="0" indent="0">
              <a:buNone/>
            </a:pPr>
            <a:r>
              <a:rPr lang="en-US" sz="1600" b="1" dirty="0">
                <a:solidFill>
                  <a:srgbClr val="7030A0"/>
                </a:solidFill>
                <a:latin typeface="+mj-lt"/>
                <a:cs typeface="Arial" panose="020B0604020202020204" pitchFamily="34" charset="0"/>
              </a:rPr>
              <a:t>LLMs as task planners</a:t>
            </a:r>
          </a:p>
        </p:txBody>
      </p:sp>
    </p:spTree>
    <p:extLst>
      <p:ext uri="{BB962C8B-B14F-4D97-AF65-F5344CB8AC3E}">
        <p14:creationId xmlns:p14="http://schemas.microsoft.com/office/powerpoint/2010/main" val="14876649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25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250"/>
                                        <p:tgtEl>
                                          <p:spTgt spid="11"/>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p:bldP spid="17" grpId="0" animBg="1"/>
      <p:bldP spid="18" grpId="0" animBg="1"/>
      <p:bldP spid="11" grpId="0" animBg="1"/>
      <p:bldP spid="13" grpId="0"/>
      <p:bldP spid="15" grpId="0"/>
      <p:bldP spid="20" grpId="0"/>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18"/>
          <p:cNvSpPr txBox="1">
            <a:spLocks noGrp="1"/>
          </p:cNvSpPr>
          <p:nvPr>
            <p:ph type="body" sz="quarter" idx="10"/>
          </p:nvPr>
        </p:nvSpPr>
        <p:spPr>
          <a:xfrm>
            <a:off x="490537" y="1298574"/>
            <a:ext cx="8162395" cy="5181247"/>
          </a:xfrm>
        </p:spPr>
        <p:txBody>
          <a:bodyPr spcFirstLastPara="1" wrap="square" lIns="91425" tIns="91425" rIns="91425" bIns="91425" anchor="t" anchorCtr="0">
            <a:noAutofit/>
          </a:bodyPr>
          <a:lstStyle/>
          <a:p>
            <a:r>
              <a:rPr lang="en-US" dirty="0"/>
              <a:t>Temporal Logic </a:t>
            </a:r>
            <a:r>
              <a:rPr lang="en-US" altLang="zh-CN" dirty="0"/>
              <a:t>is a rigorous system of rules for requirement engineering that </a:t>
            </a:r>
            <a:r>
              <a:rPr lang="en-US" dirty="0"/>
              <a:t>can capture </a:t>
            </a:r>
            <a:r>
              <a:rPr lang="en-US" altLang="zh-CN" dirty="0"/>
              <a:t>many</a:t>
            </a:r>
            <a:r>
              <a:rPr lang="en-US" dirty="0"/>
              <a:t> complex spatial, temporal, and logical requirements. </a:t>
            </a:r>
          </a:p>
          <a:p>
            <a:endParaRPr lang="en-US" dirty="0"/>
          </a:p>
          <a:p>
            <a:r>
              <a:rPr lang="en-US" dirty="0"/>
              <a:t>If we can translate natural language task descriptions into temporal logic, then robots will know </a:t>
            </a:r>
            <a:r>
              <a:rPr lang="en-US" altLang="zh-CN" dirty="0"/>
              <a:t>what to do and when to do it, not how to do it.</a:t>
            </a:r>
            <a:endParaRPr lang="en-US" dirty="0"/>
          </a:p>
        </p:txBody>
      </p:sp>
      <p:sp>
        <p:nvSpPr>
          <p:cNvPr id="3" name="Title 2">
            <a:extLst>
              <a:ext uri="{FF2B5EF4-FFF2-40B4-BE49-F238E27FC236}">
                <a16:creationId xmlns:a16="http://schemas.microsoft.com/office/drawing/2014/main" id="{B0AF1880-BD07-5E02-01C1-DEC1DBB99F13}"/>
              </a:ext>
            </a:extLst>
          </p:cNvPr>
          <p:cNvSpPr>
            <a:spLocks noGrp="1"/>
          </p:cNvSpPr>
          <p:nvPr>
            <p:ph type="title"/>
          </p:nvPr>
        </p:nvSpPr>
        <p:spPr>
          <a:xfrm>
            <a:off x="457200" y="134938"/>
            <a:ext cx="8229600" cy="720775"/>
          </a:xfrm>
        </p:spPr>
        <p:txBody>
          <a:bodyPr/>
          <a:lstStyle/>
          <a:p>
            <a:r>
              <a:rPr lang="en-US" dirty="0"/>
              <a:t>Robot motion planning via “Temporal Logic”</a:t>
            </a:r>
          </a:p>
        </p:txBody>
      </p:sp>
      <p:sp>
        <p:nvSpPr>
          <p:cNvPr id="2" name="Slide Number Placeholder 1">
            <a:extLst>
              <a:ext uri="{FF2B5EF4-FFF2-40B4-BE49-F238E27FC236}">
                <a16:creationId xmlns:a16="http://schemas.microsoft.com/office/drawing/2014/main" id="{32219E75-59CD-2243-C937-D563317A4043}"/>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83</a:t>
            </a:fld>
            <a:endParaRPr lang="en-US" dirty="0"/>
          </a:p>
        </p:txBody>
      </p:sp>
    </p:spTree>
    <p:extLst>
      <p:ext uri="{BB962C8B-B14F-4D97-AF65-F5344CB8AC3E}">
        <p14:creationId xmlns:p14="http://schemas.microsoft.com/office/powerpoint/2010/main" val="22847098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7">
                                            <p:txEl>
                                              <p:pRg st="0" end="0"/>
                                            </p:txEl>
                                          </p:spTgt>
                                        </p:tgtEl>
                                        <p:attrNameLst>
                                          <p:attrName>style.visibility</p:attrName>
                                        </p:attrNameLst>
                                      </p:cBhvr>
                                      <p:to>
                                        <p:strVal val="visible"/>
                                      </p:to>
                                    </p:set>
                                    <p:animEffect transition="in" filter="dissolve">
                                      <p:cBhvr>
                                        <p:cTn id="7" dur="500"/>
                                        <p:tgtEl>
                                          <p:spTgt spid="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
                                            <p:txEl>
                                              <p:pRg st="2" end="2"/>
                                            </p:txEl>
                                          </p:spTgt>
                                        </p:tgtEl>
                                        <p:attrNameLst>
                                          <p:attrName>style.visibility</p:attrName>
                                        </p:attrNameLst>
                                      </p:cBhvr>
                                      <p:to>
                                        <p:strVal val="visible"/>
                                      </p:to>
                                    </p:set>
                                    <p:animEffect transition="in" filter="dissolve">
                                      <p:cBhvr>
                                        <p:cTn id="12" dur="500"/>
                                        <p:tgtEl>
                                          <p:spTgt spid="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58AFEAF-4408-4928-8ECF-4197369B6CC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59151" y="4314926"/>
            <a:ext cx="2384612" cy="1685825"/>
          </a:xfrm>
          <a:prstGeom prst="rect">
            <a:avLst/>
          </a:prstGeom>
        </p:spPr>
      </p:pic>
      <p:sp>
        <p:nvSpPr>
          <p:cNvPr id="2" name="Title 1">
            <a:extLst>
              <a:ext uri="{FF2B5EF4-FFF2-40B4-BE49-F238E27FC236}">
                <a16:creationId xmlns:a16="http://schemas.microsoft.com/office/drawing/2014/main" id="{6D7B3571-A583-4BE5-B93B-261CEECD35A6}"/>
              </a:ext>
            </a:extLst>
          </p:cNvPr>
          <p:cNvSpPr>
            <a:spLocks noGrp="1"/>
          </p:cNvSpPr>
          <p:nvPr>
            <p:ph type="title"/>
          </p:nvPr>
        </p:nvSpPr>
        <p:spPr>
          <a:xfrm>
            <a:off x="457200" y="134938"/>
            <a:ext cx="8229600" cy="720775"/>
          </a:xfrm>
        </p:spPr>
        <p:txBody>
          <a:bodyPr>
            <a:normAutofit/>
          </a:bodyPr>
          <a:lstStyle/>
          <a:p>
            <a:r>
              <a:rPr lang="en-US" altLang="zh-CN" dirty="0"/>
              <a:t>A</a:t>
            </a:r>
            <a:r>
              <a:rPr lang="zh-CN" altLang="en-US" dirty="0"/>
              <a:t> </a:t>
            </a:r>
            <a:r>
              <a:rPr lang="en-US" altLang="zh-CN" dirty="0"/>
              <a:t>simple</a:t>
            </a:r>
            <a:r>
              <a:rPr lang="zh-CN" altLang="en-US" dirty="0"/>
              <a:t> </a:t>
            </a:r>
            <a:r>
              <a:rPr lang="en-US" altLang="zh-CN" dirty="0"/>
              <a:t>example</a:t>
            </a:r>
            <a:r>
              <a:rPr lang="zh-CN" altLang="en-US" dirty="0"/>
              <a:t> </a:t>
            </a:r>
            <a:r>
              <a:rPr lang="en-US" altLang="zh-CN" dirty="0"/>
              <a:t>of</a:t>
            </a:r>
            <a:r>
              <a:rPr lang="zh-CN" altLang="en-US" dirty="0"/>
              <a:t> </a:t>
            </a:r>
            <a:r>
              <a:rPr lang="en-US" altLang="zh-CN" dirty="0"/>
              <a:t>temporal</a:t>
            </a:r>
            <a:r>
              <a:rPr lang="zh-CN" altLang="en-US" dirty="0"/>
              <a:t> </a:t>
            </a:r>
            <a:r>
              <a:rPr lang="en-US" altLang="zh-CN" dirty="0"/>
              <a:t>logic</a:t>
            </a:r>
            <a:r>
              <a:rPr lang="zh-CN" altLang="en-US" dirty="0"/>
              <a:t> </a:t>
            </a:r>
            <a:endParaRPr lang="en-US" dirty="0"/>
          </a:p>
        </p:txBody>
      </p:sp>
      <p:sp>
        <p:nvSpPr>
          <p:cNvPr id="4" name="Slide Number Placeholder 3">
            <a:extLst>
              <a:ext uri="{FF2B5EF4-FFF2-40B4-BE49-F238E27FC236}">
                <a16:creationId xmlns:a16="http://schemas.microsoft.com/office/drawing/2014/main" id="{D57CCDED-13D9-48ED-BF55-ABB7FEAC255F}"/>
              </a:ext>
            </a:extLst>
          </p:cNvPr>
          <p:cNvSpPr>
            <a:spLocks noGrp="1"/>
          </p:cNvSpPr>
          <p:nvPr>
            <p:ph type="sldNum" sz="quarter" idx="4"/>
          </p:nvPr>
        </p:nvSpPr>
        <p:spPr>
          <a:xfrm>
            <a:off x="8229599" y="6550659"/>
            <a:ext cx="914401" cy="307341"/>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9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buNone/>
            </a:pPr>
            <a:fld id="{2F99287F-E06B-41AD-BA9F-8227FC52D94F}" type="slidenum">
              <a:rPr lang="en-US" smtClean="0"/>
              <a:pPr marL="0" indent="0">
                <a:buNone/>
              </a:pPr>
              <a:t>84</a:t>
            </a:fld>
            <a:endParaRPr lang="en-US" dirty="0"/>
          </a:p>
        </p:txBody>
      </p:sp>
      <p:sp>
        <p:nvSpPr>
          <p:cNvPr id="6" name="Google Shape;82;p16">
            <a:extLst>
              <a:ext uri="{FF2B5EF4-FFF2-40B4-BE49-F238E27FC236}">
                <a16:creationId xmlns:a16="http://schemas.microsoft.com/office/drawing/2014/main" id="{DAD4EBD6-B84A-47D6-B25E-B7A7BC550BE4}"/>
              </a:ext>
            </a:extLst>
          </p:cNvPr>
          <p:cNvSpPr txBox="1"/>
          <p:nvPr/>
        </p:nvSpPr>
        <p:spPr>
          <a:xfrm>
            <a:off x="5198047" y="2238683"/>
            <a:ext cx="3722796" cy="422549"/>
          </a:xfrm>
          <a:prstGeom prst="rect">
            <a:avLst/>
          </a:prstGeom>
          <a:noFill/>
          <a:ln w="9525" cap="flat" cmpd="sng">
            <a:solidFill>
              <a:schemeClr val="dk1"/>
            </a:solidFill>
            <a:prstDash val="solid"/>
            <a:round/>
            <a:headEnd type="none" w="sm" len="sm"/>
            <a:tailEnd type="none" w="sm" len="sm"/>
          </a:ln>
        </p:spPr>
        <p:txBody>
          <a:bodyPr spcFirstLastPara="1" wrap="square" lIns="128588" tIns="68569" rIns="68569" bIns="68569" anchor="t" anchorCtr="0">
            <a:noAutofit/>
          </a:bodyPr>
          <a:lstStyle/>
          <a:p>
            <a:pPr marL="0" indent="0" defTabSz="685800">
              <a:buClrTx/>
              <a:buNone/>
            </a:pPr>
            <a:r>
              <a:rPr lang="en" sz="1500" kern="1200" dirty="0">
                <a:solidFill>
                  <a:prstClr val="black"/>
                </a:solidFill>
                <a:latin typeface="Calibri Light" panose="020F0302020204030204"/>
              </a:rPr>
              <a:t>Robots are asked to visit the blue goal region </a:t>
            </a:r>
          </a:p>
        </p:txBody>
      </p:sp>
      <p:sp>
        <p:nvSpPr>
          <p:cNvPr id="13" name="Google Shape;91;p16">
            <a:extLst>
              <a:ext uri="{FF2B5EF4-FFF2-40B4-BE49-F238E27FC236}">
                <a16:creationId xmlns:a16="http://schemas.microsoft.com/office/drawing/2014/main" id="{822D0CCD-6375-4666-8E53-44A95BACE43A}"/>
              </a:ext>
            </a:extLst>
          </p:cNvPr>
          <p:cNvSpPr txBox="1"/>
          <p:nvPr/>
        </p:nvSpPr>
        <p:spPr>
          <a:xfrm>
            <a:off x="5853877" y="1778698"/>
            <a:ext cx="2449121" cy="422549"/>
          </a:xfrm>
          <a:prstGeom prst="rect">
            <a:avLst/>
          </a:prstGeom>
          <a:noFill/>
          <a:ln>
            <a:noFill/>
          </a:ln>
        </p:spPr>
        <p:txBody>
          <a:bodyPr spcFirstLastPara="1" wrap="square" lIns="68569" tIns="68569" rIns="68569" bIns="68569" anchor="t" anchorCtr="0">
            <a:noAutofit/>
          </a:bodyPr>
          <a:lstStyle/>
          <a:p>
            <a:pPr marL="0" indent="0" defTabSz="685800">
              <a:buClrTx/>
              <a:buNone/>
            </a:pPr>
            <a:r>
              <a:rPr lang="en-US" sz="1800" kern="1200" dirty="0">
                <a:solidFill>
                  <a:prstClr val="black"/>
                </a:solidFill>
                <a:latin typeface="Calibri Light" panose="020F0302020204030204"/>
              </a:rPr>
              <a:t>Robot puzzle-solving</a:t>
            </a:r>
            <a:endParaRPr sz="1800" i="1" kern="1200" dirty="0">
              <a:solidFill>
                <a:prstClr val="black"/>
              </a:solidFill>
              <a:latin typeface="Calibri Light" panose="020F0302020204030204"/>
            </a:endParaRPr>
          </a:p>
        </p:txBody>
      </p:sp>
      <p:sp>
        <p:nvSpPr>
          <p:cNvPr id="14" name="Google Shape;83;p16">
            <a:extLst>
              <a:ext uri="{FF2B5EF4-FFF2-40B4-BE49-F238E27FC236}">
                <a16:creationId xmlns:a16="http://schemas.microsoft.com/office/drawing/2014/main" id="{19970C3B-E64B-42B0-AB6B-95AB9A0FADEC}"/>
              </a:ext>
            </a:extLst>
          </p:cNvPr>
          <p:cNvSpPr txBox="1"/>
          <p:nvPr/>
        </p:nvSpPr>
        <p:spPr>
          <a:xfrm>
            <a:off x="5198047" y="2803879"/>
            <a:ext cx="3722796" cy="2200274"/>
          </a:xfrm>
          <a:prstGeom prst="rect">
            <a:avLst/>
          </a:prstGeom>
          <a:noFill/>
          <a:ln w="9525" cap="flat" cmpd="sng">
            <a:solidFill>
              <a:schemeClr val="dk1"/>
            </a:solidFill>
            <a:prstDash val="solid"/>
            <a:round/>
            <a:headEnd type="none" w="sm" len="sm"/>
            <a:tailEnd type="none" w="sm" len="sm"/>
          </a:ln>
        </p:spPr>
        <p:txBody>
          <a:bodyPr spcFirstLastPara="1" wrap="square" lIns="68569" tIns="68569" rIns="68569" bIns="68569" anchor="t" anchorCtr="0">
            <a:noAutofit/>
          </a:bodyPr>
          <a:lstStyle/>
          <a:p>
            <a:pPr marL="205740" defTabSz="685800">
              <a:spcAft>
                <a:spcPts val="450"/>
              </a:spcAft>
              <a:buClrTx/>
              <a:buFontTx/>
              <a:buAutoNum type="arabicPeriod"/>
            </a:pPr>
            <a:endParaRPr sz="1500" kern="1200" dirty="0">
              <a:solidFill>
                <a:prstClr val="black"/>
              </a:solidFill>
              <a:latin typeface="Calibri Light" panose="020F0302020204030204"/>
            </a:endParaRPr>
          </a:p>
        </p:txBody>
      </p:sp>
      <p:pic>
        <p:nvPicPr>
          <p:cNvPr id="4104" name="Picture 8" descr="Requirements - Free user icons">
            <a:extLst>
              <a:ext uri="{FF2B5EF4-FFF2-40B4-BE49-F238E27FC236}">
                <a16:creationId xmlns:a16="http://schemas.microsoft.com/office/drawing/2014/main" id="{FA872145-9CCF-4FC7-8F5F-0729954D3BB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576519" y="3755347"/>
            <a:ext cx="478972" cy="4789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4BDCC6D-830E-4AD3-BA34-01F7915FF51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59151" y="1868343"/>
            <a:ext cx="2230976" cy="2200275"/>
          </a:xfrm>
          <a:prstGeom prst="rect">
            <a:avLst/>
          </a:prstGeom>
        </p:spPr>
      </p:pic>
      <p:pic>
        <p:nvPicPr>
          <p:cNvPr id="5122" name="Picture 2" descr="Robot - Free technology icons">
            <a:extLst>
              <a:ext uri="{FF2B5EF4-FFF2-40B4-BE49-F238E27FC236}">
                <a16:creationId xmlns:a16="http://schemas.microsoft.com/office/drawing/2014/main" id="{658C25AB-0701-4A11-8C96-37AEA86B8704}"/>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2270625" y="3287962"/>
            <a:ext cx="282076" cy="2820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obot - Free technology icons">
            <a:extLst>
              <a:ext uri="{FF2B5EF4-FFF2-40B4-BE49-F238E27FC236}">
                <a16:creationId xmlns:a16="http://schemas.microsoft.com/office/drawing/2014/main" id="{DE32FFD2-E8F4-463F-9404-B64B7A693655}"/>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533928" y="2201245"/>
            <a:ext cx="445448" cy="44544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71787A2-A885-43E5-ACFC-A4699BBB9553}"/>
              </a:ext>
            </a:extLst>
          </p:cNvPr>
          <p:cNvSpPr/>
          <p:nvPr/>
        </p:nvSpPr>
        <p:spPr>
          <a:xfrm>
            <a:off x="5236070" y="2851589"/>
            <a:ext cx="3641231" cy="2195473"/>
          </a:xfrm>
          <a:prstGeom prst="rect">
            <a:avLst/>
          </a:prstGeom>
        </p:spPr>
        <p:txBody>
          <a:bodyPr wrap="square">
            <a:spAutoFit/>
          </a:bodyPr>
          <a:lstStyle/>
          <a:p>
            <a:pPr marL="257175" indent="-257175" defTabSz="685800">
              <a:spcAft>
                <a:spcPts val="450"/>
              </a:spcAft>
              <a:buClrTx/>
              <a:buFont typeface="+mj-lt"/>
              <a:buAutoNum type="arabicPeriod"/>
            </a:pPr>
            <a:r>
              <a:rPr lang="en-US" sz="1500" kern="1200" dirty="0">
                <a:solidFill>
                  <a:srgbClr val="70AD47">
                    <a:lumMod val="75000"/>
                  </a:srgbClr>
                </a:solidFill>
                <a:latin typeface="Calibri Light" panose="020F0302020204030204"/>
                <a:ea typeface="+mn-ea"/>
                <a:cs typeface="+mn-cs"/>
              </a:rPr>
              <a:t>Robots should always reach their destinations with minimum traveling time, regardless of the puzzle type</a:t>
            </a:r>
          </a:p>
          <a:p>
            <a:pPr marL="257175" indent="-257175" defTabSz="685800">
              <a:spcAft>
                <a:spcPts val="450"/>
              </a:spcAft>
              <a:buClrTx/>
              <a:buFont typeface="+mj-lt"/>
              <a:buAutoNum type="arabicPeriod"/>
            </a:pPr>
            <a:r>
              <a:rPr lang="en-US" sz="1500" kern="1200" dirty="0">
                <a:solidFill>
                  <a:srgbClr val="5B9BD5">
                    <a:lumMod val="75000"/>
                  </a:srgbClr>
                </a:solidFill>
                <a:latin typeface="Calibri Light" panose="020F0302020204030204"/>
                <a:ea typeface="+mn-ea"/>
                <a:cs typeface="+mn-cs"/>
              </a:rPr>
              <a:t>Robots cannot travel through walls (black) or closed doors (red)</a:t>
            </a:r>
          </a:p>
          <a:p>
            <a:pPr marL="257175" indent="-257175" defTabSz="685800">
              <a:spcAft>
                <a:spcPts val="450"/>
              </a:spcAft>
              <a:buClrTx/>
              <a:buFont typeface="+mj-lt"/>
              <a:buAutoNum type="arabicPeriod"/>
            </a:pPr>
            <a:r>
              <a:rPr lang="en-US" sz="1500" kern="1200" dirty="0">
                <a:solidFill>
                  <a:srgbClr val="C00000"/>
                </a:solidFill>
                <a:latin typeface="Calibri Light" panose="020F0302020204030204"/>
                <a:ea typeface="+mn-ea"/>
                <a:cs typeface="+mn-cs"/>
              </a:rPr>
              <a:t>Robots must visit the correspondingly numbered green region to pick the keys to open the doors</a:t>
            </a:r>
          </a:p>
        </p:txBody>
      </p:sp>
      <p:pic>
        <p:nvPicPr>
          <p:cNvPr id="20" name="Picture 2" descr="Robot - Free technology icons">
            <a:extLst>
              <a:ext uri="{FF2B5EF4-FFF2-40B4-BE49-F238E27FC236}">
                <a16:creationId xmlns:a16="http://schemas.microsoft.com/office/drawing/2014/main" id="{5CDDE4F6-5034-477E-B450-951633899FE4}"/>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835196" y="4929024"/>
            <a:ext cx="282076" cy="28207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923CC7B-1D62-4F96-9A1A-13333912E6A7}"/>
              </a:ext>
            </a:extLst>
          </p:cNvPr>
          <p:cNvGrpSpPr/>
          <p:nvPr/>
        </p:nvGrpSpPr>
        <p:grpSpPr>
          <a:xfrm>
            <a:off x="3718653" y="5219155"/>
            <a:ext cx="5322226" cy="1345534"/>
            <a:chOff x="3718653" y="5219155"/>
            <a:chExt cx="5322226" cy="1345534"/>
          </a:xfrm>
        </p:grpSpPr>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DDA752C0-1D4D-4E49-9E1A-E288A347A825}"/>
                    </a:ext>
                  </a:extLst>
                </p:cNvPr>
                <p:cNvSpPr/>
                <p:nvPr/>
              </p:nvSpPr>
              <p:spPr>
                <a:xfrm>
                  <a:off x="3718653" y="5823332"/>
                  <a:ext cx="5322226" cy="741357"/>
                </a:xfrm>
                <a:prstGeom prst="rect">
                  <a:avLst/>
                </a:prstGeom>
              </p:spPr>
              <p:txBody>
                <a:bodyPr wrap="none">
                  <a:spAutoFit/>
                </a:bodyPr>
                <a:lstStyle/>
                <a:p>
                  <a:pPr marL="0" indent="0" defTabSz="685800">
                    <a:buClrTx/>
                    <a:buNone/>
                  </a:pPr>
                  <a14:m>
                    <m:oMathPara xmlns:m="http://schemas.openxmlformats.org/officeDocument/2006/math">
                      <m:oMathParaPr>
                        <m:jc m:val="centerGroup"/>
                      </m:oMathParaPr>
                      <m:oMath xmlns:m="http://schemas.openxmlformats.org/officeDocument/2006/math">
                        <m:d>
                          <m:dPr>
                            <m:ctrlPr>
                              <a:rPr lang="en-US" sz="1500" i="1" kern="1200">
                                <a:solidFill>
                                  <a:srgbClr val="70AD47">
                                    <a:lumMod val="75000"/>
                                  </a:srgbClr>
                                </a:solidFill>
                                <a:latin typeface="Cambria Math" panose="02040503050406030204" pitchFamily="18" charset="0"/>
                                <a:ea typeface="+mn-ea"/>
                                <a:cs typeface="+mn-cs"/>
                              </a:rPr>
                            </m:ctrlPr>
                          </m:dPr>
                          <m:e>
                            <m:sSub>
                              <m:sSubPr>
                                <m:ctrlPr>
                                  <a:rPr lang="en-US" sz="1500" i="1" kern="1200">
                                    <a:solidFill>
                                      <a:srgbClr val="70AD47">
                                        <a:lumMod val="75000"/>
                                      </a:srgbClr>
                                    </a:solidFill>
                                    <a:latin typeface="Cambria Math" panose="02040503050406030204" pitchFamily="18" charset="0"/>
                                    <a:ea typeface="+mn-ea"/>
                                    <a:cs typeface="+mn-cs"/>
                                  </a:rPr>
                                </m:ctrlPr>
                              </m:sSubPr>
                              <m:e>
                                <m:r>
                                  <a:rPr lang="en-US" sz="1500" b="1" kern="1200">
                                    <a:solidFill>
                                      <a:srgbClr val="70AD47">
                                        <a:lumMod val="75000"/>
                                      </a:srgbClr>
                                    </a:solidFill>
                                    <a:latin typeface="Cambria Math" panose="02040503050406030204" pitchFamily="18" charset="0"/>
                                    <a:ea typeface="+mn-ea"/>
                                    <a:cs typeface="+mn-cs"/>
                                  </a:rPr>
                                  <m:t>𝐅</m:t>
                                </m:r>
                              </m:e>
                              <m:sub>
                                <m:d>
                                  <m:dPr>
                                    <m:begChr m:val="["/>
                                    <m:endChr m:val="]"/>
                                    <m:ctrlPr>
                                      <a:rPr lang="en-US" sz="1500" i="1" kern="1200">
                                        <a:solidFill>
                                          <a:srgbClr val="70AD47">
                                            <a:lumMod val="75000"/>
                                          </a:srgbClr>
                                        </a:solidFill>
                                        <a:latin typeface="Cambria Math" panose="02040503050406030204" pitchFamily="18" charset="0"/>
                                        <a:ea typeface="+mn-ea"/>
                                        <a:cs typeface="+mn-cs"/>
                                      </a:rPr>
                                    </m:ctrlPr>
                                  </m:dPr>
                                  <m:e>
                                    <m:r>
                                      <a:rPr lang="en-US" sz="1500" i="1" kern="1200">
                                        <a:solidFill>
                                          <a:srgbClr val="70AD47">
                                            <a:lumMod val="75000"/>
                                          </a:srgbClr>
                                        </a:solidFill>
                                        <a:latin typeface="Cambria Math" panose="02040503050406030204" pitchFamily="18" charset="0"/>
                                        <a:ea typeface="+mn-ea"/>
                                        <a:cs typeface="+mn-cs"/>
                                      </a:rPr>
                                      <m:t>0,10</m:t>
                                    </m:r>
                                  </m:e>
                                </m:d>
                              </m:sub>
                            </m:sSub>
                            <m:r>
                              <m:rPr>
                                <m:sty m:val="p"/>
                              </m:rPr>
                              <a:rPr lang="en-US" sz="1500" kern="1200">
                                <a:solidFill>
                                  <a:srgbClr val="70AD47">
                                    <a:lumMod val="75000"/>
                                  </a:srgbClr>
                                </a:solidFill>
                                <a:latin typeface="Cambria Math" panose="02040503050406030204" pitchFamily="18" charset="0"/>
                                <a:ea typeface="+mn-ea"/>
                                <a:cs typeface="+mn-cs"/>
                              </a:rPr>
                              <m:t>Destination</m:t>
                            </m:r>
                          </m:e>
                        </m:d>
                        <m:r>
                          <a:rPr lang="en-US" sz="1500" i="1" kern="1200">
                            <a:solidFill>
                              <a:prstClr val="black"/>
                            </a:solidFill>
                            <a:latin typeface="Cambria Math" panose="02040503050406030204" pitchFamily="18" charset="0"/>
                            <a:ea typeface="+mn-ea"/>
                            <a:cs typeface="+mn-cs"/>
                          </a:rPr>
                          <m:t>∧</m:t>
                        </m:r>
                        <m:d>
                          <m:dPr>
                            <m:ctrlPr>
                              <a:rPr lang="en-US" sz="1500" i="1" kern="1200">
                                <a:solidFill>
                                  <a:srgbClr val="5B9BD5">
                                    <a:lumMod val="75000"/>
                                  </a:srgbClr>
                                </a:solidFill>
                                <a:latin typeface="Cambria Math" panose="02040503050406030204" pitchFamily="18" charset="0"/>
                                <a:ea typeface="+mn-ea"/>
                                <a:cs typeface="+mn-cs"/>
                              </a:rPr>
                            </m:ctrlPr>
                          </m:dPr>
                          <m:e>
                            <m:sSub>
                              <m:sSubPr>
                                <m:ctrlPr>
                                  <a:rPr lang="en-US" sz="1500" i="1" kern="1200">
                                    <a:solidFill>
                                      <a:srgbClr val="5B9BD5">
                                        <a:lumMod val="75000"/>
                                      </a:srgbClr>
                                    </a:solidFill>
                                    <a:latin typeface="Cambria Math" panose="02040503050406030204" pitchFamily="18" charset="0"/>
                                    <a:ea typeface="+mn-ea"/>
                                    <a:cs typeface="+mn-cs"/>
                                  </a:rPr>
                                </m:ctrlPr>
                              </m:sSubPr>
                              <m:e>
                                <m:r>
                                  <a:rPr lang="en-US" sz="1500" b="1" kern="1200">
                                    <a:solidFill>
                                      <a:srgbClr val="5B9BD5">
                                        <a:lumMod val="75000"/>
                                      </a:srgbClr>
                                    </a:solidFill>
                                    <a:latin typeface="Cambria Math" panose="02040503050406030204" pitchFamily="18" charset="0"/>
                                    <a:ea typeface="+mn-ea"/>
                                    <a:cs typeface="+mn-cs"/>
                                  </a:rPr>
                                  <m:t>𝐆</m:t>
                                </m:r>
                              </m:e>
                              <m:sub>
                                <m:d>
                                  <m:dPr>
                                    <m:begChr m:val="["/>
                                    <m:endChr m:val="]"/>
                                    <m:ctrlPr>
                                      <a:rPr lang="en-US" sz="1500" i="1" kern="1200">
                                        <a:solidFill>
                                          <a:srgbClr val="5B9BD5">
                                            <a:lumMod val="75000"/>
                                          </a:srgbClr>
                                        </a:solidFill>
                                        <a:latin typeface="Cambria Math" panose="02040503050406030204" pitchFamily="18" charset="0"/>
                                        <a:ea typeface="+mn-ea"/>
                                        <a:cs typeface="+mn-cs"/>
                                      </a:rPr>
                                    </m:ctrlPr>
                                  </m:dPr>
                                  <m:e>
                                    <m:r>
                                      <a:rPr lang="en-US" sz="1500" i="1" kern="1200">
                                        <a:solidFill>
                                          <a:srgbClr val="5B9BD5">
                                            <a:lumMod val="75000"/>
                                          </a:srgbClr>
                                        </a:solidFill>
                                        <a:latin typeface="Cambria Math" panose="02040503050406030204" pitchFamily="18" charset="0"/>
                                        <a:ea typeface="+mn-ea"/>
                                        <a:cs typeface="+mn-cs"/>
                                      </a:rPr>
                                      <m:t>0,10</m:t>
                                    </m:r>
                                  </m:e>
                                </m:d>
                              </m:sub>
                            </m:sSub>
                            <m:r>
                              <a:rPr lang="en-US" sz="1500" i="1" kern="1200">
                                <a:solidFill>
                                  <a:srgbClr val="5B9BD5">
                                    <a:lumMod val="75000"/>
                                  </a:srgbClr>
                                </a:solidFill>
                                <a:latin typeface="Cambria Math" panose="02040503050406030204" pitchFamily="18" charset="0"/>
                                <a:ea typeface="+mn-ea"/>
                                <a:cs typeface="+mn-cs"/>
                              </a:rPr>
                              <m:t>¬</m:t>
                            </m:r>
                            <m:r>
                              <m:rPr>
                                <m:sty m:val="p"/>
                              </m:rPr>
                              <a:rPr lang="en-US" sz="1500" kern="1200">
                                <a:solidFill>
                                  <a:srgbClr val="5B9BD5">
                                    <a:lumMod val="75000"/>
                                  </a:srgbClr>
                                </a:solidFill>
                                <a:latin typeface="Cambria Math" panose="02040503050406030204" pitchFamily="18" charset="0"/>
                                <a:ea typeface="+mn-ea"/>
                                <a:cs typeface="+mn-cs"/>
                              </a:rPr>
                              <m:t>Wall</m:t>
                            </m:r>
                          </m:e>
                        </m:d>
                        <m:r>
                          <a:rPr lang="en-US" sz="1500" i="1" kern="1200">
                            <a:solidFill>
                              <a:prstClr val="black"/>
                            </a:solidFill>
                            <a:latin typeface="Cambria Math" panose="02040503050406030204" pitchFamily="18" charset="0"/>
                            <a:ea typeface="+mn-ea"/>
                            <a:cs typeface="+mn-cs"/>
                          </a:rPr>
                          <m:t>∧ </m:t>
                        </m:r>
                        <m:d>
                          <m:dPr>
                            <m:ctrlPr>
                              <a:rPr lang="en-US" sz="1500" i="1" kern="1200">
                                <a:solidFill>
                                  <a:srgbClr val="C00000"/>
                                </a:solidFill>
                                <a:latin typeface="Cambria Math" panose="02040503050406030204" pitchFamily="18" charset="0"/>
                                <a:ea typeface="+mn-ea"/>
                                <a:cs typeface="+mn-cs"/>
                              </a:rPr>
                            </m:ctrlPr>
                          </m:dPr>
                          <m:e>
                            <m:nary>
                              <m:naryPr>
                                <m:chr m:val="⋀"/>
                                <m:ctrlPr>
                                  <a:rPr lang="en-US" sz="1500" i="1" kern="1200">
                                    <a:solidFill>
                                      <a:srgbClr val="C00000"/>
                                    </a:solidFill>
                                    <a:latin typeface="Cambria Math" panose="02040503050406030204" pitchFamily="18" charset="0"/>
                                    <a:ea typeface="+mn-ea"/>
                                    <a:cs typeface="+mn-cs"/>
                                  </a:rPr>
                                </m:ctrlPr>
                              </m:naryPr>
                              <m:sub>
                                <m:r>
                                  <m:rPr>
                                    <m:brk m:alnAt="23"/>
                                  </m:rPr>
                                  <a:rPr lang="en-US" sz="1500" i="1" kern="1200">
                                    <a:solidFill>
                                      <a:srgbClr val="C00000"/>
                                    </a:solidFill>
                                    <a:latin typeface="Cambria Math" panose="02040503050406030204" pitchFamily="18" charset="0"/>
                                    <a:ea typeface="+mn-ea"/>
                                    <a:cs typeface="+mn-cs"/>
                                  </a:rPr>
                                  <m:t>𝑖</m:t>
                                </m:r>
                                <m:r>
                                  <a:rPr lang="en-US" sz="1500" i="1" kern="1200">
                                    <a:solidFill>
                                      <a:srgbClr val="C00000"/>
                                    </a:solidFill>
                                    <a:latin typeface="Cambria Math" panose="02040503050406030204" pitchFamily="18" charset="0"/>
                                    <a:ea typeface="+mn-ea"/>
                                    <a:cs typeface="+mn-cs"/>
                                  </a:rPr>
                                  <m:t>=1</m:t>
                                </m:r>
                              </m:sub>
                              <m:sup>
                                <m:r>
                                  <a:rPr lang="en-US" sz="1500" i="1" kern="1200">
                                    <a:solidFill>
                                      <a:srgbClr val="C00000"/>
                                    </a:solidFill>
                                    <a:latin typeface="Cambria Math" panose="02040503050406030204" pitchFamily="18" charset="0"/>
                                    <a:ea typeface="+mn-ea"/>
                                    <a:cs typeface="+mn-cs"/>
                                  </a:rPr>
                                  <m:t>𝑁</m:t>
                                </m:r>
                              </m:sup>
                              <m:e>
                                <m:r>
                                  <a:rPr lang="en-US" sz="1500" i="1" kern="1200">
                                    <a:solidFill>
                                      <a:srgbClr val="C00000"/>
                                    </a:solidFill>
                                    <a:latin typeface="Cambria Math" panose="02040503050406030204" pitchFamily="18" charset="0"/>
                                    <a:ea typeface="+mn-ea"/>
                                    <a:cs typeface="+mn-cs"/>
                                  </a:rPr>
                                  <m:t>¬</m:t>
                                </m:r>
                                <m:r>
                                  <m:rPr>
                                    <m:sty m:val="p"/>
                                  </m:rPr>
                                  <a:rPr lang="en-US" sz="1500" kern="1200">
                                    <a:solidFill>
                                      <a:srgbClr val="C00000"/>
                                    </a:solidFill>
                                    <a:latin typeface="Cambria Math" panose="02040503050406030204" pitchFamily="18" charset="0"/>
                                    <a:ea typeface="+mn-ea"/>
                                    <a:cs typeface="+mn-cs"/>
                                  </a:rPr>
                                  <m:t>Doo</m:t>
                                </m:r>
                                <m:sSub>
                                  <m:sSubPr>
                                    <m:ctrlPr>
                                      <a:rPr lang="en-US" sz="1500" i="1" kern="1200">
                                        <a:solidFill>
                                          <a:srgbClr val="C00000"/>
                                        </a:solidFill>
                                        <a:latin typeface="Cambria Math" panose="02040503050406030204" pitchFamily="18" charset="0"/>
                                        <a:ea typeface="+mn-ea"/>
                                        <a:cs typeface="+mn-cs"/>
                                      </a:rPr>
                                    </m:ctrlPr>
                                  </m:sSubPr>
                                  <m:e>
                                    <m:r>
                                      <m:rPr>
                                        <m:sty m:val="p"/>
                                      </m:rPr>
                                      <a:rPr lang="en-US" sz="1500" kern="1200">
                                        <a:solidFill>
                                          <a:srgbClr val="C00000"/>
                                        </a:solidFill>
                                        <a:latin typeface="Cambria Math" panose="02040503050406030204" pitchFamily="18" charset="0"/>
                                        <a:ea typeface="+mn-ea"/>
                                        <a:cs typeface="+mn-cs"/>
                                      </a:rPr>
                                      <m:t>r</m:t>
                                    </m:r>
                                  </m:e>
                                  <m:sub>
                                    <m:r>
                                      <a:rPr lang="en-US" sz="1500" i="1" kern="1200">
                                        <a:solidFill>
                                          <a:srgbClr val="C00000"/>
                                        </a:solidFill>
                                        <a:latin typeface="Cambria Math" panose="02040503050406030204" pitchFamily="18" charset="0"/>
                                        <a:ea typeface="+mn-ea"/>
                                        <a:cs typeface="+mn-cs"/>
                                      </a:rPr>
                                      <m:t>𝑖</m:t>
                                    </m:r>
                                  </m:sub>
                                </m:sSub>
                              </m:e>
                            </m:nary>
                            <m:r>
                              <a:rPr lang="en-US" sz="1500" i="1" kern="1200">
                                <a:solidFill>
                                  <a:srgbClr val="C00000"/>
                                </a:solidFill>
                                <a:latin typeface="Cambria Math" panose="02040503050406030204" pitchFamily="18" charset="0"/>
                                <a:ea typeface="+mn-ea"/>
                                <a:cs typeface="+mn-cs"/>
                              </a:rPr>
                              <m:t> </m:t>
                            </m:r>
                            <m:r>
                              <a:rPr lang="en-US" sz="1500" b="1" kern="1200">
                                <a:solidFill>
                                  <a:srgbClr val="C00000"/>
                                </a:solidFill>
                                <a:latin typeface="Cambria Math" panose="02040503050406030204" pitchFamily="18" charset="0"/>
                                <a:ea typeface="+mn-ea"/>
                                <a:cs typeface="+mn-cs"/>
                              </a:rPr>
                              <m:t>𝐔</m:t>
                            </m:r>
                            <m:r>
                              <a:rPr lang="en-US" sz="1500" i="1" kern="1200">
                                <a:solidFill>
                                  <a:srgbClr val="C00000"/>
                                </a:solidFill>
                                <a:latin typeface="Cambria Math" panose="02040503050406030204" pitchFamily="18" charset="0"/>
                                <a:ea typeface="+mn-ea"/>
                                <a:cs typeface="+mn-cs"/>
                              </a:rPr>
                              <m:t> </m:t>
                            </m:r>
                            <m:sSub>
                              <m:sSubPr>
                                <m:ctrlPr>
                                  <a:rPr lang="en-US" sz="1500" i="1" kern="1200">
                                    <a:solidFill>
                                      <a:srgbClr val="C00000"/>
                                    </a:solidFill>
                                    <a:latin typeface="Cambria Math" panose="02040503050406030204" pitchFamily="18" charset="0"/>
                                    <a:ea typeface="+mn-ea"/>
                                    <a:cs typeface="+mn-cs"/>
                                  </a:rPr>
                                </m:ctrlPr>
                              </m:sSubPr>
                              <m:e>
                                <m:r>
                                  <m:rPr>
                                    <m:sty m:val="p"/>
                                  </m:rPr>
                                  <a:rPr lang="en-US" sz="1500" kern="1200">
                                    <a:solidFill>
                                      <a:srgbClr val="C00000"/>
                                    </a:solidFill>
                                    <a:latin typeface="Cambria Math" panose="02040503050406030204" pitchFamily="18" charset="0"/>
                                    <a:ea typeface="+mn-ea"/>
                                    <a:cs typeface="+mn-cs"/>
                                  </a:rPr>
                                  <m:t>Key</m:t>
                                </m:r>
                              </m:e>
                              <m:sub>
                                <m:r>
                                  <a:rPr lang="en-US" sz="1500" i="1" kern="1200">
                                    <a:solidFill>
                                      <a:srgbClr val="C00000"/>
                                    </a:solidFill>
                                    <a:latin typeface="Cambria Math" panose="02040503050406030204" pitchFamily="18" charset="0"/>
                                    <a:ea typeface="+mn-ea"/>
                                    <a:cs typeface="+mn-cs"/>
                                  </a:rPr>
                                  <m:t>𝑖</m:t>
                                </m:r>
                              </m:sub>
                            </m:sSub>
                            <m:r>
                              <a:rPr lang="en-US" sz="1500" i="1" kern="1200">
                                <a:solidFill>
                                  <a:srgbClr val="C00000"/>
                                </a:solidFill>
                                <a:latin typeface="Cambria Math" panose="02040503050406030204" pitchFamily="18" charset="0"/>
                                <a:ea typeface="+mn-ea"/>
                                <a:cs typeface="+mn-cs"/>
                              </a:rPr>
                              <m:t>  </m:t>
                            </m:r>
                          </m:e>
                        </m:d>
                      </m:oMath>
                    </m:oMathPara>
                  </a14:m>
                  <a:endParaRPr lang="en-US" sz="1500" kern="1200" dirty="0">
                    <a:solidFill>
                      <a:prstClr val="black"/>
                    </a:solidFill>
                    <a:ea typeface="+mn-ea"/>
                    <a:cs typeface="+mn-cs"/>
                  </a:endParaRPr>
                </a:p>
              </p:txBody>
            </p:sp>
          </mc:Choice>
          <mc:Fallback>
            <p:sp>
              <p:nvSpPr>
                <p:cNvPr id="15" name="Rectangle 14">
                  <a:extLst>
                    <a:ext uri="{FF2B5EF4-FFF2-40B4-BE49-F238E27FC236}">
                      <a16:creationId xmlns:a16="http://schemas.microsoft.com/office/drawing/2014/main" id="{DDA752C0-1D4D-4E49-9E1A-E288A347A825}"/>
                    </a:ext>
                  </a:extLst>
                </p:cNvPr>
                <p:cNvSpPr>
                  <a:spLocks noRot="1" noChangeAspect="1" noMove="1" noResize="1" noEditPoints="1" noAdjustHandles="1" noChangeArrowheads="1" noChangeShapeType="1" noTextEdit="1"/>
                </p:cNvSpPr>
                <p:nvPr/>
              </p:nvSpPr>
              <p:spPr>
                <a:xfrm>
                  <a:off x="3718653" y="5823332"/>
                  <a:ext cx="5322226" cy="741357"/>
                </a:xfrm>
                <a:prstGeom prst="rect">
                  <a:avLst/>
                </a:prstGeom>
                <a:blipFill>
                  <a:blip r:embed="rId7"/>
                  <a:stretch>
                    <a:fillRect t="-96610" b="-150847"/>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11B7409C-C232-B744-B97A-3A236A6A370A}"/>
                </a:ext>
              </a:extLst>
            </p:cNvPr>
            <p:cNvSpPr txBox="1"/>
            <p:nvPr/>
          </p:nvSpPr>
          <p:spPr>
            <a:xfrm>
              <a:off x="3718653" y="5219155"/>
              <a:ext cx="5231558" cy="4334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800" b="0" i="0" u="none" strike="noStrike" cap="none" spc="0" normalizeH="0" baseline="0" dirty="0">
                  <a:ln>
                    <a:noFill/>
                  </a:ln>
                  <a:solidFill>
                    <a:srgbClr val="000000"/>
                  </a:solidFill>
                  <a:effectLst/>
                  <a:uFillTx/>
                  <a:latin typeface="Century Gothic" panose="020B0502020202020204" pitchFamily="34" charset="0"/>
                  <a:sym typeface="Calibri"/>
                </a:rPr>
                <a:t>Temporal logic representation of these rules is:</a:t>
              </a:r>
            </a:p>
          </p:txBody>
        </p:sp>
      </p:grpSp>
    </p:spTree>
    <p:extLst>
      <p:ext uri="{BB962C8B-B14F-4D97-AF65-F5344CB8AC3E}">
        <p14:creationId xmlns:p14="http://schemas.microsoft.com/office/powerpoint/2010/main" val="31892704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2773767E-36C0-40B4-89B6-E120D0FB725F}"/>
                  </a:ext>
                </a:extLst>
              </p:cNvPr>
              <p:cNvSpPr/>
              <p:nvPr/>
            </p:nvSpPr>
            <p:spPr>
              <a:xfrm>
                <a:off x="1884284" y="5175861"/>
                <a:ext cx="5313185" cy="676532"/>
              </a:xfrm>
              <a:prstGeom prst="rect">
                <a:avLst/>
              </a:prstGeom>
            </p:spPr>
            <p:txBody>
              <a:bodyPr wrap="square">
                <a:spAutoFit/>
              </a:bodyPr>
              <a:lstStyle/>
              <a:p>
                <a:pPr marL="0" indent="0" defTabSz="685800">
                  <a:buClrTx/>
                  <a:buNone/>
                </a:pPr>
                <a14:m>
                  <m:oMathPara xmlns:m="http://schemas.openxmlformats.org/officeDocument/2006/math">
                    <m:oMathParaPr>
                      <m:jc m:val="centerGroup"/>
                    </m:oMathParaPr>
                    <m:oMath xmlns:m="http://schemas.openxmlformats.org/officeDocument/2006/math">
                      <m:d>
                        <m:dPr>
                          <m:ctrlPr>
                            <a:rPr lang="en-US" sz="1350" i="1" kern="1200">
                              <a:solidFill>
                                <a:prstClr val="black"/>
                              </a:solidFill>
                              <a:latin typeface="Cambria Math" panose="02040503050406030204" pitchFamily="18" charset="0"/>
                              <a:ea typeface="+mn-ea"/>
                              <a:cs typeface="+mn-cs"/>
                            </a:rPr>
                          </m:ctrlPr>
                        </m:dPr>
                        <m:e>
                          <m:sSub>
                            <m:sSubPr>
                              <m:ctrlPr>
                                <a:rPr lang="en-US" sz="1350" i="1" kern="1200">
                                  <a:solidFill>
                                    <a:prstClr val="black"/>
                                  </a:solidFill>
                                  <a:latin typeface="Cambria Math" panose="02040503050406030204" pitchFamily="18" charset="0"/>
                                  <a:ea typeface="+mn-ea"/>
                                  <a:cs typeface="+mn-cs"/>
                                </a:rPr>
                              </m:ctrlPr>
                            </m:sSubPr>
                            <m:e>
                              <m:r>
                                <a:rPr lang="en-US" sz="1350" b="1" kern="1200">
                                  <a:solidFill>
                                    <a:prstClr val="black"/>
                                  </a:solidFill>
                                  <a:latin typeface="Cambria Math" panose="02040503050406030204" pitchFamily="18" charset="0"/>
                                  <a:ea typeface="+mn-ea"/>
                                  <a:cs typeface="+mn-cs"/>
                                </a:rPr>
                                <m:t>𝐅</m:t>
                              </m:r>
                            </m:e>
                            <m:sub>
                              <m:d>
                                <m:dPr>
                                  <m:begChr m:val="["/>
                                  <m:endChr m:val="]"/>
                                  <m:ctrlPr>
                                    <a:rPr lang="en-US" sz="1350" i="1" kern="1200">
                                      <a:solidFill>
                                        <a:prstClr val="black"/>
                                      </a:solidFill>
                                      <a:latin typeface="Cambria Math" panose="02040503050406030204" pitchFamily="18" charset="0"/>
                                      <a:ea typeface="+mn-ea"/>
                                      <a:cs typeface="+mn-cs"/>
                                    </a:rPr>
                                  </m:ctrlPr>
                                </m:dPr>
                                <m:e>
                                  <m:r>
                                    <a:rPr lang="en-US" sz="1350" i="1" kern="1200">
                                      <a:solidFill>
                                        <a:prstClr val="black"/>
                                      </a:solidFill>
                                      <a:latin typeface="Cambria Math" panose="02040503050406030204" pitchFamily="18" charset="0"/>
                                      <a:ea typeface="+mn-ea"/>
                                      <a:cs typeface="+mn-cs"/>
                                    </a:rPr>
                                    <m:t>0,10</m:t>
                                  </m:r>
                                </m:e>
                              </m:d>
                            </m:sub>
                          </m:sSub>
                          <m:r>
                            <m:rPr>
                              <m:sty m:val="p"/>
                            </m:rPr>
                            <a:rPr lang="en-US" sz="1350" kern="1200">
                              <a:solidFill>
                                <a:prstClr val="black"/>
                              </a:solidFill>
                              <a:latin typeface="Cambria Math" panose="02040503050406030204" pitchFamily="18" charset="0"/>
                              <a:ea typeface="+mn-ea"/>
                              <a:cs typeface="+mn-cs"/>
                            </a:rPr>
                            <m:t>Destination</m:t>
                          </m:r>
                        </m:e>
                      </m:d>
                      <m:r>
                        <a:rPr lang="en-US" sz="1350" i="1" kern="1200">
                          <a:solidFill>
                            <a:prstClr val="black"/>
                          </a:solidFill>
                          <a:latin typeface="Cambria Math" panose="02040503050406030204" pitchFamily="18" charset="0"/>
                          <a:ea typeface="+mn-ea"/>
                          <a:cs typeface="+mn-cs"/>
                        </a:rPr>
                        <m:t>∧</m:t>
                      </m:r>
                      <m:d>
                        <m:dPr>
                          <m:ctrlPr>
                            <a:rPr lang="en-US" sz="1350" i="1" kern="1200">
                              <a:solidFill>
                                <a:prstClr val="black"/>
                              </a:solidFill>
                              <a:latin typeface="Cambria Math" panose="02040503050406030204" pitchFamily="18" charset="0"/>
                              <a:ea typeface="+mn-ea"/>
                              <a:cs typeface="+mn-cs"/>
                            </a:rPr>
                          </m:ctrlPr>
                        </m:dPr>
                        <m:e>
                          <m:sSub>
                            <m:sSubPr>
                              <m:ctrlPr>
                                <a:rPr lang="en-US" sz="1350" i="1" kern="1200">
                                  <a:solidFill>
                                    <a:prstClr val="black"/>
                                  </a:solidFill>
                                  <a:latin typeface="Cambria Math" panose="02040503050406030204" pitchFamily="18" charset="0"/>
                                  <a:ea typeface="+mn-ea"/>
                                  <a:cs typeface="+mn-cs"/>
                                </a:rPr>
                              </m:ctrlPr>
                            </m:sSubPr>
                            <m:e>
                              <m:r>
                                <a:rPr lang="en-US" sz="1350" b="1" kern="1200">
                                  <a:solidFill>
                                    <a:prstClr val="black"/>
                                  </a:solidFill>
                                  <a:latin typeface="Cambria Math" panose="02040503050406030204" pitchFamily="18" charset="0"/>
                                  <a:ea typeface="+mn-ea"/>
                                  <a:cs typeface="+mn-cs"/>
                                </a:rPr>
                                <m:t>𝐆</m:t>
                              </m:r>
                            </m:e>
                            <m:sub>
                              <m:d>
                                <m:dPr>
                                  <m:begChr m:val="["/>
                                  <m:endChr m:val="]"/>
                                  <m:ctrlPr>
                                    <a:rPr lang="en-US" sz="1350" i="1" kern="1200">
                                      <a:solidFill>
                                        <a:prstClr val="black"/>
                                      </a:solidFill>
                                      <a:latin typeface="Cambria Math" panose="02040503050406030204" pitchFamily="18" charset="0"/>
                                      <a:ea typeface="+mn-ea"/>
                                      <a:cs typeface="+mn-cs"/>
                                    </a:rPr>
                                  </m:ctrlPr>
                                </m:dPr>
                                <m:e>
                                  <m:r>
                                    <a:rPr lang="en-US" sz="1350" i="1" kern="1200">
                                      <a:solidFill>
                                        <a:prstClr val="black"/>
                                      </a:solidFill>
                                      <a:latin typeface="Cambria Math" panose="02040503050406030204" pitchFamily="18" charset="0"/>
                                      <a:ea typeface="+mn-ea"/>
                                      <a:cs typeface="+mn-cs"/>
                                    </a:rPr>
                                    <m:t>0,10</m:t>
                                  </m:r>
                                </m:e>
                              </m:d>
                            </m:sub>
                          </m:sSub>
                          <m:r>
                            <a:rPr lang="en-US" sz="1350" i="1" kern="1200">
                              <a:solidFill>
                                <a:prstClr val="black"/>
                              </a:solidFill>
                              <a:latin typeface="Cambria Math" panose="02040503050406030204" pitchFamily="18" charset="0"/>
                              <a:ea typeface="+mn-ea"/>
                              <a:cs typeface="+mn-cs"/>
                            </a:rPr>
                            <m:t>¬</m:t>
                          </m:r>
                          <m:r>
                            <m:rPr>
                              <m:sty m:val="p"/>
                            </m:rPr>
                            <a:rPr lang="en-US" sz="1350" kern="1200">
                              <a:solidFill>
                                <a:prstClr val="black"/>
                              </a:solidFill>
                              <a:latin typeface="Cambria Math" panose="02040503050406030204" pitchFamily="18" charset="0"/>
                              <a:ea typeface="+mn-ea"/>
                              <a:cs typeface="+mn-cs"/>
                            </a:rPr>
                            <m:t>Wall</m:t>
                          </m:r>
                        </m:e>
                      </m:d>
                      <m:r>
                        <a:rPr lang="en-US" sz="1350" i="1" kern="1200">
                          <a:solidFill>
                            <a:prstClr val="black"/>
                          </a:solidFill>
                          <a:latin typeface="Cambria Math" panose="02040503050406030204" pitchFamily="18" charset="0"/>
                          <a:ea typeface="+mn-ea"/>
                          <a:cs typeface="+mn-cs"/>
                        </a:rPr>
                        <m:t>∧ </m:t>
                      </m:r>
                      <m:d>
                        <m:dPr>
                          <m:ctrlPr>
                            <a:rPr lang="en-US" sz="1350" i="1" kern="1200">
                              <a:solidFill>
                                <a:prstClr val="black"/>
                              </a:solidFill>
                              <a:latin typeface="Cambria Math" panose="02040503050406030204" pitchFamily="18" charset="0"/>
                              <a:ea typeface="+mn-ea"/>
                              <a:cs typeface="+mn-cs"/>
                            </a:rPr>
                          </m:ctrlPr>
                        </m:dPr>
                        <m:e>
                          <m:nary>
                            <m:naryPr>
                              <m:chr m:val="⋀"/>
                              <m:ctrlPr>
                                <a:rPr lang="en-US" sz="1350" i="1" kern="1200">
                                  <a:solidFill>
                                    <a:prstClr val="black"/>
                                  </a:solidFill>
                                  <a:latin typeface="Cambria Math" panose="02040503050406030204" pitchFamily="18" charset="0"/>
                                  <a:ea typeface="+mn-ea"/>
                                  <a:cs typeface="+mn-cs"/>
                                </a:rPr>
                              </m:ctrlPr>
                            </m:naryPr>
                            <m:sub>
                              <m:r>
                                <m:rPr>
                                  <m:brk m:alnAt="23"/>
                                </m:rPr>
                                <a:rPr lang="en-US" sz="1350" i="1" kern="1200">
                                  <a:solidFill>
                                    <a:prstClr val="black"/>
                                  </a:solidFill>
                                  <a:latin typeface="Cambria Math" panose="02040503050406030204" pitchFamily="18" charset="0"/>
                                  <a:ea typeface="+mn-ea"/>
                                  <a:cs typeface="+mn-cs"/>
                                </a:rPr>
                                <m:t>𝑖</m:t>
                              </m:r>
                              <m:r>
                                <a:rPr lang="en-US" sz="1350" i="1" kern="1200">
                                  <a:solidFill>
                                    <a:prstClr val="black"/>
                                  </a:solidFill>
                                  <a:latin typeface="Cambria Math" panose="02040503050406030204" pitchFamily="18" charset="0"/>
                                  <a:ea typeface="+mn-ea"/>
                                  <a:cs typeface="+mn-cs"/>
                                </a:rPr>
                                <m:t>=1</m:t>
                              </m:r>
                            </m:sub>
                            <m:sup>
                              <m:r>
                                <a:rPr lang="en-US" sz="1350" i="1" kern="1200">
                                  <a:solidFill>
                                    <a:prstClr val="black"/>
                                  </a:solidFill>
                                  <a:latin typeface="Cambria Math" panose="02040503050406030204" pitchFamily="18" charset="0"/>
                                  <a:ea typeface="+mn-ea"/>
                                  <a:cs typeface="+mn-cs"/>
                                </a:rPr>
                                <m:t>𝑁</m:t>
                              </m:r>
                            </m:sup>
                            <m:e>
                              <m:r>
                                <a:rPr lang="en-US" sz="1350" i="1" kern="1200">
                                  <a:solidFill>
                                    <a:prstClr val="black"/>
                                  </a:solidFill>
                                  <a:latin typeface="Cambria Math" panose="02040503050406030204" pitchFamily="18" charset="0"/>
                                  <a:ea typeface="+mn-ea"/>
                                  <a:cs typeface="+mn-cs"/>
                                </a:rPr>
                                <m:t>¬</m:t>
                              </m:r>
                              <m:r>
                                <m:rPr>
                                  <m:sty m:val="p"/>
                                </m:rPr>
                                <a:rPr lang="en-US" sz="1350" kern="1200">
                                  <a:solidFill>
                                    <a:prstClr val="black"/>
                                  </a:solidFill>
                                  <a:latin typeface="Cambria Math" panose="02040503050406030204" pitchFamily="18" charset="0"/>
                                  <a:ea typeface="+mn-ea"/>
                                  <a:cs typeface="+mn-cs"/>
                                </a:rPr>
                                <m:t>Doo</m:t>
                              </m:r>
                              <m:sSub>
                                <m:sSubPr>
                                  <m:ctrlPr>
                                    <a:rPr lang="en-US" sz="1350" i="1" kern="1200">
                                      <a:solidFill>
                                        <a:prstClr val="black"/>
                                      </a:solidFill>
                                      <a:latin typeface="Cambria Math" panose="02040503050406030204" pitchFamily="18" charset="0"/>
                                      <a:ea typeface="+mn-ea"/>
                                      <a:cs typeface="+mn-cs"/>
                                    </a:rPr>
                                  </m:ctrlPr>
                                </m:sSubPr>
                                <m:e>
                                  <m:r>
                                    <m:rPr>
                                      <m:sty m:val="p"/>
                                    </m:rPr>
                                    <a:rPr lang="en-US" sz="1350" kern="1200">
                                      <a:solidFill>
                                        <a:prstClr val="black"/>
                                      </a:solidFill>
                                      <a:latin typeface="Cambria Math" panose="02040503050406030204" pitchFamily="18" charset="0"/>
                                      <a:ea typeface="+mn-ea"/>
                                      <a:cs typeface="+mn-cs"/>
                                    </a:rPr>
                                    <m:t>r</m:t>
                                  </m:r>
                                </m:e>
                                <m:sub>
                                  <m:r>
                                    <a:rPr lang="en-US" sz="1350" i="1" kern="1200">
                                      <a:solidFill>
                                        <a:prstClr val="black"/>
                                      </a:solidFill>
                                      <a:latin typeface="Cambria Math" panose="02040503050406030204" pitchFamily="18" charset="0"/>
                                      <a:ea typeface="+mn-ea"/>
                                      <a:cs typeface="+mn-cs"/>
                                    </a:rPr>
                                    <m:t>𝑖</m:t>
                                  </m:r>
                                </m:sub>
                              </m:sSub>
                            </m:e>
                          </m:nary>
                          <m:r>
                            <a:rPr lang="en-US" sz="1350" i="1" kern="1200">
                              <a:solidFill>
                                <a:prstClr val="black"/>
                              </a:solidFill>
                              <a:latin typeface="Cambria Math" panose="02040503050406030204" pitchFamily="18" charset="0"/>
                              <a:ea typeface="+mn-ea"/>
                              <a:cs typeface="+mn-cs"/>
                            </a:rPr>
                            <m:t> </m:t>
                          </m:r>
                          <m:r>
                            <a:rPr lang="en-US" sz="1350" b="1" kern="1200">
                              <a:solidFill>
                                <a:prstClr val="black"/>
                              </a:solidFill>
                              <a:latin typeface="Cambria Math" panose="02040503050406030204" pitchFamily="18" charset="0"/>
                              <a:ea typeface="+mn-ea"/>
                              <a:cs typeface="+mn-cs"/>
                            </a:rPr>
                            <m:t>𝐔</m:t>
                          </m:r>
                          <m:r>
                            <a:rPr lang="en-US" sz="1350" i="1" kern="1200">
                              <a:solidFill>
                                <a:prstClr val="black"/>
                              </a:solidFill>
                              <a:latin typeface="Cambria Math" panose="02040503050406030204" pitchFamily="18" charset="0"/>
                              <a:ea typeface="+mn-ea"/>
                              <a:cs typeface="+mn-cs"/>
                            </a:rPr>
                            <m:t> </m:t>
                          </m:r>
                          <m:sSub>
                            <m:sSubPr>
                              <m:ctrlPr>
                                <a:rPr lang="en-US" sz="1350" i="1" kern="1200">
                                  <a:solidFill>
                                    <a:prstClr val="black"/>
                                  </a:solidFill>
                                  <a:latin typeface="Cambria Math" panose="02040503050406030204" pitchFamily="18" charset="0"/>
                                  <a:ea typeface="+mn-ea"/>
                                  <a:cs typeface="+mn-cs"/>
                                </a:rPr>
                              </m:ctrlPr>
                            </m:sSubPr>
                            <m:e>
                              <m:r>
                                <m:rPr>
                                  <m:sty m:val="p"/>
                                </m:rPr>
                                <a:rPr lang="en-US" sz="1350" kern="1200">
                                  <a:solidFill>
                                    <a:prstClr val="black"/>
                                  </a:solidFill>
                                  <a:latin typeface="Cambria Math" panose="02040503050406030204" pitchFamily="18" charset="0"/>
                                  <a:ea typeface="+mn-ea"/>
                                  <a:cs typeface="+mn-cs"/>
                                </a:rPr>
                                <m:t>Key</m:t>
                              </m:r>
                            </m:e>
                            <m:sub>
                              <m:r>
                                <a:rPr lang="en-US" sz="1350" i="1" kern="1200">
                                  <a:solidFill>
                                    <a:prstClr val="black"/>
                                  </a:solidFill>
                                  <a:latin typeface="Cambria Math" panose="02040503050406030204" pitchFamily="18" charset="0"/>
                                  <a:ea typeface="+mn-ea"/>
                                  <a:cs typeface="+mn-cs"/>
                                </a:rPr>
                                <m:t>𝑖</m:t>
                              </m:r>
                            </m:sub>
                          </m:sSub>
                          <m:r>
                            <a:rPr lang="en-US" sz="1350" i="1" kern="1200">
                              <a:solidFill>
                                <a:prstClr val="black"/>
                              </a:solidFill>
                              <a:latin typeface="Cambria Math" panose="02040503050406030204" pitchFamily="18" charset="0"/>
                              <a:ea typeface="+mn-ea"/>
                              <a:cs typeface="+mn-cs"/>
                            </a:rPr>
                            <m:t>  </m:t>
                          </m:r>
                        </m:e>
                      </m:d>
                    </m:oMath>
                  </m:oMathPara>
                </a14:m>
                <a:endParaRPr lang="en-US" sz="1350" kern="1200" dirty="0">
                  <a:solidFill>
                    <a:prstClr val="black"/>
                  </a:solidFill>
                  <a:ea typeface="+mn-ea"/>
                  <a:cs typeface="+mn-cs"/>
                </a:endParaRPr>
              </a:p>
            </p:txBody>
          </p:sp>
        </mc:Choice>
        <mc:Fallback>
          <p:sp>
            <p:nvSpPr>
              <p:cNvPr id="7" name="Rectangle 6">
                <a:extLst>
                  <a:ext uri="{FF2B5EF4-FFF2-40B4-BE49-F238E27FC236}">
                    <a16:creationId xmlns:a16="http://schemas.microsoft.com/office/drawing/2014/main" id="{2773767E-36C0-40B4-89B6-E120D0FB725F}"/>
                  </a:ext>
                </a:extLst>
              </p:cNvPr>
              <p:cNvSpPr>
                <a:spLocks noRot="1" noChangeAspect="1" noMove="1" noResize="1" noEditPoints="1" noAdjustHandles="1" noChangeArrowheads="1" noChangeShapeType="1" noTextEdit="1"/>
              </p:cNvSpPr>
              <p:nvPr/>
            </p:nvSpPr>
            <p:spPr>
              <a:xfrm>
                <a:off x="1884284" y="5175861"/>
                <a:ext cx="5313185" cy="676532"/>
              </a:xfrm>
              <a:prstGeom prst="rect">
                <a:avLst/>
              </a:prstGeom>
              <a:blipFill>
                <a:blip r:embed="rId3"/>
                <a:stretch>
                  <a:fillRect t="-98148" b="-155556"/>
                </a:stretch>
              </a:blipFill>
            </p:spPr>
            <p:txBody>
              <a:bodyPr/>
              <a:lstStyle/>
              <a:p>
                <a:r>
                  <a:rPr lang="en-US">
                    <a:noFill/>
                  </a:rPr>
                  <a:t> </a:t>
                </a:r>
              </a:p>
            </p:txBody>
          </p:sp>
        </mc:Fallback>
      </mc:AlternateContent>
      <p:sp>
        <p:nvSpPr>
          <p:cNvPr id="36" name="Content Placeholder 2">
            <a:extLst>
              <a:ext uri="{FF2B5EF4-FFF2-40B4-BE49-F238E27FC236}">
                <a16:creationId xmlns:a16="http://schemas.microsoft.com/office/drawing/2014/main" id="{1063F02F-3F10-4AD4-8242-CDF70445082B}"/>
              </a:ext>
            </a:extLst>
          </p:cNvPr>
          <p:cNvSpPr>
            <a:spLocks noGrp="1"/>
          </p:cNvSpPr>
          <p:nvPr>
            <p:ph type="body" sz="quarter" idx="10"/>
          </p:nvPr>
        </p:nvSpPr>
        <p:spPr/>
        <p:txBody>
          <a:bodyPr>
            <a:normAutofit/>
          </a:bodyPr>
          <a:lstStyle/>
          <a:p>
            <a:r>
              <a:rPr lang="en-US" dirty="0"/>
              <a:t>Planning algorithms can plan motions for agents with provably optimal computational complexity based on temporal logic representation</a:t>
            </a:r>
            <a:r>
              <a:rPr lang="en-US" altLang="zh-CN" baseline="30000" dirty="0"/>
              <a:t>[1]</a:t>
            </a:r>
            <a:endParaRPr lang="en-US" baseline="30000" dirty="0"/>
          </a:p>
        </p:txBody>
      </p:sp>
      <p:sp>
        <p:nvSpPr>
          <p:cNvPr id="4" name="Title 1">
            <a:extLst>
              <a:ext uri="{FF2B5EF4-FFF2-40B4-BE49-F238E27FC236}">
                <a16:creationId xmlns:a16="http://schemas.microsoft.com/office/drawing/2014/main" id="{96670140-05E7-BECD-E291-063222B39CF8}"/>
              </a:ext>
            </a:extLst>
          </p:cNvPr>
          <p:cNvSpPr>
            <a:spLocks noGrp="1"/>
          </p:cNvSpPr>
          <p:nvPr>
            <p:ph type="title"/>
          </p:nvPr>
        </p:nvSpPr>
        <p:spPr/>
        <p:txBody>
          <a:bodyPr>
            <a:normAutofit/>
          </a:bodyPr>
          <a:lstStyle/>
          <a:p>
            <a:r>
              <a:rPr lang="en-US" altLang="zh-CN" dirty="0"/>
              <a:t>Robot</a:t>
            </a:r>
            <a:r>
              <a:rPr lang="zh-CN" altLang="en-US" dirty="0"/>
              <a:t> </a:t>
            </a:r>
            <a:r>
              <a:rPr lang="en-US" altLang="zh-CN" dirty="0"/>
              <a:t>task</a:t>
            </a:r>
            <a:r>
              <a:rPr lang="zh-CN" altLang="en-US" dirty="0"/>
              <a:t> </a:t>
            </a:r>
            <a:r>
              <a:rPr lang="en-US" altLang="zh-CN" dirty="0"/>
              <a:t>and</a:t>
            </a:r>
            <a:r>
              <a:rPr lang="zh-CN" altLang="en-US" dirty="0"/>
              <a:t> </a:t>
            </a:r>
            <a:r>
              <a:rPr lang="en-US" altLang="zh-CN" dirty="0"/>
              <a:t>motion</a:t>
            </a:r>
            <a:r>
              <a:rPr lang="zh-CN" altLang="en-US" dirty="0"/>
              <a:t> </a:t>
            </a:r>
            <a:r>
              <a:rPr lang="en-US" altLang="zh-CN" dirty="0"/>
              <a:t>planning</a:t>
            </a:r>
            <a:r>
              <a:rPr lang="zh-CN" altLang="en-US" dirty="0"/>
              <a:t> </a:t>
            </a:r>
            <a:r>
              <a:rPr lang="en-US" altLang="zh-CN" dirty="0"/>
              <a:t>from</a:t>
            </a:r>
            <a:r>
              <a:rPr lang="zh-CN" altLang="en-US" dirty="0"/>
              <a:t> </a:t>
            </a:r>
            <a:r>
              <a:rPr lang="en-US" altLang="zh-CN" dirty="0"/>
              <a:t>temporal</a:t>
            </a:r>
            <a:r>
              <a:rPr lang="zh-CN" altLang="en-US" dirty="0"/>
              <a:t> </a:t>
            </a:r>
            <a:r>
              <a:rPr lang="en-US" altLang="zh-CN" dirty="0"/>
              <a:t>logic</a:t>
            </a:r>
            <a:r>
              <a:rPr lang="zh-CN" altLang="en-US" dirty="0"/>
              <a:t> </a:t>
            </a:r>
            <a:endParaRPr lang="en-US" dirty="0"/>
          </a:p>
        </p:txBody>
      </p:sp>
      <p:pic>
        <p:nvPicPr>
          <p:cNvPr id="34" name="Google Shape;95;p19">
            <a:extLst>
              <a:ext uri="{FF2B5EF4-FFF2-40B4-BE49-F238E27FC236}">
                <a16:creationId xmlns:a16="http://schemas.microsoft.com/office/drawing/2014/main" id="{94C1AF2E-0833-488B-A801-095F14461B09}"/>
              </a:ext>
            </a:extLst>
          </p:cNvPr>
          <p:cNvPicPr preferRelativeResize="0"/>
          <p:nvPr/>
        </p:nvPicPr>
        <p:blipFill>
          <a:blip r:embed="rId4">
            <a:alphaModFix/>
          </a:blip>
          <a:stretch>
            <a:fillRect/>
          </a:stretch>
        </p:blipFill>
        <p:spPr>
          <a:xfrm>
            <a:off x="1463678" y="2703562"/>
            <a:ext cx="2431409" cy="2389334"/>
          </a:xfrm>
          <a:prstGeom prst="rect">
            <a:avLst/>
          </a:prstGeom>
          <a:noFill/>
          <a:ln>
            <a:noFill/>
          </a:ln>
        </p:spPr>
      </p:pic>
      <p:pic>
        <p:nvPicPr>
          <p:cNvPr id="10" name="Picture 9">
            <a:extLst>
              <a:ext uri="{FF2B5EF4-FFF2-40B4-BE49-F238E27FC236}">
                <a16:creationId xmlns:a16="http://schemas.microsoft.com/office/drawing/2014/main" id="{005F4362-7405-4D06-9C9E-16DFF04242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0877" y="2946871"/>
            <a:ext cx="2535122" cy="1758553"/>
          </a:xfrm>
          <a:prstGeom prst="rect">
            <a:avLst/>
          </a:prstGeom>
        </p:spPr>
      </p:pic>
      <p:sp>
        <p:nvSpPr>
          <p:cNvPr id="3" name="TextBox 2">
            <a:extLst>
              <a:ext uri="{FF2B5EF4-FFF2-40B4-BE49-F238E27FC236}">
                <a16:creationId xmlns:a16="http://schemas.microsoft.com/office/drawing/2014/main" id="{E43F22AB-29C5-DAA3-9CCD-5CA55EC4816B}"/>
              </a:ext>
            </a:extLst>
          </p:cNvPr>
          <p:cNvSpPr txBox="1"/>
          <p:nvPr/>
        </p:nvSpPr>
        <p:spPr>
          <a:xfrm>
            <a:off x="490537" y="6224419"/>
            <a:ext cx="8263607" cy="461665"/>
          </a:xfrm>
          <a:prstGeom prst="rect">
            <a:avLst/>
          </a:prstGeom>
          <a:noFill/>
        </p:spPr>
        <p:txBody>
          <a:bodyPr wrap="square">
            <a:spAutoFit/>
          </a:bodyPr>
          <a:lstStyle/>
          <a:p>
            <a:pPr marL="0" indent="0">
              <a:buNone/>
            </a:pPr>
            <a:r>
              <a:rPr lang="en-US" altLang="zh-CN" sz="1200" dirty="0">
                <a:solidFill>
                  <a:srgbClr val="222222"/>
                </a:solidFill>
                <a:highlight>
                  <a:srgbClr val="FFFFFF"/>
                </a:highlight>
                <a:latin typeface="Century Gothic" panose="020B0502020202020204" pitchFamily="34" charset="0"/>
              </a:rPr>
              <a:t>[1]</a:t>
            </a:r>
            <a:r>
              <a:rPr lang="zh-CN" altLang="en-US" sz="1200" dirty="0">
                <a:solidFill>
                  <a:srgbClr val="222222"/>
                </a:solidFill>
                <a:highlight>
                  <a:srgbClr val="FFFFFF"/>
                </a:highlight>
                <a:latin typeface="Century Gothic" panose="020B0502020202020204" pitchFamily="34" charset="0"/>
              </a:rPr>
              <a:t> </a:t>
            </a:r>
            <a:r>
              <a:rPr lang="en-US" sz="1200" dirty="0">
                <a:solidFill>
                  <a:srgbClr val="222222"/>
                </a:solidFill>
                <a:highlight>
                  <a:srgbClr val="FFFFFF"/>
                </a:highlight>
                <a:latin typeface="Century Gothic" panose="020B0502020202020204" pitchFamily="34" charset="0"/>
              </a:rPr>
              <a:t>Sun, </a:t>
            </a:r>
            <a:r>
              <a:rPr lang="en-US" sz="1200" dirty="0" err="1">
                <a:solidFill>
                  <a:srgbClr val="222222"/>
                </a:solidFill>
                <a:highlight>
                  <a:srgbClr val="FFFFFF"/>
                </a:highlight>
                <a:latin typeface="Century Gothic" panose="020B0502020202020204" pitchFamily="34" charset="0"/>
              </a:rPr>
              <a:t>Dawei</a:t>
            </a:r>
            <a:r>
              <a:rPr lang="en-US" sz="1200" dirty="0">
                <a:solidFill>
                  <a:srgbClr val="222222"/>
                </a:solidFill>
                <a:highlight>
                  <a:srgbClr val="FFFFFF"/>
                </a:highlight>
                <a:latin typeface="Century Gothic" panose="020B0502020202020204" pitchFamily="34" charset="0"/>
              </a:rPr>
              <a:t>, </a:t>
            </a:r>
            <a:r>
              <a:rPr lang="en-US" sz="1200" dirty="0" err="1">
                <a:solidFill>
                  <a:srgbClr val="222222"/>
                </a:solidFill>
                <a:highlight>
                  <a:srgbClr val="FFFFFF"/>
                </a:highlight>
                <a:latin typeface="Century Gothic" panose="020B0502020202020204" pitchFamily="34" charset="0"/>
              </a:rPr>
              <a:t>Jingkai</a:t>
            </a:r>
            <a:r>
              <a:rPr lang="en-US" sz="1200" dirty="0">
                <a:solidFill>
                  <a:srgbClr val="222222"/>
                </a:solidFill>
                <a:highlight>
                  <a:srgbClr val="FFFFFF"/>
                </a:highlight>
                <a:latin typeface="Century Gothic" panose="020B0502020202020204" pitchFamily="34" charset="0"/>
              </a:rPr>
              <a:t> Chen, </a:t>
            </a:r>
            <a:r>
              <a:rPr lang="en-US" sz="1200" dirty="0" err="1">
                <a:solidFill>
                  <a:srgbClr val="222222"/>
                </a:solidFill>
                <a:highlight>
                  <a:srgbClr val="FFFFFF"/>
                </a:highlight>
                <a:latin typeface="Century Gothic" panose="020B0502020202020204" pitchFamily="34" charset="0"/>
              </a:rPr>
              <a:t>Sayan</a:t>
            </a:r>
            <a:r>
              <a:rPr lang="en-US" sz="1200" dirty="0">
                <a:solidFill>
                  <a:srgbClr val="222222"/>
                </a:solidFill>
                <a:highlight>
                  <a:srgbClr val="FFFFFF"/>
                </a:highlight>
                <a:latin typeface="Century Gothic" panose="020B0502020202020204" pitchFamily="34" charset="0"/>
              </a:rPr>
              <a:t> Mitra, and </a:t>
            </a:r>
            <a:r>
              <a:rPr lang="en-US" sz="1200" dirty="0" err="1">
                <a:solidFill>
                  <a:srgbClr val="222222"/>
                </a:solidFill>
                <a:highlight>
                  <a:srgbClr val="FFFFFF"/>
                </a:highlight>
                <a:latin typeface="Century Gothic" panose="020B0502020202020204" pitchFamily="34" charset="0"/>
              </a:rPr>
              <a:t>Chuchu</a:t>
            </a:r>
            <a:r>
              <a:rPr lang="en-US" sz="1200" dirty="0">
                <a:solidFill>
                  <a:srgbClr val="222222"/>
                </a:solidFill>
                <a:highlight>
                  <a:srgbClr val="FFFFFF"/>
                </a:highlight>
                <a:latin typeface="Century Gothic" panose="020B0502020202020204" pitchFamily="34" charset="0"/>
              </a:rPr>
              <a:t> Fan. “Multi-agent motion planning from signal temporal logic specifications.” </a:t>
            </a:r>
            <a:r>
              <a:rPr lang="en-US" sz="1200" i="1" dirty="0">
                <a:solidFill>
                  <a:srgbClr val="222222"/>
                </a:solidFill>
                <a:latin typeface="Century Gothic" panose="020B0502020202020204" pitchFamily="34" charset="0"/>
              </a:rPr>
              <a:t>IEEE Robotics and Automation Letters</a:t>
            </a:r>
            <a:r>
              <a:rPr lang="zh-CN" altLang="en-US" sz="1200" i="1" dirty="0">
                <a:solidFill>
                  <a:srgbClr val="222222"/>
                </a:solidFill>
                <a:latin typeface="Century Gothic" panose="020B0502020202020204" pitchFamily="34" charset="0"/>
              </a:rPr>
              <a:t> </a:t>
            </a:r>
            <a:r>
              <a:rPr lang="en-US" altLang="zh-CN" sz="1200" i="1" dirty="0">
                <a:solidFill>
                  <a:srgbClr val="222222"/>
                </a:solidFill>
                <a:latin typeface="Century Gothic" panose="020B0502020202020204" pitchFamily="34" charset="0"/>
              </a:rPr>
              <a:t>(2022)</a:t>
            </a:r>
            <a:r>
              <a:rPr lang="en-US" sz="1200" dirty="0">
                <a:solidFill>
                  <a:srgbClr val="222222"/>
                </a:solidFill>
                <a:highlight>
                  <a:srgbClr val="FFFFFF"/>
                </a:highlight>
                <a:latin typeface="Century Gothic" panose="020B0502020202020204" pitchFamily="34" charset="0"/>
              </a:rPr>
              <a:t>.</a:t>
            </a:r>
            <a:endParaRPr lang="en-US" sz="1200" dirty="0">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BEEF4B32-9ED7-4932-F0B2-D47AE6F75743}"/>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85</a:t>
            </a:fld>
            <a:endParaRPr lang="en-US" dirty="0"/>
          </a:p>
        </p:txBody>
      </p:sp>
    </p:spTree>
    <p:extLst>
      <p:ext uri="{BB962C8B-B14F-4D97-AF65-F5344CB8AC3E}">
        <p14:creationId xmlns:p14="http://schemas.microsoft.com/office/powerpoint/2010/main" val="3624194912"/>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C6CCF-5030-4256-8C20-0AD0C8DD3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476" y="1168338"/>
            <a:ext cx="3596163" cy="4934138"/>
          </a:xfrm>
          <a:prstGeom prst="rect">
            <a:avLst/>
          </a:prstGeom>
        </p:spPr>
      </p:pic>
      <p:sp>
        <p:nvSpPr>
          <p:cNvPr id="13" name="Content Placeholder 7">
            <a:extLst>
              <a:ext uri="{FF2B5EF4-FFF2-40B4-BE49-F238E27FC236}">
                <a16:creationId xmlns:a16="http://schemas.microsoft.com/office/drawing/2014/main" id="{BEF9A705-7028-CEF4-2DBF-98B59396529A}"/>
              </a:ext>
            </a:extLst>
          </p:cNvPr>
          <p:cNvSpPr txBox="1">
            <a:spLocks/>
          </p:cNvSpPr>
          <p:nvPr/>
        </p:nvSpPr>
        <p:spPr>
          <a:xfrm>
            <a:off x="59458" y="2537459"/>
            <a:ext cx="4512542" cy="3314983"/>
          </a:xfrm>
          <a:prstGeom prst="rect">
            <a:avLst/>
          </a:prstGeom>
        </p:spPr>
        <p:txBody>
          <a:bodyPr>
            <a:noAutofit/>
          </a:bodyPr>
          <a:lstStyle>
            <a:lvl1pPr marL="237673" indent="-237673" algn="l" eaLnBrk="1" hangingPunct="1">
              <a:lnSpc>
                <a:spcPct val="90000"/>
              </a:lnSpc>
              <a:spcBef>
                <a:spcPts val="1200"/>
              </a:spcBef>
              <a:spcAft>
                <a:spcPts val="600"/>
              </a:spcAft>
              <a:buSzPct val="100000"/>
              <a:buFont typeface="Arial"/>
              <a:buChar char="•"/>
              <a:defRPr sz="2000" b="1">
                <a:latin typeface="Arial" pitchFamily="34" charset="0"/>
                <a:cs typeface="Arial" pitchFamily="34" charset="0"/>
              </a:defRPr>
            </a:lvl1pPr>
            <a:lvl2pPr marL="539334" indent="-255955" algn="l" eaLnBrk="1" hangingPunct="1">
              <a:lnSpc>
                <a:spcPct val="90000"/>
              </a:lnSpc>
              <a:spcBef>
                <a:spcPts val="600"/>
              </a:spcBef>
              <a:spcAft>
                <a:spcPts val="600"/>
              </a:spcAft>
              <a:buFont typeface="Arial" pitchFamily="34" charset="0"/>
              <a:buChar char="–"/>
              <a:defRPr sz="2000" b="1">
                <a:latin typeface="Arial" pitchFamily="34" charset="0"/>
                <a:cs typeface="Arial" pitchFamily="34" charset="0"/>
              </a:defRPr>
            </a:lvl2pPr>
            <a:lvl3pPr marL="758724" indent="-182825" algn="l" eaLnBrk="1" hangingPunct="1">
              <a:lnSpc>
                <a:spcPct val="90000"/>
              </a:lnSpc>
              <a:spcBef>
                <a:spcPts val="600"/>
              </a:spcBef>
              <a:spcAft>
                <a:spcPts val="600"/>
              </a:spcAft>
              <a:buSzPct val="90000"/>
              <a:buFont typeface="Arial"/>
              <a:buChar char="•"/>
              <a:defRPr sz="1600" b="1">
                <a:latin typeface="Arial" pitchFamily="34" charset="0"/>
                <a:cs typeface="Arial" pitchFamily="34" charset="0"/>
              </a:defRPr>
            </a:lvl3pPr>
            <a:lvl4pPr marL="1032962" indent="0" algn="l" eaLnBrk="1" hangingPunct="1">
              <a:lnSpc>
                <a:spcPct val="90000"/>
              </a:lnSpc>
              <a:spcBef>
                <a:spcPts val="600"/>
              </a:spcBef>
              <a:spcAft>
                <a:spcPts val="600"/>
              </a:spcAft>
              <a:buFontTx/>
              <a:buNone/>
              <a:defRPr sz="1400" b="1">
                <a:latin typeface="Arial" pitchFamily="34" charset="0"/>
                <a:cs typeface="Arial" pitchFamily="34" charset="0"/>
              </a:defRPr>
            </a:lvl4pPr>
            <a:lvl5pPr marL="1261493" indent="0" algn="l" eaLnBrk="1" hangingPunct="1">
              <a:lnSpc>
                <a:spcPct val="90000"/>
              </a:lnSpc>
              <a:spcBef>
                <a:spcPts val="600"/>
              </a:spcBef>
              <a:buSzPct val="85000"/>
              <a:buFontTx/>
              <a:buNone/>
              <a:defRPr sz="1200" b="1">
                <a:latin typeface="Arial" pitchFamily="34" charset="0"/>
                <a:cs typeface="Arial" pitchFamily="34" charset="0"/>
              </a:defRPr>
            </a:lvl5pPr>
            <a:lvl6pPr marL="1147763" indent="0" algn="l" eaLnBrk="1" hangingPunct="1">
              <a:spcBef>
                <a:spcPts val="600"/>
              </a:spcBef>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a:lstStyle>
          <a:p>
            <a:pPr marL="0" indent="0">
              <a:buNone/>
            </a:pPr>
            <a:r>
              <a:rPr lang="en-US" altLang="zh-CN" b="0" dirty="0">
                <a:solidFill>
                  <a:sysClr val="windowText" lastClr="000000"/>
                </a:solidFill>
                <a:latin typeface="Century Gothic" panose="020B0502020202020204" pitchFamily="34" charset="0"/>
              </a:rPr>
              <a:t>Embed</a:t>
            </a:r>
            <a:r>
              <a:rPr lang="zh-CN" altLang="en-US" b="0" dirty="0">
                <a:solidFill>
                  <a:sysClr val="windowText" lastClr="000000"/>
                </a:solidFill>
                <a:latin typeface="Century Gothic" panose="020B0502020202020204" pitchFamily="34" charset="0"/>
              </a:rPr>
              <a:t> </a:t>
            </a:r>
            <a:r>
              <a:rPr lang="en-US" altLang="zh-CN" b="0" dirty="0">
                <a:solidFill>
                  <a:sysClr val="windowText" lastClr="000000"/>
                </a:solidFill>
                <a:latin typeface="Century Gothic" panose="020B0502020202020204" pitchFamily="34" charset="0"/>
              </a:rPr>
              <a:t>the</a:t>
            </a:r>
            <a:r>
              <a:rPr lang="zh-CN" altLang="en-US" b="0" dirty="0">
                <a:solidFill>
                  <a:sysClr val="windowText" lastClr="000000"/>
                </a:solidFill>
                <a:latin typeface="Century Gothic" panose="020B0502020202020204" pitchFamily="34" charset="0"/>
              </a:rPr>
              <a:t> </a:t>
            </a:r>
            <a:r>
              <a:rPr lang="en-US" altLang="zh-CN" b="0" dirty="0">
                <a:solidFill>
                  <a:sysClr val="windowText" lastClr="000000"/>
                </a:solidFill>
                <a:latin typeface="Century Gothic" panose="020B0502020202020204" pitchFamily="34" charset="0"/>
              </a:rPr>
              <a:t>following</a:t>
            </a:r>
            <a:r>
              <a:rPr lang="zh-CN" altLang="en-US" b="0" dirty="0">
                <a:solidFill>
                  <a:sysClr val="windowText" lastClr="000000"/>
                </a:solidFill>
                <a:latin typeface="Century Gothic" panose="020B0502020202020204" pitchFamily="34" charset="0"/>
              </a:rPr>
              <a:t> </a:t>
            </a:r>
            <a:r>
              <a:rPr lang="en-US" altLang="zh-CN" b="0" dirty="0">
                <a:solidFill>
                  <a:sysClr val="windowText" lastClr="000000"/>
                </a:solidFill>
                <a:latin typeface="Century Gothic" panose="020B0502020202020204" pitchFamily="34" charset="0"/>
              </a:rPr>
              <a:t>rules</a:t>
            </a:r>
            <a:r>
              <a:rPr lang="zh-CN" altLang="en-US" b="0" dirty="0">
                <a:solidFill>
                  <a:sysClr val="windowText" lastClr="000000"/>
                </a:solidFill>
                <a:latin typeface="Century Gothic" panose="020B0502020202020204" pitchFamily="34" charset="0"/>
              </a:rPr>
              <a:t> </a:t>
            </a:r>
            <a:r>
              <a:rPr lang="en-US" altLang="zh-CN" b="0" dirty="0">
                <a:solidFill>
                  <a:sysClr val="windowText" lastClr="000000"/>
                </a:solidFill>
                <a:latin typeface="Century Gothic" panose="020B0502020202020204" pitchFamily="34" charset="0"/>
              </a:rPr>
              <a:t>in</a:t>
            </a:r>
            <a:r>
              <a:rPr lang="zh-CN" altLang="en-US" b="0" dirty="0">
                <a:solidFill>
                  <a:sysClr val="windowText" lastClr="000000"/>
                </a:solidFill>
                <a:latin typeface="Century Gothic" panose="020B0502020202020204" pitchFamily="34" charset="0"/>
              </a:rPr>
              <a:t> </a:t>
            </a:r>
            <a:r>
              <a:rPr lang="en-US" altLang="zh-CN" b="0" dirty="0">
                <a:solidFill>
                  <a:schemeClr val="accent2">
                    <a:lumMod val="75000"/>
                  </a:schemeClr>
                </a:solidFill>
                <a:latin typeface="Century Gothic" panose="020B0502020202020204" pitchFamily="34" charset="0"/>
              </a:rPr>
              <a:t>one</a:t>
            </a:r>
            <a:r>
              <a:rPr lang="zh-CN" altLang="en-US" b="0" dirty="0">
                <a:solidFill>
                  <a:sysClr val="windowText" lastClr="000000"/>
                </a:solidFill>
                <a:latin typeface="Century Gothic" panose="020B0502020202020204" pitchFamily="34" charset="0"/>
              </a:rPr>
              <a:t> </a:t>
            </a:r>
            <a:r>
              <a:rPr lang="en-US" altLang="zh-CN" b="0" dirty="0">
                <a:solidFill>
                  <a:sysClr val="windowText" lastClr="000000"/>
                </a:solidFill>
                <a:latin typeface="Century Gothic" panose="020B0502020202020204" pitchFamily="34" charset="0"/>
              </a:rPr>
              <a:t>vehicle’s</a:t>
            </a:r>
            <a:r>
              <a:rPr lang="zh-CN" altLang="en-US" b="0" dirty="0">
                <a:solidFill>
                  <a:sysClr val="windowText" lastClr="000000"/>
                </a:solidFill>
                <a:latin typeface="Century Gothic" panose="020B0502020202020204" pitchFamily="34" charset="0"/>
              </a:rPr>
              <a:t> </a:t>
            </a:r>
            <a:r>
              <a:rPr lang="en-US" altLang="zh-CN" b="0" dirty="0">
                <a:solidFill>
                  <a:sysClr val="windowText" lastClr="000000"/>
                </a:solidFill>
                <a:latin typeface="Century Gothic" panose="020B0502020202020204" pitchFamily="34" charset="0"/>
              </a:rPr>
              <a:t>action,</a:t>
            </a:r>
            <a:r>
              <a:rPr lang="zh-CN" altLang="en-US" b="0" dirty="0">
                <a:solidFill>
                  <a:sysClr val="windowText" lastClr="000000"/>
                </a:solidFill>
                <a:latin typeface="Century Gothic" panose="020B0502020202020204" pitchFamily="34" charset="0"/>
              </a:rPr>
              <a:t> </a:t>
            </a:r>
            <a:r>
              <a:rPr lang="en-US" b="0" dirty="0">
                <a:solidFill>
                  <a:sysClr val="windowText" lastClr="000000"/>
                </a:solidFill>
                <a:latin typeface="Century Gothic" panose="020B0502020202020204" pitchFamily="34" charset="0"/>
              </a:rPr>
              <a:t>trained in a </a:t>
            </a:r>
            <a:r>
              <a:rPr lang="en-US" b="0" dirty="0">
                <a:solidFill>
                  <a:schemeClr val="accent2">
                    <a:lumMod val="75000"/>
                  </a:schemeClr>
                </a:solidFill>
                <a:latin typeface="Century Gothic" panose="020B0502020202020204" pitchFamily="34" charset="0"/>
              </a:rPr>
              <a:t>single</a:t>
            </a:r>
            <a:r>
              <a:rPr lang="en-US" b="0" dirty="0">
                <a:solidFill>
                  <a:sysClr val="windowText" lastClr="000000"/>
                </a:solidFill>
                <a:latin typeface="Century Gothic" panose="020B0502020202020204" pitchFamily="34" charset="0"/>
              </a:rPr>
              <a:t> intersection</a:t>
            </a:r>
            <a:r>
              <a:rPr lang="en-US" b="0" baseline="30000" dirty="0">
                <a:solidFill>
                  <a:sysClr val="windowText" lastClr="000000"/>
                </a:solidFill>
                <a:latin typeface="Century Gothic" panose="020B0502020202020204" pitchFamily="34" charset="0"/>
              </a:rPr>
              <a:t>[1]</a:t>
            </a:r>
            <a:endParaRPr lang="en-US" altLang="zh-CN" b="0" baseline="30000" dirty="0">
              <a:solidFill>
                <a:sysClr val="windowText" lastClr="000000"/>
              </a:solidFill>
              <a:latin typeface="Century Gothic" panose="020B0502020202020204" pitchFamily="34" charset="0"/>
            </a:endParaRPr>
          </a:p>
          <a:p>
            <a:pPr lvl="1"/>
            <a:r>
              <a:rPr lang="en-US" altLang="zh-CN" b="0" dirty="0">
                <a:solidFill>
                  <a:schemeClr val="accent2">
                    <a:lumMod val="75000"/>
                  </a:schemeClr>
                </a:solidFill>
                <a:latin typeface="Century Gothic" panose="020B0502020202020204" pitchFamily="34" charset="0"/>
              </a:rPr>
              <a:t>Avoid</a:t>
            </a:r>
            <a:r>
              <a:rPr lang="zh-CN" altLang="en-US" b="0" dirty="0">
                <a:solidFill>
                  <a:schemeClr val="accent2">
                    <a:lumMod val="75000"/>
                  </a:schemeClr>
                </a:solidFill>
                <a:latin typeface="Century Gothic" panose="020B0502020202020204" pitchFamily="34" charset="0"/>
              </a:rPr>
              <a:t> </a:t>
            </a:r>
            <a:r>
              <a:rPr lang="en-US" altLang="zh-CN" b="0" dirty="0">
                <a:solidFill>
                  <a:schemeClr val="accent2">
                    <a:lumMod val="75000"/>
                  </a:schemeClr>
                </a:solidFill>
                <a:latin typeface="Century Gothic" panose="020B0502020202020204" pitchFamily="34" charset="0"/>
              </a:rPr>
              <a:t>rear-end</a:t>
            </a:r>
            <a:r>
              <a:rPr lang="zh-CN" altLang="en-US" b="0" dirty="0">
                <a:solidFill>
                  <a:schemeClr val="accent2">
                    <a:lumMod val="75000"/>
                  </a:schemeClr>
                </a:solidFill>
                <a:latin typeface="Century Gothic" panose="020B0502020202020204" pitchFamily="34" charset="0"/>
              </a:rPr>
              <a:t> </a:t>
            </a:r>
            <a:r>
              <a:rPr lang="en-US" altLang="zh-CN" b="0" dirty="0">
                <a:solidFill>
                  <a:schemeClr val="accent2">
                    <a:lumMod val="75000"/>
                  </a:schemeClr>
                </a:solidFill>
                <a:latin typeface="Century Gothic" panose="020B0502020202020204" pitchFamily="34" charset="0"/>
              </a:rPr>
              <a:t>collision</a:t>
            </a:r>
            <a:endParaRPr lang="en-US" b="0" dirty="0">
              <a:solidFill>
                <a:schemeClr val="accent2">
                  <a:lumMod val="75000"/>
                </a:schemeClr>
              </a:solidFill>
              <a:latin typeface="Century Gothic" panose="020B0502020202020204" pitchFamily="34" charset="0"/>
            </a:endParaRPr>
          </a:p>
          <a:p>
            <a:pPr lvl="1"/>
            <a:r>
              <a:rPr lang="en-US" altLang="zh-CN" b="0" dirty="0">
                <a:solidFill>
                  <a:schemeClr val="accent2">
                    <a:lumMod val="75000"/>
                  </a:schemeClr>
                </a:solidFill>
                <a:latin typeface="Century Gothic" panose="020B0502020202020204" pitchFamily="34" charset="0"/>
              </a:rPr>
              <a:t>St</a:t>
            </a:r>
            <a:r>
              <a:rPr lang="en-US" b="0" dirty="0">
                <a:solidFill>
                  <a:schemeClr val="accent2">
                    <a:lumMod val="75000"/>
                  </a:schemeClr>
                </a:solidFill>
                <a:latin typeface="Century Gothic" panose="020B0502020202020204" pitchFamily="34" charset="0"/>
              </a:rPr>
              <a:t>op sign</a:t>
            </a:r>
            <a:r>
              <a:rPr lang="zh-CN" altLang="en-US" b="0" dirty="0">
                <a:solidFill>
                  <a:schemeClr val="accent2">
                    <a:lumMod val="75000"/>
                  </a:schemeClr>
                </a:solidFill>
                <a:latin typeface="Century Gothic" panose="020B0502020202020204" pitchFamily="34" charset="0"/>
              </a:rPr>
              <a:t> </a:t>
            </a:r>
            <a:r>
              <a:rPr lang="en-US" altLang="zh-CN" b="0" dirty="0">
                <a:solidFill>
                  <a:schemeClr val="accent2">
                    <a:lumMod val="75000"/>
                  </a:schemeClr>
                </a:solidFill>
                <a:latin typeface="Century Gothic" panose="020B0502020202020204" pitchFamily="34" charset="0"/>
              </a:rPr>
              <a:t>rules</a:t>
            </a:r>
            <a:endParaRPr lang="en-US" b="0" dirty="0">
              <a:solidFill>
                <a:schemeClr val="accent2">
                  <a:lumMod val="75000"/>
                </a:schemeClr>
              </a:solidFill>
              <a:latin typeface="Century Gothic" panose="020B0502020202020204" pitchFamily="34" charset="0"/>
            </a:endParaRPr>
          </a:p>
          <a:p>
            <a:pPr lvl="1"/>
            <a:r>
              <a:rPr lang="en-US" altLang="zh-CN" b="0" dirty="0">
                <a:solidFill>
                  <a:schemeClr val="accent2">
                    <a:lumMod val="75000"/>
                  </a:schemeClr>
                </a:solidFill>
                <a:latin typeface="Century Gothic" panose="020B0502020202020204" pitchFamily="34" charset="0"/>
              </a:rPr>
              <a:t>T</a:t>
            </a:r>
            <a:r>
              <a:rPr lang="en-US" b="0" dirty="0">
                <a:solidFill>
                  <a:schemeClr val="accent2">
                    <a:lumMod val="75000"/>
                  </a:schemeClr>
                </a:solidFill>
                <a:latin typeface="Century Gothic" panose="020B0502020202020204" pitchFamily="34" charset="0"/>
              </a:rPr>
              <a:t>raffic light </a:t>
            </a:r>
            <a:r>
              <a:rPr lang="en-US" altLang="zh-CN" b="0" dirty="0">
                <a:solidFill>
                  <a:schemeClr val="accent2">
                    <a:lumMod val="75000"/>
                  </a:schemeClr>
                </a:solidFill>
                <a:latin typeface="Century Gothic" panose="020B0502020202020204" pitchFamily="34" charset="0"/>
              </a:rPr>
              <a:t>rules</a:t>
            </a:r>
            <a:endParaRPr lang="en-US" b="0" dirty="0">
              <a:solidFill>
                <a:schemeClr val="accent2">
                  <a:lumMod val="75000"/>
                </a:schemeClr>
              </a:solidFill>
              <a:latin typeface="Century Gothic" panose="020B0502020202020204" pitchFamily="34" charset="0"/>
            </a:endParaRPr>
          </a:p>
        </p:txBody>
      </p:sp>
      <p:sp>
        <p:nvSpPr>
          <p:cNvPr id="7" name="Title 1">
            <a:extLst>
              <a:ext uri="{FF2B5EF4-FFF2-40B4-BE49-F238E27FC236}">
                <a16:creationId xmlns:a16="http://schemas.microsoft.com/office/drawing/2014/main" id="{E71A111F-039D-465B-1E42-875F2007A558}"/>
              </a:ext>
            </a:extLst>
          </p:cNvPr>
          <p:cNvSpPr>
            <a:spLocks noGrp="1"/>
          </p:cNvSpPr>
          <p:nvPr>
            <p:ph type="title"/>
          </p:nvPr>
        </p:nvSpPr>
        <p:spPr/>
        <p:txBody>
          <a:bodyPr>
            <a:normAutofit/>
          </a:bodyPr>
          <a:lstStyle/>
          <a:p>
            <a:r>
              <a:rPr lang="en-US" altLang="zh-CN" dirty="0"/>
              <a:t>Robot</a:t>
            </a:r>
            <a:r>
              <a:rPr lang="zh-CN" altLang="en-US" dirty="0"/>
              <a:t> </a:t>
            </a:r>
            <a:r>
              <a:rPr lang="en-US" altLang="zh-CN" dirty="0"/>
              <a:t>task</a:t>
            </a:r>
            <a:r>
              <a:rPr lang="zh-CN" altLang="en-US" dirty="0"/>
              <a:t> </a:t>
            </a:r>
            <a:r>
              <a:rPr lang="en-US" altLang="zh-CN" dirty="0"/>
              <a:t>and</a:t>
            </a:r>
            <a:r>
              <a:rPr lang="zh-CN" altLang="en-US" dirty="0"/>
              <a:t> </a:t>
            </a:r>
            <a:r>
              <a:rPr lang="en-US" altLang="zh-CN" dirty="0"/>
              <a:t>motion</a:t>
            </a:r>
            <a:r>
              <a:rPr lang="zh-CN" altLang="en-US" dirty="0"/>
              <a:t> </a:t>
            </a:r>
            <a:r>
              <a:rPr lang="en-US" altLang="zh-CN" dirty="0"/>
              <a:t>planning</a:t>
            </a:r>
            <a:r>
              <a:rPr lang="zh-CN" altLang="en-US" dirty="0"/>
              <a:t> </a:t>
            </a:r>
            <a:r>
              <a:rPr lang="en-US" altLang="zh-CN" dirty="0"/>
              <a:t>from</a:t>
            </a:r>
            <a:r>
              <a:rPr lang="zh-CN" altLang="en-US" dirty="0"/>
              <a:t> </a:t>
            </a:r>
            <a:r>
              <a:rPr lang="en-US" altLang="zh-CN" dirty="0"/>
              <a:t>temporal</a:t>
            </a:r>
            <a:r>
              <a:rPr lang="zh-CN" altLang="en-US" dirty="0"/>
              <a:t> </a:t>
            </a:r>
            <a:r>
              <a:rPr lang="en-US" altLang="zh-CN" dirty="0"/>
              <a:t>logic</a:t>
            </a:r>
            <a:r>
              <a:rPr lang="zh-CN" altLang="en-US" dirty="0"/>
              <a:t> </a:t>
            </a:r>
            <a:endParaRPr lang="en-US" dirty="0"/>
          </a:p>
        </p:txBody>
      </p:sp>
      <p:sp>
        <p:nvSpPr>
          <p:cNvPr id="8" name="TextBox 7">
            <a:extLst>
              <a:ext uri="{FF2B5EF4-FFF2-40B4-BE49-F238E27FC236}">
                <a16:creationId xmlns:a16="http://schemas.microsoft.com/office/drawing/2014/main" id="{F65B02BE-B6E9-5ADF-EAD4-8FBCF21B41EE}"/>
              </a:ext>
            </a:extLst>
          </p:cNvPr>
          <p:cNvSpPr txBox="1"/>
          <p:nvPr/>
        </p:nvSpPr>
        <p:spPr>
          <a:xfrm>
            <a:off x="0" y="6165068"/>
            <a:ext cx="8939960" cy="461665"/>
          </a:xfrm>
          <a:prstGeom prst="rect">
            <a:avLst/>
          </a:prstGeom>
          <a:noFill/>
        </p:spPr>
        <p:txBody>
          <a:bodyPr wrap="square">
            <a:spAutoFit/>
          </a:bodyPr>
          <a:lstStyle/>
          <a:p>
            <a:pPr marL="0" indent="0">
              <a:buNone/>
            </a:pPr>
            <a:r>
              <a:rPr lang="en-US" altLang="zh-CN" sz="1200" dirty="0">
                <a:solidFill>
                  <a:srgbClr val="222222"/>
                </a:solidFill>
                <a:highlight>
                  <a:srgbClr val="FFFFFF"/>
                </a:highlight>
                <a:latin typeface="Century Gothic" panose="020B0502020202020204" pitchFamily="34" charset="0"/>
              </a:rPr>
              <a:t>[1]</a:t>
            </a:r>
            <a:r>
              <a:rPr lang="zh-CN" altLang="en-US" sz="1200" dirty="0">
                <a:solidFill>
                  <a:srgbClr val="222222"/>
                </a:solidFill>
                <a:highlight>
                  <a:srgbClr val="FFFFFF"/>
                </a:highlight>
                <a:latin typeface="Century Gothic" panose="020B0502020202020204" pitchFamily="34" charset="0"/>
              </a:rPr>
              <a:t> </a:t>
            </a:r>
            <a:r>
              <a:rPr lang="en-US" sz="1200" dirty="0">
                <a:solidFill>
                  <a:srgbClr val="222222"/>
                </a:solidFill>
                <a:highlight>
                  <a:srgbClr val="FFFFFF"/>
                </a:highlight>
                <a:latin typeface="Century Gothic" panose="020B0502020202020204" pitchFamily="34" charset="0"/>
              </a:rPr>
              <a:t>Meng, Yue, and </a:t>
            </a:r>
            <a:r>
              <a:rPr lang="en-US" sz="1200" dirty="0" err="1">
                <a:solidFill>
                  <a:srgbClr val="222222"/>
                </a:solidFill>
                <a:highlight>
                  <a:srgbClr val="FFFFFF"/>
                </a:highlight>
                <a:latin typeface="Century Gothic" panose="020B0502020202020204" pitchFamily="34" charset="0"/>
              </a:rPr>
              <a:t>Chuchu</a:t>
            </a:r>
            <a:r>
              <a:rPr lang="en-US" sz="1200" dirty="0">
                <a:solidFill>
                  <a:srgbClr val="222222"/>
                </a:solidFill>
                <a:highlight>
                  <a:srgbClr val="FFFFFF"/>
                </a:highlight>
                <a:latin typeface="Century Gothic" panose="020B0502020202020204" pitchFamily="34" charset="0"/>
              </a:rPr>
              <a:t> Fan. “Signal Temporal Logic Neural Predictive Control.” </a:t>
            </a:r>
            <a:r>
              <a:rPr lang="en-US" sz="1200" i="1" dirty="0">
                <a:solidFill>
                  <a:srgbClr val="222222"/>
                </a:solidFill>
                <a:highlight>
                  <a:srgbClr val="FFFFFF"/>
                </a:highlight>
                <a:latin typeface="Century Gothic" panose="020B0502020202020204" pitchFamily="34" charset="0"/>
              </a:rPr>
              <a:t>IEEE Robotics and Automation Letters</a:t>
            </a:r>
            <a:r>
              <a:rPr lang="zh-CN" altLang="en-US" sz="1200" i="1" dirty="0">
                <a:solidFill>
                  <a:srgbClr val="222222"/>
                </a:solidFill>
                <a:highlight>
                  <a:srgbClr val="FFFFFF"/>
                </a:highlight>
                <a:latin typeface="Century Gothic" panose="020B0502020202020204" pitchFamily="34" charset="0"/>
              </a:rPr>
              <a:t> </a:t>
            </a:r>
            <a:r>
              <a:rPr lang="en-US" sz="1200" i="1" dirty="0">
                <a:solidFill>
                  <a:srgbClr val="222222"/>
                </a:solidFill>
                <a:highlight>
                  <a:srgbClr val="FFFFFF"/>
                </a:highlight>
                <a:latin typeface="Century Gothic" panose="020B0502020202020204" pitchFamily="34" charset="0"/>
              </a:rPr>
              <a:t>(2023).</a:t>
            </a:r>
            <a:endParaRPr lang="en-US" sz="1200" i="1" dirty="0">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971482A7-E5E1-0C78-259C-9D0E35EC1574}"/>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86</a:t>
            </a:fld>
            <a:endParaRPr lang="en-US" dirty="0"/>
          </a:p>
        </p:txBody>
      </p:sp>
    </p:spTree>
    <p:extLst>
      <p:ext uri="{BB962C8B-B14F-4D97-AF65-F5344CB8AC3E}">
        <p14:creationId xmlns:p14="http://schemas.microsoft.com/office/powerpoint/2010/main" val="2102216803"/>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0"/>
          <p:cNvSpPr txBox="1">
            <a:spLocks noGrp="1"/>
          </p:cNvSpPr>
          <p:nvPr>
            <p:ph type="body" sz="quarter" idx="10"/>
          </p:nvPr>
        </p:nvSpPr>
        <p:spPr>
          <a:xfrm>
            <a:off x="490537" y="1298574"/>
            <a:ext cx="8162395" cy="5181247"/>
          </a:xfrm>
        </p:spPr>
        <p:txBody>
          <a:bodyPr spcFirstLastPara="1" wrap="square" lIns="91425" tIns="91425" rIns="91425" bIns="91425" anchor="t" anchorCtr="0">
            <a:noAutofit/>
          </a:bodyPr>
          <a:lstStyle/>
          <a:p>
            <a:r>
              <a:rPr lang="en-US" dirty="0"/>
              <a:t>Previous works usually used hard-code parsing rules and made strong assumptions on input/output format. </a:t>
            </a:r>
          </a:p>
          <a:p>
            <a:endParaRPr lang="en-US" dirty="0"/>
          </a:p>
          <a:p>
            <a:endParaRPr lang="en-US" dirty="0"/>
          </a:p>
        </p:txBody>
      </p:sp>
      <p:sp>
        <p:nvSpPr>
          <p:cNvPr id="100" name="Google Shape;100;p20"/>
          <p:cNvSpPr txBox="1">
            <a:spLocks noGrp="1"/>
          </p:cNvSpPr>
          <p:nvPr>
            <p:ph type="title"/>
          </p:nvPr>
        </p:nvSpPr>
        <p:spPr>
          <a:xfrm>
            <a:off x="457200" y="134938"/>
            <a:ext cx="8229600" cy="720775"/>
          </a:xfrm>
        </p:spPr>
        <p:txBody>
          <a:bodyPr spcFirstLastPara="1" wrap="square" lIns="91425" tIns="91425" rIns="91425" bIns="91425" anchor="t" anchorCtr="0">
            <a:noAutofit/>
          </a:bodyPr>
          <a:lstStyle/>
          <a:p>
            <a:r>
              <a:rPr lang="en-US" altLang="zh-CN" dirty="0"/>
              <a:t>Natural language to temporal logic (NL2TL)</a:t>
            </a:r>
            <a:endParaRPr lang="en-US" dirty="0"/>
          </a:p>
        </p:txBody>
      </p:sp>
      <p:pic>
        <p:nvPicPr>
          <p:cNvPr id="2" name="Picture 1">
            <a:extLst>
              <a:ext uri="{FF2B5EF4-FFF2-40B4-BE49-F238E27FC236}">
                <a16:creationId xmlns:a16="http://schemas.microsoft.com/office/drawing/2014/main" id="{E96B095D-D906-6A82-B7AE-2155FA2507CE}"/>
              </a:ext>
            </a:extLst>
          </p:cNvPr>
          <p:cNvPicPr>
            <a:picLocks noChangeAspect="1"/>
          </p:cNvPicPr>
          <p:nvPr/>
        </p:nvPicPr>
        <p:blipFill>
          <a:blip r:embed="rId3"/>
          <a:stretch>
            <a:fillRect/>
          </a:stretch>
        </p:blipFill>
        <p:spPr>
          <a:xfrm>
            <a:off x="2141035" y="3100705"/>
            <a:ext cx="4560848" cy="2620598"/>
          </a:xfrm>
          <a:prstGeom prst="rect">
            <a:avLst/>
          </a:prstGeom>
        </p:spPr>
      </p:pic>
      <p:sp>
        <p:nvSpPr>
          <p:cNvPr id="3" name="Slide Number Placeholder 2">
            <a:extLst>
              <a:ext uri="{FF2B5EF4-FFF2-40B4-BE49-F238E27FC236}">
                <a16:creationId xmlns:a16="http://schemas.microsoft.com/office/drawing/2014/main" id="{C5E5C468-6DB7-F322-5B1A-5516B41B4071}"/>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87</a:t>
            </a:fld>
            <a:endParaRPr lang="en-US" dirty="0"/>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CAFBB-48F3-570E-5347-50F8C6DCF296}"/>
              </a:ext>
            </a:extLst>
          </p:cNvPr>
          <p:cNvSpPr>
            <a:spLocks noGrp="1"/>
          </p:cNvSpPr>
          <p:nvPr>
            <p:ph type="title"/>
          </p:nvPr>
        </p:nvSpPr>
        <p:spPr/>
        <p:txBody>
          <a:bodyPr>
            <a:noAutofit/>
          </a:bodyPr>
          <a:lstStyle/>
          <a:p>
            <a:r>
              <a:rPr lang="en-US" altLang="zh-CN" dirty="0"/>
              <a:t>Natural language to temporal logic (NL2TL)</a:t>
            </a:r>
            <a:r>
              <a:rPr lang="en-US" altLang="zh-CN" baseline="30000" dirty="0"/>
              <a:t>[1]</a:t>
            </a:r>
            <a:endParaRPr lang="en-US" baseline="30000" dirty="0"/>
          </a:p>
        </p:txBody>
      </p:sp>
      <p:sp>
        <p:nvSpPr>
          <p:cNvPr id="6" name="TextBox 5">
            <a:extLst>
              <a:ext uri="{FF2B5EF4-FFF2-40B4-BE49-F238E27FC236}">
                <a16:creationId xmlns:a16="http://schemas.microsoft.com/office/drawing/2014/main" id="{9C8FB379-A878-D3F0-3941-485CB0B74652}"/>
              </a:ext>
            </a:extLst>
          </p:cNvPr>
          <p:cNvSpPr txBox="1"/>
          <p:nvPr/>
        </p:nvSpPr>
        <p:spPr>
          <a:xfrm>
            <a:off x="111512" y="5893416"/>
            <a:ext cx="9032488" cy="276999"/>
          </a:xfrm>
          <a:prstGeom prst="rect">
            <a:avLst/>
          </a:prstGeom>
          <a:noFill/>
        </p:spPr>
        <p:txBody>
          <a:bodyPr wrap="square">
            <a:spAutoFit/>
          </a:bodyPr>
          <a:lstStyle/>
          <a:p>
            <a:pPr marL="0" lvl="0" indent="0" hangingPunct="1">
              <a:spcBef>
                <a:spcPts val="0"/>
              </a:spcBef>
              <a:buClr>
                <a:srgbClr val="000000"/>
              </a:buClr>
              <a:buSzTx/>
              <a:buNone/>
            </a:pPr>
            <a:r>
              <a:rPr lang="en-US" sz="1200" dirty="0">
                <a:solidFill>
                  <a:srgbClr val="222222"/>
                </a:solidFill>
                <a:highlight>
                  <a:srgbClr val="FFFFFF"/>
                </a:highlight>
                <a:latin typeface="Century Gothic" panose="020B0502020202020204" pitchFamily="34" charset="0"/>
                <a:cs typeface="Calibri Light" panose="020F0302020204030204" pitchFamily="34" charset="0"/>
                <a:sym typeface="Arial"/>
              </a:rPr>
              <a:t>[1] NL2TL: Transforming Natural Languages to Temporal Logics using Large Language Models. Chen et al., </a:t>
            </a:r>
            <a:r>
              <a:rPr lang="en-US" sz="1200" dirty="0">
                <a:solidFill>
                  <a:srgbClr val="222222"/>
                </a:solidFill>
                <a:latin typeface="Century Gothic" panose="020B0502020202020204" pitchFamily="34" charset="0"/>
                <a:cs typeface="Calibri Light" panose="020F0302020204030204" pitchFamily="34" charset="0"/>
                <a:sym typeface="Arial"/>
              </a:rPr>
              <a:t>EMNLP’23.</a:t>
            </a:r>
          </a:p>
        </p:txBody>
      </p:sp>
      <p:pic>
        <p:nvPicPr>
          <p:cNvPr id="9" name="Picture 8">
            <a:extLst>
              <a:ext uri="{FF2B5EF4-FFF2-40B4-BE49-F238E27FC236}">
                <a16:creationId xmlns:a16="http://schemas.microsoft.com/office/drawing/2014/main" id="{77C4C137-AB00-1228-9CAB-02ACB514C2CB}"/>
              </a:ext>
            </a:extLst>
          </p:cNvPr>
          <p:cNvPicPr>
            <a:picLocks noChangeAspect="1"/>
          </p:cNvPicPr>
          <p:nvPr/>
        </p:nvPicPr>
        <p:blipFill>
          <a:blip r:embed="rId2"/>
          <a:stretch>
            <a:fillRect/>
          </a:stretch>
        </p:blipFill>
        <p:spPr>
          <a:xfrm>
            <a:off x="685800" y="2375695"/>
            <a:ext cx="7772400" cy="2106609"/>
          </a:xfrm>
          <a:prstGeom prst="rect">
            <a:avLst/>
          </a:prstGeom>
        </p:spPr>
      </p:pic>
      <p:sp>
        <p:nvSpPr>
          <p:cNvPr id="3" name="Slide Number Placeholder 2">
            <a:extLst>
              <a:ext uri="{FF2B5EF4-FFF2-40B4-BE49-F238E27FC236}">
                <a16:creationId xmlns:a16="http://schemas.microsoft.com/office/drawing/2014/main" id="{49A2525B-A53A-D957-0737-3DFF6B0BD882}"/>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88</a:t>
            </a:fld>
            <a:endParaRPr lang="en-US" dirty="0"/>
          </a:p>
        </p:txBody>
      </p:sp>
    </p:spTree>
    <p:extLst>
      <p:ext uri="{BB962C8B-B14F-4D97-AF65-F5344CB8AC3E}">
        <p14:creationId xmlns:p14="http://schemas.microsoft.com/office/powerpoint/2010/main" val="373194248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US" b="1" dirty="0"/>
              <a:t>[June, 1989] Chris Robin lives in England and he is the person that you read about in Winnie the Pooh. As a boy, Chris lived in </a:t>
            </a:r>
            <a:r>
              <a:rPr lang="en-US" b="1" dirty="0" err="1"/>
              <a:t>Cotchfield</a:t>
            </a:r>
            <a:r>
              <a:rPr lang="en-US" b="1" dirty="0"/>
              <a:t> Farm.  </a:t>
            </a:r>
            <a:r>
              <a:rPr lang="en-US" b="1" dirty="0">
                <a:solidFill>
                  <a:schemeClr val="accent2">
                    <a:lumMod val="50000"/>
                  </a:schemeClr>
                </a:solidFill>
              </a:rPr>
              <a:t>When he was three</a:t>
            </a:r>
            <a:r>
              <a:rPr lang="en-US" b="1" dirty="0"/>
              <a:t>, his father </a:t>
            </a:r>
            <a:r>
              <a:rPr lang="en-US" b="1" dirty="0">
                <a:solidFill>
                  <a:srgbClr val="FF0000"/>
                </a:solidFill>
              </a:rPr>
              <a:t>wrote a poem </a:t>
            </a:r>
            <a:r>
              <a:rPr lang="en-US" b="1" dirty="0"/>
              <a:t>about him. His father </a:t>
            </a:r>
            <a:r>
              <a:rPr lang="en-US" b="1" dirty="0">
                <a:solidFill>
                  <a:schemeClr val="accent2">
                    <a:lumMod val="50000"/>
                  </a:schemeClr>
                </a:solidFill>
              </a:rPr>
              <a:t>later</a:t>
            </a:r>
            <a:r>
              <a:rPr lang="en-US" b="1" dirty="0"/>
              <a:t> </a:t>
            </a:r>
            <a:r>
              <a:rPr lang="en-US" b="1" dirty="0">
                <a:solidFill>
                  <a:srgbClr val="FF0000"/>
                </a:solidFill>
              </a:rPr>
              <a:t>wrote </a:t>
            </a:r>
            <a:r>
              <a:rPr lang="en-US" b="1" dirty="0"/>
              <a:t>Winnie the Pooh in </a:t>
            </a:r>
            <a:r>
              <a:rPr lang="en-US" b="1" dirty="0">
                <a:solidFill>
                  <a:schemeClr val="accent2">
                    <a:lumMod val="50000"/>
                  </a:schemeClr>
                </a:solidFill>
              </a:rPr>
              <a:t>1925</a:t>
            </a:r>
            <a:r>
              <a:rPr lang="en-US" b="1" dirty="0"/>
              <a:t>.</a:t>
            </a:r>
          </a:p>
          <a:p>
            <a:pPr lvl="1"/>
            <a:r>
              <a:rPr lang="en-US" dirty="0"/>
              <a:t>When was Chris Robin born?</a:t>
            </a:r>
          </a:p>
          <a:p>
            <a:pPr lvl="2"/>
            <a:r>
              <a:rPr lang="en-US" dirty="0"/>
              <a:t>This requires reasoning: Chris Robin was at least 3 years old in 1925, so he was likely born </a:t>
            </a:r>
            <a:r>
              <a:rPr lang="en-US" b="1" dirty="0"/>
              <a:t>before</a:t>
            </a:r>
            <a:r>
              <a:rPr lang="en-US" dirty="0"/>
              <a:t> 1922.</a:t>
            </a:r>
          </a:p>
          <a:p>
            <a:pPr lvl="2"/>
            <a:endParaRPr lang="en-US" dirty="0"/>
          </a:p>
        </p:txBody>
      </p:sp>
      <p:sp>
        <p:nvSpPr>
          <p:cNvPr id="2" name="Title 1"/>
          <p:cNvSpPr>
            <a:spLocks noGrp="1"/>
          </p:cNvSpPr>
          <p:nvPr>
            <p:ph type="title"/>
          </p:nvPr>
        </p:nvSpPr>
        <p:spPr/>
        <p:txBody>
          <a:bodyPr/>
          <a:lstStyle/>
          <a:p>
            <a:r>
              <a:rPr lang="en-US" dirty="0"/>
              <a:t>Examples where “time” plays an important role</a:t>
            </a:r>
          </a:p>
        </p:txBody>
      </p:sp>
      <p:grpSp>
        <p:nvGrpSpPr>
          <p:cNvPr id="11" name="Group 10">
            <a:extLst>
              <a:ext uri="{FF2B5EF4-FFF2-40B4-BE49-F238E27FC236}">
                <a16:creationId xmlns:a16="http://schemas.microsoft.com/office/drawing/2014/main" id="{529C3500-F0D9-668C-BC4B-638D8001A1F3}"/>
              </a:ext>
            </a:extLst>
          </p:cNvPr>
          <p:cNvGrpSpPr/>
          <p:nvPr/>
        </p:nvGrpSpPr>
        <p:grpSpPr>
          <a:xfrm>
            <a:off x="1868332" y="4187955"/>
            <a:ext cx="5818128" cy="2596983"/>
            <a:chOff x="1875207" y="3971384"/>
            <a:chExt cx="5818128" cy="2596983"/>
          </a:xfrm>
        </p:grpSpPr>
        <p:grpSp>
          <p:nvGrpSpPr>
            <p:cNvPr id="6" name="Group 5">
              <a:extLst>
                <a:ext uri="{FF2B5EF4-FFF2-40B4-BE49-F238E27FC236}">
                  <a16:creationId xmlns:a16="http://schemas.microsoft.com/office/drawing/2014/main" id="{0A5C436F-7A01-22CF-54B1-972BB3E55F4F}"/>
                </a:ext>
              </a:extLst>
            </p:cNvPr>
            <p:cNvGrpSpPr/>
            <p:nvPr/>
          </p:nvGrpSpPr>
          <p:grpSpPr>
            <a:xfrm>
              <a:off x="1875207" y="3971384"/>
              <a:ext cx="5818128" cy="2596983"/>
              <a:chOff x="1469571" y="3641374"/>
              <a:chExt cx="5818128" cy="2596983"/>
            </a:xfrm>
          </p:grpSpPr>
          <p:pic>
            <p:nvPicPr>
              <p:cNvPr id="4" name="Picture 3">
                <a:extLst>
                  <a:ext uri="{FF2B5EF4-FFF2-40B4-BE49-F238E27FC236}">
                    <a16:creationId xmlns:a16="http://schemas.microsoft.com/office/drawing/2014/main" id="{9E246C3C-09BF-FB22-F66F-DE2C8DA32E03}"/>
                  </a:ext>
                </a:extLst>
              </p:cNvPr>
              <p:cNvPicPr>
                <a:picLocks noChangeAspect="1"/>
              </p:cNvPicPr>
              <p:nvPr/>
            </p:nvPicPr>
            <p:blipFill>
              <a:blip r:embed="rId3"/>
              <a:stretch>
                <a:fillRect/>
              </a:stretch>
            </p:blipFill>
            <p:spPr>
              <a:xfrm>
                <a:off x="1469571" y="3761623"/>
                <a:ext cx="5818128" cy="2476734"/>
              </a:xfrm>
              <a:prstGeom prst="rect">
                <a:avLst/>
              </a:prstGeom>
              <a:ln>
                <a:solidFill>
                  <a:srgbClr val="0E3E00"/>
                </a:solidFill>
              </a:ln>
            </p:spPr>
          </p:pic>
          <p:sp>
            <p:nvSpPr>
              <p:cNvPr id="5" name="TextBox 4">
                <a:extLst>
                  <a:ext uri="{FF2B5EF4-FFF2-40B4-BE49-F238E27FC236}">
                    <a16:creationId xmlns:a16="http://schemas.microsoft.com/office/drawing/2014/main" id="{38DD53E3-CFDB-D1A8-339E-13CF67A897F9}"/>
                  </a:ext>
                </a:extLst>
              </p:cNvPr>
              <p:cNvSpPr txBox="1"/>
              <p:nvPr/>
            </p:nvSpPr>
            <p:spPr>
              <a:xfrm>
                <a:off x="1469571" y="3641374"/>
                <a:ext cx="2291651"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200" b="0" i="1" u="sng" strike="noStrike" cap="none" spc="0" normalizeH="0" baseline="0" dirty="0">
                    <a:ln>
                      <a:noFill/>
                    </a:ln>
                    <a:solidFill>
                      <a:srgbClr val="000000"/>
                    </a:solidFill>
                    <a:effectLst/>
                    <a:uFillTx/>
                    <a:latin typeface="Century Gothic" panose="020B0502020202020204" pitchFamily="34" charset="0"/>
                    <a:sym typeface="Calibri"/>
                  </a:rPr>
                  <a:t>GPT-4o; accessed in Jun 2024</a:t>
                </a:r>
              </a:p>
            </p:txBody>
          </p:sp>
          <p:sp>
            <p:nvSpPr>
              <p:cNvPr id="10" name="TextBox 9">
                <a:extLst>
                  <a:ext uri="{FF2B5EF4-FFF2-40B4-BE49-F238E27FC236}">
                    <a16:creationId xmlns:a16="http://schemas.microsoft.com/office/drawing/2014/main" id="{992D7C65-36F2-9E74-0A70-BD6E544A3FC6}"/>
                  </a:ext>
                </a:extLst>
              </p:cNvPr>
              <p:cNvSpPr txBox="1"/>
              <p:nvPr/>
            </p:nvSpPr>
            <p:spPr>
              <a:xfrm>
                <a:off x="4640752" y="4143263"/>
                <a:ext cx="2350963" cy="3411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500"/>
                  </a:spcBef>
                  <a:spcAft>
                    <a:spcPts val="0"/>
                  </a:spcAft>
                  <a:buClr>
                    <a:srgbClr val="1BB14E"/>
                  </a:buClr>
                  <a:buSzPct val="75000"/>
                  <a:buNone/>
                  <a:tabLst/>
                </a:pPr>
                <a:r>
                  <a:rPr kumimoji="0" lang="en-US" sz="1200" b="0" i="1" u="sng" strike="noStrike" cap="none" spc="0" normalizeH="0" baseline="0" dirty="0">
                    <a:ln>
                      <a:noFill/>
                    </a:ln>
                    <a:solidFill>
                      <a:srgbClr val="C00000"/>
                    </a:solidFill>
                    <a:effectLst/>
                    <a:uFillTx/>
                    <a:latin typeface="Century Gothic" panose="020B0502020202020204" pitchFamily="34" charset="0"/>
                    <a:sym typeface="Calibri"/>
                  </a:rPr>
                  <a:t>This information is not needed.</a:t>
                </a:r>
              </a:p>
            </p:txBody>
          </p:sp>
        </p:grpSp>
        <p:cxnSp>
          <p:nvCxnSpPr>
            <p:cNvPr id="8" name="Straight Arrow Connector 7">
              <a:extLst>
                <a:ext uri="{FF2B5EF4-FFF2-40B4-BE49-F238E27FC236}">
                  <a16:creationId xmlns:a16="http://schemas.microsoft.com/office/drawing/2014/main" id="{12225729-732F-8844-9332-44958BE6AF5A}"/>
                </a:ext>
              </a:extLst>
            </p:cNvPr>
            <p:cNvCxnSpPr>
              <a:cxnSpLocks/>
            </p:cNvCxnSpPr>
            <p:nvPr/>
          </p:nvCxnSpPr>
          <p:spPr>
            <a:xfrm flipH="1">
              <a:off x="4427621" y="4702629"/>
              <a:ext cx="618767" cy="0"/>
            </a:xfrm>
            <a:prstGeom prst="straightConnector1">
              <a:avLst/>
            </a:prstGeom>
            <a:noFill/>
            <a:ln w="25400" cap="flat">
              <a:solidFill>
                <a:srgbClr val="FF0000"/>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grpSp>
      <p:sp>
        <p:nvSpPr>
          <p:cNvPr id="7" name="Slide Number Placeholder 6">
            <a:extLst>
              <a:ext uri="{FF2B5EF4-FFF2-40B4-BE49-F238E27FC236}">
                <a16:creationId xmlns:a16="http://schemas.microsoft.com/office/drawing/2014/main" id="{155A74B3-9917-E27F-AFFC-4EAB315D0011}"/>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8</a:t>
            </a:fld>
            <a:endParaRPr lang="en-US" dirty="0"/>
          </a:p>
        </p:txBody>
      </p:sp>
    </p:spTree>
    <p:extLst>
      <p:ext uri="{BB962C8B-B14F-4D97-AF65-F5344CB8AC3E}">
        <p14:creationId xmlns:p14="http://schemas.microsoft.com/office/powerpoint/2010/main" val="29572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7ACDCF8-1CF8-4532-A615-FEE9FBA4C916}"/>
              </a:ext>
            </a:extLst>
          </p:cNvPr>
          <p:cNvSpPr txBox="1">
            <a:spLocks/>
          </p:cNvSpPr>
          <p:nvPr/>
        </p:nvSpPr>
        <p:spPr>
          <a:xfrm>
            <a:off x="162659" y="864249"/>
            <a:ext cx="864723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endParaRPr lang="en-US" sz="2800" dirty="0">
              <a:solidFill>
                <a:prstClr val="black"/>
              </a:solidFill>
              <a:cs typeface="Arial" panose="020B0604020202020204" pitchFamily="34" charset="0"/>
            </a:endParaRPr>
          </a:p>
        </p:txBody>
      </p:sp>
      <p:sp>
        <p:nvSpPr>
          <p:cNvPr id="6" name="TextBox 5">
            <a:extLst>
              <a:ext uri="{FF2B5EF4-FFF2-40B4-BE49-F238E27FC236}">
                <a16:creationId xmlns:a16="http://schemas.microsoft.com/office/drawing/2014/main" id="{B9206EDA-FFAD-EC51-4997-58C22DC37E11}"/>
              </a:ext>
            </a:extLst>
          </p:cNvPr>
          <p:cNvSpPr txBox="1"/>
          <p:nvPr/>
        </p:nvSpPr>
        <p:spPr>
          <a:xfrm>
            <a:off x="5089429" y="3116951"/>
            <a:ext cx="3720464" cy="2990562"/>
          </a:xfrm>
          <a:prstGeom prst="rect">
            <a:avLst/>
          </a:prstGeom>
          <a:noFill/>
        </p:spPr>
        <p:txBody>
          <a:bodyPr wrap="square" rtlCol="0">
            <a:spAutoFit/>
          </a:bodyPr>
          <a:lstStyle/>
          <a:p>
            <a:pPr marL="0" indent="0" defTabSz="685800">
              <a:buClrTx/>
              <a:buNone/>
            </a:pPr>
            <a:r>
              <a:rPr lang="en-US" altLang="zh-CN" sz="1800" kern="1200" dirty="0">
                <a:solidFill>
                  <a:prstClr val="black"/>
                </a:solidFill>
                <a:latin typeface="Century Gothic" panose="020B0502020202020204" pitchFamily="34" charset="0"/>
                <a:ea typeface="等线" panose="02010600030101010101" pitchFamily="2" charset="-122"/>
                <a:cs typeface="+mn-cs"/>
              </a:rPr>
              <a:t>The</a:t>
            </a:r>
            <a:r>
              <a:rPr lang="zh-CN" altLang="en-US" sz="1800" kern="1200" dirty="0">
                <a:solidFill>
                  <a:prstClr val="black"/>
                </a:solidFill>
                <a:latin typeface="Century Gothic" panose="020B0502020202020204" pitchFamily="34" charset="0"/>
                <a:ea typeface="等线" panose="02010600030101010101" pitchFamily="2" charset="-122"/>
                <a:cs typeface="+mn-cs"/>
              </a:rPr>
              <a:t> </a:t>
            </a:r>
            <a:r>
              <a:rPr lang="en-US" altLang="zh-CN" sz="1800" kern="1200" dirty="0">
                <a:solidFill>
                  <a:prstClr val="black"/>
                </a:solidFill>
                <a:latin typeface="Century Gothic" panose="020B0502020202020204" pitchFamily="34" charset="0"/>
                <a:ea typeface="等线" panose="02010600030101010101" pitchFamily="2" charset="-122"/>
                <a:cs typeface="+mn-cs"/>
              </a:rPr>
              <a:t>translation</a:t>
            </a:r>
            <a:r>
              <a:rPr lang="zh-CN" altLang="en-US" sz="1800" kern="1200" dirty="0">
                <a:solidFill>
                  <a:prstClr val="black"/>
                </a:solidFill>
                <a:latin typeface="Century Gothic" panose="020B0502020202020204" pitchFamily="34" charset="0"/>
                <a:ea typeface="等线" panose="02010600030101010101" pitchFamily="2" charset="-122"/>
                <a:cs typeface="+mn-cs"/>
              </a:rPr>
              <a:t> </a:t>
            </a:r>
            <a:r>
              <a:rPr lang="en-US" altLang="zh-CN" sz="1800" kern="1200" dirty="0">
                <a:solidFill>
                  <a:prstClr val="black"/>
                </a:solidFill>
                <a:latin typeface="Century Gothic" panose="020B0502020202020204" pitchFamily="34" charset="0"/>
                <a:ea typeface="等线" panose="02010600030101010101" pitchFamily="2" charset="-122"/>
                <a:cs typeface="+mn-cs"/>
              </a:rPr>
              <a:t>problem</a:t>
            </a:r>
            <a:r>
              <a:rPr lang="zh-CN" altLang="en-US" sz="1800" kern="1200" dirty="0">
                <a:solidFill>
                  <a:prstClr val="black"/>
                </a:solidFill>
                <a:latin typeface="Century Gothic" panose="020B0502020202020204" pitchFamily="34" charset="0"/>
                <a:ea typeface="等线" panose="02010600030101010101" pitchFamily="2" charset="-122"/>
                <a:cs typeface="+mn-cs"/>
              </a:rPr>
              <a:t> </a:t>
            </a:r>
            <a:r>
              <a:rPr lang="en-US" altLang="zh-CN" sz="1800" kern="1200" dirty="0">
                <a:solidFill>
                  <a:prstClr val="black"/>
                </a:solidFill>
                <a:latin typeface="Century Gothic" panose="020B0502020202020204" pitchFamily="34" charset="0"/>
                <a:ea typeface="等线" panose="02010600030101010101" pitchFamily="2" charset="-122"/>
                <a:cs typeface="+mn-cs"/>
              </a:rPr>
              <a:t>is split into</a:t>
            </a:r>
            <a:r>
              <a:rPr lang="zh-CN" altLang="en-US" sz="1800" kern="1200" dirty="0">
                <a:solidFill>
                  <a:prstClr val="black"/>
                </a:solidFill>
                <a:latin typeface="Century Gothic" panose="020B0502020202020204" pitchFamily="34" charset="0"/>
                <a:ea typeface="等线" panose="02010600030101010101" pitchFamily="2" charset="-122"/>
                <a:cs typeface="+mn-cs"/>
              </a:rPr>
              <a:t> </a:t>
            </a:r>
            <a:r>
              <a:rPr lang="en-US" altLang="zh-CN" sz="1800" kern="1200" dirty="0">
                <a:solidFill>
                  <a:prstClr val="black"/>
                </a:solidFill>
                <a:latin typeface="Century Gothic" panose="020B0502020202020204" pitchFamily="34" charset="0"/>
                <a:ea typeface="等线" panose="02010600030101010101" pitchFamily="2" charset="-122"/>
                <a:cs typeface="+mn-cs"/>
              </a:rPr>
              <a:t>two</a:t>
            </a:r>
            <a:r>
              <a:rPr lang="zh-CN" altLang="en-US" sz="1800" kern="1200" dirty="0">
                <a:solidFill>
                  <a:prstClr val="black"/>
                </a:solidFill>
                <a:latin typeface="Century Gothic" panose="020B0502020202020204" pitchFamily="34" charset="0"/>
                <a:ea typeface="等线" panose="02010600030101010101" pitchFamily="2" charset="-122"/>
                <a:cs typeface="+mn-cs"/>
              </a:rPr>
              <a:t> </a:t>
            </a:r>
            <a:r>
              <a:rPr lang="en-US" altLang="zh-CN" sz="1800" kern="1200" dirty="0">
                <a:solidFill>
                  <a:prstClr val="black"/>
                </a:solidFill>
                <a:latin typeface="Century Gothic" panose="020B0502020202020204" pitchFamily="34" charset="0"/>
                <a:ea typeface="等线" panose="02010600030101010101" pitchFamily="2" charset="-122"/>
                <a:cs typeface="+mn-cs"/>
              </a:rPr>
              <a:t>steps</a:t>
            </a:r>
            <a:r>
              <a:rPr lang="en-US" altLang="zh-CN" sz="1800" kern="1200" baseline="30000" dirty="0">
                <a:solidFill>
                  <a:prstClr val="black"/>
                </a:solidFill>
                <a:latin typeface="Century Gothic" panose="020B0502020202020204" pitchFamily="34" charset="0"/>
                <a:ea typeface="等线" panose="02010600030101010101" pitchFamily="2" charset="-122"/>
                <a:cs typeface="+mn-cs"/>
              </a:rPr>
              <a:t>[1]</a:t>
            </a:r>
            <a:endParaRPr lang="en-CN" sz="1800" kern="1200" dirty="0">
              <a:solidFill>
                <a:prstClr val="black"/>
              </a:solidFill>
              <a:latin typeface="Century Gothic" panose="020B0502020202020204" pitchFamily="34" charset="0"/>
              <a:ea typeface="+mn-ea"/>
              <a:cs typeface="+mn-cs"/>
            </a:endParaRPr>
          </a:p>
          <a:p>
            <a:pPr marL="257175" indent="-257175" defTabSz="685800">
              <a:buClrTx/>
              <a:buFont typeface="Arial" panose="020B0604020202020204" pitchFamily="34" charset="0"/>
              <a:buChar char="•"/>
            </a:pPr>
            <a:r>
              <a:rPr lang="en-US" altLang="zh-CN" sz="1800" kern="1200" dirty="0">
                <a:solidFill>
                  <a:prstClr val="black"/>
                </a:solidFill>
                <a:latin typeface="Century Gothic" panose="020B0502020202020204" pitchFamily="34" charset="0"/>
                <a:ea typeface="等线" panose="02010600030101010101" pitchFamily="2" charset="-122"/>
                <a:cs typeface="+mn-cs"/>
              </a:rPr>
              <a:t>Identify</a:t>
            </a:r>
            <a:r>
              <a:rPr lang="zh-CN" altLang="en-US" sz="1800" kern="1200" dirty="0">
                <a:solidFill>
                  <a:prstClr val="black"/>
                </a:solidFill>
                <a:latin typeface="Century Gothic" panose="020B0502020202020204" pitchFamily="34" charset="0"/>
                <a:ea typeface="等线" panose="02010600030101010101" pitchFamily="2" charset="-122"/>
                <a:cs typeface="+mn-cs"/>
              </a:rPr>
              <a:t> </a:t>
            </a:r>
            <a:r>
              <a:rPr lang="en-US" altLang="zh-CN" sz="1800" kern="1200" dirty="0">
                <a:solidFill>
                  <a:prstClr val="black"/>
                </a:solidFill>
                <a:latin typeface="Century Gothic" panose="020B0502020202020204" pitchFamily="34" charset="0"/>
                <a:ea typeface="等线" panose="02010600030101010101" pitchFamily="2" charset="-122"/>
                <a:cs typeface="+mn-cs"/>
              </a:rPr>
              <a:t>s</a:t>
            </a:r>
            <a:r>
              <a:rPr lang="en-CN" sz="1800" kern="1200">
                <a:solidFill>
                  <a:prstClr val="black"/>
                </a:solidFill>
                <a:latin typeface="Century Gothic" panose="020B0502020202020204" pitchFamily="34" charset="0"/>
                <a:ea typeface="+mn-ea"/>
                <a:cs typeface="+mn-cs"/>
              </a:rPr>
              <a:t>pecific </a:t>
            </a:r>
            <a:r>
              <a:rPr lang="en-US" altLang="zh-CN" sz="1800" kern="1200" dirty="0">
                <a:solidFill>
                  <a:prstClr val="black"/>
                </a:solidFill>
                <a:latin typeface="Century Gothic" panose="020B0502020202020204" pitchFamily="34" charset="0"/>
                <a:ea typeface="等线" panose="02010600030101010101" pitchFamily="2" charset="-122"/>
                <a:cs typeface="+mn-cs"/>
              </a:rPr>
              <a:t>basic</a:t>
            </a:r>
            <a:r>
              <a:rPr lang="zh-CN" altLang="en-US" sz="1800" kern="1200" dirty="0">
                <a:solidFill>
                  <a:prstClr val="black"/>
                </a:solidFill>
                <a:latin typeface="Century Gothic" panose="020B0502020202020204" pitchFamily="34" charset="0"/>
                <a:ea typeface="等线" panose="02010600030101010101" pitchFamily="2" charset="-122"/>
                <a:cs typeface="+mn-cs"/>
              </a:rPr>
              <a:t> </a:t>
            </a:r>
            <a:r>
              <a:rPr lang="en-US" altLang="zh-CN" sz="1800" kern="1200" dirty="0">
                <a:solidFill>
                  <a:prstClr val="black"/>
                </a:solidFill>
                <a:latin typeface="Century Gothic" panose="020B0502020202020204" pitchFamily="34" charset="0"/>
                <a:ea typeface="等线" panose="02010600030101010101" pitchFamily="2" charset="-122"/>
                <a:cs typeface="+mn-cs"/>
              </a:rPr>
              <a:t>operating</a:t>
            </a:r>
            <a:r>
              <a:rPr lang="zh-CN" altLang="en-US" sz="1800" kern="1200" dirty="0">
                <a:solidFill>
                  <a:prstClr val="black"/>
                </a:solidFill>
                <a:latin typeface="Century Gothic" panose="020B0502020202020204" pitchFamily="34" charset="0"/>
                <a:ea typeface="等线" panose="02010600030101010101" pitchFamily="2" charset="-122"/>
                <a:cs typeface="+mn-cs"/>
              </a:rPr>
              <a:t> </a:t>
            </a:r>
            <a:r>
              <a:rPr lang="en-US" altLang="zh-CN" sz="1800" kern="1200" dirty="0">
                <a:solidFill>
                  <a:prstClr val="black"/>
                </a:solidFill>
                <a:latin typeface="Century Gothic" panose="020B0502020202020204" pitchFamily="34" charset="0"/>
                <a:ea typeface="等线" panose="02010600030101010101" pitchFamily="2" charset="-122"/>
                <a:cs typeface="+mn-cs"/>
              </a:rPr>
              <a:t>units</a:t>
            </a:r>
            <a:r>
              <a:rPr lang="zh-CN" altLang="en-US" sz="1800" kern="1200" dirty="0">
                <a:solidFill>
                  <a:prstClr val="black"/>
                </a:solidFill>
                <a:latin typeface="Century Gothic" panose="020B0502020202020204" pitchFamily="34" charset="0"/>
                <a:ea typeface="等线" panose="02010600030101010101" pitchFamily="2" charset="-122"/>
                <a:cs typeface="+mn-cs"/>
              </a:rPr>
              <a:t> </a:t>
            </a:r>
            <a:r>
              <a:rPr lang="en-US" altLang="zh-CN" sz="1800" kern="1200" dirty="0">
                <a:solidFill>
                  <a:prstClr val="black"/>
                </a:solidFill>
                <a:latin typeface="Century Gothic" panose="020B0502020202020204" pitchFamily="34" charset="0"/>
                <a:ea typeface="等线" panose="02010600030101010101" pitchFamily="2" charset="-122"/>
                <a:cs typeface="+mn-cs"/>
              </a:rPr>
              <a:t>(</a:t>
            </a:r>
            <a:r>
              <a:rPr lang="en-CN" sz="1800" kern="1200">
                <a:solidFill>
                  <a:prstClr val="black"/>
                </a:solidFill>
                <a:latin typeface="Century Gothic" panose="020B0502020202020204" pitchFamily="34" charset="0"/>
                <a:ea typeface="+mn-ea"/>
                <a:cs typeface="+mn-cs"/>
              </a:rPr>
              <a:t>atomic propositions</a:t>
            </a:r>
            <a:r>
              <a:rPr lang="zh-CN" altLang="en-US" sz="1800" kern="1200" dirty="0">
                <a:solidFill>
                  <a:prstClr val="black"/>
                </a:solidFill>
                <a:latin typeface="Century Gothic" panose="020B0502020202020204" pitchFamily="34" charset="0"/>
                <a:ea typeface="等线" panose="02010600030101010101" pitchFamily="2" charset="-122"/>
                <a:cs typeface="+mn-cs"/>
              </a:rPr>
              <a:t> </a:t>
            </a:r>
            <a:r>
              <a:rPr lang="en-US" altLang="zh-CN" sz="1800" kern="1200" dirty="0">
                <a:solidFill>
                  <a:prstClr val="black"/>
                </a:solidFill>
                <a:latin typeface="Century Gothic" panose="020B0502020202020204" pitchFamily="34" charset="0"/>
                <a:ea typeface="等线" panose="02010600030101010101" pitchFamily="2" charset="-122"/>
                <a:cs typeface="+mn-cs"/>
              </a:rPr>
              <a:t>or</a:t>
            </a:r>
            <a:r>
              <a:rPr lang="zh-CN" altLang="en-US" sz="1800" kern="1200" dirty="0">
                <a:solidFill>
                  <a:prstClr val="black"/>
                </a:solidFill>
                <a:latin typeface="Century Gothic" panose="020B0502020202020204" pitchFamily="34" charset="0"/>
                <a:ea typeface="等线" panose="02010600030101010101" pitchFamily="2" charset="-122"/>
                <a:cs typeface="+mn-cs"/>
              </a:rPr>
              <a:t> </a:t>
            </a:r>
            <a:r>
              <a:rPr lang="en-CN" sz="1800" kern="1200">
                <a:solidFill>
                  <a:prstClr val="black"/>
                </a:solidFill>
                <a:latin typeface="Century Gothic" panose="020B0502020202020204" pitchFamily="34" charset="0"/>
                <a:ea typeface="+mn-ea"/>
                <a:cs typeface="+mn-cs"/>
              </a:rPr>
              <a:t>AP</a:t>
            </a:r>
            <a:r>
              <a:rPr lang="en-US" altLang="zh-CN" sz="1800" kern="1200" dirty="0">
                <a:solidFill>
                  <a:prstClr val="black"/>
                </a:solidFill>
                <a:latin typeface="Century Gothic" panose="020B0502020202020204" pitchFamily="34" charset="0"/>
                <a:ea typeface="等线" panose="02010600030101010101" pitchFamily="2" charset="-122"/>
                <a:cs typeface="+mn-cs"/>
              </a:rPr>
              <a:t>s</a:t>
            </a:r>
            <a:r>
              <a:rPr lang="en-CN" sz="1800" kern="1200">
                <a:solidFill>
                  <a:prstClr val="black"/>
                </a:solidFill>
                <a:latin typeface="Century Gothic" panose="020B0502020202020204" pitchFamily="34" charset="0"/>
                <a:ea typeface="+mn-ea"/>
                <a:cs typeface="+mn-cs"/>
              </a:rPr>
              <a:t>) </a:t>
            </a:r>
            <a:r>
              <a:rPr lang="en-US" altLang="zh-CN" sz="1800" kern="1200" dirty="0">
                <a:solidFill>
                  <a:prstClr val="black"/>
                </a:solidFill>
                <a:latin typeface="Century Gothic" panose="020B0502020202020204" pitchFamily="34" charset="0"/>
                <a:ea typeface="等线" panose="02010600030101010101" pitchFamily="2" charset="-122"/>
                <a:cs typeface="+mn-cs"/>
              </a:rPr>
              <a:t>and</a:t>
            </a:r>
            <a:r>
              <a:rPr lang="en-CN" sz="1800" kern="1200">
                <a:solidFill>
                  <a:prstClr val="black"/>
                </a:solidFill>
                <a:latin typeface="Century Gothic" panose="020B0502020202020204" pitchFamily="34" charset="0"/>
                <a:ea typeface="+mn-ea"/>
                <a:cs typeface="+mn-cs"/>
              </a:rPr>
              <a:t> hid</a:t>
            </a:r>
            <a:r>
              <a:rPr lang="en-US" altLang="zh-CN" sz="1800" kern="1200" dirty="0">
                <a:solidFill>
                  <a:prstClr val="black"/>
                </a:solidFill>
                <a:latin typeface="Century Gothic" panose="020B0502020202020204" pitchFamily="34" charset="0"/>
                <a:ea typeface="等线" panose="02010600030101010101" pitchFamily="2" charset="-122"/>
                <a:cs typeface="+mn-cs"/>
              </a:rPr>
              <a:t>e</a:t>
            </a:r>
            <a:r>
              <a:rPr lang="en-CN" sz="1800" kern="1200">
                <a:solidFill>
                  <a:prstClr val="black"/>
                </a:solidFill>
                <a:latin typeface="Century Gothic" panose="020B0502020202020204" pitchFamily="34" charset="0"/>
                <a:ea typeface="+mn-ea"/>
                <a:cs typeface="+mn-cs"/>
              </a:rPr>
              <a:t> </a:t>
            </a:r>
            <a:r>
              <a:rPr lang="en-US" altLang="zh-CN" sz="1800" kern="1200" dirty="0">
                <a:solidFill>
                  <a:prstClr val="black"/>
                </a:solidFill>
                <a:latin typeface="Century Gothic" panose="020B0502020202020204" pitchFamily="34" charset="0"/>
                <a:ea typeface="等线" panose="02010600030101010101" pitchFamily="2" charset="-122"/>
                <a:cs typeface="+mn-cs"/>
              </a:rPr>
              <a:t>them</a:t>
            </a:r>
            <a:r>
              <a:rPr lang="zh-CN" altLang="en-US" sz="1800" kern="1200" dirty="0">
                <a:solidFill>
                  <a:prstClr val="black"/>
                </a:solidFill>
                <a:latin typeface="Century Gothic" panose="020B0502020202020204" pitchFamily="34" charset="0"/>
                <a:ea typeface="等线" panose="02010600030101010101" pitchFamily="2" charset="-122"/>
                <a:cs typeface="+mn-cs"/>
              </a:rPr>
              <a:t> </a:t>
            </a:r>
            <a:r>
              <a:rPr lang="en-US" altLang="zh-CN" sz="1800" kern="1200" dirty="0">
                <a:solidFill>
                  <a:prstClr val="black"/>
                </a:solidFill>
                <a:latin typeface="Century Gothic" panose="020B0502020202020204" pitchFamily="34" charset="0"/>
                <a:ea typeface="等线" panose="02010600030101010101" pitchFamily="2" charset="-122"/>
                <a:cs typeface="+mn-cs"/>
              </a:rPr>
              <a:t>from</a:t>
            </a:r>
            <a:r>
              <a:rPr lang="zh-CN" altLang="en-US" sz="1800" kern="1200" dirty="0">
                <a:solidFill>
                  <a:prstClr val="black"/>
                </a:solidFill>
                <a:latin typeface="Century Gothic" panose="020B0502020202020204" pitchFamily="34" charset="0"/>
                <a:ea typeface="等线" panose="02010600030101010101" pitchFamily="2" charset="-122"/>
                <a:cs typeface="+mn-cs"/>
              </a:rPr>
              <a:t> </a:t>
            </a:r>
            <a:r>
              <a:rPr lang="en-US" altLang="zh-CN" sz="1800" kern="1200" dirty="0">
                <a:solidFill>
                  <a:prstClr val="black"/>
                </a:solidFill>
                <a:latin typeface="Century Gothic" panose="020B0502020202020204" pitchFamily="34" charset="0"/>
                <a:ea typeface="等线" panose="02010600030101010101" pitchFamily="2" charset="-122"/>
                <a:cs typeface="+mn-cs"/>
              </a:rPr>
              <a:t>translation</a:t>
            </a:r>
            <a:r>
              <a:rPr lang="en-CN" sz="1800" kern="1200">
                <a:solidFill>
                  <a:prstClr val="black"/>
                </a:solidFill>
                <a:latin typeface="Century Gothic" panose="020B0502020202020204" pitchFamily="34" charset="0"/>
                <a:ea typeface="+mn-ea"/>
                <a:cs typeface="+mn-cs"/>
              </a:rPr>
              <a:t>.</a:t>
            </a:r>
            <a:endParaRPr lang="en-CN" sz="1800" kern="1200" dirty="0">
              <a:solidFill>
                <a:prstClr val="black"/>
              </a:solidFill>
              <a:latin typeface="Century Gothic" panose="020B0502020202020204" pitchFamily="34" charset="0"/>
              <a:ea typeface="+mn-ea"/>
              <a:cs typeface="+mn-cs"/>
            </a:endParaRPr>
          </a:p>
          <a:p>
            <a:pPr marL="257175" indent="-257175" defTabSz="685800">
              <a:buClrTx/>
              <a:buFont typeface="Arial" panose="020B0604020202020204" pitchFamily="34" charset="0"/>
              <a:buChar char="•"/>
            </a:pPr>
            <a:r>
              <a:rPr lang="en-US" altLang="zh-CN" sz="1800" kern="1200" dirty="0">
                <a:solidFill>
                  <a:srgbClr val="24292F"/>
                </a:solidFill>
                <a:latin typeface="Century Gothic" panose="020B0502020202020204" pitchFamily="34" charset="0"/>
                <a:ea typeface="等线" panose="02010600030101010101" pitchFamily="2" charset="-122"/>
                <a:cs typeface="+mn-cs"/>
              </a:rPr>
              <a:t>Translate</a:t>
            </a:r>
            <a:r>
              <a:rPr lang="zh-CN" altLang="en-US" sz="1800" kern="1200" dirty="0">
                <a:solidFill>
                  <a:srgbClr val="24292F"/>
                </a:solidFill>
                <a:latin typeface="Century Gothic" panose="020B0502020202020204" pitchFamily="34" charset="0"/>
                <a:ea typeface="等线" panose="02010600030101010101" pitchFamily="2" charset="-122"/>
                <a:cs typeface="+mn-cs"/>
              </a:rPr>
              <a:t> </a:t>
            </a:r>
            <a:r>
              <a:rPr lang="en-US" altLang="zh-CN" sz="1800" kern="1200" dirty="0">
                <a:solidFill>
                  <a:srgbClr val="24292F"/>
                </a:solidFill>
                <a:latin typeface="Century Gothic" panose="020B0502020202020204" pitchFamily="34" charset="0"/>
                <a:ea typeface="等线" panose="02010600030101010101" pitchFamily="2" charset="-122"/>
                <a:cs typeface="+mn-cs"/>
              </a:rPr>
              <a:t>the</a:t>
            </a:r>
            <a:r>
              <a:rPr lang="zh-CN" altLang="en-US" sz="1800" kern="1200" dirty="0">
                <a:solidFill>
                  <a:srgbClr val="24292F"/>
                </a:solidFill>
                <a:latin typeface="Century Gothic" panose="020B0502020202020204" pitchFamily="34" charset="0"/>
                <a:ea typeface="等线" panose="02010600030101010101" pitchFamily="2" charset="-122"/>
                <a:cs typeface="+mn-cs"/>
              </a:rPr>
              <a:t> </a:t>
            </a:r>
            <a:r>
              <a:rPr lang="en-US" altLang="zh-CN" sz="1800" kern="1200" dirty="0">
                <a:solidFill>
                  <a:srgbClr val="24292F"/>
                </a:solidFill>
                <a:latin typeface="Century Gothic" panose="020B0502020202020204" pitchFamily="34" charset="0"/>
                <a:ea typeface="等线" panose="02010600030101010101" pitchFamily="2" charset="-122"/>
                <a:cs typeface="+mn-cs"/>
              </a:rPr>
              <a:t>Temporal</a:t>
            </a:r>
            <a:r>
              <a:rPr lang="zh-CN" altLang="en-US" sz="1800" kern="1200" dirty="0">
                <a:solidFill>
                  <a:srgbClr val="24292F"/>
                </a:solidFill>
                <a:latin typeface="Century Gothic" panose="020B0502020202020204" pitchFamily="34" charset="0"/>
                <a:ea typeface="等线" panose="02010600030101010101" pitchFamily="2" charset="-122"/>
                <a:cs typeface="+mn-cs"/>
              </a:rPr>
              <a:t> </a:t>
            </a:r>
            <a:r>
              <a:rPr lang="en-US" altLang="zh-CN" sz="1800" kern="1200" dirty="0">
                <a:solidFill>
                  <a:srgbClr val="24292F"/>
                </a:solidFill>
                <a:latin typeface="Century Gothic" panose="020B0502020202020204" pitchFamily="34" charset="0"/>
                <a:ea typeface="等线" panose="02010600030101010101" pitchFamily="2" charset="-122"/>
                <a:cs typeface="+mn-cs"/>
              </a:rPr>
              <a:t>Logic</a:t>
            </a:r>
            <a:r>
              <a:rPr lang="zh-CN" altLang="en-US" sz="1800" kern="1200" dirty="0">
                <a:solidFill>
                  <a:srgbClr val="24292F"/>
                </a:solidFill>
                <a:latin typeface="Century Gothic" panose="020B0502020202020204" pitchFamily="34" charset="0"/>
                <a:ea typeface="等线" panose="02010600030101010101" pitchFamily="2" charset="-122"/>
                <a:cs typeface="+mn-cs"/>
              </a:rPr>
              <a:t> </a:t>
            </a:r>
            <a:r>
              <a:rPr lang="en-US" altLang="zh-CN" sz="1800" kern="1200" dirty="0">
                <a:solidFill>
                  <a:srgbClr val="24292F"/>
                </a:solidFill>
                <a:latin typeface="Century Gothic" panose="020B0502020202020204" pitchFamily="34" charset="0"/>
                <a:ea typeface="等线" panose="02010600030101010101" pitchFamily="2" charset="-122"/>
                <a:cs typeface="+mn-cs"/>
              </a:rPr>
              <a:t>structure</a:t>
            </a:r>
            <a:r>
              <a:rPr lang="zh-CN" altLang="en-US" sz="1800" kern="1200" dirty="0">
                <a:solidFill>
                  <a:srgbClr val="24292F"/>
                </a:solidFill>
                <a:latin typeface="Century Gothic" panose="020B0502020202020204" pitchFamily="34" charset="0"/>
                <a:ea typeface="等线" panose="02010600030101010101" pitchFamily="2" charset="-122"/>
                <a:cs typeface="+mn-cs"/>
              </a:rPr>
              <a:t> </a:t>
            </a:r>
            <a:r>
              <a:rPr lang="en-US" altLang="zh-CN" sz="1800" kern="1200" dirty="0">
                <a:solidFill>
                  <a:srgbClr val="24292F"/>
                </a:solidFill>
                <a:latin typeface="Century Gothic" panose="020B0502020202020204" pitchFamily="34" charset="0"/>
                <a:ea typeface="等线" panose="02010600030101010101" pitchFamily="2" charset="-122"/>
                <a:cs typeface="+mn-cs"/>
              </a:rPr>
              <a:t>with</a:t>
            </a:r>
            <a:r>
              <a:rPr lang="zh-CN" altLang="en-US" sz="1800" kern="1200" dirty="0">
                <a:solidFill>
                  <a:srgbClr val="24292F"/>
                </a:solidFill>
                <a:latin typeface="Century Gothic" panose="020B0502020202020204" pitchFamily="34" charset="0"/>
                <a:ea typeface="等线" panose="02010600030101010101" pitchFamily="2" charset="-122"/>
                <a:cs typeface="+mn-cs"/>
              </a:rPr>
              <a:t> </a:t>
            </a:r>
            <a:r>
              <a:rPr lang="en-US" altLang="zh-CN" sz="1800" kern="1200" dirty="0">
                <a:solidFill>
                  <a:srgbClr val="24292F"/>
                </a:solidFill>
                <a:latin typeface="Century Gothic" panose="020B0502020202020204" pitchFamily="34" charset="0"/>
                <a:ea typeface="等线" panose="02010600030101010101" pitchFamily="2" charset="-122"/>
                <a:cs typeface="+mn-cs"/>
              </a:rPr>
              <a:t>hidden</a:t>
            </a:r>
            <a:r>
              <a:rPr lang="zh-CN" altLang="en-US" sz="1800" kern="1200" dirty="0">
                <a:solidFill>
                  <a:srgbClr val="24292F"/>
                </a:solidFill>
                <a:latin typeface="Century Gothic" panose="020B0502020202020204" pitchFamily="34" charset="0"/>
                <a:ea typeface="等线" panose="02010600030101010101" pitchFamily="2" charset="-122"/>
                <a:cs typeface="+mn-cs"/>
              </a:rPr>
              <a:t> </a:t>
            </a:r>
            <a:r>
              <a:rPr lang="en-US" altLang="zh-CN" sz="1800" kern="1200" dirty="0">
                <a:solidFill>
                  <a:srgbClr val="24292F"/>
                </a:solidFill>
                <a:latin typeface="Century Gothic" panose="020B0502020202020204" pitchFamily="34" charset="0"/>
                <a:ea typeface="等线" panose="02010600030101010101" pitchFamily="2" charset="-122"/>
                <a:cs typeface="+mn-cs"/>
              </a:rPr>
              <a:t>APs</a:t>
            </a:r>
            <a:r>
              <a:rPr lang="zh-CN" altLang="en-US" sz="1800" kern="1200" dirty="0">
                <a:solidFill>
                  <a:srgbClr val="24292F"/>
                </a:solidFill>
                <a:latin typeface="Century Gothic" panose="020B0502020202020204" pitchFamily="34" charset="0"/>
                <a:ea typeface="等线" panose="02010600030101010101" pitchFamily="2" charset="-122"/>
                <a:cs typeface="+mn-cs"/>
              </a:rPr>
              <a:t> </a:t>
            </a:r>
            <a:r>
              <a:rPr lang="en-US" altLang="zh-CN" sz="1800" kern="1200" dirty="0">
                <a:solidFill>
                  <a:srgbClr val="24292F"/>
                </a:solidFill>
                <a:latin typeface="Century Gothic" panose="020B0502020202020204" pitchFamily="34" charset="0"/>
                <a:ea typeface="等线" panose="02010600030101010101" pitchFamily="2" charset="-122"/>
                <a:cs typeface="+mn-cs"/>
              </a:rPr>
              <a:t>(lifted</a:t>
            </a:r>
            <a:r>
              <a:rPr lang="zh-CN" altLang="en-US" sz="1800" kern="1200" dirty="0">
                <a:solidFill>
                  <a:srgbClr val="24292F"/>
                </a:solidFill>
                <a:latin typeface="Century Gothic" panose="020B0502020202020204" pitchFamily="34" charset="0"/>
                <a:ea typeface="等线" panose="02010600030101010101" pitchFamily="2" charset="-122"/>
                <a:cs typeface="+mn-cs"/>
              </a:rPr>
              <a:t> </a:t>
            </a:r>
            <a:r>
              <a:rPr lang="en-US" altLang="zh-CN" sz="1800" kern="1200" dirty="0">
                <a:solidFill>
                  <a:srgbClr val="24292F"/>
                </a:solidFill>
                <a:latin typeface="Century Gothic" panose="020B0502020202020204" pitchFamily="34" charset="0"/>
                <a:ea typeface="等线" panose="02010600030101010101" pitchFamily="2" charset="-122"/>
                <a:cs typeface="+mn-cs"/>
              </a:rPr>
              <a:t>version)</a:t>
            </a:r>
            <a:r>
              <a:rPr lang="zh-CN" altLang="en-US" sz="1800" kern="1200" dirty="0">
                <a:solidFill>
                  <a:srgbClr val="24292F"/>
                </a:solidFill>
                <a:latin typeface="Century Gothic" panose="020B0502020202020204" pitchFamily="34" charset="0"/>
                <a:ea typeface="等线" panose="02010600030101010101" pitchFamily="2" charset="-122"/>
                <a:cs typeface="+mn-cs"/>
              </a:rPr>
              <a:t> </a:t>
            </a:r>
            <a:r>
              <a:rPr lang="en-US" altLang="zh-CN" sz="1800" kern="1200" dirty="0">
                <a:solidFill>
                  <a:srgbClr val="24292F"/>
                </a:solidFill>
                <a:latin typeface="Century Gothic" panose="020B0502020202020204" pitchFamily="34" charset="0"/>
                <a:ea typeface="等线" panose="02010600030101010101" pitchFamily="2" charset="-122"/>
                <a:cs typeface="+mn-cs"/>
              </a:rPr>
              <a:t>independent</a:t>
            </a:r>
            <a:r>
              <a:rPr lang="zh-CN" altLang="en-US" sz="1800" kern="1200" dirty="0">
                <a:solidFill>
                  <a:srgbClr val="24292F"/>
                </a:solidFill>
                <a:latin typeface="Century Gothic" panose="020B0502020202020204" pitchFamily="34" charset="0"/>
                <a:ea typeface="等线" panose="02010600030101010101" pitchFamily="2" charset="-122"/>
                <a:cs typeface="+mn-cs"/>
              </a:rPr>
              <a:t> </a:t>
            </a:r>
            <a:r>
              <a:rPr lang="en-US" altLang="zh-CN" sz="1800" kern="1200" dirty="0">
                <a:solidFill>
                  <a:srgbClr val="24292F"/>
                </a:solidFill>
                <a:latin typeface="Century Gothic" panose="020B0502020202020204" pitchFamily="34" charset="0"/>
                <a:ea typeface="等线" panose="02010600030101010101" pitchFamily="2" charset="-122"/>
                <a:cs typeface="+mn-cs"/>
              </a:rPr>
              <a:t>of</a:t>
            </a:r>
            <a:r>
              <a:rPr lang="zh-CN" altLang="en-US" sz="1800" kern="1200" dirty="0">
                <a:solidFill>
                  <a:srgbClr val="24292F"/>
                </a:solidFill>
                <a:latin typeface="Century Gothic" panose="020B0502020202020204" pitchFamily="34" charset="0"/>
                <a:ea typeface="等线" panose="02010600030101010101" pitchFamily="2" charset="-122"/>
                <a:cs typeface="+mn-cs"/>
              </a:rPr>
              <a:t> </a:t>
            </a:r>
            <a:r>
              <a:rPr lang="en-US" altLang="zh-CN" sz="1800" kern="1200" dirty="0">
                <a:solidFill>
                  <a:srgbClr val="24292F"/>
                </a:solidFill>
                <a:latin typeface="Century Gothic" panose="020B0502020202020204" pitchFamily="34" charset="0"/>
                <a:ea typeface="等线" panose="02010600030101010101" pitchFamily="2" charset="-122"/>
                <a:cs typeface="+mn-cs"/>
              </a:rPr>
              <a:t>application</a:t>
            </a:r>
            <a:r>
              <a:rPr lang="zh-CN" altLang="en-US" sz="1800" kern="1200" dirty="0">
                <a:solidFill>
                  <a:srgbClr val="24292F"/>
                </a:solidFill>
                <a:latin typeface="Century Gothic" panose="020B0502020202020204" pitchFamily="34" charset="0"/>
                <a:ea typeface="等线" panose="02010600030101010101" pitchFamily="2" charset="-122"/>
                <a:cs typeface="+mn-cs"/>
              </a:rPr>
              <a:t> </a:t>
            </a:r>
            <a:r>
              <a:rPr lang="en-US" altLang="zh-CN" sz="1800" kern="1200" dirty="0">
                <a:solidFill>
                  <a:srgbClr val="24292F"/>
                </a:solidFill>
                <a:latin typeface="Century Gothic" panose="020B0502020202020204" pitchFamily="34" charset="0"/>
                <a:ea typeface="等线" panose="02010600030101010101" pitchFamily="2" charset="-122"/>
                <a:cs typeface="+mn-cs"/>
              </a:rPr>
              <a:t>domains</a:t>
            </a:r>
            <a:r>
              <a:rPr lang="en-US" sz="1800" kern="1200" dirty="0">
                <a:solidFill>
                  <a:srgbClr val="24292F"/>
                </a:solidFill>
                <a:latin typeface="Century Gothic" panose="020B0502020202020204" pitchFamily="34" charset="0"/>
                <a:ea typeface="+mn-ea"/>
                <a:cs typeface="+mn-cs"/>
              </a:rPr>
              <a:t>. </a:t>
            </a:r>
            <a:endParaRPr lang="en-CN" sz="1800" kern="1200" dirty="0">
              <a:solidFill>
                <a:prstClr val="black"/>
              </a:solidFill>
              <a:latin typeface="Century Gothic" panose="020B0502020202020204" pitchFamily="34" charset="0"/>
              <a:ea typeface="+mn-ea"/>
              <a:cs typeface="+mn-cs"/>
            </a:endParaRPr>
          </a:p>
        </p:txBody>
      </p:sp>
      <p:grpSp>
        <p:nvGrpSpPr>
          <p:cNvPr id="2" name="Group 1">
            <a:extLst>
              <a:ext uri="{FF2B5EF4-FFF2-40B4-BE49-F238E27FC236}">
                <a16:creationId xmlns:a16="http://schemas.microsoft.com/office/drawing/2014/main" id="{47ABD10E-9645-A5AA-9BA0-B424342BC64D}"/>
              </a:ext>
            </a:extLst>
          </p:cNvPr>
          <p:cNvGrpSpPr/>
          <p:nvPr/>
        </p:nvGrpSpPr>
        <p:grpSpPr>
          <a:xfrm>
            <a:off x="5058990" y="1591427"/>
            <a:ext cx="4044460" cy="1334993"/>
            <a:chOff x="6435969" y="2635882"/>
            <a:chExt cx="5392613" cy="1779991"/>
          </a:xfrm>
        </p:grpSpPr>
        <p:sp>
          <p:nvSpPr>
            <p:cNvPr id="3" name="Rounded Rectangle 2">
              <a:extLst>
                <a:ext uri="{FF2B5EF4-FFF2-40B4-BE49-F238E27FC236}">
                  <a16:creationId xmlns:a16="http://schemas.microsoft.com/office/drawing/2014/main" id="{F48D793A-8333-516A-4431-4E55FE4A85E7}"/>
                </a:ext>
              </a:extLst>
            </p:cNvPr>
            <p:cNvSpPr/>
            <p:nvPr/>
          </p:nvSpPr>
          <p:spPr>
            <a:xfrm>
              <a:off x="7948245" y="3498298"/>
              <a:ext cx="2368061" cy="917571"/>
            </a:xfrm>
            <a:prstGeom prst="round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indent="0" algn="ctr" defTabSz="685800">
                <a:buClrTx/>
                <a:buNone/>
              </a:pPr>
              <a:r>
                <a:rPr lang="en-US" altLang="zh-CN" sz="1350" kern="1200" dirty="0">
                  <a:ln w="76200">
                    <a:noFill/>
                  </a:ln>
                  <a:solidFill>
                    <a:prstClr val="black"/>
                  </a:solidFill>
                  <a:latin typeface="Calibri" panose="020F0502020204030204"/>
                  <a:ea typeface="等线" panose="02010600030101010101" pitchFamily="2" charset="-122"/>
                </a:rPr>
                <a:t>T5</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Text-to-Text</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Transfer</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Transformer</a:t>
              </a:r>
              <a:endParaRPr lang="en-US" sz="1350" kern="1200" dirty="0">
                <a:ln w="76200">
                  <a:noFill/>
                </a:ln>
                <a:solidFill>
                  <a:prstClr val="black"/>
                </a:solidFill>
                <a:latin typeface="Calibri" panose="020F0502020204030204"/>
              </a:endParaRPr>
            </a:p>
          </p:txBody>
        </p:sp>
        <p:sp>
          <p:nvSpPr>
            <p:cNvPr id="4" name="Rounded Rectangle 3">
              <a:extLst>
                <a:ext uri="{FF2B5EF4-FFF2-40B4-BE49-F238E27FC236}">
                  <a16:creationId xmlns:a16="http://schemas.microsoft.com/office/drawing/2014/main" id="{E4997372-5DD1-D3F1-7E7A-22361E8ED169}"/>
                </a:ext>
              </a:extLst>
            </p:cNvPr>
            <p:cNvSpPr/>
            <p:nvPr/>
          </p:nvSpPr>
          <p:spPr>
            <a:xfrm>
              <a:off x="6435969" y="3498298"/>
              <a:ext cx="1207476" cy="917575"/>
            </a:xfrm>
            <a:prstGeom prst="round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indent="0" algn="ctr" defTabSz="685800">
                <a:buClrTx/>
                <a:buNone/>
              </a:pPr>
              <a:r>
                <a:rPr lang="en-US" altLang="zh-CN" sz="1350" kern="1200" dirty="0">
                  <a:ln w="76200">
                    <a:noFill/>
                  </a:ln>
                  <a:solidFill>
                    <a:prstClr val="black"/>
                  </a:solidFill>
                  <a:latin typeface="Calibri" panose="020F0502020204030204"/>
                  <a:ea typeface="等线" panose="02010600030101010101" pitchFamily="2" charset="-122"/>
                </a:rPr>
                <a:t>Natural</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language</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input</a:t>
              </a:r>
              <a:endParaRPr lang="en-US" sz="1350" kern="1200" dirty="0">
                <a:ln w="76200">
                  <a:noFill/>
                </a:ln>
                <a:solidFill>
                  <a:prstClr val="black"/>
                </a:solidFill>
                <a:latin typeface="Calibri" panose="020F0502020204030204"/>
              </a:endParaRPr>
            </a:p>
          </p:txBody>
        </p:sp>
        <p:cxnSp>
          <p:nvCxnSpPr>
            <p:cNvPr id="7" name="Straight Arrow Connector 6">
              <a:extLst>
                <a:ext uri="{FF2B5EF4-FFF2-40B4-BE49-F238E27FC236}">
                  <a16:creationId xmlns:a16="http://schemas.microsoft.com/office/drawing/2014/main" id="{38CD30EB-22B9-F464-053B-C068C9ED7D98}"/>
                </a:ext>
              </a:extLst>
            </p:cNvPr>
            <p:cNvCxnSpPr>
              <a:cxnSpLocks/>
              <a:stCxn id="4" idx="3"/>
              <a:endCxn id="3" idx="1"/>
            </p:cNvCxnSpPr>
            <p:nvPr/>
          </p:nvCxnSpPr>
          <p:spPr>
            <a:xfrm flipV="1">
              <a:off x="7643445" y="3957084"/>
              <a:ext cx="304800" cy="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81571DBF-48CF-1303-1F4B-B871CDA7EF17}"/>
                </a:ext>
              </a:extLst>
            </p:cNvPr>
            <p:cNvSpPr/>
            <p:nvPr/>
          </p:nvSpPr>
          <p:spPr>
            <a:xfrm>
              <a:off x="10621106" y="3498298"/>
              <a:ext cx="1207476" cy="917571"/>
            </a:xfrm>
            <a:prstGeom prst="round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indent="0" algn="ctr" defTabSz="685800">
                <a:buClrTx/>
                <a:buNone/>
              </a:pPr>
              <a:r>
                <a:rPr lang="en-US" altLang="zh-CN" sz="1350" kern="1200" dirty="0">
                  <a:ln w="76200">
                    <a:noFill/>
                  </a:ln>
                  <a:solidFill>
                    <a:prstClr val="black"/>
                  </a:solidFill>
                  <a:latin typeface="Calibri" panose="020F0502020204030204"/>
                  <a:ea typeface="等线" panose="02010600030101010101" pitchFamily="2" charset="-122"/>
                </a:rPr>
                <a:t>Temporal</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Logic</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output</a:t>
              </a:r>
              <a:endParaRPr lang="en-US" sz="1350" kern="1200" dirty="0">
                <a:ln w="76200">
                  <a:noFill/>
                </a:ln>
                <a:solidFill>
                  <a:prstClr val="black"/>
                </a:solidFill>
                <a:latin typeface="Calibri" panose="020F0502020204030204"/>
              </a:endParaRPr>
            </a:p>
          </p:txBody>
        </p:sp>
        <p:cxnSp>
          <p:nvCxnSpPr>
            <p:cNvPr id="10" name="Straight Arrow Connector 9">
              <a:extLst>
                <a:ext uri="{FF2B5EF4-FFF2-40B4-BE49-F238E27FC236}">
                  <a16:creationId xmlns:a16="http://schemas.microsoft.com/office/drawing/2014/main" id="{4148CEC4-5E5D-341E-DF36-24922A3D1E83}"/>
                </a:ext>
              </a:extLst>
            </p:cNvPr>
            <p:cNvCxnSpPr>
              <a:cxnSpLocks/>
              <a:stCxn id="3" idx="3"/>
              <a:endCxn id="8" idx="1"/>
            </p:cNvCxnSpPr>
            <p:nvPr/>
          </p:nvCxnSpPr>
          <p:spPr>
            <a:xfrm>
              <a:off x="10316306" y="3957084"/>
              <a:ext cx="3048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2" descr="Dataset Icons - Free SVG &amp; PNG Dataset Images - Noun Project">
              <a:extLst>
                <a:ext uri="{FF2B5EF4-FFF2-40B4-BE49-F238E27FC236}">
                  <a16:creationId xmlns:a16="http://schemas.microsoft.com/office/drawing/2014/main" id="{65D8A007-5623-0FA2-73E2-894406A15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1741" y="2635882"/>
              <a:ext cx="680378" cy="68037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8F0665C-D88D-4378-2F97-434129179DD3}"/>
                </a:ext>
              </a:extLst>
            </p:cNvPr>
            <p:cNvSpPr txBox="1"/>
            <p:nvPr/>
          </p:nvSpPr>
          <p:spPr>
            <a:xfrm>
              <a:off x="8221772" y="2646491"/>
              <a:ext cx="2725618" cy="677108"/>
            </a:xfrm>
            <a:prstGeom prst="rect">
              <a:avLst/>
            </a:prstGeom>
            <a:noFill/>
          </p:spPr>
          <p:txBody>
            <a:bodyPr wrap="square">
              <a:spAutoFit/>
            </a:bodyPr>
            <a:lstStyle/>
            <a:p>
              <a:pPr marL="0" indent="0" algn="ctr" defTabSz="685800">
                <a:buClrTx/>
                <a:buNone/>
              </a:pPr>
              <a:r>
                <a:rPr lang="en-US" altLang="zh-CN" sz="1350" kern="1200" dirty="0">
                  <a:ln w="76200">
                    <a:noFill/>
                  </a:ln>
                  <a:solidFill>
                    <a:prstClr val="black"/>
                  </a:solidFill>
                  <a:ea typeface="等线" panose="02010600030101010101" pitchFamily="2" charset="-122"/>
                  <a:cs typeface="+mn-cs"/>
                </a:rPr>
                <a:t>LLM-enhanced</a:t>
              </a:r>
              <a:r>
                <a:rPr lang="zh-CN" altLang="en-US" sz="1350" kern="1200" dirty="0">
                  <a:ln w="76200">
                    <a:noFill/>
                  </a:ln>
                  <a:solidFill>
                    <a:prstClr val="black"/>
                  </a:solidFill>
                  <a:ea typeface="等线" panose="02010600030101010101" pitchFamily="2" charset="-122"/>
                  <a:cs typeface="+mn-cs"/>
                </a:rPr>
                <a:t> </a:t>
              </a:r>
              <a:r>
                <a:rPr lang="en-US" altLang="zh-CN" sz="1350" kern="1200" dirty="0">
                  <a:ln w="76200">
                    <a:noFill/>
                  </a:ln>
                  <a:solidFill>
                    <a:prstClr val="black"/>
                  </a:solidFill>
                  <a:ea typeface="等线" panose="02010600030101010101" pitchFamily="2" charset="-122"/>
                  <a:cs typeface="+mn-cs"/>
                </a:rPr>
                <a:t>dataset</a:t>
              </a:r>
              <a:r>
                <a:rPr lang="zh-CN" altLang="en-US" sz="1350" kern="1200" dirty="0">
                  <a:ln w="76200">
                    <a:noFill/>
                  </a:ln>
                  <a:solidFill>
                    <a:prstClr val="black"/>
                  </a:solidFill>
                  <a:ea typeface="等线" panose="02010600030101010101" pitchFamily="2" charset="-122"/>
                  <a:cs typeface="+mn-cs"/>
                </a:rPr>
                <a:t> </a:t>
              </a:r>
              <a:r>
                <a:rPr lang="en-US" altLang="zh-CN" sz="1350" kern="1200" dirty="0">
                  <a:ln w="76200">
                    <a:noFill/>
                  </a:ln>
                  <a:solidFill>
                    <a:prstClr val="black"/>
                  </a:solidFill>
                  <a:ea typeface="等线" panose="02010600030101010101" pitchFamily="2" charset="-122"/>
                  <a:cs typeface="+mn-cs"/>
                </a:rPr>
                <a:t>(30k</a:t>
              </a:r>
              <a:r>
                <a:rPr lang="zh-CN" altLang="en-US" sz="1350" kern="1200" dirty="0">
                  <a:ln w="76200">
                    <a:noFill/>
                  </a:ln>
                  <a:solidFill>
                    <a:prstClr val="black"/>
                  </a:solidFill>
                  <a:ea typeface="等线" panose="02010600030101010101" pitchFamily="2" charset="-122"/>
                  <a:cs typeface="+mn-cs"/>
                </a:rPr>
                <a:t> </a:t>
              </a:r>
              <a:r>
                <a:rPr lang="en-US" altLang="zh-CN" sz="1350" kern="1200" dirty="0">
                  <a:ln w="76200">
                    <a:noFill/>
                  </a:ln>
                  <a:solidFill>
                    <a:prstClr val="black"/>
                  </a:solidFill>
                  <a:ea typeface="等线" panose="02010600030101010101" pitchFamily="2" charset="-122"/>
                  <a:cs typeface="+mn-cs"/>
                </a:rPr>
                <a:t>NL-TL</a:t>
              </a:r>
              <a:r>
                <a:rPr lang="zh-CN" altLang="en-US" sz="1350" kern="1200" dirty="0">
                  <a:ln w="76200">
                    <a:noFill/>
                  </a:ln>
                  <a:solidFill>
                    <a:prstClr val="black"/>
                  </a:solidFill>
                  <a:ea typeface="等线" panose="02010600030101010101" pitchFamily="2" charset="-122"/>
                  <a:cs typeface="+mn-cs"/>
                </a:rPr>
                <a:t> </a:t>
              </a:r>
              <a:r>
                <a:rPr lang="en-US" altLang="zh-CN" sz="1350" kern="1200" dirty="0">
                  <a:ln w="76200">
                    <a:noFill/>
                  </a:ln>
                  <a:solidFill>
                    <a:prstClr val="black"/>
                  </a:solidFill>
                  <a:ea typeface="等线" panose="02010600030101010101" pitchFamily="2" charset="-122"/>
                  <a:cs typeface="+mn-cs"/>
                </a:rPr>
                <a:t>pairs)</a:t>
              </a:r>
              <a:endParaRPr lang="en-US" sz="1350" kern="1200" dirty="0">
                <a:ln w="76200">
                  <a:noFill/>
                </a:ln>
                <a:solidFill>
                  <a:prstClr val="black"/>
                </a:solidFill>
                <a:ea typeface="+mn-ea"/>
                <a:cs typeface="+mn-cs"/>
              </a:endParaRPr>
            </a:p>
          </p:txBody>
        </p:sp>
        <p:cxnSp>
          <p:nvCxnSpPr>
            <p:cNvPr id="16" name="Straight Arrow Connector 15">
              <a:extLst>
                <a:ext uri="{FF2B5EF4-FFF2-40B4-BE49-F238E27FC236}">
                  <a16:creationId xmlns:a16="http://schemas.microsoft.com/office/drawing/2014/main" id="{1A215C97-7D32-493F-356F-AFB20887BF72}"/>
                </a:ext>
              </a:extLst>
            </p:cNvPr>
            <p:cNvCxnSpPr>
              <a:cxnSpLocks/>
            </p:cNvCxnSpPr>
            <p:nvPr/>
          </p:nvCxnSpPr>
          <p:spPr>
            <a:xfrm>
              <a:off x="8231930" y="3258083"/>
              <a:ext cx="0" cy="2520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2" name="Picture 21" descr="Diagram, text&#10;&#10;Description automatically generated">
            <a:extLst>
              <a:ext uri="{FF2B5EF4-FFF2-40B4-BE49-F238E27FC236}">
                <a16:creationId xmlns:a16="http://schemas.microsoft.com/office/drawing/2014/main" id="{4C81CF16-A0D3-1C40-C650-657B83217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38" y="1819925"/>
            <a:ext cx="4911149" cy="3859267"/>
          </a:xfrm>
          <a:prstGeom prst="rect">
            <a:avLst/>
          </a:prstGeom>
        </p:spPr>
      </p:pic>
      <p:sp>
        <p:nvSpPr>
          <p:cNvPr id="5" name="Title 4">
            <a:extLst>
              <a:ext uri="{FF2B5EF4-FFF2-40B4-BE49-F238E27FC236}">
                <a16:creationId xmlns:a16="http://schemas.microsoft.com/office/drawing/2014/main" id="{26040921-63FD-2810-0886-C77DCDFA2A5D}"/>
              </a:ext>
            </a:extLst>
          </p:cNvPr>
          <p:cNvSpPr>
            <a:spLocks noGrp="1"/>
          </p:cNvSpPr>
          <p:nvPr>
            <p:ph type="title"/>
          </p:nvPr>
        </p:nvSpPr>
        <p:spPr>
          <a:xfrm>
            <a:off x="423334" y="146756"/>
            <a:ext cx="7145867" cy="711200"/>
          </a:xfrm>
        </p:spPr>
        <p:txBody>
          <a:bodyPr/>
          <a:lstStyle/>
          <a:p>
            <a:r>
              <a:rPr lang="en-US" altLang="zh-CN" dirty="0"/>
              <a:t>Natural language to temporal logic (NL2TL)</a:t>
            </a:r>
            <a:r>
              <a:rPr lang="en-US" altLang="zh-CN" baseline="30000" dirty="0"/>
              <a:t>[1]</a:t>
            </a:r>
            <a:endParaRPr lang="en-US" dirty="0"/>
          </a:p>
        </p:txBody>
      </p:sp>
      <p:sp>
        <p:nvSpPr>
          <p:cNvPr id="11" name="TextBox 10">
            <a:extLst>
              <a:ext uri="{FF2B5EF4-FFF2-40B4-BE49-F238E27FC236}">
                <a16:creationId xmlns:a16="http://schemas.microsoft.com/office/drawing/2014/main" id="{5D6807A0-3AD6-470E-4765-EE74628D92D7}"/>
              </a:ext>
            </a:extLst>
          </p:cNvPr>
          <p:cNvSpPr txBox="1"/>
          <p:nvPr/>
        </p:nvSpPr>
        <p:spPr>
          <a:xfrm>
            <a:off x="111512" y="6503635"/>
            <a:ext cx="9032488" cy="276999"/>
          </a:xfrm>
          <a:prstGeom prst="rect">
            <a:avLst/>
          </a:prstGeom>
          <a:noFill/>
        </p:spPr>
        <p:txBody>
          <a:bodyPr wrap="square">
            <a:spAutoFit/>
          </a:bodyPr>
          <a:lstStyle/>
          <a:p>
            <a:pPr marL="0" lvl="0" indent="0" hangingPunct="1">
              <a:spcBef>
                <a:spcPts val="0"/>
              </a:spcBef>
              <a:buClr>
                <a:srgbClr val="000000"/>
              </a:buClr>
              <a:buSzTx/>
              <a:buNone/>
            </a:pPr>
            <a:r>
              <a:rPr lang="en-US" sz="1200" dirty="0">
                <a:solidFill>
                  <a:srgbClr val="222222"/>
                </a:solidFill>
                <a:highlight>
                  <a:srgbClr val="FFFFFF"/>
                </a:highlight>
                <a:latin typeface="Century Gothic" panose="020B0502020202020204" pitchFamily="34" charset="0"/>
                <a:cs typeface="Calibri Light" panose="020F0302020204030204" pitchFamily="34" charset="0"/>
                <a:sym typeface="Arial"/>
              </a:rPr>
              <a:t>[1] NL2TL: Transforming Natural Languages to Temporal Logics using Large Language Models. Chen et al., </a:t>
            </a:r>
            <a:r>
              <a:rPr lang="en-US" sz="1200" dirty="0">
                <a:solidFill>
                  <a:srgbClr val="222222"/>
                </a:solidFill>
                <a:latin typeface="Century Gothic" panose="020B0502020202020204" pitchFamily="34" charset="0"/>
                <a:cs typeface="Calibri Light" panose="020F0302020204030204" pitchFamily="34" charset="0"/>
                <a:sym typeface="Arial"/>
              </a:rPr>
              <a:t>EMNLP’23.</a:t>
            </a:r>
          </a:p>
        </p:txBody>
      </p:sp>
      <p:sp>
        <p:nvSpPr>
          <p:cNvPr id="9" name="Slide Number Placeholder 8">
            <a:extLst>
              <a:ext uri="{FF2B5EF4-FFF2-40B4-BE49-F238E27FC236}">
                <a16:creationId xmlns:a16="http://schemas.microsoft.com/office/drawing/2014/main" id="{9E2632FC-8301-3A23-B3BC-E7B58C273461}"/>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89</a:t>
            </a:fld>
            <a:endParaRPr lang="en-US" dirty="0"/>
          </a:p>
        </p:txBody>
      </p:sp>
    </p:spTree>
    <p:extLst>
      <p:ext uri="{BB962C8B-B14F-4D97-AF65-F5344CB8AC3E}">
        <p14:creationId xmlns:p14="http://schemas.microsoft.com/office/powerpoint/2010/main" val="3627885937"/>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Annotation Services for Computer Vision Models">
            <a:extLst>
              <a:ext uri="{FF2B5EF4-FFF2-40B4-BE49-F238E27FC236}">
                <a16:creationId xmlns:a16="http://schemas.microsoft.com/office/drawing/2014/main" id="{756599C7-633E-94D5-16F4-9FBE93460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128" y="2330495"/>
            <a:ext cx="403229" cy="33904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7ABD10E-9645-A5AA-9BA0-B424342BC64D}"/>
              </a:ext>
            </a:extLst>
          </p:cNvPr>
          <p:cNvGrpSpPr/>
          <p:nvPr/>
        </p:nvGrpSpPr>
        <p:grpSpPr>
          <a:xfrm>
            <a:off x="5058990" y="1591427"/>
            <a:ext cx="4044460" cy="1334993"/>
            <a:chOff x="6435969" y="2635882"/>
            <a:chExt cx="5392613" cy="1779991"/>
          </a:xfrm>
        </p:grpSpPr>
        <p:sp>
          <p:nvSpPr>
            <p:cNvPr id="3" name="Rounded Rectangle 2">
              <a:extLst>
                <a:ext uri="{FF2B5EF4-FFF2-40B4-BE49-F238E27FC236}">
                  <a16:creationId xmlns:a16="http://schemas.microsoft.com/office/drawing/2014/main" id="{F48D793A-8333-516A-4431-4E55FE4A85E7}"/>
                </a:ext>
              </a:extLst>
            </p:cNvPr>
            <p:cNvSpPr/>
            <p:nvPr/>
          </p:nvSpPr>
          <p:spPr>
            <a:xfrm>
              <a:off x="7948245" y="3498298"/>
              <a:ext cx="2368061" cy="917571"/>
            </a:xfrm>
            <a:prstGeom prst="round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indent="0" algn="ctr" defTabSz="685800">
                <a:buClrTx/>
                <a:buNone/>
              </a:pPr>
              <a:r>
                <a:rPr lang="en-US" altLang="zh-CN" sz="1350" kern="1200" dirty="0">
                  <a:ln w="76200">
                    <a:noFill/>
                  </a:ln>
                  <a:solidFill>
                    <a:prstClr val="black"/>
                  </a:solidFill>
                  <a:latin typeface="Calibri" panose="020F0502020204030204"/>
                  <a:ea typeface="等线" panose="02010600030101010101" pitchFamily="2" charset="-122"/>
                </a:rPr>
                <a:t>T5</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Text-to-Text</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Transfer</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Transformer</a:t>
              </a:r>
              <a:endParaRPr lang="en-US" sz="1350" kern="1200" dirty="0">
                <a:ln w="76200">
                  <a:noFill/>
                </a:ln>
                <a:solidFill>
                  <a:prstClr val="black"/>
                </a:solidFill>
                <a:latin typeface="Calibri" panose="020F0502020204030204"/>
              </a:endParaRPr>
            </a:p>
          </p:txBody>
        </p:sp>
        <p:sp>
          <p:nvSpPr>
            <p:cNvPr id="4" name="Rounded Rectangle 3">
              <a:extLst>
                <a:ext uri="{FF2B5EF4-FFF2-40B4-BE49-F238E27FC236}">
                  <a16:creationId xmlns:a16="http://schemas.microsoft.com/office/drawing/2014/main" id="{E4997372-5DD1-D3F1-7E7A-22361E8ED169}"/>
                </a:ext>
              </a:extLst>
            </p:cNvPr>
            <p:cNvSpPr/>
            <p:nvPr/>
          </p:nvSpPr>
          <p:spPr>
            <a:xfrm>
              <a:off x="6435969" y="3498298"/>
              <a:ext cx="1207476" cy="917575"/>
            </a:xfrm>
            <a:prstGeom prst="round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indent="0" algn="ctr" defTabSz="685800">
                <a:buClrTx/>
                <a:buNone/>
              </a:pPr>
              <a:r>
                <a:rPr lang="en-US" altLang="zh-CN" sz="1350" kern="1200" dirty="0">
                  <a:ln w="76200">
                    <a:noFill/>
                  </a:ln>
                  <a:solidFill>
                    <a:prstClr val="black"/>
                  </a:solidFill>
                  <a:latin typeface="Calibri" panose="020F0502020204030204"/>
                  <a:ea typeface="等线" panose="02010600030101010101" pitchFamily="2" charset="-122"/>
                </a:rPr>
                <a:t>Natural</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language</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input</a:t>
              </a:r>
              <a:endParaRPr lang="en-US" sz="1350" kern="1200" dirty="0">
                <a:ln w="76200">
                  <a:noFill/>
                </a:ln>
                <a:solidFill>
                  <a:prstClr val="black"/>
                </a:solidFill>
                <a:latin typeface="Calibri" panose="020F0502020204030204"/>
              </a:endParaRPr>
            </a:p>
          </p:txBody>
        </p:sp>
        <p:cxnSp>
          <p:nvCxnSpPr>
            <p:cNvPr id="7" name="Straight Arrow Connector 6">
              <a:extLst>
                <a:ext uri="{FF2B5EF4-FFF2-40B4-BE49-F238E27FC236}">
                  <a16:creationId xmlns:a16="http://schemas.microsoft.com/office/drawing/2014/main" id="{38CD30EB-22B9-F464-053B-C068C9ED7D98}"/>
                </a:ext>
              </a:extLst>
            </p:cNvPr>
            <p:cNvCxnSpPr>
              <a:cxnSpLocks/>
              <a:stCxn id="4" idx="3"/>
              <a:endCxn id="3" idx="1"/>
            </p:cNvCxnSpPr>
            <p:nvPr/>
          </p:nvCxnSpPr>
          <p:spPr>
            <a:xfrm flipV="1">
              <a:off x="7643445" y="3957084"/>
              <a:ext cx="304800" cy="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81571DBF-48CF-1303-1F4B-B871CDA7EF17}"/>
                </a:ext>
              </a:extLst>
            </p:cNvPr>
            <p:cNvSpPr/>
            <p:nvPr/>
          </p:nvSpPr>
          <p:spPr>
            <a:xfrm>
              <a:off x="10621106" y="3498298"/>
              <a:ext cx="1207476" cy="917571"/>
            </a:xfrm>
            <a:prstGeom prst="round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indent="0" algn="ctr" defTabSz="685800">
                <a:buClrTx/>
                <a:buNone/>
              </a:pPr>
              <a:r>
                <a:rPr lang="en-US" altLang="zh-CN" sz="1350" kern="1200" dirty="0">
                  <a:ln w="76200">
                    <a:noFill/>
                  </a:ln>
                  <a:solidFill>
                    <a:prstClr val="black"/>
                  </a:solidFill>
                  <a:latin typeface="Calibri" panose="020F0502020204030204"/>
                  <a:ea typeface="等线" panose="02010600030101010101" pitchFamily="2" charset="-122"/>
                </a:rPr>
                <a:t>Temporal</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Logic</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output</a:t>
              </a:r>
              <a:endParaRPr lang="en-US" sz="1350" kern="1200" dirty="0">
                <a:ln w="76200">
                  <a:noFill/>
                </a:ln>
                <a:solidFill>
                  <a:prstClr val="black"/>
                </a:solidFill>
                <a:latin typeface="Calibri" panose="020F0502020204030204"/>
              </a:endParaRPr>
            </a:p>
          </p:txBody>
        </p:sp>
        <p:cxnSp>
          <p:nvCxnSpPr>
            <p:cNvPr id="10" name="Straight Arrow Connector 9">
              <a:extLst>
                <a:ext uri="{FF2B5EF4-FFF2-40B4-BE49-F238E27FC236}">
                  <a16:creationId xmlns:a16="http://schemas.microsoft.com/office/drawing/2014/main" id="{4148CEC4-5E5D-341E-DF36-24922A3D1E83}"/>
                </a:ext>
              </a:extLst>
            </p:cNvPr>
            <p:cNvCxnSpPr>
              <a:cxnSpLocks/>
              <a:stCxn id="3" idx="3"/>
              <a:endCxn id="8" idx="1"/>
            </p:cNvCxnSpPr>
            <p:nvPr/>
          </p:nvCxnSpPr>
          <p:spPr>
            <a:xfrm>
              <a:off x="10316306" y="3957084"/>
              <a:ext cx="3048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2" descr="Dataset Icons - Free SVG &amp; PNG Dataset Images - Noun Project">
              <a:extLst>
                <a:ext uri="{FF2B5EF4-FFF2-40B4-BE49-F238E27FC236}">
                  <a16:creationId xmlns:a16="http://schemas.microsoft.com/office/drawing/2014/main" id="{65D8A007-5623-0FA2-73E2-894406A15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741" y="2635882"/>
              <a:ext cx="680378" cy="68037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8F0665C-D88D-4378-2F97-434129179DD3}"/>
                </a:ext>
              </a:extLst>
            </p:cNvPr>
            <p:cNvSpPr txBox="1"/>
            <p:nvPr/>
          </p:nvSpPr>
          <p:spPr>
            <a:xfrm>
              <a:off x="8221772" y="2646491"/>
              <a:ext cx="2725618" cy="677108"/>
            </a:xfrm>
            <a:prstGeom prst="rect">
              <a:avLst/>
            </a:prstGeom>
            <a:noFill/>
          </p:spPr>
          <p:txBody>
            <a:bodyPr wrap="square">
              <a:spAutoFit/>
            </a:bodyPr>
            <a:lstStyle/>
            <a:p>
              <a:pPr marL="0" indent="0" algn="ctr" defTabSz="685800">
                <a:buClrTx/>
                <a:buNone/>
              </a:pPr>
              <a:r>
                <a:rPr lang="en-US" altLang="zh-CN" sz="1350" kern="1200" dirty="0">
                  <a:ln w="76200">
                    <a:noFill/>
                  </a:ln>
                  <a:solidFill>
                    <a:prstClr val="black"/>
                  </a:solidFill>
                  <a:ea typeface="等线" panose="02010600030101010101" pitchFamily="2" charset="-122"/>
                  <a:cs typeface="+mn-cs"/>
                </a:rPr>
                <a:t>LLM-enhanced</a:t>
              </a:r>
              <a:r>
                <a:rPr lang="zh-CN" altLang="en-US" sz="1350" kern="1200" dirty="0">
                  <a:ln w="76200">
                    <a:noFill/>
                  </a:ln>
                  <a:solidFill>
                    <a:prstClr val="black"/>
                  </a:solidFill>
                  <a:ea typeface="等线" panose="02010600030101010101" pitchFamily="2" charset="-122"/>
                  <a:cs typeface="+mn-cs"/>
                </a:rPr>
                <a:t> </a:t>
              </a:r>
              <a:r>
                <a:rPr lang="en-US" altLang="zh-CN" sz="1350" kern="1200" dirty="0">
                  <a:ln w="76200">
                    <a:noFill/>
                  </a:ln>
                  <a:solidFill>
                    <a:prstClr val="black"/>
                  </a:solidFill>
                  <a:ea typeface="等线" panose="02010600030101010101" pitchFamily="2" charset="-122"/>
                  <a:cs typeface="+mn-cs"/>
                </a:rPr>
                <a:t>dataset</a:t>
              </a:r>
              <a:r>
                <a:rPr lang="zh-CN" altLang="en-US" sz="1350" kern="1200" dirty="0">
                  <a:ln w="76200">
                    <a:noFill/>
                  </a:ln>
                  <a:solidFill>
                    <a:prstClr val="black"/>
                  </a:solidFill>
                  <a:ea typeface="等线" panose="02010600030101010101" pitchFamily="2" charset="-122"/>
                  <a:cs typeface="+mn-cs"/>
                </a:rPr>
                <a:t> </a:t>
              </a:r>
              <a:r>
                <a:rPr lang="en-US" altLang="zh-CN" sz="1350" kern="1200" dirty="0">
                  <a:ln w="76200">
                    <a:noFill/>
                  </a:ln>
                  <a:solidFill>
                    <a:prstClr val="black"/>
                  </a:solidFill>
                  <a:ea typeface="等线" panose="02010600030101010101" pitchFamily="2" charset="-122"/>
                  <a:cs typeface="+mn-cs"/>
                </a:rPr>
                <a:t>(30k</a:t>
              </a:r>
              <a:r>
                <a:rPr lang="zh-CN" altLang="en-US" sz="1350" kern="1200" dirty="0">
                  <a:ln w="76200">
                    <a:noFill/>
                  </a:ln>
                  <a:solidFill>
                    <a:prstClr val="black"/>
                  </a:solidFill>
                  <a:ea typeface="等线" panose="02010600030101010101" pitchFamily="2" charset="-122"/>
                  <a:cs typeface="+mn-cs"/>
                </a:rPr>
                <a:t> </a:t>
              </a:r>
              <a:r>
                <a:rPr lang="en-US" altLang="zh-CN" sz="1350" kern="1200" dirty="0">
                  <a:ln w="76200">
                    <a:noFill/>
                  </a:ln>
                  <a:solidFill>
                    <a:prstClr val="black"/>
                  </a:solidFill>
                  <a:ea typeface="等线" panose="02010600030101010101" pitchFamily="2" charset="-122"/>
                  <a:cs typeface="+mn-cs"/>
                </a:rPr>
                <a:t>NL-TL</a:t>
              </a:r>
              <a:r>
                <a:rPr lang="zh-CN" altLang="en-US" sz="1350" kern="1200" dirty="0">
                  <a:ln w="76200">
                    <a:noFill/>
                  </a:ln>
                  <a:solidFill>
                    <a:prstClr val="black"/>
                  </a:solidFill>
                  <a:ea typeface="等线" panose="02010600030101010101" pitchFamily="2" charset="-122"/>
                  <a:cs typeface="+mn-cs"/>
                </a:rPr>
                <a:t> </a:t>
              </a:r>
              <a:r>
                <a:rPr lang="en-US" altLang="zh-CN" sz="1350" kern="1200" dirty="0">
                  <a:ln w="76200">
                    <a:noFill/>
                  </a:ln>
                  <a:solidFill>
                    <a:prstClr val="black"/>
                  </a:solidFill>
                  <a:ea typeface="等线" panose="02010600030101010101" pitchFamily="2" charset="-122"/>
                  <a:cs typeface="+mn-cs"/>
                </a:rPr>
                <a:t>pairs)</a:t>
              </a:r>
              <a:endParaRPr lang="en-US" sz="1350" kern="1200" dirty="0">
                <a:ln w="76200">
                  <a:noFill/>
                </a:ln>
                <a:solidFill>
                  <a:prstClr val="black"/>
                </a:solidFill>
                <a:ea typeface="+mn-ea"/>
                <a:cs typeface="+mn-cs"/>
              </a:endParaRPr>
            </a:p>
          </p:txBody>
        </p:sp>
        <p:cxnSp>
          <p:nvCxnSpPr>
            <p:cNvPr id="16" name="Straight Arrow Connector 15">
              <a:extLst>
                <a:ext uri="{FF2B5EF4-FFF2-40B4-BE49-F238E27FC236}">
                  <a16:creationId xmlns:a16="http://schemas.microsoft.com/office/drawing/2014/main" id="{1A215C97-7D32-493F-356F-AFB20887BF72}"/>
                </a:ext>
              </a:extLst>
            </p:cNvPr>
            <p:cNvCxnSpPr>
              <a:cxnSpLocks/>
            </p:cNvCxnSpPr>
            <p:nvPr/>
          </p:nvCxnSpPr>
          <p:spPr>
            <a:xfrm>
              <a:off x="8231930" y="3258083"/>
              <a:ext cx="0" cy="2520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Rounded Rectangle 8">
            <a:extLst>
              <a:ext uri="{FF2B5EF4-FFF2-40B4-BE49-F238E27FC236}">
                <a16:creationId xmlns:a16="http://schemas.microsoft.com/office/drawing/2014/main" id="{AA7BDB5D-746F-1136-FCC2-1DA6B9F9F89E}"/>
              </a:ext>
            </a:extLst>
          </p:cNvPr>
          <p:cNvSpPr/>
          <p:nvPr/>
        </p:nvSpPr>
        <p:spPr>
          <a:xfrm>
            <a:off x="169556" y="1802691"/>
            <a:ext cx="1302731" cy="405684"/>
          </a:xfrm>
          <a:prstGeom prst="round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indent="0" algn="ctr" defTabSz="685800">
              <a:buClrTx/>
              <a:buNone/>
            </a:pPr>
            <a:r>
              <a:rPr lang="en-US" altLang="zh-CN" sz="1800" kern="1200" dirty="0">
                <a:ln w="76200">
                  <a:noFill/>
                </a:ln>
                <a:solidFill>
                  <a:prstClr val="black"/>
                </a:solidFill>
                <a:latin typeface="Calibri" panose="020F0502020204030204"/>
                <a:ea typeface="等线" panose="02010600030101010101" pitchFamily="2" charset="-122"/>
              </a:rPr>
              <a:t>Generator</a:t>
            </a:r>
            <a:endParaRPr lang="en-CN" sz="1800" kern="1200" dirty="0">
              <a:ln w="76200">
                <a:noFill/>
              </a:ln>
              <a:solidFill>
                <a:prstClr val="black"/>
              </a:solidFill>
              <a:latin typeface="Calibri" panose="020F0502020204030204"/>
            </a:endParaRPr>
          </a:p>
        </p:txBody>
      </p:sp>
      <p:sp>
        <p:nvSpPr>
          <p:cNvPr id="14" name="Rounded Rectangle 13">
            <a:extLst>
              <a:ext uri="{FF2B5EF4-FFF2-40B4-BE49-F238E27FC236}">
                <a16:creationId xmlns:a16="http://schemas.microsoft.com/office/drawing/2014/main" id="{F67E63FD-ED42-7F2E-6538-3E647D9DDB0F}"/>
              </a:ext>
            </a:extLst>
          </p:cNvPr>
          <p:cNvSpPr/>
          <p:nvPr/>
        </p:nvSpPr>
        <p:spPr>
          <a:xfrm>
            <a:off x="169556" y="2736925"/>
            <a:ext cx="1302731" cy="405684"/>
          </a:xfrm>
          <a:prstGeom prst="round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indent="0" algn="ctr" defTabSz="685800">
              <a:buClrTx/>
              <a:buNone/>
            </a:pPr>
            <a:r>
              <a:rPr lang="en-CN" sz="1800" kern="1200" dirty="0">
                <a:ln w="76200">
                  <a:noFill/>
                </a:ln>
                <a:solidFill>
                  <a:prstClr val="black"/>
                </a:solidFill>
                <a:latin typeface="Calibri" panose="020F0502020204030204"/>
              </a:rPr>
              <a:t>STL-1</a:t>
            </a:r>
          </a:p>
        </p:txBody>
      </p:sp>
      <p:sp>
        <p:nvSpPr>
          <p:cNvPr id="22" name="Rounded Rectangle 21">
            <a:extLst>
              <a:ext uri="{FF2B5EF4-FFF2-40B4-BE49-F238E27FC236}">
                <a16:creationId xmlns:a16="http://schemas.microsoft.com/office/drawing/2014/main" id="{3BF3F458-2E15-8BF5-55DC-3D67A604E36C}"/>
              </a:ext>
            </a:extLst>
          </p:cNvPr>
          <p:cNvSpPr/>
          <p:nvPr/>
        </p:nvSpPr>
        <p:spPr>
          <a:xfrm>
            <a:off x="169556" y="3678263"/>
            <a:ext cx="1302731" cy="405684"/>
          </a:xfrm>
          <a:prstGeom prst="round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indent="0" algn="ctr" defTabSz="685800">
              <a:buClrTx/>
              <a:buNone/>
            </a:pPr>
            <a:r>
              <a:rPr lang="en-CN" sz="1800" kern="1200" dirty="0">
                <a:ln w="76200">
                  <a:noFill/>
                </a:ln>
                <a:solidFill>
                  <a:prstClr val="black"/>
                </a:solidFill>
                <a:latin typeface="Calibri" panose="020F0502020204030204"/>
              </a:rPr>
              <a:t>NL-1</a:t>
            </a:r>
          </a:p>
        </p:txBody>
      </p:sp>
      <p:sp>
        <p:nvSpPr>
          <p:cNvPr id="23" name="Rounded Rectangle 22">
            <a:extLst>
              <a:ext uri="{FF2B5EF4-FFF2-40B4-BE49-F238E27FC236}">
                <a16:creationId xmlns:a16="http://schemas.microsoft.com/office/drawing/2014/main" id="{810C7822-FE65-D990-DCC8-4F30B009D0BC}"/>
              </a:ext>
            </a:extLst>
          </p:cNvPr>
          <p:cNvSpPr/>
          <p:nvPr/>
        </p:nvSpPr>
        <p:spPr>
          <a:xfrm>
            <a:off x="2571242" y="3664541"/>
            <a:ext cx="1302731" cy="405684"/>
          </a:xfrm>
          <a:prstGeom prst="round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indent="0" algn="ctr" defTabSz="685800">
              <a:buClrTx/>
              <a:buNone/>
            </a:pPr>
            <a:r>
              <a:rPr lang="en-US" altLang="zh-CN" sz="1800" kern="1200" dirty="0">
                <a:ln w="76200">
                  <a:noFill/>
                </a:ln>
                <a:solidFill>
                  <a:prstClr val="black"/>
                </a:solidFill>
                <a:latin typeface="Calibri" panose="020F0502020204030204"/>
                <a:ea typeface="等线" panose="02010600030101010101" pitchFamily="2" charset="-122"/>
              </a:rPr>
              <a:t>N</a:t>
            </a:r>
            <a:r>
              <a:rPr lang="en-CN" sz="1800" kern="1200">
                <a:ln w="76200">
                  <a:noFill/>
                </a:ln>
                <a:solidFill>
                  <a:prstClr val="black"/>
                </a:solidFill>
                <a:latin typeface="Calibri" panose="020F0502020204030204"/>
              </a:rPr>
              <a:t>L-2</a:t>
            </a:r>
            <a:endParaRPr lang="en-CN" sz="1800" kern="1200" dirty="0">
              <a:ln w="76200">
                <a:noFill/>
              </a:ln>
              <a:solidFill>
                <a:prstClr val="black"/>
              </a:solidFill>
              <a:latin typeface="Calibri" panose="020F0502020204030204"/>
            </a:endParaRPr>
          </a:p>
        </p:txBody>
      </p:sp>
      <p:sp>
        <p:nvSpPr>
          <p:cNvPr id="24" name="Rounded Rectangle 23">
            <a:extLst>
              <a:ext uri="{FF2B5EF4-FFF2-40B4-BE49-F238E27FC236}">
                <a16:creationId xmlns:a16="http://schemas.microsoft.com/office/drawing/2014/main" id="{ED191547-3C26-C69E-C94A-4C4745620B84}"/>
              </a:ext>
            </a:extLst>
          </p:cNvPr>
          <p:cNvSpPr/>
          <p:nvPr/>
        </p:nvSpPr>
        <p:spPr>
          <a:xfrm>
            <a:off x="2561471" y="1795587"/>
            <a:ext cx="1322273" cy="405684"/>
          </a:xfrm>
          <a:prstGeom prst="round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indent="0" algn="ctr" defTabSz="685800">
              <a:buClrTx/>
              <a:buNone/>
            </a:pPr>
            <a:r>
              <a:rPr lang="en-CN" sz="1800" kern="1200">
                <a:ln w="76200">
                  <a:noFill/>
                </a:ln>
                <a:solidFill>
                  <a:prstClr val="black"/>
                </a:solidFill>
                <a:latin typeface="Calibri" panose="020F0502020204030204"/>
              </a:rPr>
              <a:t>Refined </a:t>
            </a:r>
            <a:r>
              <a:rPr lang="en-US" altLang="zh-CN" sz="1800" kern="1200" dirty="0">
                <a:ln w="76200">
                  <a:noFill/>
                </a:ln>
                <a:solidFill>
                  <a:prstClr val="black"/>
                </a:solidFill>
                <a:latin typeface="Calibri" panose="020F0502020204030204"/>
                <a:ea typeface="等线" panose="02010600030101010101" pitchFamily="2" charset="-122"/>
              </a:rPr>
              <a:t>ST</a:t>
            </a:r>
            <a:r>
              <a:rPr lang="en-CN" sz="1800" kern="1200">
                <a:ln w="76200">
                  <a:noFill/>
                </a:ln>
                <a:solidFill>
                  <a:prstClr val="black"/>
                </a:solidFill>
                <a:latin typeface="Calibri" panose="020F0502020204030204"/>
              </a:rPr>
              <a:t>L</a:t>
            </a:r>
            <a:endParaRPr lang="en-CN" sz="1800" kern="1200" dirty="0">
              <a:ln w="76200">
                <a:noFill/>
              </a:ln>
              <a:solidFill>
                <a:prstClr val="black"/>
              </a:solidFill>
              <a:latin typeface="Calibri" panose="020F0502020204030204"/>
            </a:endParaRPr>
          </a:p>
        </p:txBody>
      </p:sp>
      <p:sp>
        <p:nvSpPr>
          <p:cNvPr id="25" name="Rounded Rectangle 24">
            <a:extLst>
              <a:ext uri="{FF2B5EF4-FFF2-40B4-BE49-F238E27FC236}">
                <a16:creationId xmlns:a16="http://schemas.microsoft.com/office/drawing/2014/main" id="{21A4C137-0394-79ED-7C97-50CE2B9F5DA1}"/>
              </a:ext>
            </a:extLst>
          </p:cNvPr>
          <p:cNvSpPr/>
          <p:nvPr/>
        </p:nvSpPr>
        <p:spPr>
          <a:xfrm>
            <a:off x="2561471" y="2736925"/>
            <a:ext cx="1322273" cy="405684"/>
          </a:xfrm>
          <a:prstGeom prst="round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indent="0" algn="ctr" defTabSz="685800">
              <a:buClrTx/>
              <a:buNone/>
            </a:pPr>
            <a:r>
              <a:rPr lang="en-US" altLang="zh-CN" sz="1800" kern="1200" dirty="0">
                <a:ln w="76200">
                  <a:noFill/>
                </a:ln>
                <a:solidFill>
                  <a:prstClr val="black"/>
                </a:solidFill>
                <a:latin typeface="Calibri" panose="020F0502020204030204"/>
                <a:ea typeface="等线" panose="02010600030101010101" pitchFamily="2" charset="-122"/>
              </a:rPr>
              <a:t>ST</a:t>
            </a:r>
            <a:r>
              <a:rPr lang="en-CN" sz="1800" kern="1200">
                <a:ln w="76200">
                  <a:noFill/>
                </a:ln>
                <a:solidFill>
                  <a:prstClr val="black"/>
                </a:solidFill>
                <a:latin typeface="Calibri" panose="020F0502020204030204"/>
              </a:rPr>
              <a:t>L-2</a:t>
            </a:r>
            <a:endParaRPr lang="en-CN" sz="1800" kern="1200" dirty="0">
              <a:ln w="76200">
                <a:noFill/>
              </a:ln>
              <a:solidFill>
                <a:prstClr val="black"/>
              </a:solidFill>
              <a:latin typeface="Calibri" panose="020F0502020204030204"/>
            </a:endParaRPr>
          </a:p>
        </p:txBody>
      </p:sp>
      <p:pic>
        <p:nvPicPr>
          <p:cNvPr id="35" name="Picture 2" descr="Large Language Models (LLMs) | TWIML">
            <a:extLst>
              <a:ext uri="{FF2B5EF4-FFF2-40B4-BE49-F238E27FC236}">
                <a16:creationId xmlns:a16="http://schemas.microsoft.com/office/drawing/2014/main" id="{5B7AE78C-3460-CAC6-0A2C-FF1AF959A8E5}"/>
              </a:ext>
            </a:extLst>
          </p:cNvPr>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19628" t="13459" r="20376" b="13391"/>
          <a:stretch/>
        </p:blipFill>
        <p:spPr bwMode="auto">
          <a:xfrm>
            <a:off x="2717528" y="3182033"/>
            <a:ext cx="381019" cy="46455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4560742F-2575-AB87-E4A1-B601FA7FE021}"/>
              </a:ext>
            </a:extLst>
          </p:cNvPr>
          <p:cNvSpPr txBox="1"/>
          <p:nvPr/>
        </p:nvSpPr>
        <p:spPr>
          <a:xfrm>
            <a:off x="864960" y="2202583"/>
            <a:ext cx="1642700" cy="715581"/>
          </a:xfrm>
          <a:prstGeom prst="rect">
            <a:avLst/>
          </a:prstGeom>
          <a:noFill/>
        </p:spPr>
        <p:txBody>
          <a:bodyPr wrap="square" rtlCol="0">
            <a:spAutoFit/>
          </a:bodyPr>
          <a:lstStyle/>
          <a:p>
            <a:pPr marL="0" indent="0" algn="ctr" defTabSz="685800">
              <a:buClrTx/>
              <a:buNone/>
            </a:pPr>
            <a:r>
              <a:rPr lang="en-US" altLang="zh-CN" sz="1350" kern="1200" dirty="0">
                <a:solidFill>
                  <a:srgbClr val="70AD47">
                    <a:lumMod val="50000"/>
                  </a:srgbClr>
                </a:solidFill>
                <a:ea typeface="等线" panose="02010600030101010101" pitchFamily="2" charset="-122"/>
                <a:cs typeface="Arial" panose="020B0604020202020204" pitchFamily="34" charset="0"/>
              </a:rPr>
              <a:t>Randomly</a:t>
            </a:r>
            <a:r>
              <a:rPr lang="zh-CN" altLang="en-US" sz="1350" kern="1200" dirty="0">
                <a:solidFill>
                  <a:srgbClr val="70AD47">
                    <a:lumMod val="50000"/>
                  </a:srgbClr>
                </a:solidFill>
                <a:ea typeface="等线" panose="02010600030101010101" pitchFamily="2" charset="-122"/>
                <a:cs typeface="Arial" panose="020B0604020202020204" pitchFamily="34" charset="0"/>
              </a:rPr>
              <a:t> </a:t>
            </a:r>
            <a:r>
              <a:rPr lang="en-US" altLang="zh-CN" sz="1350" kern="1200" dirty="0">
                <a:solidFill>
                  <a:srgbClr val="70AD47">
                    <a:lumMod val="50000"/>
                  </a:srgbClr>
                </a:solidFill>
                <a:ea typeface="等线" panose="02010600030101010101" pitchFamily="2" charset="-122"/>
                <a:cs typeface="Arial" panose="020B0604020202020204" pitchFamily="34" charset="0"/>
              </a:rPr>
              <a:t>generate</a:t>
            </a:r>
            <a:r>
              <a:rPr lang="zh-CN" altLang="en-US" sz="1350" kern="1200" dirty="0">
                <a:solidFill>
                  <a:srgbClr val="70AD47">
                    <a:lumMod val="50000"/>
                  </a:srgbClr>
                </a:solidFill>
                <a:ea typeface="等线" panose="02010600030101010101" pitchFamily="2" charset="-122"/>
                <a:cs typeface="Arial" panose="020B0604020202020204" pitchFamily="34" charset="0"/>
              </a:rPr>
              <a:t> </a:t>
            </a:r>
            <a:r>
              <a:rPr lang="en-US" altLang="zh-CN" sz="1350" kern="1200" dirty="0">
                <a:solidFill>
                  <a:srgbClr val="70AD47">
                    <a:lumMod val="50000"/>
                  </a:srgbClr>
                </a:solidFill>
                <a:ea typeface="等线" panose="02010600030101010101" pitchFamily="2" charset="-122"/>
                <a:cs typeface="Arial" panose="020B0604020202020204" pitchFamily="34" charset="0"/>
              </a:rPr>
              <a:t>using</a:t>
            </a:r>
            <a:r>
              <a:rPr lang="zh-CN" altLang="en-US" sz="1350" kern="1200" dirty="0">
                <a:solidFill>
                  <a:srgbClr val="70AD47">
                    <a:lumMod val="50000"/>
                  </a:srgbClr>
                </a:solidFill>
                <a:ea typeface="等线" panose="02010600030101010101" pitchFamily="2" charset="-122"/>
                <a:cs typeface="Arial" panose="020B0604020202020204" pitchFamily="34" charset="0"/>
              </a:rPr>
              <a:t> </a:t>
            </a:r>
            <a:r>
              <a:rPr lang="en-US" altLang="zh-CN" sz="1350" kern="1200" dirty="0">
                <a:solidFill>
                  <a:srgbClr val="70AD47">
                    <a:lumMod val="50000"/>
                  </a:srgbClr>
                </a:solidFill>
                <a:ea typeface="等线" panose="02010600030101010101" pitchFamily="2" charset="-122"/>
                <a:cs typeface="Arial" panose="020B0604020202020204" pitchFamily="34" charset="0"/>
              </a:rPr>
              <a:t>STL</a:t>
            </a:r>
            <a:r>
              <a:rPr lang="zh-CN" altLang="en-US" sz="1350" kern="1200" dirty="0">
                <a:solidFill>
                  <a:srgbClr val="70AD47">
                    <a:lumMod val="50000"/>
                  </a:srgbClr>
                </a:solidFill>
                <a:ea typeface="等线" panose="02010600030101010101" pitchFamily="2" charset="-122"/>
                <a:cs typeface="Arial" panose="020B0604020202020204" pitchFamily="34" charset="0"/>
              </a:rPr>
              <a:t> </a:t>
            </a:r>
            <a:r>
              <a:rPr lang="en-US" altLang="zh-CN" sz="1350" kern="1200" dirty="0">
                <a:solidFill>
                  <a:srgbClr val="70AD47">
                    <a:lumMod val="50000"/>
                  </a:srgbClr>
                </a:solidFill>
                <a:ea typeface="等线" panose="02010600030101010101" pitchFamily="2" charset="-122"/>
                <a:cs typeface="Arial" panose="020B0604020202020204" pitchFamily="34" charset="0"/>
              </a:rPr>
              <a:t>syntax</a:t>
            </a:r>
            <a:r>
              <a:rPr lang="zh-CN" altLang="en-US" sz="1350" kern="1200" dirty="0">
                <a:solidFill>
                  <a:srgbClr val="70AD47">
                    <a:lumMod val="50000"/>
                  </a:srgbClr>
                </a:solidFill>
                <a:ea typeface="等线" panose="02010600030101010101" pitchFamily="2" charset="-122"/>
                <a:cs typeface="Arial" panose="020B0604020202020204" pitchFamily="34" charset="0"/>
              </a:rPr>
              <a:t> </a:t>
            </a:r>
            <a:r>
              <a:rPr lang="en-US" altLang="zh-CN" sz="1350" kern="1200" dirty="0">
                <a:solidFill>
                  <a:srgbClr val="70AD47">
                    <a:lumMod val="50000"/>
                  </a:srgbClr>
                </a:solidFill>
                <a:ea typeface="等线" panose="02010600030101010101" pitchFamily="2" charset="-122"/>
                <a:cs typeface="Arial" panose="020B0604020202020204" pitchFamily="34" charset="0"/>
              </a:rPr>
              <a:t>rules</a:t>
            </a:r>
            <a:endParaRPr lang="en-CN" sz="1350" kern="1200" dirty="0">
              <a:solidFill>
                <a:srgbClr val="70AD47">
                  <a:lumMod val="50000"/>
                </a:srgbClr>
              </a:solidFill>
              <a:ea typeface="+mn-ea"/>
              <a:cs typeface="Arial" panose="020B0604020202020204" pitchFamily="34" charset="0"/>
            </a:endParaRPr>
          </a:p>
        </p:txBody>
      </p:sp>
      <p:sp>
        <p:nvSpPr>
          <p:cNvPr id="33" name="TextBox 32">
            <a:extLst>
              <a:ext uri="{FF2B5EF4-FFF2-40B4-BE49-F238E27FC236}">
                <a16:creationId xmlns:a16="http://schemas.microsoft.com/office/drawing/2014/main" id="{E15F836A-03D6-783C-E36F-F096C3003C3E}"/>
              </a:ext>
            </a:extLst>
          </p:cNvPr>
          <p:cNvSpPr txBox="1"/>
          <p:nvPr/>
        </p:nvSpPr>
        <p:spPr>
          <a:xfrm>
            <a:off x="3251380" y="2250930"/>
            <a:ext cx="1173422" cy="507831"/>
          </a:xfrm>
          <a:prstGeom prst="rect">
            <a:avLst/>
          </a:prstGeom>
          <a:noFill/>
        </p:spPr>
        <p:txBody>
          <a:bodyPr wrap="square" rtlCol="0">
            <a:spAutoFit/>
          </a:bodyPr>
          <a:lstStyle/>
          <a:p>
            <a:pPr marL="0" indent="0" algn="ctr" defTabSz="685800">
              <a:buClrTx/>
              <a:buNone/>
            </a:pPr>
            <a:r>
              <a:rPr lang="en-CN" sz="1350" kern="1200">
                <a:solidFill>
                  <a:srgbClr val="70AD47">
                    <a:lumMod val="50000"/>
                  </a:srgbClr>
                </a:solidFill>
                <a:ea typeface="+mn-ea"/>
                <a:cs typeface="Arial" panose="020B0604020202020204" pitchFamily="34" charset="0"/>
              </a:rPr>
              <a:t>Human</a:t>
            </a:r>
            <a:r>
              <a:rPr lang="zh-CN" altLang="en-US" sz="1350" kern="1200" dirty="0">
                <a:solidFill>
                  <a:srgbClr val="70AD47">
                    <a:lumMod val="50000"/>
                  </a:srgbClr>
                </a:solidFill>
                <a:ea typeface="等线" panose="02010600030101010101" pitchFamily="2" charset="-122"/>
                <a:cs typeface="Arial" panose="020B0604020202020204" pitchFamily="34" charset="0"/>
              </a:rPr>
              <a:t> </a:t>
            </a:r>
            <a:r>
              <a:rPr lang="en-US" altLang="zh-CN" sz="1350" kern="1200" dirty="0">
                <a:solidFill>
                  <a:srgbClr val="70AD47">
                    <a:lumMod val="50000"/>
                  </a:srgbClr>
                </a:solidFill>
                <a:ea typeface="等线" panose="02010600030101010101" pitchFamily="2" charset="-122"/>
                <a:cs typeface="Arial" panose="020B0604020202020204" pitchFamily="34" charset="0"/>
              </a:rPr>
              <a:t>final</a:t>
            </a:r>
            <a:r>
              <a:rPr lang="zh-CN" altLang="en-US" sz="1350" kern="1200" dirty="0">
                <a:solidFill>
                  <a:srgbClr val="70AD47">
                    <a:lumMod val="50000"/>
                  </a:srgbClr>
                </a:solidFill>
                <a:ea typeface="等线" panose="02010600030101010101" pitchFamily="2" charset="-122"/>
                <a:cs typeface="Arial" panose="020B0604020202020204" pitchFamily="34" charset="0"/>
              </a:rPr>
              <a:t> </a:t>
            </a:r>
            <a:r>
              <a:rPr lang="en-US" altLang="zh-CN" sz="1350" kern="1200" dirty="0">
                <a:solidFill>
                  <a:srgbClr val="70AD47">
                    <a:lumMod val="50000"/>
                  </a:srgbClr>
                </a:solidFill>
                <a:ea typeface="等线" panose="02010600030101010101" pitchFamily="2" charset="-122"/>
                <a:cs typeface="Arial" panose="020B0604020202020204" pitchFamily="34" charset="0"/>
              </a:rPr>
              <a:t>check</a:t>
            </a:r>
            <a:endParaRPr lang="en-CN" sz="1350" kern="1200" dirty="0">
              <a:solidFill>
                <a:srgbClr val="70AD47">
                  <a:lumMod val="50000"/>
                </a:srgbClr>
              </a:solidFill>
              <a:ea typeface="+mn-ea"/>
              <a:cs typeface="Arial" panose="020B0604020202020204" pitchFamily="34" charset="0"/>
            </a:endParaRPr>
          </a:p>
        </p:txBody>
      </p:sp>
      <p:sp>
        <p:nvSpPr>
          <p:cNvPr id="38" name="TextBox 37">
            <a:extLst>
              <a:ext uri="{FF2B5EF4-FFF2-40B4-BE49-F238E27FC236}">
                <a16:creationId xmlns:a16="http://schemas.microsoft.com/office/drawing/2014/main" id="{5787F413-F07E-6762-ECE9-A2D1E6D683A9}"/>
              </a:ext>
            </a:extLst>
          </p:cNvPr>
          <p:cNvSpPr txBox="1"/>
          <p:nvPr/>
        </p:nvSpPr>
        <p:spPr>
          <a:xfrm>
            <a:off x="1288183" y="3874711"/>
            <a:ext cx="1486785" cy="715581"/>
          </a:xfrm>
          <a:prstGeom prst="rect">
            <a:avLst/>
          </a:prstGeom>
          <a:noFill/>
        </p:spPr>
        <p:txBody>
          <a:bodyPr wrap="square" rtlCol="0">
            <a:spAutoFit/>
          </a:bodyPr>
          <a:lstStyle/>
          <a:p>
            <a:pPr marL="0" indent="0" algn="ctr" defTabSz="685800">
              <a:buClrTx/>
              <a:buNone/>
            </a:pPr>
            <a:r>
              <a:rPr lang="en-US" altLang="zh-CN" sz="1350" kern="1200" dirty="0">
                <a:solidFill>
                  <a:srgbClr val="70AD47">
                    <a:lumMod val="50000"/>
                  </a:srgbClr>
                </a:solidFill>
                <a:ea typeface="等线" panose="02010600030101010101" pitchFamily="2" charset="-122"/>
                <a:cs typeface="Arial" panose="020B0604020202020204" pitchFamily="34" charset="0"/>
              </a:rPr>
              <a:t>Remove</a:t>
            </a:r>
            <a:r>
              <a:rPr lang="zh-CN" altLang="en-US" sz="1350" kern="1200" dirty="0">
                <a:solidFill>
                  <a:srgbClr val="70AD47">
                    <a:lumMod val="50000"/>
                  </a:srgbClr>
                </a:solidFill>
                <a:ea typeface="等线" panose="02010600030101010101" pitchFamily="2" charset="-122"/>
                <a:cs typeface="Arial" panose="020B0604020202020204" pitchFamily="34" charset="0"/>
              </a:rPr>
              <a:t> </a:t>
            </a:r>
            <a:r>
              <a:rPr lang="en-US" altLang="zh-CN" sz="1350" kern="1200" dirty="0">
                <a:solidFill>
                  <a:srgbClr val="70AD47">
                    <a:lumMod val="50000"/>
                  </a:srgbClr>
                </a:solidFill>
                <a:ea typeface="等线" panose="02010600030101010101" pitchFamily="2" charset="-122"/>
                <a:cs typeface="Arial" panose="020B0604020202020204" pitchFamily="34" charset="0"/>
              </a:rPr>
              <a:t>“weird”(judged</a:t>
            </a:r>
            <a:r>
              <a:rPr lang="zh-CN" altLang="en-US" sz="1350" kern="1200" dirty="0">
                <a:solidFill>
                  <a:srgbClr val="70AD47">
                    <a:lumMod val="50000"/>
                  </a:srgbClr>
                </a:solidFill>
                <a:ea typeface="等线" panose="02010600030101010101" pitchFamily="2" charset="-122"/>
                <a:cs typeface="Arial" panose="020B0604020202020204" pitchFamily="34" charset="0"/>
              </a:rPr>
              <a:t> </a:t>
            </a:r>
            <a:r>
              <a:rPr lang="en-US" altLang="zh-CN" sz="1350" kern="1200" dirty="0">
                <a:solidFill>
                  <a:srgbClr val="70AD47">
                    <a:lumMod val="50000"/>
                  </a:srgbClr>
                </a:solidFill>
                <a:ea typeface="等线" panose="02010600030101010101" pitchFamily="2" charset="-122"/>
                <a:cs typeface="Arial" panose="020B0604020202020204" pitchFamily="34" charset="0"/>
              </a:rPr>
              <a:t>by</a:t>
            </a:r>
            <a:r>
              <a:rPr lang="zh-CN" altLang="en-US" sz="1350" kern="1200" dirty="0">
                <a:solidFill>
                  <a:srgbClr val="70AD47">
                    <a:lumMod val="50000"/>
                  </a:srgbClr>
                </a:solidFill>
                <a:ea typeface="等线" panose="02010600030101010101" pitchFamily="2" charset="-122"/>
                <a:cs typeface="Arial" panose="020B0604020202020204" pitchFamily="34" charset="0"/>
              </a:rPr>
              <a:t> </a:t>
            </a:r>
            <a:r>
              <a:rPr lang="en-US" altLang="zh-CN" sz="1350" kern="1200" dirty="0">
                <a:solidFill>
                  <a:srgbClr val="70AD47">
                    <a:lumMod val="50000"/>
                  </a:srgbClr>
                </a:solidFill>
                <a:ea typeface="等线" panose="02010600030101010101" pitchFamily="2" charset="-122"/>
                <a:cs typeface="Arial" panose="020B0604020202020204" pitchFamily="34" charset="0"/>
              </a:rPr>
              <a:t>LLMs)</a:t>
            </a:r>
            <a:r>
              <a:rPr lang="zh-CN" altLang="en-US" sz="1350" kern="1200" dirty="0">
                <a:solidFill>
                  <a:srgbClr val="70AD47">
                    <a:lumMod val="50000"/>
                  </a:srgbClr>
                </a:solidFill>
                <a:ea typeface="等线" panose="02010600030101010101" pitchFamily="2" charset="-122"/>
                <a:cs typeface="Arial" panose="020B0604020202020204" pitchFamily="34" charset="0"/>
              </a:rPr>
              <a:t> </a:t>
            </a:r>
            <a:r>
              <a:rPr lang="en-US" altLang="zh-CN" sz="1350" kern="1200" dirty="0">
                <a:solidFill>
                  <a:srgbClr val="70AD47">
                    <a:lumMod val="50000"/>
                  </a:srgbClr>
                </a:solidFill>
                <a:ea typeface="等线" panose="02010600030101010101" pitchFamily="2" charset="-122"/>
                <a:cs typeface="Arial" panose="020B0604020202020204" pitchFamily="34" charset="0"/>
              </a:rPr>
              <a:t>expressions</a:t>
            </a:r>
            <a:endParaRPr lang="en-CN" sz="1350" kern="1200" dirty="0">
              <a:solidFill>
                <a:srgbClr val="70AD47">
                  <a:lumMod val="50000"/>
                </a:srgbClr>
              </a:solidFill>
              <a:ea typeface="+mn-ea"/>
              <a:cs typeface="Arial" panose="020B0604020202020204" pitchFamily="34" charset="0"/>
            </a:endParaRPr>
          </a:p>
        </p:txBody>
      </p:sp>
      <p:sp>
        <p:nvSpPr>
          <p:cNvPr id="40" name="TextBox 39">
            <a:extLst>
              <a:ext uri="{FF2B5EF4-FFF2-40B4-BE49-F238E27FC236}">
                <a16:creationId xmlns:a16="http://schemas.microsoft.com/office/drawing/2014/main" id="{23D60F62-3918-6653-F6D6-2B9FC3D202B8}"/>
              </a:ext>
            </a:extLst>
          </p:cNvPr>
          <p:cNvSpPr txBox="1"/>
          <p:nvPr/>
        </p:nvSpPr>
        <p:spPr>
          <a:xfrm>
            <a:off x="734299" y="3181058"/>
            <a:ext cx="981369" cy="507831"/>
          </a:xfrm>
          <a:prstGeom prst="rect">
            <a:avLst/>
          </a:prstGeom>
          <a:noFill/>
        </p:spPr>
        <p:txBody>
          <a:bodyPr wrap="square" rtlCol="0">
            <a:spAutoFit/>
          </a:bodyPr>
          <a:lstStyle/>
          <a:p>
            <a:pPr marL="0" indent="0" algn="ctr" defTabSz="685800">
              <a:buClrTx/>
              <a:buNone/>
            </a:pPr>
            <a:r>
              <a:rPr lang="en-US" altLang="zh-CN" sz="1350" kern="1200" dirty="0">
                <a:solidFill>
                  <a:srgbClr val="70AD47">
                    <a:lumMod val="50000"/>
                  </a:srgbClr>
                </a:solidFill>
                <a:ea typeface="等线" panose="02010600030101010101" pitchFamily="2" charset="-122"/>
                <a:cs typeface="Arial" panose="020B0604020202020204" pitchFamily="34" charset="0"/>
              </a:rPr>
              <a:t>TL2NL</a:t>
            </a:r>
            <a:r>
              <a:rPr lang="zh-CN" altLang="en-US" sz="1350" kern="1200" dirty="0">
                <a:solidFill>
                  <a:srgbClr val="70AD47">
                    <a:lumMod val="50000"/>
                  </a:srgbClr>
                </a:solidFill>
                <a:ea typeface="等线" panose="02010600030101010101" pitchFamily="2" charset="-122"/>
                <a:cs typeface="Arial" panose="020B0604020202020204" pitchFamily="34" charset="0"/>
              </a:rPr>
              <a:t> </a:t>
            </a:r>
            <a:r>
              <a:rPr lang="en-US" altLang="zh-CN" sz="1350" kern="1200" dirty="0">
                <a:solidFill>
                  <a:srgbClr val="70AD47">
                    <a:lumMod val="50000"/>
                  </a:srgbClr>
                </a:solidFill>
                <a:ea typeface="等线" panose="02010600030101010101" pitchFamily="2" charset="-122"/>
                <a:cs typeface="Arial" panose="020B0604020202020204" pitchFamily="34" charset="0"/>
              </a:rPr>
              <a:t>translation</a:t>
            </a:r>
            <a:endParaRPr lang="en-CN" sz="1350" kern="1200" dirty="0">
              <a:solidFill>
                <a:srgbClr val="70AD47">
                  <a:lumMod val="50000"/>
                </a:srgbClr>
              </a:solidFill>
              <a:ea typeface="+mn-ea"/>
              <a:cs typeface="Arial" panose="020B0604020202020204" pitchFamily="34" charset="0"/>
            </a:endParaRPr>
          </a:p>
        </p:txBody>
      </p:sp>
      <p:sp>
        <p:nvSpPr>
          <p:cNvPr id="41" name="TextBox 40">
            <a:extLst>
              <a:ext uri="{FF2B5EF4-FFF2-40B4-BE49-F238E27FC236}">
                <a16:creationId xmlns:a16="http://schemas.microsoft.com/office/drawing/2014/main" id="{5801DBC5-507E-32C6-1D6D-584F0FEFE311}"/>
              </a:ext>
            </a:extLst>
          </p:cNvPr>
          <p:cNvSpPr txBox="1"/>
          <p:nvPr/>
        </p:nvSpPr>
        <p:spPr>
          <a:xfrm>
            <a:off x="3311945" y="3189515"/>
            <a:ext cx="981369" cy="507831"/>
          </a:xfrm>
          <a:prstGeom prst="rect">
            <a:avLst/>
          </a:prstGeom>
          <a:noFill/>
        </p:spPr>
        <p:txBody>
          <a:bodyPr wrap="square" rtlCol="0">
            <a:spAutoFit/>
          </a:bodyPr>
          <a:lstStyle/>
          <a:p>
            <a:pPr marL="0" indent="0" algn="ctr" defTabSz="685800">
              <a:buClrTx/>
              <a:buNone/>
            </a:pPr>
            <a:r>
              <a:rPr lang="en-US" altLang="zh-CN" sz="1350" kern="1200" dirty="0">
                <a:solidFill>
                  <a:srgbClr val="70AD47">
                    <a:lumMod val="50000"/>
                  </a:srgbClr>
                </a:solidFill>
                <a:ea typeface="等线" panose="02010600030101010101" pitchFamily="2" charset="-122"/>
                <a:cs typeface="Arial" panose="020B0604020202020204" pitchFamily="34" charset="0"/>
              </a:rPr>
              <a:t>TL2NL</a:t>
            </a:r>
            <a:r>
              <a:rPr lang="zh-CN" altLang="en-US" sz="1350" kern="1200" dirty="0">
                <a:solidFill>
                  <a:srgbClr val="70AD47">
                    <a:lumMod val="50000"/>
                  </a:srgbClr>
                </a:solidFill>
                <a:ea typeface="等线" panose="02010600030101010101" pitchFamily="2" charset="-122"/>
                <a:cs typeface="Arial" panose="020B0604020202020204" pitchFamily="34" charset="0"/>
              </a:rPr>
              <a:t> </a:t>
            </a:r>
            <a:r>
              <a:rPr lang="en-US" altLang="zh-CN" sz="1350" kern="1200" dirty="0">
                <a:solidFill>
                  <a:srgbClr val="70AD47">
                    <a:lumMod val="50000"/>
                  </a:srgbClr>
                </a:solidFill>
                <a:ea typeface="等线" panose="02010600030101010101" pitchFamily="2" charset="-122"/>
                <a:cs typeface="Arial" panose="020B0604020202020204" pitchFamily="34" charset="0"/>
              </a:rPr>
              <a:t>translation</a:t>
            </a:r>
            <a:endParaRPr lang="en-CN" sz="1350" kern="1200" dirty="0">
              <a:solidFill>
                <a:srgbClr val="70AD47">
                  <a:lumMod val="50000"/>
                </a:srgbClr>
              </a:solidFill>
              <a:ea typeface="+mn-ea"/>
              <a:cs typeface="Arial" panose="020B0604020202020204" pitchFamily="34" charset="0"/>
            </a:endParaRPr>
          </a:p>
        </p:txBody>
      </p:sp>
      <p:pic>
        <p:nvPicPr>
          <p:cNvPr id="42" name="Picture 2" descr="Large Language Models (LLMs) | TWIML">
            <a:extLst>
              <a:ext uri="{FF2B5EF4-FFF2-40B4-BE49-F238E27FC236}">
                <a16:creationId xmlns:a16="http://schemas.microsoft.com/office/drawing/2014/main" id="{D7AB1A6B-B9DE-1E94-2BE7-A49A84FB513F}"/>
              </a:ext>
            </a:extLst>
          </p:cNvPr>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19628" t="13459" r="20376" b="13391"/>
          <a:stretch/>
        </p:blipFill>
        <p:spPr bwMode="auto">
          <a:xfrm>
            <a:off x="1795620" y="3402829"/>
            <a:ext cx="381019" cy="46455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Large Language Models (LLMs) | TWIML">
            <a:extLst>
              <a:ext uri="{FF2B5EF4-FFF2-40B4-BE49-F238E27FC236}">
                <a16:creationId xmlns:a16="http://schemas.microsoft.com/office/drawing/2014/main" id="{DCC40D43-EC80-EEDA-FA33-3F49412262E8}"/>
              </a:ext>
            </a:extLst>
          </p:cNvPr>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19628" t="13459" r="20376" b="13391"/>
          <a:stretch/>
        </p:blipFill>
        <p:spPr bwMode="auto">
          <a:xfrm>
            <a:off x="263944" y="3164189"/>
            <a:ext cx="381019" cy="46455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58CF6B88-EA46-397F-CD8C-17EB2C6356C9}"/>
              </a:ext>
            </a:extLst>
          </p:cNvPr>
          <p:cNvSpPr txBox="1"/>
          <p:nvPr/>
        </p:nvSpPr>
        <p:spPr>
          <a:xfrm>
            <a:off x="4800658" y="3105535"/>
            <a:ext cx="1981624" cy="369332"/>
          </a:xfrm>
          <a:prstGeom prst="rect">
            <a:avLst/>
          </a:prstGeom>
          <a:noFill/>
        </p:spPr>
        <p:txBody>
          <a:bodyPr wrap="square">
            <a:spAutoFit/>
          </a:bodyPr>
          <a:lstStyle/>
          <a:p>
            <a:pPr marL="0" indent="0" defTabSz="685800">
              <a:buClrTx/>
              <a:buNone/>
            </a:pPr>
            <a:r>
              <a:rPr lang="en-US" altLang="zh-CN" sz="1800" kern="1200" dirty="0">
                <a:ln w="76200">
                  <a:noFill/>
                </a:ln>
                <a:solidFill>
                  <a:srgbClr val="5B9BD5">
                    <a:lumMod val="75000"/>
                  </a:srgbClr>
                </a:solidFill>
                <a:ea typeface="等线" panose="02010600030101010101" pitchFamily="2" charset="-122"/>
                <a:cs typeface="+mn-cs"/>
              </a:rPr>
              <a:t>Output</a:t>
            </a:r>
            <a:r>
              <a:rPr lang="zh-CN" altLang="en-US" sz="1800" kern="1200" dirty="0">
                <a:ln w="76200">
                  <a:noFill/>
                </a:ln>
                <a:solidFill>
                  <a:srgbClr val="5B9BD5">
                    <a:lumMod val="75000"/>
                  </a:srgbClr>
                </a:solidFill>
                <a:ea typeface="等线" panose="02010600030101010101" pitchFamily="2" charset="-122"/>
                <a:cs typeface="+mn-cs"/>
              </a:rPr>
              <a:t> </a:t>
            </a:r>
            <a:r>
              <a:rPr lang="en-US" altLang="zh-CN" sz="1800" kern="1200" dirty="0">
                <a:ln w="76200">
                  <a:noFill/>
                </a:ln>
                <a:solidFill>
                  <a:srgbClr val="5B9BD5">
                    <a:lumMod val="75000"/>
                  </a:srgbClr>
                </a:solidFill>
                <a:ea typeface="等线" panose="02010600030101010101" pitchFamily="2" charset="-122"/>
                <a:cs typeface="+mn-cs"/>
              </a:rPr>
              <a:t>NL-TL</a:t>
            </a:r>
            <a:r>
              <a:rPr lang="zh-CN" altLang="en-US" sz="1800" kern="1200" dirty="0">
                <a:ln w="76200">
                  <a:noFill/>
                </a:ln>
                <a:solidFill>
                  <a:srgbClr val="5B9BD5">
                    <a:lumMod val="75000"/>
                  </a:srgbClr>
                </a:solidFill>
                <a:ea typeface="等线" panose="02010600030101010101" pitchFamily="2" charset="-122"/>
                <a:cs typeface="+mn-cs"/>
              </a:rPr>
              <a:t> </a:t>
            </a:r>
            <a:r>
              <a:rPr lang="en-US" altLang="zh-CN" sz="1800" kern="1200" dirty="0">
                <a:ln w="76200">
                  <a:noFill/>
                </a:ln>
                <a:solidFill>
                  <a:srgbClr val="5B9BD5">
                    <a:lumMod val="75000"/>
                  </a:srgbClr>
                </a:solidFill>
                <a:ea typeface="等线" panose="02010600030101010101" pitchFamily="2" charset="-122"/>
                <a:cs typeface="+mn-cs"/>
              </a:rPr>
              <a:t>pairs</a:t>
            </a:r>
            <a:endParaRPr lang="en-US" sz="1800" kern="1200" dirty="0">
              <a:solidFill>
                <a:srgbClr val="5B9BD5">
                  <a:lumMod val="75000"/>
                </a:srgbClr>
              </a:solidFill>
              <a:ea typeface="+mn-ea"/>
              <a:cs typeface="+mn-cs"/>
            </a:endParaRPr>
          </a:p>
        </p:txBody>
      </p:sp>
      <p:sp>
        <p:nvSpPr>
          <p:cNvPr id="57" name="TextBox 56">
            <a:extLst>
              <a:ext uri="{FF2B5EF4-FFF2-40B4-BE49-F238E27FC236}">
                <a16:creationId xmlns:a16="http://schemas.microsoft.com/office/drawing/2014/main" id="{4B927FC9-29D4-7B49-DF33-5194A3E40B55}"/>
              </a:ext>
            </a:extLst>
          </p:cNvPr>
          <p:cNvSpPr txBox="1"/>
          <p:nvPr/>
        </p:nvSpPr>
        <p:spPr>
          <a:xfrm>
            <a:off x="4537988" y="4251148"/>
            <a:ext cx="4606012" cy="1697901"/>
          </a:xfrm>
          <a:prstGeom prst="rect">
            <a:avLst/>
          </a:prstGeom>
          <a:noFill/>
        </p:spPr>
        <p:txBody>
          <a:bodyPr wrap="square" rtlCol="0">
            <a:spAutoFit/>
          </a:bodyPr>
          <a:lstStyle/>
          <a:p>
            <a:pPr marL="0" indent="0" defTabSz="685800">
              <a:buClrTx/>
              <a:buNone/>
            </a:pPr>
            <a:r>
              <a:rPr lang="en-US" altLang="zh-CN" sz="1600" b="1" kern="1200" dirty="0">
                <a:solidFill>
                  <a:prstClr val="black"/>
                </a:solidFill>
                <a:latin typeface="Century Gothic" panose="020B0502020202020204" pitchFamily="34" charset="0"/>
                <a:ea typeface="等线" panose="02010600030101010101" pitchFamily="2" charset="-122"/>
                <a:cs typeface="+mn-cs"/>
              </a:rPr>
              <a:t>30k</a:t>
            </a:r>
            <a:r>
              <a:rPr lang="zh-CN" altLang="en-US" sz="1600" kern="1200" dirty="0">
                <a:solidFill>
                  <a:prstClr val="black"/>
                </a:solidFill>
                <a:latin typeface="Century Gothic" panose="020B0502020202020204" pitchFamily="34" charset="0"/>
                <a:ea typeface="等线" panose="02010600030101010101" pitchFamily="2" charset="-122"/>
                <a:cs typeface="+mn-cs"/>
              </a:rPr>
              <a:t> </a:t>
            </a:r>
            <a:r>
              <a:rPr lang="en-US" altLang="zh-CN" sz="1600" kern="1200" dirty="0">
                <a:solidFill>
                  <a:prstClr val="black"/>
                </a:solidFill>
                <a:latin typeface="Century Gothic" panose="020B0502020202020204" pitchFamily="34" charset="0"/>
                <a:ea typeface="等线" panose="02010600030101010101" pitchFamily="2" charset="-122"/>
                <a:cs typeface="+mn-cs"/>
              </a:rPr>
              <a:t>NL-TL</a:t>
            </a:r>
            <a:r>
              <a:rPr lang="zh-CN" altLang="en-US" sz="1600" kern="1200" dirty="0">
                <a:solidFill>
                  <a:prstClr val="black"/>
                </a:solidFill>
                <a:latin typeface="Century Gothic" panose="020B0502020202020204" pitchFamily="34" charset="0"/>
                <a:ea typeface="等线" panose="02010600030101010101" pitchFamily="2" charset="-122"/>
                <a:cs typeface="+mn-cs"/>
              </a:rPr>
              <a:t> </a:t>
            </a:r>
            <a:r>
              <a:rPr lang="en-US" altLang="zh-CN" sz="1600" kern="1200" dirty="0">
                <a:solidFill>
                  <a:prstClr val="black"/>
                </a:solidFill>
                <a:latin typeface="Century Gothic" panose="020B0502020202020204" pitchFamily="34" charset="0"/>
                <a:ea typeface="等线" panose="02010600030101010101" pitchFamily="2" charset="-122"/>
                <a:cs typeface="+mn-cs"/>
              </a:rPr>
              <a:t>pairs,</a:t>
            </a:r>
            <a:r>
              <a:rPr lang="zh-CN" altLang="en-US" sz="1600" kern="1200" dirty="0">
                <a:solidFill>
                  <a:prstClr val="black"/>
                </a:solidFill>
                <a:latin typeface="Century Gothic" panose="020B0502020202020204" pitchFamily="34" charset="0"/>
                <a:ea typeface="等线" panose="02010600030101010101" pitchFamily="2" charset="-122"/>
                <a:cs typeface="+mn-cs"/>
              </a:rPr>
              <a:t> </a:t>
            </a:r>
            <a:r>
              <a:rPr lang="en-US" altLang="zh-CN" sz="1600" kern="1200" dirty="0">
                <a:solidFill>
                  <a:prstClr val="black"/>
                </a:solidFill>
                <a:latin typeface="Century Gothic" panose="020B0502020202020204" pitchFamily="34" charset="0"/>
                <a:ea typeface="等线" panose="02010600030101010101" pitchFamily="2" charset="-122"/>
                <a:cs typeface="+mn-cs"/>
              </a:rPr>
              <a:t>across</a:t>
            </a:r>
            <a:r>
              <a:rPr lang="zh-CN" altLang="en-US" sz="1600" kern="1200" dirty="0">
                <a:solidFill>
                  <a:prstClr val="black"/>
                </a:solidFill>
                <a:latin typeface="Century Gothic" panose="020B0502020202020204" pitchFamily="34" charset="0"/>
                <a:ea typeface="等线" panose="02010600030101010101" pitchFamily="2" charset="-122"/>
                <a:cs typeface="+mn-cs"/>
              </a:rPr>
              <a:t> </a:t>
            </a:r>
            <a:r>
              <a:rPr lang="en-US" altLang="zh-CN" sz="1600" kern="1200" dirty="0">
                <a:solidFill>
                  <a:prstClr val="black"/>
                </a:solidFill>
                <a:latin typeface="Century Gothic" panose="020B0502020202020204" pitchFamily="34" charset="0"/>
                <a:ea typeface="等线" panose="02010600030101010101" pitchFamily="2" charset="-122"/>
                <a:cs typeface="+mn-cs"/>
              </a:rPr>
              <a:t>5</a:t>
            </a:r>
            <a:r>
              <a:rPr lang="zh-CN" altLang="en-US" sz="1600" kern="1200" dirty="0">
                <a:solidFill>
                  <a:prstClr val="black"/>
                </a:solidFill>
                <a:latin typeface="Century Gothic" panose="020B0502020202020204" pitchFamily="34" charset="0"/>
                <a:ea typeface="等线" panose="02010600030101010101" pitchFamily="2" charset="-122"/>
                <a:cs typeface="+mn-cs"/>
              </a:rPr>
              <a:t> </a:t>
            </a:r>
            <a:r>
              <a:rPr lang="en-US" altLang="zh-CN" sz="1600" kern="1200" dirty="0">
                <a:solidFill>
                  <a:prstClr val="black"/>
                </a:solidFill>
                <a:latin typeface="Century Gothic" panose="020B0502020202020204" pitchFamily="34" charset="0"/>
                <a:ea typeface="等线" panose="02010600030101010101" pitchFamily="2" charset="-122"/>
                <a:cs typeface="+mn-cs"/>
              </a:rPr>
              <a:t>different</a:t>
            </a:r>
            <a:r>
              <a:rPr lang="zh-CN" altLang="en-US" sz="1600" kern="1200" dirty="0">
                <a:solidFill>
                  <a:prstClr val="black"/>
                </a:solidFill>
                <a:latin typeface="Century Gothic" panose="020B0502020202020204" pitchFamily="34" charset="0"/>
                <a:ea typeface="等线" panose="02010600030101010101" pitchFamily="2" charset="-122"/>
                <a:cs typeface="+mn-cs"/>
              </a:rPr>
              <a:t> </a:t>
            </a:r>
            <a:r>
              <a:rPr lang="en-US" altLang="zh-CN" sz="1600" kern="1200" dirty="0">
                <a:solidFill>
                  <a:prstClr val="black"/>
                </a:solidFill>
                <a:latin typeface="Century Gothic" panose="020B0502020202020204" pitchFamily="34" charset="0"/>
                <a:ea typeface="等线" panose="02010600030101010101" pitchFamily="2" charset="-122"/>
                <a:cs typeface="+mn-cs"/>
              </a:rPr>
              <a:t>application</a:t>
            </a:r>
            <a:r>
              <a:rPr lang="zh-CN" altLang="en-US" sz="1600" kern="1200" dirty="0">
                <a:solidFill>
                  <a:prstClr val="black"/>
                </a:solidFill>
                <a:latin typeface="Century Gothic" panose="020B0502020202020204" pitchFamily="34" charset="0"/>
                <a:ea typeface="等线" panose="02010600030101010101" pitchFamily="2" charset="-122"/>
                <a:cs typeface="+mn-cs"/>
              </a:rPr>
              <a:t> </a:t>
            </a:r>
            <a:r>
              <a:rPr lang="en-US" altLang="zh-CN" sz="1600" kern="1200" dirty="0">
                <a:solidFill>
                  <a:prstClr val="black"/>
                </a:solidFill>
                <a:latin typeface="Century Gothic" panose="020B0502020202020204" pitchFamily="34" charset="0"/>
                <a:ea typeface="等线" panose="02010600030101010101" pitchFamily="2" charset="-122"/>
                <a:cs typeface="+mn-cs"/>
              </a:rPr>
              <a:t>domains</a:t>
            </a:r>
            <a:r>
              <a:rPr lang="zh-CN" altLang="en-US" sz="1600" kern="1200" dirty="0">
                <a:solidFill>
                  <a:prstClr val="black"/>
                </a:solidFill>
                <a:latin typeface="Century Gothic" panose="020B0502020202020204" pitchFamily="34" charset="0"/>
                <a:ea typeface="等线" panose="02010600030101010101" pitchFamily="2" charset="-122"/>
                <a:cs typeface="+mn-cs"/>
              </a:rPr>
              <a:t> </a:t>
            </a:r>
            <a:r>
              <a:rPr lang="en-US" altLang="zh-CN" sz="1600" kern="1200" dirty="0">
                <a:solidFill>
                  <a:prstClr val="black"/>
                </a:solidFill>
                <a:latin typeface="Century Gothic" panose="020B0502020202020204" pitchFamily="34" charset="0"/>
                <a:ea typeface="等线" panose="02010600030101010101" pitchFamily="2" charset="-122"/>
                <a:cs typeface="+mn-cs"/>
              </a:rPr>
              <a:t>(Circuit</a:t>
            </a:r>
            <a:r>
              <a:rPr lang="zh-CN" altLang="en-US" sz="1600" kern="1200" dirty="0">
                <a:solidFill>
                  <a:prstClr val="black"/>
                </a:solidFill>
                <a:latin typeface="Century Gothic" panose="020B0502020202020204" pitchFamily="34" charset="0"/>
                <a:ea typeface="等线" panose="02010600030101010101" pitchFamily="2" charset="-122"/>
                <a:cs typeface="+mn-cs"/>
              </a:rPr>
              <a:t> </a:t>
            </a:r>
            <a:r>
              <a:rPr lang="en-US" altLang="zh-CN" sz="1600" kern="1200" dirty="0">
                <a:solidFill>
                  <a:prstClr val="black"/>
                </a:solidFill>
                <a:latin typeface="Century Gothic" panose="020B0502020202020204" pitchFamily="34" charset="0"/>
                <a:ea typeface="等线" panose="02010600030101010101" pitchFamily="2" charset="-122"/>
                <a:cs typeface="+mn-cs"/>
              </a:rPr>
              <a:t>design,</a:t>
            </a:r>
            <a:r>
              <a:rPr lang="zh-CN" altLang="en-US" sz="1600" kern="1200" dirty="0">
                <a:solidFill>
                  <a:prstClr val="black"/>
                </a:solidFill>
                <a:latin typeface="Century Gothic" panose="020B0502020202020204" pitchFamily="34" charset="0"/>
                <a:ea typeface="等线" panose="02010600030101010101" pitchFamily="2" charset="-122"/>
                <a:cs typeface="+mn-cs"/>
              </a:rPr>
              <a:t> </a:t>
            </a:r>
            <a:r>
              <a:rPr lang="en-US" altLang="zh-CN" sz="1600" kern="1200" dirty="0">
                <a:solidFill>
                  <a:prstClr val="black"/>
                </a:solidFill>
                <a:latin typeface="Century Gothic" panose="020B0502020202020204" pitchFamily="34" charset="0"/>
                <a:ea typeface="等线" panose="02010600030101010101" pitchFamily="2" charset="-122"/>
                <a:cs typeface="+mn-cs"/>
              </a:rPr>
              <a:t>navigation,</a:t>
            </a:r>
            <a:r>
              <a:rPr lang="zh-CN" altLang="en-US" sz="1600" kern="1200" dirty="0">
                <a:solidFill>
                  <a:prstClr val="black"/>
                </a:solidFill>
                <a:latin typeface="Century Gothic" panose="020B0502020202020204" pitchFamily="34" charset="0"/>
                <a:ea typeface="等线" panose="02010600030101010101" pitchFamily="2" charset="-122"/>
                <a:cs typeface="+mn-cs"/>
              </a:rPr>
              <a:t> </a:t>
            </a:r>
            <a:r>
              <a:rPr lang="en-US" altLang="zh-CN" sz="1600" kern="1200" dirty="0">
                <a:solidFill>
                  <a:prstClr val="black"/>
                </a:solidFill>
                <a:latin typeface="Century Gothic" panose="020B0502020202020204" pitchFamily="34" charset="0"/>
                <a:ea typeface="等线" panose="02010600030101010101" pitchFamily="2" charset="-122"/>
                <a:cs typeface="+mn-cs"/>
              </a:rPr>
              <a:t>manipulation,</a:t>
            </a:r>
            <a:r>
              <a:rPr lang="zh-CN" altLang="en-US" sz="1600" kern="1200" dirty="0">
                <a:solidFill>
                  <a:prstClr val="black"/>
                </a:solidFill>
                <a:latin typeface="Century Gothic" panose="020B0502020202020204" pitchFamily="34" charset="0"/>
                <a:ea typeface="等线" panose="02010600030101010101" pitchFamily="2" charset="-122"/>
                <a:cs typeface="+mn-cs"/>
              </a:rPr>
              <a:t> </a:t>
            </a:r>
            <a:r>
              <a:rPr lang="en-US" altLang="zh-CN" sz="1600" kern="1200" dirty="0">
                <a:solidFill>
                  <a:prstClr val="black"/>
                </a:solidFill>
                <a:latin typeface="Century Gothic" panose="020B0502020202020204" pitchFamily="34" charset="0"/>
                <a:ea typeface="等线" panose="02010600030101010101" pitchFamily="2" charset="-122"/>
                <a:cs typeface="+mn-cs"/>
              </a:rPr>
              <a:t>household,</a:t>
            </a:r>
            <a:r>
              <a:rPr lang="zh-CN" altLang="en-US" sz="1600" kern="1200" dirty="0">
                <a:solidFill>
                  <a:prstClr val="black"/>
                </a:solidFill>
                <a:latin typeface="Century Gothic" panose="020B0502020202020204" pitchFamily="34" charset="0"/>
                <a:ea typeface="等线" panose="02010600030101010101" pitchFamily="2" charset="-122"/>
                <a:cs typeface="+mn-cs"/>
              </a:rPr>
              <a:t> </a:t>
            </a:r>
            <a:r>
              <a:rPr lang="en-US" altLang="zh-CN" sz="1600" kern="1200" dirty="0">
                <a:solidFill>
                  <a:prstClr val="black"/>
                </a:solidFill>
                <a:latin typeface="Century Gothic" panose="020B0502020202020204" pitchFamily="34" charset="0"/>
                <a:ea typeface="等线" panose="02010600030101010101" pitchFamily="2" charset="-122"/>
                <a:cs typeface="+mn-cs"/>
              </a:rPr>
              <a:t>email)</a:t>
            </a:r>
            <a:endParaRPr lang="en-US" sz="1600" kern="1200" dirty="0">
              <a:solidFill>
                <a:prstClr val="black"/>
              </a:solidFill>
              <a:latin typeface="Century Gothic" panose="020B0502020202020204" pitchFamily="34" charset="0"/>
              <a:ea typeface="+mn-ea"/>
              <a:cs typeface="+mn-cs"/>
            </a:endParaRPr>
          </a:p>
          <a:p>
            <a:pPr marL="257175" indent="-257175" defTabSz="685800">
              <a:buClrTx/>
              <a:buFont typeface="Arial" panose="020B0604020202020204" pitchFamily="34" charset="0"/>
              <a:buChar char="•"/>
            </a:pPr>
            <a:r>
              <a:rPr lang="en-CN" sz="1600" kern="1200">
                <a:solidFill>
                  <a:prstClr val="black"/>
                </a:solidFill>
                <a:latin typeface="Century Gothic" panose="020B0502020202020204" pitchFamily="34" charset="0"/>
                <a:ea typeface="+mn-ea"/>
                <a:cs typeface="+mn-cs"/>
              </a:rPr>
              <a:t>14</a:t>
            </a:r>
            <a:r>
              <a:rPr lang="en-US" altLang="zh-CN" sz="1600" kern="1200" dirty="0">
                <a:solidFill>
                  <a:prstClr val="black"/>
                </a:solidFill>
                <a:latin typeface="Century Gothic" panose="020B0502020202020204" pitchFamily="34" charset="0"/>
                <a:ea typeface="等线" panose="02010600030101010101" pitchFamily="2" charset="-122"/>
                <a:cs typeface="+mn-cs"/>
              </a:rPr>
              <a:t>k</a:t>
            </a:r>
            <a:r>
              <a:rPr lang="en-CN" sz="1600" kern="1200">
                <a:solidFill>
                  <a:prstClr val="black"/>
                </a:solidFill>
                <a:latin typeface="Century Gothic" panose="020B0502020202020204" pitchFamily="34" charset="0"/>
                <a:ea typeface="+mn-ea"/>
                <a:cs typeface="+mn-cs"/>
              </a:rPr>
              <a:t> pairs collected </a:t>
            </a:r>
            <a:r>
              <a:rPr lang="en-US" altLang="zh-CN" sz="1600" kern="1200" dirty="0">
                <a:solidFill>
                  <a:prstClr val="black"/>
                </a:solidFill>
                <a:latin typeface="Century Gothic" panose="020B0502020202020204" pitchFamily="34" charset="0"/>
                <a:ea typeface="等线" panose="02010600030101010101" pitchFamily="2" charset="-122"/>
                <a:cs typeface="+mn-cs"/>
              </a:rPr>
              <a:t>from</a:t>
            </a:r>
            <a:r>
              <a:rPr lang="zh-CN" altLang="en-US" sz="1600" kern="1200" dirty="0">
                <a:solidFill>
                  <a:prstClr val="black"/>
                </a:solidFill>
                <a:latin typeface="Century Gothic" panose="020B0502020202020204" pitchFamily="34" charset="0"/>
                <a:ea typeface="等线" panose="02010600030101010101" pitchFamily="2" charset="-122"/>
                <a:cs typeface="+mn-cs"/>
              </a:rPr>
              <a:t> </a:t>
            </a:r>
            <a:r>
              <a:rPr lang="en-US" altLang="zh-CN" sz="1600" kern="1200" dirty="0">
                <a:solidFill>
                  <a:prstClr val="black"/>
                </a:solidFill>
                <a:latin typeface="Century Gothic" panose="020B0502020202020204" pitchFamily="34" charset="0"/>
                <a:ea typeface="等线" panose="02010600030101010101" pitchFamily="2" charset="-122"/>
                <a:cs typeface="+mn-cs"/>
              </a:rPr>
              <a:t>existing</a:t>
            </a:r>
            <a:r>
              <a:rPr lang="zh-CN" altLang="en-US" sz="1600" kern="1200" dirty="0">
                <a:solidFill>
                  <a:prstClr val="black"/>
                </a:solidFill>
                <a:latin typeface="Century Gothic" panose="020B0502020202020204" pitchFamily="34" charset="0"/>
                <a:ea typeface="等线" panose="02010600030101010101" pitchFamily="2" charset="-122"/>
                <a:cs typeface="+mn-cs"/>
              </a:rPr>
              <a:t> </a:t>
            </a:r>
            <a:r>
              <a:rPr lang="en-US" altLang="zh-CN" sz="1600" kern="1200" dirty="0">
                <a:solidFill>
                  <a:prstClr val="black"/>
                </a:solidFill>
                <a:latin typeface="Century Gothic" panose="020B0502020202020204" pitchFamily="34" charset="0"/>
                <a:ea typeface="等线" panose="02010600030101010101" pitchFamily="2" charset="-122"/>
                <a:cs typeface="+mn-cs"/>
              </a:rPr>
              <a:t>datasets.</a:t>
            </a:r>
            <a:endParaRPr lang="en-US" sz="1600" kern="1200" dirty="0">
              <a:solidFill>
                <a:prstClr val="black"/>
              </a:solidFill>
              <a:latin typeface="Century Gothic" panose="020B0502020202020204" pitchFamily="34" charset="0"/>
              <a:ea typeface="+mn-ea"/>
              <a:cs typeface="+mn-cs"/>
            </a:endParaRPr>
          </a:p>
          <a:p>
            <a:pPr marL="257175" indent="-257175" defTabSz="685800">
              <a:buClrTx/>
              <a:buFont typeface="Arial" panose="020B0604020202020204" pitchFamily="34" charset="0"/>
              <a:buChar char="•"/>
            </a:pPr>
            <a:r>
              <a:rPr lang="en-CN" sz="1600" kern="1200">
                <a:solidFill>
                  <a:prstClr val="black"/>
                </a:solidFill>
                <a:latin typeface="Century Gothic" panose="020B0502020202020204" pitchFamily="34" charset="0"/>
                <a:ea typeface="+mn-ea"/>
                <a:cs typeface="+mn-cs"/>
              </a:rPr>
              <a:t>16</a:t>
            </a:r>
            <a:r>
              <a:rPr lang="en-US" altLang="zh-CN" sz="1600" kern="1200" dirty="0">
                <a:solidFill>
                  <a:prstClr val="black"/>
                </a:solidFill>
                <a:latin typeface="Century Gothic" panose="020B0502020202020204" pitchFamily="34" charset="0"/>
                <a:ea typeface="等线" panose="02010600030101010101" pitchFamily="2" charset="-122"/>
                <a:cs typeface="+mn-cs"/>
              </a:rPr>
              <a:t>k</a:t>
            </a:r>
            <a:r>
              <a:rPr lang="en-CN" sz="1600" kern="1200">
                <a:solidFill>
                  <a:prstClr val="black"/>
                </a:solidFill>
                <a:latin typeface="Century Gothic" panose="020B0502020202020204" pitchFamily="34" charset="0"/>
                <a:ea typeface="+mn-ea"/>
                <a:cs typeface="+mn-cs"/>
              </a:rPr>
              <a:t> pairs synthesized via GPT-3 and </a:t>
            </a:r>
            <a:r>
              <a:rPr lang="en-US" sz="1600" kern="1200" dirty="0">
                <a:solidFill>
                  <a:prstClr val="black"/>
                </a:solidFill>
                <a:latin typeface="Century Gothic" panose="020B0502020202020204" pitchFamily="34" charset="0"/>
                <a:ea typeface="+mn-ea"/>
                <a:cs typeface="+mn-cs"/>
              </a:rPr>
              <a:t>re-</a:t>
            </a:r>
            <a:r>
              <a:rPr lang="en-CN" sz="1600" kern="1200">
                <a:solidFill>
                  <a:prstClr val="black"/>
                </a:solidFill>
                <a:latin typeface="Century Gothic" panose="020B0502020202020204" pitchFamily="34" charset="0"/>
                <a:ea typeface="+mn-ea"/>
                <a:cs typeface="+mn-cs"/>
              </a:rPr>
              <a:t>annotated.</a:t>
            </a:r>
            <a:endParaRPr lang="en-US" sz="1600" kern="1200" dirty="0">
              <a:solidFill>
                <a:prstClr val="black"/>
              </a:solidFill>
              <a:latin typeface="Century Gothic" panose="020B0502020202020204" pitchFamily="34" charset="0"/>
              <a:ea typeface="+mn-ea"/>
              <a:cs typeface="+mn-cs"/>
            </a:endParaRPr>
          </a:p>
        </p:txBody>
      </p:sp>
      <p:cxnSp>
        <p:nvCxnSpPr>
          <p:cNvPr id="60" name="Google Shape;186;p24">
            <a:extLst>
              <a:ext uri="{FF2B5EF4-FFF2-40B4-BE49-F238E27FC236}">
                <a16:creationId xmlns:a16="http://schemas.microsoft.com/office/drawing/2014/main" id="{252B1510-04D2-9B01-01A6-403768E97A8F}"/>
              </a:ext>
            </a:extLst>
          </p:cNvPr>
          <p:cNvCxnSpPr>
            <a:cxnSpLocks/>
            <a:stCxn id="24" idx="3"/>
            <a:endCxn id="52" idx="1"/>
          </p:cNvCxnSpPr>
          <p:nvPr/>
        </p:nvCxnSpPr>
        <p:spPr>
          <a:xfrm>
            <a:off x="3883744" y="1998429"/>
            <a:ext cx="916914" cy="1291772"/>
          </a:xfrm>
          <a:prstGeom prst="bent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Google Shape;186;p24">
            <a:extLst>
              <a:ext uri="{FF2B5EF4-FFF2-40B4-BE49-F238E27FC236}">
                <a16:creationId xmlns:a16="http://schemas.microsoft.com/office/drawing/2014/main" id="{4B35EEE0-B213-2837-79B2-5D395969A150}"/>
              </a:ext>
            </a:extLst>
          </p:cNvPr>
          <p:cNvCxnSpPr>
            <a:cxnSpLocks/>
            <a:stCxn id="23" idx="3"/>
            <a:endCxn id="52" idx="1"/>
          </p:cNvCxnSpPr>
          <p:nvPr/>
        </p:nvCxnSpPr>
        <p:spPr>
          <a:xfrm flipV="1">
            <a:off x="3873973" y="3290201"/>
            <a:ext cx="926685" cy="577182"/>
          </a:xfrm>
          <a:prstGeom prst="bent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123" name="Straight Arrow Connector 5122">
            <a:extLst>
              <a:ext uri="{FF2B5EF4-FFF2-40B4-BE49-F238E27FC236}">
                <a16:creationId xmlns:a16="http://schemas.microsoft.com/office/drawing/2014/main" id="{61266FE9-C81C-9310-4AFC-765C067235C1}"/>
              </a:ext>
            </a:extLst>
          </p:cNvPr>
          <p:cNvCxnSpPr>
            <a:cxnSpLocks/>
            <a:stCxn id="9" idx="2"/>
            <a:endCxn id="14" idx="0"/>
          </p:cNvCxnSpPr>
          <p:nvPr/>
        </p:nvCxnSpPr>
        <p:spPr>
          <a:xfrm>
            <a:off x="820920" y="2208375"/>
            <a:ext cx="0" cy="5285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26" name="Straight Arrow Connector 5125">
            <a:extLst>
              <a:ext uri="{FF2B5EF4-FFF2-40B4-BE49-F238E27FC236}">
                <a16:creationId xmlns:a16="http://schemas.microsoft.com/office/drawing/2014/main" id="{A4D54EF0-D603-3467-078E-A9FE20887FC9}"/>
              </a:ext>
            </a:extLst>
          </p:cNvPr>
          <p:cNvCxnSpPr>
            <a:cxnSpLocks/>
            <a:stCxn id="14" idx="2"/>
            <a:endCxn id="22" idx="0"/>
          </p:cNvCxnSpPr>
          <p:nvPr/>
        </p:nvCxnSpPr>
        <p:spPr>
          <a:xfrm>
            <a:off x="820920" y="3142609"/>
            <a:ext cx="0" cy="5356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29" name="Straight Arrow Connector 5128">
            <a:extLst>
              <a:ext uri="{FF2B5EF4-FFF2-40B4-BE49-F238E27FC236}">
                <a16:creationId xmlns:a16="http://schemas.microsoft.com/office/drawing/2014/main" id="{63C5E1EC-BD27-F0FA-01FD-A68AECB78BDC}"/>
              </a:ext>
            </a:extLst>
          </p:cNvPr>
          <p:cNvCxnSpPr>
            <a:cxnSpLocks/>
            <a:stCxn id="22" idx="3"/>
            <a:endCxn id="23" idx="1"/>
          </p:cNvCxnSpPr>
          <p:nvPr/>
        </p:nvCxnSpPr>
        <p:spPr>
          <a:xfrm flipV="1">
            <a:off x="1472285" y="3867383"/>
            <a:ext cx="1098956" cy="137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32" name="Straight Arrow Connector 5131">
            <a:extLst>
              <a:ext uri="{FF2B5EF4-FFF2-40B4-BE49-F238E27FC236}">
                <a16:creationId xmlns:a16="http://schemas.microsoft.com/office/drawing/2014/main" id="{5627255A-531E-E688-3BF6-C0D5B28DA912}"/>
              </a:ext>
            </a:extLst>
          </p:cNvPr>
          <p:cNvCxnSpPr>
            <a:cxnSpLocks/>
            <a:stCxn id="23" idx="0"/>
            <a:endCxn id="25" idx="2"/>
          </p:cNvCxnSpPr>
          <p:nvPr/>
        </p:nvCxnSpPr>
        <p:spPr>
          <a:xfrm flipV="1">
            <a:off x="3222607" y="3142609"/>
            <a:ext cx="0" cy="5219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35" name="Straight Arrow Connector 5134">
            <a:extLst>
              <a:ext uri="{FF2B5EF4-FFF2-40B4-BE49-F238E27FC236}">
                <a16:creationId xmlns:a16="http://schemas.microsoft.com/office/drawing/2014/main" id="{9528ED9E-C5B2-3C66-69B3-7193F6961343}"/>
              </a:ext>
            </a:extLst>
          </p:cNvPr>
          <p:cNvCxnSpPr>
            <a:cxnSpLocks/>
            <a:stCxn id="25" idx="0"/>
            <a:endCxn id="24" idx="2"/>
          </p:cNvCxnSpPr>
          <p:nvPr/>
        </p:nvCxnSpPr>
        <p:spPr>
          <a:xfrm flipV="1">
            <a:off x="3222607" y="2201271"/>
            <a:ext cx="0" cy="5356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149" name="Table 5149">
            <a:extLst>
              <a:ext uri="{FF2B5EF4-FFF2-40B4-BE49-F238E27FC236}">
                <a16:creationId xmlns:a16="http://schemas.microsoft.com/office/drawing/2014/main" id="{8ECD9040-6FA9-94A7-71C5-FDA40CF08C7E}"/>
              </a:ext>
            </a:extLst>
          </p:cNvPr>
          <p:cNvGraphicFramePr>
            <a:graphicFrameLocks noGrp="1"/>
          </p:cNvGraphicFramePr>
          <p:nvPr/>
        </p:nvGraphicFramePr>
        <p:xfrm>
          <a:off x="128510" y="4848833"/>
          <a:ext cx="4296293" cy="834390"/>
        </p:xfrm>
        <a:graphic>
          <a:graphicData uri="http://schemas.openxmlformats.org/drawingml/2006/table">
            <a:tbl>
              <a:tblPr firstRow="1" bandRow="1">
                <a:tableStyleId>{5940675A-B579-460E-94D1-54222C63F5DA}</a:tableStyleId>
              </a:tblPr>
              <a:tblGrid>
                <a:gridCol w="1125710">
                  <a:extLst>
                    <a:ext uri="{9D8B030D-6E8A-4147-A177-3AD203B41FA5}">
                      <a16:colId xmlns:a16="http://schemas.microsoft.com/office/drawing/2014/main" val="2322428311"/>
                    </a:ext>
                  </a:extLst>
                </a:gridCol>
                <a:gridCol w="906291">
                  <a:extLst>
                    <a:ext uri="{9D8B030D-6E8A-4147-A177-3AD203B41FA5}">
                      <a16:colId xmlns:a16="http://schemas.microsoft.com/office/drawing/2014/main" val="1495026512"/>
                    </a:ext>
                  </a:extLst>
                </a:gridCol>
                <a:gridCol w="1016000">
                  <a:extLst>
                    <a:ext uri="{9D8B030D-6E8A-4147-A177-3AD203B41FA5}">
                      <a16:colId xmlns:a16="http://schemas.microsoft.com/office/drawing/2014/main" val="3816282550"/>
                    </a:ext>
                  </a:extLst>
                </a:gridCol>
                <a:gridCol w="1248292">
                  <a:extLst>
                    <a:ext uri="{9D8B030D-6E8A-4147-A177-3AD203B41FA5}">
                      <a16:colId xmlns:a16="http://schemas.microsoft.com/office/drawing/2014/main" val="2904331288"/>
                    </a:ext>
                  </a:extLst>
                </a:gridCol>
              </a:tblGrid>
              <a:tr h="278130">
                <a:tc gridSpan="2">
                  <a:txBody>
                    <a:bodyPr/>
                    <a:lstStyle/>
                    <a:p>
                      <a:r>
                        <a:rPr lang="en-US" altLang="zh-CN" sz="1000" dirty="0"/>
                        <a:t>#</a:t>
                      </a:r>
                      <a:r>
                        <a:rPr lang="zh-CN" altLang="en-US" sz="1000" dirty="0"/>
                        <a:t> </a:t>
                      </a:r>
                      <a:r>
                        <a:rPr lang="en-US" altLang="zh-CN" sz="1000" dirty="0"/>
                        <a:t>Operators</a:t>
                      </a:r>
                      <a:r>
                        <a:rPr lang="zh-CN" altLang="en-US" sz="1000" dirty="0"/>
                        <a:t> </a:t>
                      </a:r>
                      <a:r>
                        <a:rPr lang="en-US" altLang="zh-CN" sz="1000" dirty="0"/>
                        <a:t>per</a:t>
                      </a:r>
                      <a:r>
                        <a:rPr lang="zh-CN" altLang="en-US" sz="1000" dirty="0"/>
                        <a:t> </a:t>
                      </a:r>
                      <a:r>
                        <a:rPr lang="en-US" altLang="zh-CN" sz="1000" dirty="0"/>
                        <a:t>STL</a:t>
                      </a:r>
                      <a:endParaRPr lang="en-US" sz="1000" dirty="0"/>
                    </a:p>
                  </a:txBody>
                  <a:tcPr marL="68580" marR="68580" marT="34290" marB="34290"/>
                </a:tc>
                <a:tc hMerge="1">
                  <a:txBody>
                    <a:bodyPr/>
                    <a:lstStyle/>
                    <a:p>
                      <a:endParaRPr lang="en-US" dirty="0"/>
                    </a:p>
                  </a:txBody>
                  <a:tcPr/>
                </a:tc>
                <a:tc gridSpan="2">
                  <a:txBody>
                    <a:bodyPr/>
                    <a:lstStyle/>
                    <a:p>
                      <a:r>
                        <a:rPr lang="en-US" altLang="zh-CN" sz="1000" dirty="0"/>
                        <a:t>#</a:t>
                      </a:r>
                      <a:r>
                        <a:rPr lang="zh-CN" altLang="en-US" sz="1000" dirty="0"/>
                        <a:t> </a:t>
                      </a:r>
                      <a:r>
                        <a:rPr lang="en-US" altLang="zh-CN" sz="1000" dirty="0"/>
                        <a:t>Words</a:t>
                      </a:r>
                      <a:r>
                        <a:rPr lang="zh-CN" altLang="en-US" sz="1000" dirty="0"/>
                        <a:t> </a:t>
                      </a:r>
                      <a:r>
                        <a:rPr lang="en-US" altLang="zh-CN" sz="1000" dirty="0"/>
                        <a:t>per</a:t>
                      </a:r>
                      <a:r>
                        <a:rPr lang="zh-CN" altLang="en-US" sz="1000" dirty="0"/>
                        <a:t> </a:t>
                      </a:r>
                      <a:r>
                        <a:rPr lang="en-US" altLang="zh-CN" sz="1000" dirty="0"/>
                        <a:t>sentence</a:t>
                      </a:r>
                      <a:r>
                        <a:rPr lang="zh-CN" altLang="en-US" sz="1000" dirty="0"/>
                        <a:t> </a:t>
                      </a:r>
                      <a:r>
                        <a:rPr lang="en-US" altLang="zh-CN" sz="1000" dirty="0"/>
                        <a:t>(no</a:t>
                      </a:r>
                      <a:r>
                        <a:rPr lang="zh-CN" altLang="en-US" sz="1000" dirty="0"/>
                        <a:t> </a:t>
                      </a:r>
                      <a:r>
                        <a:rPr lang="en-US" altLang="zh-CN" sz="1000" dirty="0"/>
                        <a:t>APs)</a:t>
                      </a:r>
                      <a:endParaRPr lang="en-US" sz="1000" dirty="0"/>
                    </a:p>
                  </a:txBody>
                  <a:tcPr marL="68580" marR="68580" marT="34290" marB="34290"/>
                </a:tc>
                <a:tc hMerge="1">
                  <a:txBody>
                    <a:bodyPr/>
                    <a:lstStyle/>
                    <a:p>
                      <a:endParaRPr lang="en-US" dirty="0"/>
                    </a:p>
                  </a:txBody>
                  <a:tcPr/>
                </a:tc>
                <a:extLst>
                  <a:ext uri="{0D108BD9-81ED-4DB2-BD59-A6C34878D82A}">
                    <a16:rowId xmlns:a16="http://schemas.microsoft.com/office/drawing/2014/main" val="3800911872"/>
                  </a:ext>
                </a:extLst>
              </a:tr>
              <a:tr h="278130">
                <a:tc>
                  <a:txBody>
                    <a:bodyPr/>
                    <a:lstStyle/>
                    <a:p>
                      <a:r>
                        <a:rPr lang="en-US" altLang="zh-CN" sz="1000" dirty="0"/>
                        <a:t>Median</a:t>
                      </a:r>
                      <a:endParaRPr lang="en-US" sz="1000" dirty="0"/>
                    </a:p>
                  </a:txBody>
                  <a:tcPr marL="68580" marR="68580" marT="34290" marB="34290"/>
                </a:tc>
                <a:tc>
                  <a:txBody>
                    <a:bodyPr/>
                    <a:lstStyle/>
                    <a:p>
                      <a:r>
                        <a:rPr lang="en-US" altLang="zh-CN" sz="1000" dirty="0"/>
                        <a:t>Max</a:t>
                      </a:r>
                      <a:endParaRPr lang="en-US" sz="1000" dirty="0"/>
                    </a:p>
                  </a:txBody>
                  <a:tcPr marL="68580" marR="68580" marT="34290" marB="34290"/>
                </a:tc>
                <a:tc>
                  <a:txBody>
                    <a:bodyPr/>
                    <a:lstStyle/>
                    <a:p>
                      <a:r>
                        <a:rPr lang="en-US" altLang="zh-CN" sz="1000" dirty="0"/>
                        <a:t>Median</a:t>
                      </a:r>
                      <a:endParaRPr lang="en-US" sz="1000" dirty="0"/>
                    </a:p>
                  </a:txBody>
                  <a:tcPr marL="68580" marR="68580" marT="34290" marB="34290"/>
                </a:tc>
                <a:tc>
                  <a:txBody>
                    <a:bodyPr/>
                    <a:lstStyle/>
                    <a:p>
                      <a:r>
                        <a:rPr lang="en-US" altLang="zh-CN" sz="1000" dirty="0"/>
                        <a:t>Max</a:t>
                      </a:r>
                      <a:endParaRPr lang="en-US" sz="1000" dirty="0"/>
                    </a:p>
                  </a:txBody>
                  <a:tcPr marL="68580" marR="68580" marT="34290" marB="34290"/>
                </a:tc>
                <a:extLst>
                  <a:ext uri="{0D108BD9-81ED-4DB2-BD59-A6C34878D82A}">
                    <a16:rowId xmlns:a16="http://schemas.microsoft.com/office/drawing/2014/main" val="1866028870"/>
                  </a:ext>
                </a:extLst>
              </a:tr>
              <a:tr h="278130">
                <a:tc>
                  <a:txBody>
                    <a:bodyPr/>
                    <a:lstStyle/>
                    <a:p>
                      <a:r>
                        <a:rPr lang="en-US" altLang="zh-CN" sz="1000" dirty="0"/>
                        <a:t>3</a:t>
                      </a:r>
                      <a:endParaRPr lang="en-US" sz="1000" dirty="0"/>
                    </a:p>
                  </a:txBody>
                  <a:tcPr marL="68580" marR="68580" marT="34290" marB="34290"/>
                </a:tc>
                <a:tc>
                  <a:txBody>
                    <a:bodyPr/>
                    <a:lstStyle/>
                    <a:p>
                      <a:r>
                        <a:rPr lang="en-US" altLang="zh-CN" sz="1000" dirty="0"/>
                        <a:t>7</a:t>
                      </a:r>
                      <a:endParaRPr lang="en-US" sz="1000" dirty="0"/>
                    </a:p>
                  </a:txBody>
                  <a:tcPr marL="68580" marR="68580" marT="34290" marB="34290"/>
                </a:tc>
                <a:tc>
                  <a:txBody>
                    <a:bodyPr/>
                    <a:lstStyle/>
                    <a:p>
                      <a:r>
                        <a:rPr lang="en-US" altLang="zh-CN" sz="1000" dirty="0"/>
                        <a:t>16</a:t>
                      </a:r>
                      <a:endParaRPr lang="en-US" sz="1000" dirty="0"/>
                    </a:p>
                  </a:txBody>
                  <a:tcPr marL="68580" marR="68580" marT="34290" marB="34290"/>
                </a:tc>
                <a:tc>
                  <a:txBody>
                    <a:bodyPr/>
                    <a:lstStyle/>
                    <a:p>
                      <a:r>
                        <a:rPr lang="en-US" altLang="zh-CN" sz="1000" dirty="0"/>
                        <a:t>72</a:t>
                      </a:r>
                      <a:endParaRPr lang="en-US" sz="1000" dirty="0"/>
                    </a:p>
                  </a:txBody>
                  <a:tcPr marL="68580" marR="68580" marT="34290" marB="34290"/>
                </a:tc>
                <a:extLst>
                  <a:ext uri="{0D108BD9-81ED-4DB2-BD59-A6C34878D82A}">
                    <a16:rowId xmlns:a16="http://schemas.microsoft.com/office/drawing/2014/main" val="2278956694"/>
                  </a:ext>
                </a:extLst>
              </a:tr>
            </a:tbl>
          </a:graphicData>
        </a:graphic>
      </p:graphicFrame>
      <p:sp>
        <p:nvSpPr>
          <p:cNvPr id="11" name="Title 10">
            <a:extLst>
              <a:ext uri="{FF2B5EF4-FFF2-40B4-BE49-F238E27FC236}">
                <a16:creationId xmlns:a16="http://schemas.microsoft.com/office/drawing/2014/main" id="{8D7CDC51-5345-EC7A-F7C2-C4DEF5A7CB08}"/>
              </a:ext>
            </a:extLst>
          </p:cNvPr>
          <p:cNvSpPr>
            <a:spLocks noGrp="1"/>
          </p:cNvSpPr>
          <p:nvPr>
            <p:ph type="title"/>
          </p:nvPr>
        </p:nvSpPr>
        <p:spPr/>
        <p:txBody>
          <a:bodyPr/>
          <a:lstStyle/>
          <a:p>
            <a:r>
              <a:rPr lang="en-US" dirty="0"/>
              <a:t>LLM-assisted data generation</a:t>
            </a:r>
          </a:p>
        </p:txBody>
      </p:sp>
      <p:sp>
        <p:nvSpPr>
          <p:cNvPr id="18" name="TextBox 17">
            <a:extLst>
              <a:ext uri="{FF2B5EF4-FFF2-40B4-BE49-F238E27FC236}">
                <a16:creationId xmlns:a16="http://schemas.microsoft.com/office/drawing/2014/main" id="{79A762F2-E1FC-AC88-9150-959A515A7A47}"/>
              </a:ext>
            </a:extLst>
          </p:cNvPr>
          <p:cNvSpPr txBox="1"/>
          <p:nvPr/>
        </p:nvSpPr>
        <p:spPr>
          <a:xfrm>
            <a:off x="111512" y="6503635"/>
            <a:ext cx="9032488" cy="276999"/>
          </a:xfrm>
          <a:prstGeom prst="rect">
            <a:avLst/>
          </a:prstGeom>
          <a:noFill/>
        </p:spPr>
        <p:txBody>
          <a:bodyPr wrap="square">
            <a:spAutoFit/>
          </a:bodyPr>
          <a:lstStyle/>
          <a:p>
            <a:pPr marL="0" lvl="0" indent="0" hangingPunct="1">
              <a:spcBef>
                <a:spcPts val="0"/>
              </a:spcBef>
              <a:buClr>
                <a:srgbClr val="000000"/>
              </a:buClr>
              <a:buSzTx/>
              <a:buNone/>
            </a:pPr>
            <a:r>
              <a:rPr lang="en-US" sz="1200" dirty="0">
                <a:solidFill>
                  <a:srgbClr val="222222"/>
                </a:solidFill>
                <a:highlight>
                  <a:srgbClr val="FFFFFF"/>
                </a:highlight>
                <a:latin typeface="Century Gothic" panose="020B0502020202020204" pitchFamily="34" charset="0"/>
                <a:cs typeface="Calibri Light" panose="020F0302020204030204" pitchFamily="34" charset="0"/>
                <a:sym typeface="Arial"/>
              </a:rPr>
              <a:t>[1] NL2TL: Transforming Natural Languages to Temporal Logics using Large Language Models. Chen et al., </a:t>
            </a:r>
            <a:r>
              <a:rPr lang="en-US" sz="1200" dirty="0">
                <a:solidFill>
                  <a:srgbClr val="222222"/>
                </a:solidFill>
                <a:latin typeface="Century Gothic" panose="020B0502020202020204" pitchFamily="34" charset="0"/>
                <a:cs typeface="Calibri Light" panose="020F0302020204030204" pitchFamily="34" charset="0"/>
                <a:sym typeface="Arial"/>
              </a:rPr>
              <a:t>EMNLP’23.</a:t>
            </a:r>
          </a:p>
        </p:txBody>
      </p:sp>
      <p:sp>
        <p:nvSpPr>
          <p:cNvPr id="5" name="Slide Number Placeholder 4">
            <a:extLst>
              <a:ext uri="{FF2B5EF4-FFF2-40B4-BE49-F238E27FC236}">
                <a16:creationId xmlns:a16="http://schemas.microsoft.com/office/drawing/2014/main" id="{E83CB1B8-DEF2-EE46-D7AB-623A51B81584}"/>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90</a:t>
            </a:fld>
            <a:endParaRPr lang="en-US" dirty="0"/>
          </a:p>
        </p:txBody>
      </p:sp>
    </p:spTree>
    <p:extLst>
      <p:ext uri="{BB962C8B-B14F-4D97-AF65-F5344CB8AC3E}">
        <p14:creationId xmlns:p14="http://schemas.microsoft.com/office/powerpoint/2010/main" val="37749697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676797-7583-EFFA-A37F-13A8E12B62B9}"/>
              </a:ext>
            </a:extLst>
          </p:cNvPr>
          <p:cNvPicPr>
            <a:picLocks noChangeAspect="1"/>
          </p:cNvPicPr>
          <p:nvPr/>
        </p:nvPicPr>
        <p:blipFill>
          <a:blip r:embed="rId2"/>
          <a:stretch>
            <a:fillRect/>
          </a:stretch>
        </p:blipFill>
        <p:spPr>
          <a:xfrm>
            <a:off x="808628" y="3157026"/>
            <a:ext cx="3178919" cy="2309806"/>
          </a:xfrm>
          <a:prstGeom prst="rect">
            <a:avLst/>
          </a:prstGeom>
        </p:spPr>
      </p:pic>
      <p:grpSp>
        <p:nvGrpSpPr>
          <p:cNvPr id="2" name="Group 1">
            <a:extLst>
              <a:ext uri="{FF2B5EF4-FFF2-40B4-BE49-F238E27FC236}">
                <a16:creationId xmlns:a16="http://schemas.microsoft.com/office/drawing/2014/main" id="{47ABD10E-9645-A5AA-9BA0-B424342BC64D}"/>
              </a:ext>
            </a:extLst>
          </p:cNvPr>
          <p:cNvGrpSpPr/>
          <p:nvPr/>
        </p:nvGrpSpPr>
        <p:grpSpPr>
          <a:xfrm>
            <a:off x="5058990" y="1591427"/>
            <a:ext cx="4044460" cy="1334993"/>
            <a:chOff x="6435969" y="2635882"/>
            <a:chExt cx="5392613" cy="1779991"/>
          </a:xfrm>
        </p:grpSpPr>
        <p:sp>
          <p:nvSpPr>
            <p:cNvPr id="3" name="Rounded Rectangle 2">
              <a:extLst>
                <a:ext uri="{FF2B5EF4-FFF2-40B4-BE49-F238E27FC236}">
                  <a16:creationId xmlns:a16="http://schemas.microsoft.com/office/drawing/2014/main" id="{F48D793A-8333-516A-4431-4E55FE4A85E7}"/>
                </a:ext>
              </a:extLst>
            </p:cNvPr>
            <p:cNvSpPr/>
            <p:nvPr/>
          </p:nvSpPr>
          <p:spPr>
            <a:xfrm>
              <a:off x="7948245" y="3498298"/>
              <a:ext cx="2368061" cy="917571"/>
            </a:xfrm>
            <a:prstGeom prst="round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indent="0" algn="ctr" defTabSz="685800">
                <a:buClrTx/>
                <a:buNone/>
              </a:pPr>
              <a:r>
                <a:rPr lang="en-US" altLang="zh-CN" sz="1350" kern="1200" dirty="0">
                  <a:ln w="76200">
                    <a:noFill/>
                  </a:ln>
                  <a:solidFill>
                    <a:prstClr val="black"/>
                  </a:solidFill>
                  <a:latin typeface="Calibri" panose="020F0502020204030204"/>
                  <a:ea typeface="等线" panose="02010600030101010101" pitchFamily="2" charset="-122"/>
                </a:rPr>
                <a:t>T5</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Text-to-Text</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Transfer</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Transformer</a:t>
              </a:r>
              <a:endParaRPr lang="en-US" sz="1350" kern="1200" dirty="0">
                <a:ln w="76200">
                  <a:noFill/>
                </a:ln>
                <a:solidFill>
                  <a:prstClr val="black"/>
                </a:solidFill>
                <a:latin typeface="Calibri" panose="020F0502020204030204"/>
              </a:endParaRPr>
            </a:p>
          </p:txBody>
        </p:sp>
        <p:sp>
          <p:nvSpPr>
            <p:cNvPr id="4" name="Rounded Rectangle 3">
              <a:extLst>
                <a:ext uri="{FF2B5EF4-FFF2-40B4-BE49-F238E27FC236}">
                  <a16:creationId xmlns:a16="http://schemas.microsoft.com/office/drawing/2014/main" id="{E4997372-5DD1-D3F1-7E7A-22361E8ED169}"/>
                </a:ext>
              </a:extLst>
            </p:cNvPr>
            <p:cNvSpPr/>
            <p:nvPr/>
          </p:nvSpPr>
          <p:spPr>
            <a:xfrm>
              <a:off x="6435969" y="3498298"/>
              <a:ext cx="1207476" cy="917575"/>
            </a:xfrm>
            <a:prstGeom prst="round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indent="0" algn="ctr" defTabSz="685800">
                <a:buClrTx/>
                <a:buNone/>
              </a:pPr>
              <a:r>
                <a:rPr lang="en-US" altLang="zh-CN" sz="1350" kern="1200" dirty="0">
                  <a:ln w="76200">
                    <a:noFill/>
                  </a:ln>
                  <a:solidFill>
                    <a:prstClr val="black"/>
                  </a:solidFill>
                  <a:latin typeface="Calibri" panose="020F0502020204030204"/>
                  <a:ea typeface="等线" panose="02010600030101010101" pitchFamily="2" charset="-122"/>
                </a:rPr>
                <a:t>Natural</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language</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input</a:t>
              </a:r>
              <a:endParaRPr lang="en-US" sz="1350" kern="1200" dirty="0">
                <a:ln w="76200">
                  <a:noFill/>
                </a:ln>
                <a:solidFill>
                  <a:prstClr val="black"/>
                </a:solidFill>
                <a:latin typeface="Calibri" panose="020F0502020204030204"/>
              </a:endParaRPr>
            </a:p>
          </p:txBody>
        </p:sp>
        <p:cxnSp>
          <p:nvCxnSpPr>
            <p:cNvPr id="7" name="Straight Arrow Connector 6">
              <a:extLst>
                <a:ext uri="{FF2B5EF4-FFF2-40B4-BE49-F238E27FC236}">
                  <a16:creationId xmlns:a16="http://schemas.microsoft.com/office/drawing/2014/main" id="{38CD30EB-22B9-F464-053B-C068C9ED7D98}"/>
                </a:ext>
              </a:extLst>
            </p:cNvPr>
            <p:cNvCxnSpPr>
              <a:cxnSpLocks/>
              <a:stCxn id="4" idx="3"/>
              <a:endCxn id="3" idx="1"/>
            </p:cNvCxnSpPr>
            <p:nvPr/>
          </p:nvCxnSpPr>
          <p:spPr>
            <a:xfrm flipV="1">
              <a:off x="7643445" y="3957084"/>
              <a:ext cx="304800" cy="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81571DBF-48CF-1303-1F4B-B871CDA7EF17}"/>
                </a:ext>
              </a:extLst>
            </p:cNvPr>
            <p:cNvSpPr/>
            <p:nvPr/>
          </p:nvSpPr>
          <p:spPr>
            <a:xfrm>
              <a:off x="10621106" y="3498298"/>
              <a:ext cx="1207476" cy="917571"/>
            </a:xfrm>
            <a:prstGeom prst="round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indent="0" algn="ctr" defTabSz="685800">
                <a:buClrTx/>
                <a:buNone/>
              </a:pPr>
              <a:r>
                <a:rPr lang="en-US" altLang="zh-CN" sz="1350" kern="1200" dirty="0">
                  <a:ln w="76200">
                    <a:noFill/>
                  </a:ln>
                  <a:solidFill>
                    <a:prstClr val="black"/>
                  </a:solidFill>
                  <a:latin typeface="Calibri" panose="020F0502020204030204"/>
                  <a:ea typeface="等线" panose="02010600030101010101" pitchFamily="2" charset="-122"/>
                </a:rPr>
                <a:t>Temporal</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Logic</a:t>
              </a:r>
              <a:r>
                <a:rPr lang="zh-CN" altLang="en-US" sz="1350" kern="1200" dirty="0">
                  <a:ln w="76200">
                    <a:noFill/>
                  </a:ln>
                  <a:solidFill>
                    <a:prstClr val="black"/>
                  </a:solidFill>
                  <a:latin typeface="Calibri" panose="020F0502020204030204"/>
                  <a:ea typeface="等线" panose="02010600030101010101" pitchFamily="2" charset="-122"/>
                </a:rPr>
                <a:t> </a:t>
              </a:r>
              <a:r>
                <a:rPr lang="en-US" altLang="zh-CN" sz="1350" kern="1200" dirty="0">
                  <a:ln w="76200">
                    <a:noFill/>
                  </a:ln>
                  <a:solidFill>
                    <a:prstClr val="black"/>
                  </a:solidFill>
                  <a:latin typeface="Calibri" panose="020F0502020204030204"/>
                  <a:ea typeface="等线" panose="02010600030101010101" pitchFamily="2" charset="-122"/>
                </a:rPr>
                <a:t>output</a:t>
              </a:r>
              <a:endParaRPr lang="en-US" sz="1350" kern="1200" dirty="0">
                <a:ln w="76200">
                  <a:noFill/>
                </a:ln>
                <a:solidFill>
                  <a:prstClr val="black"/>
                </a:solidFill>
                <a:latin typeface="Calibri" panose="020F0502020204030204"/>
              </a:endParaRPr>
            </a:p>
          </p:txBody>
        </p:sp>
        <p:cxnSp>
          <p:nvCxnSpPr>
            <p:cNvPr id="10" name="Straight Arrow Connector 9">
              <a:extLst>
                <a:ext uri="{FF2B5EF4-FFF2-40B4-BE49-F238E27FC236}">
                  <a16:creationId xmlns:a16="http://schemas.microsoft.com/office/drawing/2014/main" id="{4148CEC4-5E5D-341E-DF36-24922A3D1E83}"/>
                </a:ext>
              </a:extLst>
            </p:cNvPr>
            <p:cNvCxnSpPr>
              <a:cxnSpLocks/>
              <a:stCxn id="3" idx="3"/>
              <a:endCxn id="8" idx="1"/>
            </p:cNvCxnSpPr>
            <p:nvPr/>
          </p:nvCxnSpPr>
          <p:spPr>
            <a:xfrm>
              <a:off x="10316306" y="3957084"/>
              <a:ext cx="3048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2" descr="Dataset Icons - Free SVG &amp; PNG Dataset Images - Noun Project">
              <a:extLst>
                <a:ext uri="{FF2B5EF4-FFF2-40B4-BE49-F238E27FC236}">
                  <a16:creationId xmlns:a16="http://schemas.microsoft.com/office/drawing/2014/main" id="{65D8A007-5623-0FA2-73E2-894406A15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741" y="2635882"/>
              <a:ext cx="680378" cy="68037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8F0665C-D88D-4378-2F97-434129179DD3}"/>
                </a:ext>
              </a:extLst>
            </p:cNvPr>
            <p:cNvSpPr txBox="1"/>
            <p:nvPr/>
          </p:nvSpPr>
          <p:spPr>
            <a:xfrm>
              <a:off x="8221772" y="2646491"/>
              <a:ext cx="2725618" cy="677108"/>
            </a:xfrm>
            <a:prstGeom prst="rect">
              <a:avLst/>
            </a:prstGeom>
            <a:noFill/>
          </p:spPr>
          <p:txBody>
            <a:bodyPr wrap="square">
              <a:spAutoFit/>
            </a:bodyPr>
            <a:lstStyle/>
            <a:p>
              <a:pPr marL="0" indent="0" algn="ctr" defTabSz="685800">
                <a:buClrTx/>
                <a:buNone/>
              </a:pPr>
              <a:r>
                <a:rPr lang="en-US" altLang="zh-CN" sz="1350" kern="1200" dirty="0">
                  <a:ln w="76200">
                    <a:noFill/>
                  </a:ln>
                  <a:solidFill>
                    <a:prstClr val="black"/>
                  </a:solidFill>
                  <a:ea typeface="等线" panose="02010600030101010101" pitchFamily="2" charset="-122"/>
                  <a:cs typeface="+mn-cs"/>
                </a:rPr>
                <a:t>LLM-enhanced</a:t>
              </a:r>
              <a:r>
                <a:rPr lang="zh-CN" altLang="en-US" sz="1350" kern="1200" dirty="0">
                  <a:ln w="76200">
                    <a:noFill/>
                  </a:ln>
                  <a:solidFill>
                    <a:prstClr val="black"/>
                  </a:solidFill>
                  <a:ea typeface="等线" panose="02010600030101010101" pitchFamily="2" charset="-122"/>
                  <a:cs typeface="+mn-cs"/>
                </a:rPr>
                <a:t> </a:t>
              </a:r>
              <a:r>
                <a:rPr lang="en-US" altLang="zh-CN" sz="1350" kern="1200" dirty="0">
                  <a:ln w="76200">
                    <a:noFill/>
                  </a:ln>
                  <a:solidFill>
                    <a:prstClr val="black"/>
                  </a:solidFill>
                  <a:ea typeface="等线" panose="02010600030101010101" pitchFamily="2" charset="-122"/>
                  <a:cs typeface="+mn-cs"/>
                </a:rPr>
                <a:t>dataset</a:t>
              </a:r>
              <a:r>
                <a:rPr lang="zh-CN" altLang="en-US" sz="1350" kern="1200" dirty="0">
                  <a:ln w="76200">
                    <a:noFill/>
                  </a:ln>
                  <a:solidFill>
                    <a:prstClr val="black"/>
                  </a:solidFill>
                  <a:ea typeface="等线" panose="02010600030101010101" pitchFamily="2" charset="-122"/>
                  <a:cs typeface="+mn-cs"/>
                </a:rPr>
                <a:t> </a:t>
              </a:r>
              <a:r>
                <a:rPr lang="en-US" altLang="zh-CN" sz="1350" kern="1200" dirty="0">
                  <a:ln w="76200">
                    <a:noFill/>
                  </a:ln>
                  <a:solidFill>
                    <a:prstClr val="black"/>
                  </a:solidFill>
                  <a:ea typeface="等线" panose="02010600030101010101" pitchFamily="2" charset="-122"/>
                  <a:cs typeface="+mn-cs"/>
                </a:rPr>
                <a:t>(30k</a:t>
              </a:r>
              <a:r>
                <a:rPr lang="zh-CN" altLang="en-US" sz="1350" kern="1200" dirty="0">
                  <a:ln w="76200">
                    <a:noFill/>
                  </a:ln>
                  <a:solidFill>
                    <a:prstClr val="black"/>
                  </a:solidFill>
                  <a:ea typeface="等线" panose="02010600030101010101" pitchFamily="2" charset="-122"/>
                  <a:cs typeface="+mn-cs"/>
                </a:rPr>
                <a:t> </a:t>
              </a:r>
              <a:r>
                <a:rPr lang="en-US" altLang="zh-CN" sz="1350" kern="1200" dirty="0">
                  <a:ln w="76200">
                    <a:noFill/>
                  </a:ln>
                  <a:solidFill>
                    <a:prstClr val="black"/>
                  </a:solidFill>
                  <a:ea typeface="等线" panose="02010600030101010101" pitchFamily="2" charset="-122"/>
                  <a:cs typeface="+mn-cs"/>
                </a:rPr>
                <a:t>NL-TL</a:t>
              </a:r>
              <a:r>
                <a:rPr lang="zh-CN" altLang="en-US" sz="1350" kern="1200" dirty="0">
                  <a:ln w="76200">
                    <a:noFill/>
                  </a:ln>
                  <a:solidFill>
                    <a:prstClr val="black"/>
                  </a:solidFill>
                  <a:ea typeface="等线" panose="02010600030101010101" pitchFamily="2" charset="-122"/>
                  <a:cs typeface="+mn-cs"/>
                </a:rPr>
                <a:t> </a:t>
              </a:r>
              <a:r>
                <a:rPr lang="en-US" altLang="zh-CN" sz="1350" kern="1200" dirty="0">
                  <a:ln w="76200">
                    <a:noFill/>
                  </a:ln>
                  <a:solidFill>
                    <a:prstClr val="black"/>
                  </a:solidFill>
                  <a:ea typeface="等线" panose="02010600030101010101" pitchFamily="2" charset="-122"/>
                  <a:cs typeface="+mn-cs"/>
                </a:rPr>
                <a:t>pairs)</a:t>
              </a:r>
              <a:endParaRPr lang="en-US" sz="1350" kern="1200" dirty="0">
                <a:ln w="76200">
                  <a:noFill/>
                </a:ln>
                <a:solidFill>
                  <a:prstClr val="black"/>
                </a:solidFill>
                <a:ea typeface="+mn-ea"/>
                <a:cs typeface="+mn-cs"/>
              </a:endParaRPr>
            </a:p>
          </p:txBody>
        </p:sp>
        <p:cxnSp>
          <p:nvCxnSpPr>
            <p:cNvPr id="16" name="Straight Arrow Connector 15">
              <a:extLst>
                <a:ext uri="{FF2B5EF4-FFF2-40B4-BE49-F238E27FC236}">
                  <a16:creationId xmlns:a16="http://schemas.microsoft.com/office/drawing/2014/main" id="{1A215C97-7D32-493F-356F-AFB20887BF72}"/>
                </a:ext>
              </a:extLst>
            </p:cNvPr>
            <p:cNvCxnSpPr>
              <a:cxnSpLocks/>
            </p:cNvCxnSpPr>
            <p:nvPr/>
          </p:nvCxnSpPr>
          <p:spPr>
            <a:xfrm>
              <a:off x="8231930" y="3258083"/>
              <a:ext cx="0" cy="2520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5" name="Table 4">
            <a:extLst>
              <a:ext uri="{FF2B5EF4-FFF2-40B4-BE49-F238E27FC236}">
                <a16:creationId xmlns:a16="http://schemas.microsoft.com/office/drawing/2014/main" id="{D960C615-2D4E-4371-D975-D6B360901604}"/>
              </a:ext>
            </a:extLst>
          </p:cNvPr>
          <p:cNvGraphicFramePr>
            <a:graphicFrameLocks noGrp="1"/>
          </p:cNvGraphicFramePr>
          <p:nvPr>
            <p:extLst>
              <p:ext uri="{D42A27DB-BD31-4B8C-83A1-F6EECF244321}">
                <p14:modId xmlns:p14="http://schemas.microsoft.com/office/powerpoint/2010/main" val="3027510873"/>
              </p:ext>
            </p:extLst>
          </p:nvPr>
        </p:nvGraphicFramePr>
        <p:xfrm>
          <a:off x="144791" y="1242152"/>
          <a:ext cx="4914199" cy="1787675"/>
        </p:xfrm>
        <a:graphic>
          <a:graphicData uri="http://schemas.openxmlformats.org/drawingml/2006/table">
            <a:tbl>
              <a:tblPr firstRow="1" bandRow="1">
                <a:tableStyleId>{5940675A-B579-460E-94D1-54222C63F5DA}</a:tableStyleId>
              </a:tblPr>
              <a:tblGrid>
                <a:gridCol w="1379772">
                  <a:extLst>
                    <a:ext uri="{9D8B030D-6E8A-4147-A177-3AD203B41FA5}">
                      <a16:colId xmlns:a16="http://schemas.microsoft.com/office/drawing/2014/main" val="2181680934"/>
                    </a:ext>
                  </a:extLst>
                </a:gridCol>
                <a:gridCol w="1985708">
                  <a:extLst>
                    <a:ext uri="{9D8B030D-6E8A-4147-A177-3AD203B41FA5}">
                      <a16:colId xmlns:a16="http://schemas.microsoft.com/office/drawing/2014/main" val="4331429"/>
                    </a:ext>
                  </a:extLst>
                </a:gridCol>
                <a:gridCol w="1548719">
                  <a:extLst>
                    <a:ext uri="{9D8B030D-6E8A-4147-A177-3AD203B41FA5}">
                      <a16:colId xmlns:a16="http://schemas.microsoft.com/office/drawing/2014/main" val="2347263225"/>
                    </a:ext>
                  </a:extLst>
                </a:gridCol>
              </a:tblGrid>
              <a:tr h="318495">
                <a:tc>
                  <a:txBody>
                    <a:bodyPr/>
                    <a:lstStyle/>
                    <a:p>
                      <a:pPr algn="l"/>
                      <a:r>
                        <a:rPr lang="en-US" sz="1600" b="0" dirty="0">
                          <a:latin typeface="Century Gothic" panose="020B0502020202020204" pitchFamily="34" charset="0"/>
                        </a:rPr>
                        <a:t>Model</a:t>
                      </a:r>
                    </a:p>
                  </a:txBody>
                  <a:tcPr marL="68580" marR="68580" marT="34290" marB="34290"/>
                </a:tc>
                <a:tc>
                  <a:txBody>
                    <a:bodyPr/>
                    <a:lstStyle/>
                    <a:p>
                      <a:pPr algn="l"/>
                      <a:r>
                        <a:rPr lang="en-US" altLang="zh-CN" sz="1600" b="0" dirty="0">
                          <a:latin typeface="Century Gothic" panose="020B0502020202020204" pitchFamily="34" charset="0"/>
                        </a:rPr>
                        <a:t>#parameters</a:t>
                      </a:r>
                      <a:endParaRPr lang="en-US" sz="1600" b="0" dirty="0">
                        <a:latin typeface="Century Gothic" panose="020B0502020202020204" pitchFamily="34" charset="0"/>
                      </a:endParaRPr>
                    </a:p>
                  </a:txBody>
                  <a:tcPr marL="68580" marR="68580" marT="34290" marB="34290"/>
                </a:tc>
                <a:tc>
                  <a:txBody>
                    <a:bodyPr/>
                    <a:lstStyle/>
                    <a:p>
                      <a:pPr algn="l"/>
                      <a:r>
                        <a:rPr lang="en-US" sz="1600" b="0" dirty="0">
                          <a:latin typeface="Century Gothic" panose="020B0502020202020204" pitchFamily="34" charset="0"/>
                        </a:rPr>
                        <a:t>Accuracy (%)</a:t>
                      </a:r>
                    </a:p>
                  </a:txBody>
                  <a:tcPr marL="68580" marR="68580" marT="34290" marB="34290"/>
                </a:tc>
                <a:extLst>
                  <a:ext uri="{0D108BD9-81ED-4DB2-BD59-A6C34878D82A}">
                    <a16:rowId xmlns:a16="http://schemas.microsoft.com/office/drawing/2014/main" val="2177669640"/>
                  </a:ext>
                </a:extLst>
              </a:tr>
              <a:tr h="318495">
                <a:tc>
                  <a:txBody>
                    <a:bodyPr/>
                    <a:lstStyle/>
                    <a:p>
                      <a:pPr algn="l"/>
                      <a:r>
                        <a:rPr lang="en-US" sz="1600" b="0" dirty="0">
                          <a:latin typeface="Century Gothic" panose="020B0502020202020204" pitchFamily="34" charset="0"/>
                        </a:rPr>
                        <a:t>GPT-3</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latin typeface="Century Gothic" panose="020B0502020202020204" pitchFamily="34" charset="0"/>
                        </a:rPr>
                        <a:t>175</a:t>
                      </a:r>
                      <a:r>
                        <a:rPr lang="en-US" altLang="zh-CN" sz="1600" b="0" dirty="0">
                          <a:latin typeface="Century Gothic" panose="020B0502020202020204" pitchFamily="34" charset="0"/>
                        </a:rPr>
                        <a:t>B</a:t>
                      </a:r>
                      <a:endParaRPr lang="en-US" sz="1600" b="0" dirty="0">
                        <a:latin typeface="Century Gothic" panose="020B0502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entury Gothic" panose="020B0502020202020204" pitchFamily="34" charset="0"/>
                          <a:ea typeface="+mn-ea"/>
                        </a:rPr>
                        <a:t>38.25-58.73</a:t>
                      </a:r>
                      <a:endParaRPr lang="en-US" sz="1600" b="0" dirty="0">
                        <a:effectLst/>
                        <a:latin typeface="Century Gothic" panose="020B0502020202020204" pitchFamily="34" charset="0"/>
                        <a:ea typeface="+mn-ea"/>
                      </a:endParaRPr>
                    </a:p>
                  </a:txBody>
                  <a:tcPr marL="68580" marR="68580" marT="34290" marB="34290"/>
                </a:tc>
                <a:extLst>
                  <a:ext uri="{0D108BD9-81ED-4DB2-BD59-A6C34878D82A}">
                    <a16:rowId xmlns:a16="http://schemas.microsoft.com/office/drawing/2014/main" val="3878481821"/>
                  </a:ext>
                </a:extLst>
              </a:tr>
              <a:tr h="318495">
                <a:tc>
                  <a:txBody>
                    <a:bodyPr/>
                    <a:lstStyle/>
                    <a:p>
                      <a:pPr algn="l"/>
                      <a:r>
                        <a:rPr lang="en-US" sz="1600" b="0" dirty="0">
                          <a:latin typeface="Century Gothic" panose="020B0502020202020204" pitchFamily="34" charset="0"/>
                        </a:rPr>
                        <a:t>GPT-4</a:t>
                      </a:r>
                    </a:p>
                  </a:txBody>
                  <a:tcPr marL="68580" marR="68580" marT="34290" marB="34290"/>
                </a:tc>
                <a:tc>
                  <a:txBody>
                    <a:bodyPr/>
                    <a:lstStyle/>
                    <a:p>
                      <a:pPr algn="l"/>
                      <a:r>
                        <a:rPr lang="en-US" altLang="zh-CN" sz="1600" b="0" dirty="0">
                          <a:latin typeface="Century Gothic" panose="020B0502020202020204" pitchFamily="34" charset="0"/>
                        </a:rPr>
                        <a:t>n/a</a:t>
                      </a:r>
                      <a:endParaRPr lang="en-US" sz="1600" b="0" dirty="0">
                        <a:latin typeface="Century Gothic" panose="020B0502020202020204" pitchFamily="34" charset="0"/>
                      </a:endParaRPr>
                    </a:p>
                  </a:txBody>
                  <a:tcPr marL="68580" marR="68580" marT="34290" marB="34290"/>
                </a:tc>
                <a:tc>
                  <a:txBody>
                    <a:bodyPr/>
                    <a:lstStyle/>
                    <a:p>
                      <a:pPr algn="l"/>
                      <a:r>
                        <a:rPr lang="en-US" sz="1600" b="0" dirty="0">
                          <a:latin typeface="Century Gothic" panose="020B0502020202020204" pitchFamily="34" charset="0"/>
                        </a:rPr>
                        <a:t>73</a:t>
                      </a:r>
                    </a:p>
                  </a:txBody>
                  <a:tcPr marL="68580" marR="68580" marT="34290" marB="34290"/>
                </a:tc>
                <a:extLst>
                  <a:ext uri="{0D108BD9-81ED-4DB2-BD59-A6C34878D82A}">
                    <a16:rowId xmlns:a16="http://schemas.microsoft.com/office/drawing/2014/main" val="2702451403"/>
                  </a:ext>
                </a:extLst>
              </a:tr>
              <a:tr h="416095">
                <a:tc>
                  <a:txBody>
                    <a:bodyPr/>
                    <a:lstStyle/>
                    <a:p>
                      <a:pPr algn="l"/>
                      <a:r>
                        <a:rPr lang="en-US" sz="1600" b="0" dirty="0">
                          <a:latin typeface="Century Gothic" panose="020B0502020202020204" pitchFamily="34" charset="0"/>
                        </a:rPr>
                        <a:t>NL2TL</a:t>
                      </a:r>
                      <a:r>
                        <a:rPr lang="en-US" sz="1600" b="0" baseline="30000" dirty="0">
                          <a:latin typeface="Century Gothic" panose="020B0502020202020204" pitchFamily="34" charset="0"/>
                        </a:rPr>
                        <a:t>[1]</a:t>
                      </a:r>
                    </a:p>
                  </a:txBody>
                  <a:tcPr marL="68580" marR="68580" marT="34290" marB="34290"/>
                </a:tc>
                <a:tc>
                  <a:txBody>
                    <a:bodyPr/>
                    <a:lstStyle/>
                    <a:p>
                      <a:pPr algn="l"/>
                      <a:r>
                        <a:rPr lang="en-US" sz="1600" dirty="0">
                          <a:latin typeface="Century Gothic" panose="020B0502020202020204" pitchFamily="34" charset="0"/>
                        </a:rPr>
                        <a:t>770M</a:t>
                      </a:r>
                      <a:endParaRPr lang="en-US" sz="1600" b="0" dirty="0">
                        <a:latin typeface="Century Gothic" panose="020B050202020202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entury Gothic" panose="020B0502020202020204" pitchFamily="34" charset="0"/>
                          <a:ea typeface="+mn-ea"/>
                        </a:rPr>
                        <a:t>95.03-96.73</a:t>
                      </a:r>
                      <a:endParaRPr lang="en-US" sz="1600" b="0" dirty="0">
                        <a:effectLst/>
                        <a:latin typeface="Century Gothic" panose="020B0502020202020204" pitchFamily="34" charset="0"/>
                        <a:ea typeface="+mn-ea"/>
                      </a:endParaRPr>
                    </a:p>
                  </a:txBody>
                  <a:tcPr marL="68580" marR="68580" marT="34290" marB="34290"/>
                </a:tc>
                <a:extLst>
                  <a:ext uri="{0D108BD9-81ED-4DB2-BD59-A6C34878D82A}">
                    <a16:rowId xmlns:a16="http://schemas.microsoft.com/office/drawing/2014/main" val="449486242"/>
                  </a:ext>
                </a:extLst>
              </a:tr>
              <a:tr h="416095">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600" b="0" dirty="0">
                          <a:latin typeface="Century Gothic" panose="020B0502020202020204" pitchFamily="34" charset="0"/>
                        </a:rPr>
                        <a:t>NL2TL</a:t>
                      </a:r>
                      <a:r>
                        <a:rPr lang="en-US" sz="1600" b="0" baseline="30000" dirty="0">
                          <a:latin typeface="Century Gothic" panose="020B0502020202020204" pitchFamily="34" charset="0"/>
                        </a:rPr>
                        <a:t>[1]</a:t>
                      </a:r>
                    </a:p>
                  </a:txBody>
                  <a:tcPr marL="68580" marR="68580" marT="34290" marB="34290"/>
                </a:tc>
                <a:tc>
                  <a:txBody>
                    <a:bodyPr/>
                    <a:lstStyle/>
                    <a:p>
                      <a:pPr algn="l"/>
                      <a:r>
                        <a:rPr lang="en-US" sz="1600" b="0" dirty="0">
                          <a:latin typeface="Century Gothic" panose="020B0502020202020204" pitchFamily="34" charset="0"/>
                        </a:rPr>
                        <a:t>220M</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effectLst/>
                          <a:latin typeface="Century Gothic" panose="020B0502020202020204" pitchFamily="34" charset="0"/>
                          <a:ea typeface="+mn-ea"/>
                        </a:rPr>
                        <a:t>94.73-96.08</a:t>
                      </a:r>
                    </a:p>
                  </a:txBody>
                  <a:tcPr marL="68580" marR="68580" marT="34290" marB="34290"/>
                </a:tc>
                <a:extLst>
                  <a:ext uri="{0D108BD9-81ED-4DB2-BD59-A6C34878D82A}">
                    <a16:rowId xmlns:a16="http://schemas.microsoft.com/office/drawing/2014/main" val="3273802048"/>
                  </a:ext>
                </a:extLst>
              </a:tr>
            </a:tbl>
          </a:graphicData>
        </a:graphic>
      </p:graphicFrame>
      <p:pic>
        <p:nvPicPr>
          <p:cNvPr id="11" name="Picture 10" descr="Chart&#10;&#10;Description automatically generated">
            <a:extLst>
              <a:ext uri="{FF2B5EF4-FFF2-40B4-BE49-F238E27FC236}">
                <a16:creationId xmlns:a16="http://schemas.microsoft.com/office/drawing/2014/main" id="{D9E57957-79F7-89E0-9D51-124834E60D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3848" y="3116483"/>
            <a:ext cx="3256799" cy="2350350"/>
          </a:xfrm>
          <a:prstGeom prst="rect">
            <a:avLst/>
          </a:prstGeom>
        </p:spPr>
      </p:pic>
      <p:sp>
        <p:nvSpPr>
          <p:cNvPr id="14" name="TextBox 13">
            <a:extLst>
              <a:ext uri="{FF2B5EF4-FFF2-40B4-BE49-F238E27FC236}">
                <a16:creationId xmlns:a16="http://schemas.microsoft.com/office/drawing/2014/main" id="{85173F4F-C945-81DF-2BAE-E2B385D76317}"/>
              </a:ext>
            </a:extLst>
          </p:cNvPr>
          <p:cNvSpPr txBox="1"/>
          <p:nvPr/>
        </p:nvSpPr>
        <p:spPr>
          <a:xfrm>
            <a:off x="5887202" y="5456458"/>
            <a:ext cx="3256799" cy="553998"/>
          </a:xfrm>
          <a:prstGeom prst="rect">
            <a:avLst/>
          </a:prstGeom>
          <a:noFill/>
        </p:spPr>
        <p:txBody>
          <a:bodyPr wrap="square" rtlCol="0">
            <a:spAutoFit/>
          </a:bodyPr>
          <a:lstStyle/>
          <a:p>
            <a:pPr marL="0" indent="0" defTabSz="685800">
              <a:buClrTx/>
              <a:buNone/>
            </a:pPr>
            <a:r>
              <a:rPr lang="en-US" altLang="zh-CN" sz="1500" kern="1200" dirty="0">
                <a:solidFill>
                  <a:prstClr val="black"/>
                </a:solidFill>
                <a:latin typeface="Century Gothic" panose="020B0502020202020204" pitchFamily="34" charset="0"/>
                <a:ea typeface="等线" panose="02010600030101010101" pitchFamily="2" charset="-122"/>
                <a:cs typeface="+mn-cs"/>
              </a:rPr>
              <a:t>End-to-end</a:t>
            </a:r>
            <a:r>
              <a:rPr lang="zh-CN" altLang="en-US" sz="1500" kern="1200" dirty="0">
                <a:solidFill>
                  <a:prstClr val="black"/>
                </a:solidFill>
                <a:latin typeface="Century Gothic" panose="020B0502020202020204" pitchFamily="34" charset="0"/>
                <a:ea typeface="等线" panose="02010600030101010101" pitchFamily="2" charset="-122"/>
                <a:cs typeface="+mn-cs"/>
              </a:rPr>
              <a:t> </a:t>
            </a:r>
            <a:r>
              <a:rPr lang="en-CN" sz="1500" kern="1200">
                <a:solidFill>
                  <a:prstClr val="black"/>
                </a:solidFill>
                <a:latin typeface="Century Gothic" panose="020B0502020202020204" pitchFamily="34" charset="0"/>
                <a:ea typeface="+mn-ea"/>
                <a:cs typeface="+mn-cs"/>
              </a:rPr>
              <a:t>GPT-3</a:t>
            </a:r>
            <a:r>
              <a:rPr lang="en-US" altLang="zh-CN" sz="1500" kern="1200" dirty="0">
                <a:solidFill>
                  <a:prstClr val="black"/>
                </a:solidFill>
                <a:latin typeface="Century Gothic" panose="020B0502020202020204" pitchFamily="34" charset="0"/>
                <a:ea typeface="等线" panose="02010600030101010101" pitchFamily="2" charset="-122"/>
                <a:cs typeface="+mn-cs"/>
              </a:rPr>
              <a:t>’s</a:t>
            </a:r>
            <a:r>
              <a:rPr lang="zh-CN" altLang="en-US" sz="1500" kern="1200" dirty="0">
                <a:solidFill>
                  <a:prstClr val="black"/>
                </a:solidFill>
                <a:latin typeface="Century Gothic" panose="020B0502020202020204" pitchFamily="34" charset="0"/>
                <a:ea typeface="等线" panose="02010600030101010101" pitchFamily="2" charset="-122"/>
                <a:cs typeface="+mn-cs"/>
              </a:rPr>
              <a:t> </a:t>
            </a:r>
            <a:r>
              <a:rPr lang="en-US" altLang="zh-CN" sz="1500" kern="1200" dirty="0">
                <a:solidFill>
                  <a:prstClr val="black"/>
                </a:solidFill>
                <a:latin typeface="Century Gothic" panose="020B0502020202020204" pitchFamily="34" charset="0"/>
                <a:ea typeface="等线" panose="02010600030101010101" pitchFamily="2" charset="-122"/>
                <a:cs typeface="+mn-cs"/>
              </a:rPr>
              <a:t>performance</a:t>
            </a:r>
            <a:r>
              <a:rPr lang="en-CN" sz="1500" kern="1200">
                <a:solidFill>
                  <a:prstClr val="black"/>
                </a:solidFill>
                <a:latin typeface="Century Gothic" panose="020B0502020202020204" pitchFamily="34" charset="0"/>
                <a:ea typeface="+mn-ea"/>
                <a:cs typeface="+mn-cs"/>
              </a:rPr>
              <a:t> </a:t>
            </a:r>
            <a:r>
              <a:rPr lang="en-US" altLang="zh-CN" sz="1500" kern="1200" dirty="0">
                <a:solidFill>
                  <a:prstClr val="black"/>
                </a:solidFill>
                <a:latin typeface="Century Gothic" panose="020B0502020202020204" pitchFamily="34" charset="0"/>
                <a:ea typeface="等线" panose="02010600030101010101" pitchFamily="2" charset="-122"/>
                <a:cs typeface="+mn-cs"/>
              </a:rPr>
              <a:t>gets</a:t>
            </a:r>
            <a:r>
              <a:rPr lang="zh-CN" altLang="en-US" sz="1500" kern="1200" dirty="0">
                <a:solidFill>
                  <a:prstClr val="black"/>
                </a:solidFill>
                <a:latin typeface="Century Gothic" panose="020B0502020202020204" pitchFamily="34" charset="0"/>
                <a:ea typeface="等线" panose="02010600030101010101" pitchFamily="2" charset="-122"/>
                <a:cs typeface="+mn-cs"/>
              </a:rPr>
              <a:t> </a:t>
            </a:r>
            <a:r>
              <a:rPr lang="en-US" altLang="zh-CN" sz="1500" kern="1200" dirty="0">
                <a:solidFill>
                  <a:prstClr val="black"/>
                </a:solidFill>
                <a:latin typeface="Century Gothic" panose="020B0502020202020204" pitchFamily="34" charset="0"/>
                <a:ea typeface="等线" panose="02010600030101010101" pitchFamily="2" charset="-122"/>
                <a:cs typeface="+mn-cs"/>
              </a:rPr>
              <a:t>worse</a:t>
            </a:r>
            <a:r>
              <a:rPr lang="zh-CN" altLang="en-US" sz="1500" kern="1200" dirty="0">
                <a:solidFill>
                  <a:prstClr val="black"/>
                </a:solidFill>
                <a:latin typeface="Century Gothic" panose="020B0502020202020204" pitchFamily="34" charset="0"/>
                <a:ea typeface="等线" panose="02010600030101010101" pitchFamily="2" charset="-122"/>
                <a:cs typeface="+mn-cs"/>
              </a:rPr>
              <a:t> </a:t>
            </a:r>
            <a:r>
              <a:rPr lang="en-US" altLang="zh-CN" sz="1500" kern="1200" dirty="0">
                <a:solidFill>
                  <a:prstClr val="black"/>
                </a:solidFill>
                <a:latin typeface="Century Gothic" panose="020B0502020202020204" pitchFamily="34" charset="0"/>
                <a:ea typeface="等线" panose="02010600030101010101" pitchFamily="2" charset="-122"/>
                <a:cs typeface="+mn-cs"/>
              </a:rPr>
              <a:t>as</a:t>
            </a:r>
            <a:r>
              <a:rPr lang="zh-CN" altLang="en-US" sz="1500" kern="1200" dirty="0">
                <a:solidFill>
                  <a:prstClr val="black"/>
                </a:solidFill>
                <a:latin typeface="Century Gothic" panose="020B0502020202020204" pitchFamily="34" charset="0"/>
                <a:ea typeface="等线" panose="02010600030101010101" pitchFamily="2" charset="-122"/>
                <a:cs typeface="+mn-cs"/>
              </a:rPr>
              <a:t> </a:t>
            </a:r>
            <a:r>
              <a:rPr lang="en-US" altLang="zh-CN" sz="1500" kern="1200" dirty="0">
                <a:solidFill>
                  <a:prstClr val="black"/>
                </a:solidFill>
                <a:latin typeface="Century Gothic" panose="020B0502020202020204" pitchFamily="34" charset="0"/>
                <a:ea typeface="等线" panose="02010600030101010101" pitchFamily="2" charset="-122"/>
                <a:cs typeface="+mn-cs"/>
              </a:rPr>
              <a:t>the</a:t>
            </a:r>
            <a:r>
              <a:rPr lang="zh-CN" altLang="en-US" sz="1500" kern="1200" dirty="0">
                <a:solidFill>
                  <a:prstClr val="black"/>
                </a:solidFill>
                <a:latin typeface="Century Gothic" panose="020B0502020202020204" pitchFamily="34" charset="0"/>
                <a:ea typeface="等线" panose="02010600030101010101" pitchFamily="2" charset="-122"/>
                <a:cs typeface="+mn-cs"/>
              </a:rPr>
              <a:t> </a:t>
            </a:r>
            <a:r>
              <a:rPr lang="en-US" altLang="zh-CN" sz="1500" kern="1200" dirty="0">
                <a:solidFill>
                  <a:prstClr val="black"/>
                </a:solidFill>
                <a:latin typeface="Century Gothic" panose="020B0502020202020204" pitchFamily="34" charset="0"/>
                <a:ea typeface="等线" panose="02010600030101010101" pitchFamily="2" charset="-122"/>
                <a:cs typeface="+mn-cs"/>
              </a:rPr>
              <a:t>#AP</a:t>
            </a:r>
            <a:r>
              <a:rPr lang="zh-CN" altLang="en-US" sz="1500" kern="1200" dirty="0">
                <a:solidFill>
                  <a:prstClr val="black"/>
                </a:solidFill>
                <a:latin typeface="Century Gothic" panose="020B0502020202020204" pitchFamily="34" charset="0"/>
                <a:ea typeface="等线" panose="02010600030101010101" pitchFamily="2" charset="-122"/>
                <a:cs typeface="+mn-cs"/>
              </a:rPr>
              <a:t> </a:t>
            </a:r>
            <a:r>
              <a:rPr lang="en-US" altLang="zh-CN" sz="1500" kern="1200" dirty="0">
                <a:solidFill>
                  <a:prstClr val="black"/>
                </a:solidFill>
                <a:latin typeface="Century Gothic" panose="020B0502020202020204" pitchFamily="34" charset="0"/>
                <a:ea typeface="等线" panose="02010600030101010101" pitchFamily="2" charset="-122"/>
                <a:cs typeface="+mn-cs"/>
              </a:rPr>
              <a:t>increases</a:t>
            </a:r>
            <a:endParaRPr lang="en-CN" sz="1500" kern="1200" dirty="0">
              <a:solidFill>
                <a:prstClr val="black"/>
              </a:solidFill>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9D25525B-E5B9-0689-FD10-6ADA0CCC7ADC}"/>
              </a:ext>
            </a:extLst>
          </p:cNvPr>
          <p:cNvSpPr txBox="1"/>
          <p:nvPr/>
        </p:nvSpPr>
        <p:spPr>
          <a:xfrm>
            <a:off x="184649" y="5374724"/>
            <a:ext cx="5096755" cy="553998"/>
          </a:xfrm>
          <a:prstGeom prst="rect">
            <a:avLst/>
          </a:prstGeom>
          <a:noFill/>
        </p:spPr>
        <p:txBody>
          <a:bodyPr wrap="square" rtlCol="0">
            <a:spAutoFit/>
          </a:bodyPr>
          <a:lstStyle/>
          <a:p>
            <a:pPr marL="0" indent="0" defTabSz="685800">
              <a:buClrTx/>
              <a:buNone/>
            </a:pPr>
            <a:r>
              <a:rPr lang="en-US" altLang="zh-CN" sz="1500" kern="1200" dirty="0">
                <a:solidFill>
                  <a:prstClr val="black"/>
                </a:solidFill>
                <a:latin typeface="Century Gothic" panose="020B0502020202020204" pitchFamily="34" charset="0"/>
                <a:ea typeface="等线" panose="02010600030101010101" pitchFamily="2" charset="-122"/>
                <a:cs typeface="+mn-cs"/>
              </a:rPr>
              <a:t>Pretrained</a:t>
            </a:r>
            <a:r>
              <a:rPr lang="zh-CN" altLang="en-US" sz="1500" kern="1200" dirty="0">
                <a:solidFill>
                  <a:prstClr val="black"/>
                </a:solidFill>
                <a:latin typeface="Century Gothic" panose="020B0502020202020204" pitchFamily="34" charset="0"/>
                <a:ea typeface="等线" panose="02010600030101010101" pitchFamily="2" charset="-122"/>
                <a:cs typeface="+mn-cs"/>
              </a:rPr>
              <a:t> </a:t>
            </a:r>
            <a:r>
              <a:rPr lang="en-US" altLang="zh-CN" sz="1500" kern="1200" dirty="0">
                <a:solidFill>
                  <a:prstClr val="black"/>
                </a:solidFill>
                <a:latin typeface="Century Gothic" panose="020B0502020202020204" pitchFamily="34" charset="0"/>
                <a:ea typeface="等线" panose="02010600030101010101" pitchFamily="2" charset="-122"/>
                <a:cs typeface="+mn-cs"/>
              </a:rPr>
              <a:t>model</a:t>
            </a:r>
            <a:r>
              <a:rPr lang="zh-CN" altLang="en-US" sz="1500" kern="1200" dirty="0">
                <a:solidFill>
                  <a:prstClr val="black"/>
                </a:solidFill>
                <a:latin typeface="Century Gothic" panose="020B0502020202020204" pitchFamily="34" charset="0"/>
                <a:ea typeface="等线" panose="02010600030101010101" pitchFamily="2" charset="-122"/>
                <a:cs typeface="+mn-cs"/>
              </a:rPr>
              <a:t> </a:t>
            </a:r>
            <a:r>
              <a:rPr lang="en-US" altLang="zh-CN" sz="1500" kern="1200" dirty="0">
                <a:solidFill>
                  <a:prstClr val="black"/>
                </a:solidFill>
                <a:latin typeface="Century Gothic" panose="020B0502020202020204" pitchFamily="34" charset="0"/>
                <a:ea typeface="等线" panose="02010600030101010101" pitchFamily="2" charset="-122"/>
                <a:cs typeface="+mn-cs"/>
              </a:rPr>
              <a:t>needs</a:t>
            </a:r>
            <a:r>
              <a:rPr lang="zh-CN" altLang="en-US" sz="1500" kern="1200" dirty="0">
                <a:solidFill>
                  <a:prstClr val="black"/>
                </a:solidFill>
                <a:latin typeface="Century Gothic" panose="020B0502020202020204" pitchFamily="34" charset="0"/>
                <a:ea typeface="等线" panose="02010600030101010101" pitchFamily="2" charset="-122"/>
                <a:cs typeface="+mn-cs"/>
              </a:rPr>
              <a:t> </a:t>
            </a:r>
            <a:r>
              <a:rPr lang="en-US" altLang="zh-CN" sz="1500" kern="1200" dirty="0">
                <a:solidFill>
                  <a:prstClr val="black"/>
                </a:solidFill>
                <a:latin typeface="Century Gothic" panose="020B0502020202020204" pitchFamily="34" charset="0"/>
                <a:ea typeface="等线" panose="02010600030101010101" pitchFamily="2" charset="-122"/>
                <a:cs typeface="+mn-cs"/>
              </a:rPr>
              <a:t>half</a:t>
            </a:r>
            <a:r>
              <a:rPr lang="zh-CN" altLang="en-US" sz="1500" kern="1200" dirty="0">
                <a:solidFill>
                  <a:prstClr val="black"/>
                </a:solidFill>
                <a:latin typeface="Century Gothic" panose="020B0502020202020204" pitchFamily="34" charset="0"/>
                <a:ea typeface="等线" panose="02010600030101010101" pitchFamily="2" charset="-122"/>
                <a:cs typeface="+mn-cs"/>
              </a:rPr>
              <a:t> </a:t>
            </a:r>
            <a:r>
              <a:rPr lang="en-US" altLang="zh-CN" sz="1500" kern="1200" dirty="0">
                <a:solidFill>
                  <a:prstClr val="black"/>
                </a:solidFill>
                <a:latin typeface="Century Gothic" panose="020B0502020202020204" pitchFamily="34" charset="0"/>
                <a:ea typeface="等线" panose="02010600030101010101" pitchFamily="2" charset="-122"/>
                <a:cs typeface="+mn-cs"/>
              </a:rPr>
              <a:t>the</a:t>
            </a:r>
            <a:r>
              <a:rPr lang="zh-CN" altLang="en-US" sz="1500" kern="1200" dirty="0">
                <a:solidFill>
                  <a:prstClr val="black"/>
                </a:solidFill>
                <a:latin typeface="Century Gothic" panose="020B0502020202020204" pitchFamily="34" charset="0"/>
                <a:ea typeface="等线" panose="02010600030101010101" pitchFamily="2" charset="-122"/>
                <a:cs typeface="+mn-cs"/>
              </a:rPr>
              <a:t> </a:t>
            </a:r>
            <a:r>
              <a:rPr lang="en-US" altLang="zh-CN" sz="1500" kern="1200" dirty="0">
                <a:solidFill>
                  <a:prstClr val="black"/>
                </a:solidFill>
                <a:latin typeface="Century Gothic" panose="020B0502020202020204" pitchFamily="34" charset="0"/>
                <a:ea typeface="等线" panose="02010600030101010101" pitchFamily="2" charset="-122"/>
                <a:cs typeface="+mn-cs"/>
              </a:rPr>
              <a:t>data</a:t>
            </a:r>
            <a:r>
              <a:rPr lang="zh-CN" altLang="en-US" sz="1500" kern="1200" dirty="0">
                <a:solidFill>
                  <a:prstClr val="black"/>
                </a:solidFill>
                <a:latin typeface="Century Gothic" panose="020B0502020202020204" pitchFamily="34" charset="0"/>
                <a:ea typeface="等线" panose="02010600030101010101" pitchFamily="2" charset="-122"/>
                <a:cs typeface="+mn-cs"/>
              </a:rPr>
              <a:t> </a:t>
            </a:r>
            <a:r>
              <a:rPr lang="en-US" altLang="zh-CN" sz="1500" kern="1200" dirty="0">
                <a:solidFill>
                  <a:prstClr val="black"/>
                </a:solidFill>
                <a:latin typeface="Century Gothic" panose="020B0502020202020204" pitchFamily="34" charset="0"/>
                <a:ea typeface="等线" panose="02010600030101010101" pitchFamily="2" charset="-122"/>
                <a:cs typeface="+mn-cs"/>
              </a:rPr>
              <a:t>to</a:t>
            </a:r>
            <a:r>
              <a:rPr lang="zh-CN" altLang="en-US" sz="1500" kern="1200" dirty="0">
                <a:solidFill>
                  <a:prstClr val="black"/>
                </a:solidFill>
                <a:latin typeface="Century Gothic" panose="020B0502020202020204" pitchFamily="34" charset="0"/>
                <a:ea typeface="等线" panose="02010600030101010101" pitchFamily="2" charset="-122"/>
                <a:cs typeface="+mn-cs"/>
              </a:rPr>
              <a:t> </a:t>
            </a:r>
            <a:r>
              <a:rPr lang="en-US" altLang="zh-CN" sz="1500" kern="1200" dirty="0">
                <a:solidFill>
                  <a:prstClr val="black"/>
                </a:solidFill>
                <a:latin typeface="Century Gothic" panose="020B0502020202020204" pitchFamily="34" charset="0"/>
                <a:ea typeface="等线" panose="02010600030101010101" pitchFamily="2" charset="-122"/>
                <a:cs typeface="+mn-cs"/>
              </a:rPr>
              <a:t>be</a:t>
            </a:r>
            <a:r>
              <a:rPr lang="zh-CN" altLang="en-US" sz="1500" kern="1200" dirty="0">
                <a:solidFill>
                  <a:prstClr val="black"/>
                </a:solidFill>
                <a:latin typeface="Century Gothic" panose="020B0502020202020204" pitchFamily="34" charset="0"/>
                <a:ea typeface="等线" panose="02010600030101010101" pitchFamily="2" charset="-122"/>
                <a:cs typeface="+mn-cs"/>
              </a:rPr>
              <a:t> </a:t>
            </a:r>
            <a:r>
              <a:rPr lang="en-US" altLang="zh-CN" sz="1500" kern="1200" dirty="0">
                <a:solidFill>
                  <a:prstClr val="black"/>
                </a:solidFill>
                <a:latin typeface="Century Gothic" panose="020B0502020202020204" pitchFamily="34" charset="0"/>
                <a:ea typeface="等线" panose="02010600030101010101" pitchFamily="2" charset="-122"/>
                <a:cs typeface="+mn-cs"/>
              </a:rPr>
              <a:t>fine-tuned</a:t>
            </a:r>
            <a:r>
              <a:rPr lang="zh-CN" altLang="en-US" sz="1500" kern="1200" dirty="0">
                <a:solidFill>
                  <a:prstClr val="black"/>
                </a:solidFill>
                <a:latin typeface="Century Gothic" panose="020B0502020202020204" pitchFamily="34" charset="0"/>
                <a:ea typeface="等线" panose="02010600030101010101" pitchFamily="2" charset="-122"/>
                <a:cs typeface="+mn-cs"/>
              </a:rPr>
              <a:t> </a:t>
            </a:r>
            <a:r>
              <a:rPr lang="en-US" altLang="zh-CN" sz="1500" kern="1200" dirty="0">
                <a:solidFill>
                  <a:prstClr val="black"/>
                </a:solidFill>
                <a:latin typeface="Century Gothic" panose="020B0502020202020204" pitchFamily="34" charset="0"/>
                <a:ea typeface="等线" panose="02010600030101010101" pitchFamily="2" charset="-122"/>
                <a:cs typeface="+mn-cs"/>
              </a:rPr>
              <a:t>within</a:t>
            </a:r>
            <a:r>
              <a:rPr lang="zh-CN" altLang="en-US" sz="1500" kern="1200" dirty="0">
                <a:solidFill>
                  <a:prstClr val="black"/>
                </a:solidFill>
                <a:latin typeface="Century Gothic" panose="020B0502020202020204" pitchFamily="34" charset="0"/>
                <a:ea typeface="等线" panose="02010600030101010101" pitchFamily="2" charset="-122"/>
                <a:cs typeface="+mn-cs"/>
              </a:rPr>
              <a:t> </a:t>
            </a:r>
            <a:r>
              <a:rPr lang="en-US" altLang="zh-CN" sz="1500" kern="1200" dirty="0">
                <a:solidFill>
                  <a:prstClr val="black"/>
                </a:solidFill>
                <a:latin typeface="Century Gothic" panose="020B0502020202020204" pitchFamily="34" charset="0"/>
                <a:ea typeface="等线" panose="02010600030101010101" pitchFamily="2" charset="-122"/>
                <a:cs typeface="+mn-cs"/>
              </a:rPr>
              <a:t>a</a:t>
            </a:r>
            <a:r>
              <a:rPr lang="zh-CN" altLang="en-US" sz="1500" kern="1200" dirty="0">
                <a:solidFill>
                  <a:prstClr val="black"/>
                </a:solidFill>
                <a:latin typeface="Century Gothic" panose="020B0502020202020204" pitchFamily="34" charset="0"/>
                <a:ea typeface="等线" panose="02010600030101010101" pitchFamily="2" charset="-122"/>
                <a:cs typeface="+mn-cs"/>
              </a:rPr>
              <a:t> </a:t>
            </a:r>
            <a:r>
              <a:rPr lang="en-US" altLang="zh-CN" sz="1500" kern="1200" dirty="0">
                <a:solidFill>
                  <a:prstClr val="black"/>
                </a:solidFill>
                <a:latin typeface="Century Gothic" panose="020B0502020202020204" pitchFamily="34" charset="0"/>
                <a:ea typeface="等线" panose="02010600030101010101" pitchFamily="2" charset="-122"/>
                <a:cs typeface="+mn-cs"/>
              </a:rPr>
              <a:t>previously</a:t>
            </a:r>
            <a:r>
              <a:rPr lang="zh-CN" altLang="en-US" sz="1500" kern="1200" dirty="0">
                <a:solidFill>
                  <a:prstClr val="black"/>
                </a:solidFill>
                <a:latin typeface="Century Gothic" panose="020B0502020202020204" pitchFamily="34" charset="0"/>
                <a:ea typeface="等线" panose="02010600030101010101" pitchFamily="2" charset="-122"/>
                <a:cs typeface="+mn-cs"/>
              </a:rPr>
              <a:t> </a:t>
            </a:r>
            <a:r>
              <a:rPr lang="en-US" altLang="zh-CN" sz="1500" kern="1200" dirty="0">
                <a:solidFill>
                  <a:prstClr val="black"/>
                </a:solidFill>
                <a:latin typeface="Century Gothic" panose="020B0502020202020204" pitchFamily="34" charset="0"/>
                <a:ea typeface="等线" panose="02010600030101010101" pitchFamily="2" charset="-122"/>
                <a:cs typeface="+mn-cs"/>
              </a:rPr>
              <a:t>unseen</a:t>
            </a:r>
            <a:r>
              <a:rPr lang="zh-CN" altLang="en-US" sz="1500" kern="1200" dirty="0">
                <a:solidFill>
                  <a:prstClr val="black"/>
                </a:solidFill>
                <a:latin typeface="Century Gothic" panose="020B0502020202020204" pitchFamily="34" charset="0"/>
                <a:ea typeface="等线" panose="02010600030101010101" pitchFamily="2" charset="-122"/>
                <a:cs typeface="+mn-cs"/>
              </a:rPr>
              <a:t> </a:t>
            </a:r>
            <a:r>
              <a:rPr lang="en-US" altLang="zh-CN" sz="1500" kern="1200" dirty="0">
                <a:solidFill>
                  <a:prstClr val="black"/>
                </a:solidFill>
                <a:latin typeface="Century Gothic" panose="020B0502020202020204" pitchFamily="34" charset="0"/>
                <a:ea typeface="等线" panose="02010600030101010101" pitchFamily="2" charset="-122"/>
                <a:cs typeface="+mn-cs"/>
              </a:rPr>
              <a:t>domain</a:t>
            </a:r>
            <a:endParaRPr lang="en-CN" sz="1500" kern="1200" dirty="0">
              <a:solidFill>
                <a:prstClr val="black"/>
              </a:solidFill>
              <a:latin typeface="Century Gothic" panose="020B0502020202020204" pitchFamily="34" charset="0"/>
              <a:ea typeface="+mn-ea"/>
              <a:cs typeface="+mn-cs"/>
            </a:endParaRPr>
          </a:p>
        </p:txBody>
      </p:sp>
      <p:sp>
        <p:nvSpPr>
          <p:cNvPr id="19" name="Title 18">
            <a:extLst>
              <a:ext uri="{FF2B5EF4-FFF2-40B4-BE49-F238E27FC236}">
                <a16:creationId xmlns:a16="http://schemas.microsoft.com/office/drawing/2014/main" id="{4C342A37-DB93-9046-35F0-641FE8B7EE14}"/>
              </a:ext>
            </a:extLst>
          </p:cNvPr>
          <p:cNvSpPr>
            <a:spLocks noGrp="1"/>
          </p:cNvSpPr>
          <p:nvPr>
            <p:ph type="title"/>
          </p:nvPr>
        </p:nvSpPr>
        <p:spPr>
          <a:xfrm>
            <a:off x="457200" y="134938"/>
            <a:ext cx="8229600" cy="720775"/>
          </a:xfrm>
        </p:spPr>
        <p:txBody>
          <a:bodyPr/>
          <a:lstStyle/>
          <a:p>
            <a:r>
              <a:rPr lang="en-US" dirty="0"/>
              <a:t>Translate English instructions to Temporal Logic specifications</a:t>
            </a:r>
          </a:p>
        </p:txBody>
      </p:sp>
      <p:sp>
        <p:nvSpPr>
          <p:cNvPr id="20" name="TextBox 19">
            <a:extLst>
              <a:ext uri="{FF2B5EF4-FFF2-40B4-BE49-F238E27FC236}">
                <a16:creationId xmlns:a16="http://schemas.microsoft.com/office/drawing/2014/main" id="{4859FDDA-E89C-01EB-2FE3-D5DF4071B0F2}"/>
              </a:ext>
            </a:extLst>
          </p:cNvPr>
          <p:cNvSpPr txBox="1"/>
          <p:nvPr/>
        </p:nvSpPr>
        <p:spPr>
          <a:xfrm>
            <a:off x="111512" y="6503635"/>
            <a:ext cx="9032488" cy="276999"/>
          </a:xfrm>
          <a:prstGeom prst="rect">
            <a:avLst/>
          </a:prstGeom>
          <a:noFill/>
        </p:spPr>
        <p:txBody>
          <a:bodyPr wrap="square">
            <a:spAutoFit/>
          </a:bodyPr>
          <a:lstStyle/>
          <a:p>
            <a:pPr marL="0" lvl="0" indent="0" hangingPunct="1">
              <a:spcBef>
                <a:spcPts val="0"/>
              </a:spcBef>
              <a:buClr>
                <a:srgbClr val="000000"/>
              </a:buClr>
              <a:buSzTx/>
              <a:buNone/>
            </a:pPr>
            <a:r>
              <a:rPr lang="en-US" sz="1200" dirty="0">
                <a:solidFill>
                  <a:srgbClr val="222222"/>
                </a:solidFill>
                <a:highlight>
                  <a:srgbClr val="FFFFFF"/>
                </a:highlight>
                <a:latin typeface="Century Gothic" panose="020B0502020202020204" pitchFamily="34" charset="0"/>
                <a:cs typeface="Calibri Light" panose="020F0302020204030204" pitchFamily="34" charset="0"/>
                <a:sym typeface="Arial"/>
              </a:rPr>
              <a:t>[1] NL2TL: Transforming Natural Languages to Temporal Logics using Large Language Models. Chen et al., </a:t>
            </a:r>
            <a:r>
              <a:rPr lang="en-US" sz="1200" dirty="0">
                <a:solidFill>
                  <a:srgbClr val="222222"/>
                </a:solidFill>
                <a:latin typeface="Century Gothic" panose="020B0502020202020204" pitchFamily="34" charset="0"/>
                <a:cs typeface="Calibri Light" panose="020F0302020204030204" pitchFamily="34" charset="0"/>
                <a:sym typeface="Arial"/>
              </a:rPr>
              <a:t>EMNLP’23.</a:t>
            </a:r>
          </a:p>
        </p:txBody>
      </p:sp>
      <p:sp>
        <p:nvSpPr>
          <p:cNvPr id="6" name="Slide Number Placeholder 5">
            <a:extLst>
              <a:ext uri="{FF2B5EF4-FFF2-40B4-BE49-F238E27FC236}">
                <a16:creationId xmlns:a16="http://schemas.microsoft.com/office/drawing/2014/main" id="{EF505812-1BB0-B787-C6FC-CD7BA3FB3F12}"/>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91</a:t>
            </a:fld>
            <a:endParaRPr lang="en-US" dirty="0"/>
          </a:p>
        </p:txBody>
      </p:sp>
    </p:spTree>
    <p:extLst>
      <p:ext uri="{BB962C8B-B14F-4D97-AF65-F5344CB8AC3E}">
        <p14:creationId xmlns:p14="http://schemas.microsoft.com/office/powerpoint/2010/main" val="25463791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9E188B-0B2F-CB64-5719-7E4157F27675}"/>
              </a:ext>
            </a:extLst>
          </p:cNvPr>
          <p:cNvSpPr>
            <a:spLocks noGrp="1"/>
          </p:cNvSpPr>
          <p:nvPr>
            <p:ph type="title" idx="4294967295"/>
          </p:nvPr>
        </p:nvSpPr>
        <p:spPr>
          <a:xfrm>
            <a:off x="0" y="979488"/>
            <a:ext cx="9144000" cy="612775"/>
          </a:xfrm>
        </p:spPr>
        <p:txBody>
          <a:bodyPr>
            <a:noAutofit/>
          </a:bodyPr>
          <a:lstStyle/>
          <a:p>
            <a:pPr algn="ctr"/>
            <a:r>
              <a:rPr lang="en-US" altLang="zh-CN" sz="2800" dirty="0"/>
              <a:t>Auto-regressive</a:t>
            </a:r>
            <a:r>
              <a:rPr lang="zh-CN" altLang="en-US" sz="2800" dirty="0"/>
              <a:t> </a:t>
            </a:r>
            <a:r>
              <a:rPr lang="en-US" altLang="zh-CN" sz="2800" dirty="0"/>
              <a:t>LLM-based</a:t>
            </a:r>
            <a:r>
              <a:rPr lang="zh-CN" altLang="en-US" sz="2800" dirty="0"/>
              <a:t> </a:t>
            </a:r>
            <a:r>
              <a:rPr lang="en-US" altLang="zh-CN" sz="2800" dirty="0"/>
              <a:t>Task</a:t>
            </a:r>
            <a:r>
              <a:rPr lang="zh-CN" altLang="en-US" sz="2800" dirty="0"/>
              <a:t> </a:t>
            </a:r>
            <a:r>
              <a:rPr lang="en-US" altLang="zh-CN" sz="2800" dirty="0"/>
              <a:t>and</a:t>
            </a:r>
            <a:r>
              <a:rPr lang="zh-CN" altLang="en-US" sz="2800" dirty="0"/>
              <a:t> </a:t>
            </a:r>
            <a:r>
              <a:rPr lang="en-US" altLang="zh-CN" sz="2800" dirty="0"/>
              <a:t>Motion</a:t>
            </a:r>
            <a:r>
              <a:rPr lang="zh-CN" altLang="en-US" sz="2800" dirty="0"/>
              <a:t> </a:t>
            </a:r>
            <a:r>
              <a:rPr lang="en-US" altLang="zh-CN" sz="2800" dirty="0"/>
              <a:t>Planning</a:t>
            </a:r>
            <a:r>
              <a:rPr lang="zh-CN" altLang="en-US" sz="2800" dirty="0"/>
              <a:t> </a:t>
            </a:r>
            <a:r>
              <a:rPr lang="en-US" altLang="zh-CN" sz="2800" dirty="0"/>
              <a:t>(</a:t>
            </a:r>
            <a:r>
              <a:rPr lang="en-US" altLang="zh-CN" sz="2800" dirty="0" err="1"/>
              <a:t>AutoTAMP</a:t>
            </a:r>
            <a:r>
              <a:rPr lang="en-US" altLang="zh-CN" sz="2800" dirty="0"/>
              <a:t>)</a:t>
            </a:r>
            <a:endParaRPr lang="en-US" sz="2800" dirty="0"/>
          </a:p>
        </p:txBody>
      </p:sp>
      <p:sp>
        <p:nvSpPr>
          <p:cNvPr id="95" name="Rounded Rectangle 94">
            <a:extLst>
              <a:ext uri="{FF2B5EF4-FFF2-40B4-BE49-F238E27FC236}">
                <a16:creationId xmlns:a16="http://schemas.microsoft.com/office/drawing/2014/main" id="{B4BB255A-F491-5A6A-95C3-4126E9245D66}"/>
              </a:ext>
            </a:extLst>
          </p:cNvPr>
          <p:cNvSpPr/>
          <p:nvPr/>
        </p:nvSpPr>
        <p:spPr>
          <a:xfrm>
            <a:off x="6129042" y="1700232"/>
            <a:ext cx="2862880" cy="983931"/>
          </a:xfrm>
          <a:prstGeom prst="roundRect">
            <a:avLst/>
          </a:prstGeom>
          <a:solidFill>
            <a:srgbClr val="FF93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ctr" defTabSz="685800" hangingPunct="1">
              <a:spcBef>
                <a:spcPts val="0"/>
              </a:spcBef>
              <a:buClrTx/>
              <a:buSzTx/>
              <a:buNone/>
            </a:pPr>
            <a:r>
              <a:rPr lang="en-CN" sz="1350" b="1" kern="1200">
                <a:solidFill>
                  <a:prstClr val="white"/>
                </a:solidFill>
                <a:latin typeface="Calibri" panose="020F0502020204030204"/>
                <a:sym typeface="Arial"/>
              </a:rPr>
              <a:t>Temporal Logic task specification</a:t>
            </a:r>
            <a:r>
              <a:rPr lang="zh-CN" altLang="en-US" sz="1350" b="1" kern="1200" dirty="0">
                <a:solidFill>
                  <a:prstClr val="white"/>
                </a:solidFill>
                <a:latin typeface="Calibri" panose="020F0502020204030204"/>
                <a:ea typeface="等线" panose="02010600030101010101" pitchFamily="2" charset="-122"/>
                <a:sym typeface="Arial"/>
              </a:rPr>
              <a:t> </a:t>
            </a:r>
            <a:br>
              <a:rPr lang="en-US" altLang="zh-CN" sz="1350" b="1" kern="1200" dirty="0">
                <a:solidFill>
                  <a:prstClr val="white"/>
                </a:solidFill>
                <a:latin typeface="Calibri" panose="020F0502020204030204"/>
                <a:ea typeface="等线" panose="02010600030101010101" pitchFamily="2" charset="-122"/>
                <a:sym typeface="Arial"/>
              </a:rPr>
            </a:br>
            <a:endParaRPr lang="en-CN" sz="1350" b="1" kern="1200" dirty="0">
              <a:solidFill>
                <a:prstClr val="white"/>
              </a:solidFill>
              <a:latin typeface="Calibri" panose="020F0502020204030204"/>
              <a:sym typeface="Arial"/>
            </a:endParaRPr>
          </a:p>
        </p:txBody>
      </p:sp>
      <p:sp>
        <p:nvSpPr>
          <p:cNvPr id="97" name="Rounded Rectangle 96">
            <a:extLst>
              <a:ext uri="{FF2B5EF4-FFF2-40B4-BE49-F238E27FC236}">
                <a16:creationId xmlns:a16="http://schemas.microsoft.com/office/drawing/2014/main" id="{DFF60251-5198-5743-17A2-9ABF325A09EA}"/>
              </a:ext>
            </a:extLst>
          </p:cNvPr>
          <p:cNvSpPr/>
          <p:nvPr/>
        </p:nvSpPr>
        <p:spPr>
          <a:xfrm>
            <a:off x="6576997" y="4577521"/>
            <a:ext cx="1966985" cy="304754"/>
          </a:xfrm>
          <a:prstGeom prst="roundRect">
            <a:avLst/>
          </a:prstGeom>
          <a:solidFill>
            <a:srgbClr val="FF93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85800" hangingPunct="1">
              <a:spcBef>
                <a:spcPts val="0"/>
              </a:spcBef>
              <a:buClrTx/>
              <a:buSzTx/>
              <a:buNone/>
            </a:pPr>
            <a:r>
              <a:rPr lang="en-US" altLang="zh-CN" sz="1350" kern="1200" dirty="0">
                <a:solidFill>
                  <a:prstClr val="white"/>
                </a:solidFill>
                <a:latin typeface="Calibri" panose="020F0502020204030204"/>
                <a:ea typeface="等线" panose="02010600030101010101" pitchFamily="2" charset="-122"/>
                <a:sym typeface="Arial"/>
              </a:rPr>
              <a:t>Intermediate</a:t>
            </a:r>
            <a:r>
              <a:rPr lang="zh-CN" altLang="en-US" sz="1350" kern="1200" dirty="0">
                <a:solidFill>
                  <a:prstClr val="white"/>
                </a:solidFill>
                <a:latin typeface="Calibri" panose="020F0502020204030204"/>
                <a:ea typeface="等线" panose="02010600030101010101" pitchFamily="2" charset="-122"/>
                <a:sym typeface="Arial"/>
              </a:rPr>
              <a:t> </a:t>
            </a:r>
            <a:r>
              <a:rPr lang="en-US" sz="1350" kern="1200" dirty="0">
                <a:solidFill>
                  <a:prstClr val="white"/>
                </a:solidFill>
                <a:latin typeface="Calibri" panose="020F0502020204030204"/>
                <a:sym typeface="Arial"/>
              </a:rPr>
              <a:t>Plan</a:t>
            </a:r>
            <a:endParaRPr lang="en-CN" sz="1350" kern="1200" dirty="0">
              <a:solidFill>
                <a:prstClr val="white"/>
              </a:solidFill>
              <a:latin typeface="Calibri" panose="020F0502020204030204"/>
              <a:sym typeface="Arial"/>
            </a:endParaRPr>
          </a:p>
        </p:txBody>
      </p:sp>
      <p:cxnSp>
        <p:nvCxnSpPr>
          <p:cNvPr id="98" name="Straight Arrow Connector 97">
            <a:extLst>
              <a:ext uri="{FF2B5EF4-FFF2-40B4-BE49-F238E27FC236}">
                <a16:creationId xmlns:a16="http://schemas.microsoft.com/office/drawing/2014/main" id="{3C674AD8-30AA-D653-D4F2-52BC15948375}"/>
              </a:ext>
            </a:extLst>
          </p:cNvPr>
          <p:cNvCxnSpPr>
            <a:cxnSpLocks/>
            <a:stCxn id="95" idx="2"/>
            <a:endCxn id="100" idx="0"/>
          </p:cNvCxnSpPr>
          <p:nvPr/>
        </p:nvCxnSpPr>
        <p:spPr>
          <a:xfrm>
            <a:off x="7560483" y="2684162"/>
            <a:ext cx="13" cy="341728"/>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99" name="Right Brace 98">
            <a:extLst>
              <a:ext uri="{FF2B5EF4-FFF2-40B4-BE49-F238E27FC236}">
                <a16:creationId xmlns:a16="http://schemas.microsoft.com/office/drawing/2014/main" id="{65BA0F8D-FB7E-F9E4-27F7-8EB4C7BF86AC}"/>
              </a:ext>
            </a:extLst>
          </p:cNvPr>
          <p:cNvSpPr/>
          <p:nvPr/>
        </p:nvSpPr>
        <p:spPr>
          <a:xfrm>
            <a:off x="3445322" y="2264232"/>
            <a:ext cx="197372" cy="1897337"/>
          </a:xfrm>
          <a:prstGeom prst="rightBrace">
            <a:avLst>
              <a:gd name="adj1" fmla="val 8333"/>
              <a:gd name="adj2" fmla="val 5262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indent="0" algn="ctr" defTabSz="685800" hangingPunct="1">
              <a:spcBef>
                <a:spcPts val="0"/>
              </a:spcBef>
              <a:buClrTx/>
              <a:buSzTx/>
              <a:buNone/>
            </a:pPr>
            <a:endParaRPr lang="en-CN" sz="900" kern="1200">
              <a:solidFill>
                <a:prstClr val="black"/>
              </a:solidFill>
              <a:latin typeface="Calibri" panose="020F0502020204030204"/>
              <a:sym typeface="Arial"/>
            </a:endParaRPr>
          </a:p>
        </p:txBody>
      </p:sp>
      <p:sp>
        <p:nvSpPr>
          <p:cNvPr id="100" name="Rounded Rectangle 99">
            <a:extLst>
              <a:ext uri="{FF2B5EF4-FFF2-40B4-BE49-F238E27FC236}">
                <a16:creationId xmlns:a16="http://schemas.microsoft.com/office/drawing/2014/main" id="{701EF94D-6D17-8572-5E3C-853C2B96D8BE}"/>
              </a:ext>
            </a:extLst>
          </p:cNvPr>
          <p:cNvSpPr/>
          <p:nvPr/>
        </p:nvSpPr>
        <p:spPr>
          <a:xfrm>
            <a:off x="6577009" y="3025891"/>
            <a:ext cx="1966972" cy="501421"/>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85800" hangingPunct="1">
              <a:spcBef>
                <a:spcPts val="0"/>
              </a:spcBef>
              <a:buClrTx/>
              <a:buSzTx/>
              <a:buNone/>
            </a:pPr>
            <a:r>
              <a:rPr lang="en-CN" sz="1350" kern="1200" dirty="0">
                <a:solidFill>
                  <a:prstClr val="white"/>
                </a:solidFill>
                <a:latin typeface="Calibri" panose="020F0502020204030204"/>
                <a:sym typeface="Arial"/>
              </a:rPr>
              <a:t>Algo. </a:t>
            </a:r>
            <a:r>
              <a:rPr lang="en-US" sz="1350" kern="1200" dirty="0">
                <a:solidFill>
                  <a:prstClr val="white"/>
                </a:solidFill>
                <a:latin typeface="Calibri" panose="020F0502020204030204"/>
                <a:sym typeface="Arial"/>
              </a:rPr>
              <a:t>b</a:t>
            </a:r>
            <a:r>
              <a:rPr lang="en-CN" sz="1350" kern="1200" dirty="0">
                <a:solidFill>
                  <a:prstClr val="white"/>
                </a:solidFill>
                <a:latin typeface="Calibri" panose="020F0502020204030204"/>
                <a:sym typeface="Arial"/>
              </a:rPr>
              <a:t>ased syntactic checker/LLM iteration</a:t>
            </a:r>
          </a:p>
        </p:txBody>
      </p:sp>
      <p:cxnSp>
        <p:nvCxnSpPr>
          <p:cNvPr id="101" name="Straight Arrow Connector 100">
            <a:extLst>
              <a:ext uri="{FF2B5EF4-FFF2-40B4-BE49-F238E27FC236}">
                <a16:creationId xmlns:a16="http://schemas.microsoft.com/office/drawing/2014/main" id="{FF9DE7E7-0902-27E7-EFEA-39AC661CED7F}"/>
              </a:ext>
            </a:extLst>
          </p:cNvPr>
          <p:cNvCxnSpPr>
            <a:cxnSpLocks/>
            <a:stCxn id="100" idx="2"/>
            <a:endCxn id="103" idx="0"/>
          </p:cNvCxnSpPr>
          <p:nvPr/>
        </p:nvCxnSpPr>
        <p:spPr>
          <a:xfrm flipH="1">
            <a:off x="7560495" y="3527311"/>
            <a:ext cx="1" cy="124904"/>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FD839DDE-B0AF-82CB-8102-D1A4952DF440}"/>
              </a:ext>
            </a:extLst>
          </p:cNvPr>
          <p:cNvCxnSpPr>
            <a:cxnSpLocks/>
            <a:stCxn id="103" idx="2"/>
            <a:endCxn id="97" idx="0"/>
          </p:cNvCxnSpPr>
          <p:nvPr/>
        </p:nvCxnSpPr>
        <p:spPr>
          <a:xfrm flipH="1">
            <a:off x="7560490" y="4367797"/>
            <a:ext cx="5" cy="209725"/>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40ACFE37-F5F9-9A00-AC5F-13A7EF1EE4EB}"/>
              </a:ext>
            </a:extLst>
          </p:cNvPr>
          <p:cNvSpPr txBox="1"/>
          <p:nvPr/>
        </p:nvSpPr>
        <p:spPr>
          <a:xfrm>
            <a:off x="6729613" y="3652216"/>
            <a:ext cx="1661762" cy="715581"/>
          </a:xfrm>
          <a:prstGeom prst="rect">
            <a:avLst/>
          </a:prstGeom>
          <a:noFill/>
        </p:spPr>
        <p:txBody>
          <a:bodyPr wrap="square" rtlCol="0">
            <a:spAutoFit/>
          </a:bodyPr>
          <a:lstStyle/>
          <a:p>
            <a:pPr marL="0" indent="0" algn="ctr" defTabSz="685800" hangingPunct="1">
              <a:spcBef>
                <a:spcPts val="0"/>
              </a:spcBef>
              <a:buClrTx/>
              <a:buSzTx/>
              <a:buNone/>
            </a:pPr>
            <a:r>
              <a:rPr lang="en-US" sz="1350" kern="1200" dirty="0">
                <a:solidFill>
                  <a:prstClr val="black"/>
                </a:solidFill>
                <a:ea typeface="+mn-ea"/>
                <a:cs typeface="Arial"/>
                <a:sym typeface="Arial"/>
              </a:rPr>
              <a:t>Formal planner</a:t>
            </a:r>
            <a:r>
              <a:rPr lang="zh-CN" altLang="en-US" sz="1350" kern="1200" dirty="0">
                <a:solidFill>
                  <a:prstClr val="black"/>
                </a:solidFill>
                <a:ea typeface="等线" panose="02010600030101010101" pitchFamily="2" charset="-122"/>
                <a:cs typeface="Arial"/>
                <a:sym typeface="Arial"/>
              </a:rPr>
              <a:t> </a:t>
            </a:r>
            <a:br>
              <a:rPr lang="en-US" altLang="zh-CN" sz="1350" kern="1200" dirty="0">
                <a:solidFill>
                  <a:prstClr val="black"/>
                </a:solidFill>
                <a:ea typeface="等线" panose="02010600030101010101" pitchFamily="2" charset="-122"/>
                <a:cs typeface="Arial"/>
                <a:sym typeface="Arial"/>
              </a:rPr>
            </a:br>
            <a:r>
              <a:rPr lang="en-US" altLang="zh-CN" sz="1350" kern="1200" dirty="0">
                <a:solidFill>
                  <a:prstClr val="black"/>
                </a:solidFill>
                <a:ea typeface="等线" panose="02010600030101010101" pitchFamily="2" charset="-122"/>
                <a:cs typeface="Arial"/>
                <a:sym typeface="Arial"/>
              </a:rPr>
              <a:t>(currently</a:t>
            </a:r>
            <a:r>
              <a:rPr lang="zh-CN" altLang="en-US" sz="1350" kern="1200" dirty="0">
                <a:solidFill>
                  <a:prstClr val="black"/>
                </a:solidFill>
                <a:ea typeface="等线" panose="02010600030101010101" pitchFamily="2" charset="-122"/>
                <a:cs typeface="Arial"/>
                <a:sym typeface="Arial"/>
              </a:rPr>
              <a:t> </a:t>
            </a:r>
            <a:r>
              <a:rPr lang="en-US" altLang="zh-CN" sz="1350" kern="1200" dirty="0">
                <a:solidFill>
                  <a:prstClr val="black"/>
                </a:solidFill>
                <a:ea typeface="等线" panose="02010600030101010101" pitchFamily="2" charset="-122"/>
                <a:cs typeface="Arial"/>
                <a:sym typeface="Arial"/>
              </a:rPr>
              <a:t>a</a:t>
            </a:r>
            <a:r>
              <a:rPr lang="zh-CN" altLang="en-US" sz="1350" kern="1200" dirty="0">
                <a:solidFill>
                  <a:prstClr val="black"/>
                </a:solidFill>
                <a:ea typeface="等线" panose="02010600030101010101" pitchFamily="2" charset="-122"/>
                <a:cs typeface="Arial"/>
                <a:sym typeface="Arial"/>
              </a:rPr>
              <a:t> </a:t>
            </a:r>
            <a:r>
              <a:rPr lang="en-US" altLang="zh-CN" sz="1350" kern="1200" dirty="0">
                <a:solidFill>
                  <a:prstClr val="black"/>
                </a:solidFill>
                <a:ea typeface="等线" panose="02010600030101010101" pitchFamily="2" charset="-122"/>
                <a:cs typeface="Arial"/>
                <a:sym typeface="Arial"/>
              </a:rPr>
              <a:t>TL-based</a:t>
            </a:r>
            <a:r>
              <a:rPr lang="zh-CN" altLang="en-US" sz="1350" kern="1200" dirty="0">
                <a:solidFill>
                  <a:prstClr val="black"/>
                </a:solidFill>
                <a:ea typeface="等线" panose="02010600030101010101" pitchFamily="2" charset="-122"/>
                <a:cs typeface="Arial"/>
                <a:sym typeface="Arial"/>
              </a:rPr>
              <a:t> </a:t>
            </a:r>
            <a:r>
              <a:rPr lang="en-US" altLang="zh-CN" sz="1350" kern="1200" dirty="0">
                <a:solidFill>
                  <a:prstClr val="black"/>
                </a:solidFill>
                <a:ea typeface="等线" panose="02010600030101010101" pitchFamily="2" charset="-122"/>
                <a:cs typeface="Arial"/>
                <a:sym typeface="Arial"/>
              </a:rPr>
              <a:t>TAMP</a:t>
            </a:r>
            <a:r>
              <a:rPr lang="zh-CN" altLang="en-US" sz="1350" kern="1200" dirty="0">
                <a:solidFill>
                  <a:prstClr val="black"/>
                </a:solidFill>
                <a:ea typeface="等线" panose="02010600030101010101" pitchFamily="2" charset="-122"/>
                <a:cs typeface="Arial"/>
                <a:sym typeface="Arial"/>
              </a:rPr>
              <a:t> </a:t>
            </a:r>
            <a:r>
              <a:rPr lang="en-US" altLang="zh-CN" sz="1350" kern="1200" dirty="0">
                <a:solidFill>
                  <a:prstClr val="black"/>
                </a:solidFill>
                <a:ea typeface="等线" panose="02010600030101010101" pitchFamily="2" charset="-122"/>
                <a:cs typeface="Arial"/>
                <a:sym typeface="Arial"/>
              </a:rPr>
              <a:t>planner)</a:t>
            </a:r>
            <a:endParaRPr lang="en-CN" sz="1350" kern="1200" dirty="0">
              <a:solidFill>
                <a:prstClr val="black"/>
              </a:solidFill>
              <a:ea typeface="+mn-ea"/>
              <a:cs typeface="Arial"/>
              <a:sym typeface="Arial"/>
            </a:endParaRPr>
          </a:p>
        </p:txBody>
      </p:sp>
      <p:sp>
        <p:nvSpPr>
          <p:cNvPr id="104" name="Rounded Rectangle 103">
            <a:extLst>
              <a:ext uri="{FF2B5EF4-FFF2-40B4-BE49-F238E27FC236}">
                <a16:creationId xmlns:a16="http://schemas.microsoft.com/office/drawing/2014/main" id="{3DFBA188-7973-4265-1A97-A99FD6947D5C}"/>
              </a:ext>
            </a:extLst>
          </p:cNvPr>
          <p:cNvSpPr/>
          <p:nvPr/>
        </p:nvSpPr>
        <p:spPr>
          <a:xfrm>
            <a:off x="4582298" y="3747755"/>
            <a:ext cx="1661735" cy="501419"/>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85800" hangingPunct="1">
              <a:spcBef>
                <a:spcPts val="0"/>
              </a:spcBef>
              <a:buClrTx/>
              <a:buSzTx/>
              <a:buNone/>
            </a:pPr>
            <a:r>
              <a:rPr lang="en-US" sz="1350" kern="1200" dirty="0">
                <a:solidFill>
                  <a:prstClr val="white"/>
                </a:solidFill>
                <a:latin typeface="Calibri" panose="020F0502020204030204"/>
                <a:sym typeface="Arial"/>
              </a:rPr>
              <a:t>Semantic </a:t>
            </a:r>
            <a:r>
              <a:rPr lang="en-CN" sz="1350" kern="1200" dirty="0">
                <a:solidFill>
                  <a:prstClr val="white"/>
                </a:solidFill>
                <a:latin typeface="Calibri" panose="020F0502020204030204"/>
                <a:sym typeface="Arial"/>
              </a:rPr>
              <a:t>checker: </a:t>
            </a:r>
          </a:p>
          <a:p>
            <a:pPr marL="0" indent="0" algn="ctr" defTabSz="685800" hangingPunct="1">
              <a:spcBef>
                <a:spcPts val="0"/>
              </a:spcBef>
              <a:buClrTx/>
              <a:buSzTx/>
              <a:buNone/>
            </a:pPr>
            <a:r>
              <a:rPr lang="en-CN" sz="1350" kern="1200" dirty="0">
                <a:solidFill>
                  <a:prstClr val="white"/>
                </a:solidFill>
                <a:latin typeface="Calibri" panose="020F0502020204030204"/>
                <a:sym typeface="Arial"/>
              </a:rPr>
              <a:t>LLM auto-iteration</a:t>
            </a:r>
          </a:p>
        </p:txBody>
      </p:sp>
      <p:cxnSp>
        <p:nvCxnSpPr>
          <p:cNvPr id="105" name="Straight Arrow Connector 104">
            <a:extLst>
              <a:ext uri="{FF2B5EF4-FFF2-40B4-BE49-F238E27FC236}">
                <a16:creationId xmlns:a16="http://schemas.microsoft.com/office/drawing/2014/main" id="{161B6E69-973A-8483-485F-A312A2638314}"/>
              </a:ext>
            </a:extLst>
          </p:cNvPr>
          <p:cNvCxnSpPr>
            <a:cxnSpLocks/>
            <a:stCxn id="97" idx="1"/>
            <a:endCxn id="111" idx="3"/>
          </p:cNvCxnSpPr>
          <p:nvPr/>
        </p:nvCxnSpPr>
        <p:spPr>
          <a:xfrm flipH="1" flipV="1">
            <a:off x="6244032" y="4729899"/>
            <a:ext cx="332964" cy="1"/>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DFA37424-AB82-24C4-1BC0-1BA6159F5B8C}"/>
              </a:ext>
            </a:extLst>
          </p:cNvPr>
          <p:cNvSpPr txBox="1"/>
          <p:nvPr/>
        </p:nvSpPr>
        <p:spPr>
          <a:xfrm>
            <a:off x="459457" y="2095574"/>
            <a:ext cx="1824330" cy="276999"/>
          </a:xfrm>
          <a:prstGeom prst="rect">
            <a:avLst/>
          </a:prstGeom>
          <a:noFill/>
        </p:spPr>
        <p:txBody>
          <a:bodyPr wrap="square" rtlCol="0">
            <a:spAutoFit/>
          </a:bodyPr>
          <a:lstStyle/>
          <a:p>
            <a:pPr marL="0" indent="0" defTabSz="685800" hangingPunct="1">
              <a:spcBef>
                <a:spcPts val="0"/>
              </a:spcBef>
              <a:buClrTx/>
              <a:buSzTx/>
              <a:buNone/>
            </a:pPr>
            <a:r>
              <a:rPr lang="en-US" sz="1200" b="1" kern="1200" dirty="0">
                <a:solidFill>
                  <a:prstClr val="black"/>
                </a:solidFill>
                <a:ea typeface="+mn-ea"/>
                <a:cs typeface="Arial"/>
                <a:sym typeface="Arial"/>
              </a:rPr>
              <a:t>Language instruction</a:t>
            </a:r>
            <a:endParaRPr lang="en-CN" sz="1200" b="1" kern="1200" dirty="0">
              <a:solidFill>
                <a:prstClr val="black"/>
              </a:solidFill>
              <a:ea typeface="+mn-ea"/>
              <a:cs typeface="Arial"/>
              <a:sym typeface="Arial"/>
            </a:endParaRPr>
          </a:p>
        </p:txBody>
      </p:sp>
      <p:sp>
        <p:nvSpPr>
          <p:cNvPr id="109" name="TextBox 108">
            <a:extLst>
              <a:ext uri="{FF2B5EF4-FFF2-40B4-BE49-F238E27FC236}">
                <a16:creationId xmlns:a16="http://schemas.microsoft.com/office/drawing/2014/main" id="{CCBD70B4-ACE6-FBF6-4F8F-98AD325F102C}"/>
              </a:ext>
            </a:extLst>
          </p:cNvPr>
          <p:cNvSpPr txBox="1"/>
          <p:nvPr/>
        </p:nvSpPr>
        <p:spPr>
          <a:xfrm>
            <a:off x="489416" y="2995796"/>
            <a:ext cx="1982208" cy="276999"/>
          </a:xfrm>
          <a:prstGeom prst="rect">
            <a:avLst/>
          </a:prstGeom>
          <a:noFill/>
        </p:spPr>
        <p:txBody>
          <a:bodyPr wrap="square" rtlCol="0">
            <a:spAutoFit/>
          </a:bodyPr>
          <a:lstStyle/>
          <a:p>
            <a:pPr marL="0" indent="0" defTabSz="685800" hangingPunct="1">
              <a:spcBef>
                <a:spcPts val="0"/>
              </a:spcBef>
              <a:buClrTx/>
              <a:buSzTx/>
              <a:buNone/>
            </a:pPr>
            <a:r>
              <a:rPr lang="en-US" sz="1200" b="1" kern="1200" dirty="0">
                <a:solidFill>
                  <a:prstClr val="black"/>
                </a:solidFill>
                <a:ea typeface="+mn-ea"/>
                <a:cs typeface="Arial"/>
                <a:sym typeface="Arial"/>
              </a:rPr>
              <a:t>S</a:t>
            </a:r>
            <a:r>
              <a:rPr lang="en-CN" sz="1200" b="1" kern="1200" dirty="0">
                <a:solidFill>
                  <a:prstClr val="black"/>
                </a:solidFill>
                <a:ea typeface="+mn-ea"/>
                <a:cs typeface="Arial"/>
                <a:sym typeface="Arial"/>
              </a:rPr>
              <a:t>tate observation</a:t>
            </a:r>
          </a:p>
        </p:txBody>
      </p:sp>
      <p:cxnSp>
        <p:nvCxnSpPr>
          <p:cNvPr id="110" name="Straight Arrow Connector 109">
            <a:extLst>
              <a:ext uri="{FF2B5EF4-FFF2-40B4-BE49-F238E27FC236}">
                <a16:creationId xmlns:a16="http://schemas.microsoft.com/office/drawing/2014/main" id="{BB540A37-E15D-3BF8-6EF5-8972626CD415}"/>
              </a:ext>
            </a:extLst>
          </p:cNvPr>
          <p:cNvCxnSpPr>
            <a:cxnSpLocks/>
            <a:stCxn id="111" idx="0"/>
            <a:endCxn id="104" idx="2"/>
          </p:cNvCxnSpPr>
          <p:nvPr/>
        </p:nvCxnSpPr>
        <p:spPr>
          <a:xfrm flipH="1" flipV="1">
            <a:off x="5413165" y="4249173"/>
            <a:ext cx="1" cy="328348"/>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11" name="Rounded Rectangle 110">
            <a:extLst>
              <a:ext uri="{FF2B5EF4-FFF2-40B4-BE49-F238E27FC236}">
                <a16:creationId xmlns:a16="http://schemas.microsoft.com/office/drawing/2014/main" id="{79446DF9-82AE-05BB-18DE-03576D2CEC3A}"/>
              </a:ext>
            </a:extLst>
          </p:cNvPr>
          <p:cNvSpPr/>
          <p:nvPr/>
        </p:nvSpPr>
        <p:spPr>
          <a:xfrm>
            <a:off x="4582298" y="4577521"/>
            <a:ext cx="1661735" cy="304755"/>
          </a:xfrm>
          <a:prstGeom prst="roundRect">
            <a:avLst/>
          </a:prstGeom>
          <a:solidFill>
            <a:srgbClr val="FF93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85800" hangingPunct="1">
              <a:spcBef>
                <a:spcPts val="0"/>
              </a:spcBef>
              <a:buClrTx/>
              <a:buSzTx/>
              <a:buNone/>
            </a:pPr>
            <a:r>
              <a:rPr lang="en-CN" sz="1350" kern="1200">
                <a:solidFill>
                  <a:prstClr val="white"/>
                </a:solidFill>
                <a:latin typeface="Calibri" panose="020F0502020204030204"/>
                <a:sym typeface="Arial"/>
              </a:rPr>
              <a:t>State</a:t>
            </a:r>
            <a:r>
              <a:rPr lang="en-US" altLang="zh-CN" sz="1350" kern="1200" dirty="0">
                <a:solidFill>
                  <a:prstClr val="white"/>
                </a:solidFill>
                <a:latin typeface="Calibri" panose="020F0502020204030204"/>
                <a:ea typeface="等线" panose="02010600030101010101" pitchFamily="2" charset="-122"/>
                <a:sym typeface="Arial"/>
              </a:rPr>
              <a:t>-time</a:t>
            </a:r>
            <a:r>
              <a:rPr lang="en-CN" sz="1350" kern="1200">
                <a:solidFill>
                  <a:prstClr val="white"/>
                </a:solidFill>
                <a:latin typeface="Calibri" panose="020F0502020204030204"/>
                <a:sym typeface="Arial"/>
              </a:rPr>
              <a:t> sequence</a:t>
            </a:r>
            <a:endParaRPr lang="en-CN" sz="1350" kern="1200" dirty="0">
              <a:solidFill>
                <a:prstClr val="white"/>
              </a:solidFill>
              <a:latin typeface="Calibri" panose="020F0502020204030204"/>
              <a:sym typeface="Arial"/>
            </a:endParaRPr>
          </a:p>
        </p:txBody>
      </p:sp>
      <p:cxnSp>
        <p:nvCxnSpPr>
          <p:cNvPr id="114" name="Straight Arrow Connector 113">
            <a:extLst>
              <a:ext uri="{FF2B5EF4-FFF2-40B4-BE49-F238E27FC236}">
                <a16:creationId xmlns:a16="http://schemas.microsoft.com/office/drawing/2014/main" id="{6CD57150-42E4-8608-7782-BBC700BA6EB4}"/>
              </a:ext>
            </a:extLst>
          </p:cNvPr>
          <p:cNvCxnSpPr>
            <a:cxnSpLocks/>
            <a:stCxn id="97" idx="2"/>
            <a:endCxn id="115" idx="0"/>
          </p:cNvCxnSpPr>
          <p:nvPr/>
        </p:nvCxnSpPr>
        <p:spPr>
          <a:xfrm flipH="1">
            <a:off x="7560482" y="4882275"/>
            <a:ext cx="6" cy="357748"/>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15" name="Rounded Rectangle 114">
            <a:extLst>
              <a:ext uri="{FF2B5EF4-FFF2-40B4-BE49-F238E27FC236}">
                <a16:creationId xmlns:a16="http://schemas.microsoft.com/office/drawing/2014/main" id="{4F008EA0-5A23-4145-D802-9CA1E30F6E90}"/>
              </a:ext>
            </a:extLst>
          </p:cNvPr>
          <p:cNvSpPr/>
          <p:nvPr/>
        </p:nvSpPr>
        <p:spPr>
          <a:xfrm>
            <a:off x="6576996" y="5240023"/>
            <a:ext cx="1966972" cy="304754"/>
          </a:xfrm>
          <a:prstGeom prst="roundRect">
            <a:avLst/>
          </a:prstGeom>
          <a:solidFill>
            <a:srgbClr val="FF93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85800" hangingPunct="1">
              <a:spcBef>
                <a:spcPts val="0"/>
              </a:spcBef>
              <a:buClrTx/>
              <a:buSzTx/>
              <a:buNone/>
            </a:pPr>
            <a:r>
              <a:rPr lang="en-CN" sz="1350" kern="1200">
                <a:solidFill>
                  <a:prstClr val="white"/>
                </a:solidFill>
                <a:latin typeface="Calibri" panose="020F0502020204030204"/>
                <a:sym typeface="Arial"/>
              </a:rPr>
              <a:t>Final </a:t>
            </a:r>
            <a:r>
              <a:rPr lang="en-US" sz="1350" kern="1200" dirty="0">
                <a:solidFill>
                  <a:prstClr val="white"/>
                </a:solidFill>
                <a:latin typeface="Calibri" panose="020F0502020204030204"/>
                <a:sym typeface="Arial"/>
              </a:rPr>
              <a:t>Plan</a:t>
            </a:r>
            <a:endParaRPr lang="en-CN" sz="1350" kern="1200" dirty="0">
              <a:solidFill>
                <a:prstClr val="white"/>
              </a:solidFill>
              <a:latin typeface="Calibri" panose="020F0502020204030204"/>
              <a:sym typeface="Arial"/>
            </a:endParaRPr>
          </a:p>
        </p:txBody>
      </p:sp>
      <p:sp>
        <p:nvSpPr>
          <p:cNvPr id="116" name="TextBox 115">
            <a:extLst>
              <a:ext uri="{FF2B5EF4-FFF2-40B4-BE49-F238E27FC236}">
                <a16:creationId xmlns:a16="http://schemas.microsoft.com/office/drawing/2014/main" id="{1CC2158B-A5AB-C2A1-07ED-986ADA572097}"/>
              </a:ext>
            </a:extLst>
          </p:cNvPr>
          <p:cNvSpPr txBox="1"/>
          <p:nvPr/>
        </p:nvSpPr>
        <p:spPr>
          <a:xfrm>
            <a:off x="7578825" y="4927544"/>
            <a:ext cx="1298510" cy="300082"/>
          </a:xfrm>
          <a:prstGeom prst="rect">
            <a:avLst/>
          </a:prstGeom>
          <a:noFill/>
        </p:spPr>
        <p:txBody>
          <a:bodyPr wrap="square" rtlCol="0">
            <a:spAutoFit/>
          </a:bodyPr>
          <a:lstStyle/>
          <a:p>
            <a:pPr marL="0" indent="0" defTabSz="685800" hangingPunct="1">
              <a:spcBef>
                <a:spcPts val="0"/>
              </a:spcBef>
              <a:buClrTx/>
              <a:buSzTx/>
              <a:buNone/>
            </a:pPr>
            <a:r>
              <a:rPr lang="en-US" sz="1350" kern="1200" dirty="0">
                <a:solidFill>
                  <a:prstClr val="black"/>
                </a:solidFill>
                <a:ea typeface="+mn-ea"/>
                <a:cs typeface="Arial"/>
                <a:sym typeface="Arial"/>
              </a:rPr>
              <a:t>Converged!</a:t>
            </a:r>
            <a:endParaRPr lang="en-CN" sz="1350" kern="1200" dirty="0">
              <a:solidFill>
                <a:prstClr val="black"/>
              </a:solidFill>
              <a:ea typeface="+mn-ea"/>
              <a:cs typeface="Arial"/>
              <a:sym typeface="Arial"/>
            </a:endParaRPr>
          </a:p>
        </p:txBody>
      </p:sp>
      <p:pic>
        <p:nvPicPr>
          <p:cNvPr id="133" name="Picture 2" descr="300169453">
            <a:extLst>
              <a:ext uri="{FF2B5EF4-FFF2-40B4-BE49-F238E27FC236}">
                <a16:creationId xmlns:a16="http://schemas.microsoft.com/office/drawing/2014/main" id="{4AB3BF20-44DC-916D-3B95-66B1C48B66D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551" t="18389" r="19554" b="18477"/>
          <a:stretch/>
        </p:blipFill>
        <p:spPr bwMode="auto">
          <a:xfrm>
            <a:off x="6281120" y="3771242"/>
            <a:ext cx="483641" cy="50142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2574338-EFF5-5CCE-FD4A-7D7EC8A383B8}"/>
                  </a:ext>
                </a:extLst>
              </p:cNvPr>
              <p:cNvSpPr txBox="1"/>
              <p:nvPr/>
            </p:nvSpPr>
            <p:spPr>
              <a:xfrm>
                <a:off x="6335683" y="2054972"/>
                <a:ext cx="2486285" cy="821379"/>
              </a:xfrm>
              <a:prstGeom prst="rect">
                <a:avLst/>
              </a:prstGeom>
              <a:noFill/>
            </p:spPr>
            <p:txBody>
              <a:bodyPr wrap="square" lIns="0" tIns="0" rIns="0" bIns="0" rtlCol="0">
                <a:spAutoFit/>
              </a:bodyPr>
              <a:lstStyle/>
              <a:p>
                <a:pPr marL="0" indent="0" algn="ctr" defTabSz="685800" hangingPunct="1">
                  <a:spcBef>
                    <a:spcPts val="0"/>
                  </a:spcBef>
                  <a:buClrTx/>
                  <a:buSzTx/>
                  <a:buNone/>
                </a:pPr>
                <a14:m>
                  <m:oMathPara xmlns:m="http://schemas.openxmlformats.org/officeDocument/2006/math">
                    <m:oMathParaPr>
                      <m:jc m:val="centerGroup"/>
                    </m:oMathParaPr>
                    <m:oMath xmlns:m="http://schemas.openxmlformats.org/officeDocument/2006/math">
                      <m:r>
                        <m:rPr>
                          <m:nor/>
                        </m:rPr>
                        <a:rPr lang="en-CN" sz="1350" i="1" kern="1200" dirty="0">
                          <a:solidFill>
                            <a:prstClr val="white"/>
                          </a:solidFill>
                          <a:ea typeface="+mn-ea"/>
                          <a:cs typeface="Arial"/>
                          <a:sym typeface="Arial"/>
                        </a:rPr>
                        <m:t>finally</m:t>
                      </m:r>
                      <m:r>
                        <m:rPr>
                          <m:nor/>
                        </m:rPr>
                        <a:rPr lang="en-CN" sz="1350" i="1" kern="1200" dirty="0">
                          <a:solidFill>
                            <a:prstClr val="white"/>
                          </a:solidFill>
                          <a:ea typeface="+mn-ea"/>
                          <a:cs typeface="Arial"/>
                          <a:sym typeface="Arial"/>
                        </a:rPr>
                        <m:t>(</m:t>
                      </m:r>
                      <m:r>
                        <m:rPr>
                          <m:nor/>
                        </m:rPr>
                        <a:rPr lang="en-CN" sz="1350" i="1" kern="1200" dirty="0">
                          <a:solidFill>
                            <a:prstClr val="white"/>
                          </a:solidFill>
                          <a:ea typeface="+mn-ea"/>
                          <a:cs typeface="Arial"/>
                          <a:sym typeface="Arial"/>
                        </a:rPr>
                        <m:t>goal</m:t>
                      </m:r>
                      <m:r>
                        <m:rPr>
                          <m:nor/>
                        </m:rPr>
                        <a:rPr lang="en-CN" sz="1350" i="1" kern="1200" dirty="0">
                          <a:solidFill>
                            <a:prstClr val="white"/>
                          </a:solidFill>
                          <a:ea typeface="+mn-ea"/>
                          <a:cs typeface="Arial"/>
                          <a:sym typeface="Arial"/>
                        </a:rPr>
                        <m:t>1 </m:t>
                      </m:r>
                      <m:r>
                        <m:rPr>
                          <m:nor/>
                        </m:rPr>
                        <a:rPr lang="en-CN" sz="1350" i="1" kern="1200" dirty="0">
                          <a:solidFill>
                            <a:prstClr val="white"/>
                          </a:solidFill>
                          <a:ea typeface="+mn-ea"/>
                          <a:cs typeface="Arial"/>
                          <a:sym typeface="Arial"/>
                        </a:rPr>
                        <m:t>and</m:t>
                      </m:r>
                      <m:r>
                        <m:rPr>
                          <m:nor/>
                        </m:rPr>
                        <a:rPr lang="en-CN" sz="1350" i="1" kern="1200" dirty="0">
                          <a:solidFill>
                            <a:prstClr val="white"/>
                          </a:solidFill>
                          <a:ea typeface="+mn-ea"/>
                          <a:cs typeface="Arial"/>
                          <a:sym typeface="Arial"/>
                        </a:rPr>
                        <m:t> </m:t>
                      </m:r>
                      <m:r>
                        <m:rPr>
                          <m:nor/>
                        </m:rPr>
                        <a:rPr lang="en-CN" sz="1350" i="1" kern="1200" dirty="0">
                          <a:solidFill>
                            <a:prstClr val="white"/>
                          </a:solidFill>
                          <a:ea typeface="+mn-ea"/>
                          <a:cs typeface="Arial"/>
                          <a:sym typeface="Arial"/>
                        </a:rPr>
                        <m:t>goal</m:t>
                      </m:r>
                      <m:r>
                        <m:rPr>
                          <m:nor/>
                        </m:rPr>
                        <a:rPr lang="en-CN" sz="1350" i="1" kern="1200" dirty="0">
                          <a:solidFill>
                            <a:prstClr val="white"/>
                          </a:solidFill>
                          <a:ea typeface="+mn-ea"/>
                          <a:cs typeface="Arial"/>
                          <a:sym typeface="Arial"/>
                        </a:rPr>
                        <m:t>2…) </m:t>
                      </m:r>
                      <m:r>
                        <m:rPr>
                          <m:nor/>
                        </m:rPr>
                        <a:rPr lang="en-CN" sz="1350" i="1" kern="1200" dirty="0">
                          <a:solidFill>
                            <a:prstClr val="white"/>
                          </a:solidFill>
                          <a:ea typeface="+mn-ea"/>
                          <a:cs typeface="Arial"/>
                          <a:sym typeface="Arial"/>
                        </a:rPr>
                        <m:t>and</m:t>
                      </m:r>
                      <m:r>
                        <m:rPr>
                          <m:nor/>
                        </m:rPr>
                        <a:rPr lang="en-CN" sz="1350" i="1" kern="1200" dirty="0">
                          <a:solidFill>
                            <a:prstClr val="white"/>
                          </a:solidFill>
                          <a:ea typeface="+mn-ea"/>
                          <a:cs typeface="Arial"/>
                          <a:sym typeface="Arial"/>
                        </a:rPr>
                        <m:t> (</m:t>
                      </m:r>
                      <m:r>
                        <m:rPr>
                          <m:nor/>
                        </m:rPr>
                        <a:rPr lang="en-CN" sz="1350" i="1" kern="1200" dirty="0">
                          <a:solidFill>
                            <a:prstClr val="white"/>
                          </a:solidFill>
                          <a:ea typeface="+mn-ea"/>
                          <a:cs typeface="Arial"/>
                          <a:sym typeface="Arial"/>
                        </a:rPr>
                        <m:t>negation</m:t>
                      </m:r>
                      <m:r>
                        <m:rPr>
                          <m:nor/>
                        </m:rPr>
                        <a:rPr lang="en-CN" sz="1350" i="1" kern="1200" dirty="0">
                          <a:solidFill>
                            <a:prstClr val="white"/>
                          </a:solidFill>
                          <a:ea typeface="+mn-ea"/>
                          <a:cs typeface="Arial"/>
                          <a:sym typeface="Arial"/>
                        </a:rPr>
                        <m:t> </m:t>
                      </m:r>
                      <m:r>
                        <m:rPr>
                          <m:nor/>
                        </m:rPr>
                        <a:rPr lang="en-CN" sz="1350" i="1" kern="1200" dirty="0">
                          <a:solidFill>
                            <a:prstClr val="white"/>
                          </a:solidFill>
                          <a:ea typeface="+mn-ea"/>
                          <a:cs typeface="Arial"/>
                          <a:sym typeface="Arial"/>
                        </a:rPr>
                        <m:t>door</m:t>
                      </m:r>
                      <m:r>
                        <m:rPr>
                          <m:nor/>
                        </m:rPr>
                        <a:rPr lang="en-CN" sz="1350" i="1" kern="1200" dirty="0">
                          <a:solidFill>
                            <a:prstClr val="white"/>
                          </a:solidFill>
                          <a:ea typeface="+mn-ea"/>
                          <a:cs typeface="Arial"/>
                          <a:sym typeface="Arial"/>
                        </a:rPr>
                        <m:t>1 </m:t>
                      </m:r>
                      <m:r>
                        <m:rPr>
                          <m:nor/>
                        </m:rPr>
                        <a:rPr lang="en-CN" sz="1350" i="1" kern="1200" dirty="0">
                          <a:solidFill>
                            <a:prstClr val="white"/>
                          </a:solidFill>
                          <a:ea typeface="+mn-ea"/>
                          <a:cs typeface="Arial"/>
                          <a:sym typeface="Arial"/>
                        </a:rPr>
                        <m:t>until</m:t>
                      </m:r>
                      <m:r>
                        <m:rPr>
                          <m:nor/>
                        </m:rPr>
                        <a:rPr lang="en-CN" sz="1350" i="1" kern="1200" dirty="0">
                          <a:solidFill>
                            <a:prstClr val="white"/>
                          </a:solidFill>
                          <a:ea typeface="+mn-ea"/>
                          <a:cs typeface="Arial"/>
                          <a:sym typeface="Arial"/>
                        </a:rPr>
                        <m:t> </m:t>
                      </m:r>
                      <m:r>
                        <m:rPr>
                          <m:nor/>
                        </m:rPr>
                        <a:rPr lang="en-CN" sz="1350" i="1" kern="1200" dirty="0">
                          <a:solidFill>
                            <a:prstClr val="white"/>
                          </a:solidFill>
                          <a:ea typeface="+mn-ea"/>
                          <a:cs typeface="Arial"/>
                          <a:sym typeface="Arial"/>
                        </a:rPr>
                        <m:t>key</m:t>
                      </m:r>
                      <m:r>
                        <m:rPr>
                          <m:nor/>
                        </m:rPr>
                        <a:rPr lang="en-CN" sz="1350" i="1" kern="1200" dirty="0">
                          <a:solidFill>
                            <a:prstClr val="white"/>
                          </a:solidFill>
                          <a:ea typeface="+mn-ea"/>
                          <a:cs typeface="Arial"/>
                          <a:sym typeface="Arial"/>
                        </a:rPr>
                        <m:t>1…) </m:t>
                      </m:r>
                      <m:r>
                        <m:rPr>
                          <m:nor/>
                        </m:rPr>
                        <a:rPr lang="en-CN" sz="1350" i="1" kern="1200" dirty="0">
                          <a:solidFill>
                            <a:prstClr val="white"/>
                          </a:solidFill>
                          <a:ea typeface="+mn-ea"/>
                          <a:cs typeface="Arial"/>
                          <a:sym typeface="Arial"/>
                        </a:rPr>
                        <m:t>and</m:t>
                      </m:r>
                      <m:r>
                        <m:rPr>
                          <m:nor/>
                        </m:rPr>
                        <a:rPr lang="en-CN" sz="1350" i="1" kern="1200" dirty="0">
                          <a:solidFill>
                            <a:prstClr val="white"/>
                          </a:solidFill>
                          <a:ea typeface="+mn-ea"/>
                          <a:cs typeface="Arial"/>
                          <a:sym typeface="Arial"/>
                        </a:rPr>
                        <m:t> </m:t>
                      </m:r>
                      <m:r>
                        <m:rPr>
                          <m:nor/>
                        </m:rPr>
                        <a:rPr lang="en-CN" sz="1350" i="1" kern="1200" dirty="0">
                          <a:solidFill>
                            <a:prstClr val="white"/>
                          </a:solidFill>
                          <a:ea typeface="+mn-ea"/>
                          <a:cs typeface="Arial"/>
                          <a:sym typeface="Arial"/>
                        </a:rPr>
                        <m:t>globally</m:t>
                      </m:r>
                      <m:r>
                        <m:rPr>
                          <m:nor/>
                        </m:rPr>
                        <a:rPr lang="en-CN" sz="1350" i="1" kern="1200" dirty="0">
                          <a:solidFill>
                            <a:prstClr val="white"/>
                          </a:solidFill>
                          <a:ea typeface="+mn-ea"/>
                          <a:cs typeface="Arial"/>
                          <a:sym typeface="Arial"/>
                        </a:rPr>
                        <m:t> </m:t>
                      </m:r>
                      <m:r>
                        <m:rPr>
                          <m:nor/>
                        </m:rPr>
                        <a:rPr lang="en-CN" sz="1350" i="1" kern="1200" dirty="0">
                          <a:solidFill>
                            <a:prstClr val="white"/>
                          </a:solidFill>
                          <a:ea typeface="+mn-ea"/>
                          <a:cs typeface="Arial"/>
                          <a:sym typeface="Arial"/>
                        </a:rPr>
                        <m:t>negation</m:t>
                      </m:r>
                      <m:r>
                        <m:rPr>
                          <m:nor/>
                        </m:rPr>
                        <a:rPr lang="en-CN" sz="1350" i="1" kern="1200" dirty="0">
                          <a:solidFill>
                            <a:prstClr val="white"/>
                          </a:solidFill>
                          <a:ea typeface="+mn-ea"/>
                          <a:cs typeface="Arial"/>
                          <a:sym typeface="Arial"/>
                        </a:rPr>
                        <m:t> </m:t>
                      </m:r>
                      <m:r>
                        <m:rPr>
                          <m:nor/>
                        </m:rPr>
                        <a:rPr lang="en-CN" sz="1350" i="1" kern="1200" dirty="0">
                          <a:solidFill>
                            <a:prstClr val="white"/>
                          </a:solidFill>
                          <a:ea typeface="+mn-ea"/>
                          <a:cs typeface="Arial"/>
                          <a:sym typeface="Arial"/>
                        </a:rPr>
                        <m:t>wall</m:t>
                      </m:r>
                    </m:oMath>
                  </m:oMathPara>
                </a14:m>
                <a:endParaRPr lang="en-CN" sz="1350" i="1" kern="1200" dirty="0">
                  <a:solidFill>
                    <a:prstClr val="white"/>
                  </a:solidFill>
                  <a:ea typeface="+mn-ea"/>
                  <a:cs typeface="Arial"/>
                  <a:sym typeface="Arial"/>
                </a:endParaRPr>
              </a:p>
              <a:p>
                <a:pPr marL="0" indent="0" algn="ctr" defTabSz="685800" hangingPunct="1">
                  <a:spcBef>
                    <a:spcPts val="0"/>
                  </a:spcBef>
                  <a:buClrTx/>
                  <a:buSzTx/>
                  <a:buNone/>
                </a:pPr>
                <a:endParaRPr lang="en-US" sz="1350" b="1" kern="1200" dirty="0">
                  <a:solidFill>
                    <a:prstClr val="black"/>
                  </a:solidFill>
                  <a:ea typeface="+mn-ea"/>
                  <a:cs typeface="Arial"/>
                  <a:sym typeface="Arial"/>
                </a:endParaRPr>
              </a:p>
            </p:txBody>
          </p:sp>
        </mc:Choice>
        <mc:Fallback xmlns="">
          <p:sp>
            <p:nvSpPr>
              <p:cNvPr id="2" name="TextBox 1">
                <a:extLst>
                  <a:ext uri="{FF2B5EF4-FFF2-40B4-BE49-F238E27FC236}">
                    <a16:creationId xmlns:a16="http://schemas.microsoft.com/office/drawing/2014/main" id="{E2574338-EFF5-5CCE-FD4A-7D7EC8A383B8}"/>
                  </a:ext>
                </a:extLst>
              </p:cNvPr>
              <p:cNvSpPr txBox="1">
                <a:spLocks noRot="1" noChangeAspect="1" noMove="1" noResize="1" noEditPoints="1" noAdjustHandles="1" noChangeArrowheads="1" noChangeShapeType="1" noTextEdit="1"/>
              </p:cNvSpPr>
              <p:nvPr/>
            </p:nvSpPr>
            <p:spPr>
              <a:xfrm>
                <a:off x="6335683" y="2054972"/>
                <a:ext cx="2486285" cy="821379"/>
              </a:xfrm>
              <a:prstGeom prst="rect">
                <a:avLst/>
              </a:prstGeom>
              <a:blipFill>
                <a:blip r:embed="rId4"/>
                <a:stretch>
                  <a:fillRect t="-6061" r="-508"/>
                </a:stretch>
              </a:blipFill>
            </p:spPr>
            <p:txBody>
              <a:bodyPr/>
              <a:lstStyle/>
              <a:p>
                <a:r>
                  <a:rPr lang="en-US">
                    <a:noFill/>
                  </a:rPr>
                  <a:t> </a:t>
                </a:r>
              </a:p>
            </p:txBody>
          </p:sp>
        </mc:Fallback>
      </mc:AlternateContent>
      <p:cxnSp>
        <p:nvCxnSpPr>
          <p:cNvPr id="6" name="Elbow Connector 5">
            <a:extLst>
              <a:ext uri="{FF2B5EF4-FFF2-40B4-BE49-F238E27FC236}">
                <a16:creationId xmlns:a16="http://schemas.microsoft.com/office/drawing/2014/main" id="{1BBFFFB3-41C1-ECD7-7E07-D186A292A26B}"/>
              </a:ext>
            </a:extLst>
          </p:cNvPr>
          <p:cNvCxnSpPr>
            <a:cxnSpLocks/>
            <a:stCxn id="108" idx="0"/>
            <a:endCxn id="2050" idx="0"/>
          </p:cNvCxnSpPr>
          <p:nvPr/>
        </p:nvCxnSpPr>
        <p:spPr>
          <a:xfrm rot="16200000" flipH="1">
            <a:off x="2236474" y="1230721"/>
            <a:ext cx="827043" cy="2556746"/>
          </a:xfrm>
          <a:prstGeom prst="bentConnector3">
            <a:avLst>
              <a:gd name="adj1" fmla="val -27641"/>
            </a:avLst>
          </a:prstGeom>
          <a:ln w="19050">
            <a:solidFill>
              <a:srgbClr val="538234"/>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803FA684-ADE3-3B9A-8CD7-CF0B4ABEED0F}"/>
              </a:ext>
            </a:extLst>
          </p:cNvPr>
          <p:cNvCxnSpPr>
            <a:cxnSpLocks/>
            <a:stCxn id="95" idx="1"/>
            <a:endCxn id="2050" idx="0"/>
          </p:cNvCxnSpPr>
          <p:nvPr/>
        </p:nvCxnSpPr>
        <p:spPr>
          <a:xfrm rot="10800000" flipV="1">
            <a:off x="3928368" y="2192197"/>
            <a:ext cx="2200674" cy="730419"/>
          </a:xfrm>
          <a:prstGeom prst="bentConnector2">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3B5E31E-5428-B37C-3DF4-EA5DDB6DD9C7}"/>
              </a:ext>
            </a:extLst>
          </p:cNvPr>
          <p:cNvSpPr txBox="1"/>
          <p:nvPr/>
        </p:nvSpPr>
        <p:spPr>
          <a:xfrm>
            <a:off x="391107" y="1636517"/>
            <a:ext cx="4517774" cy="300082"/>
          </a:xfrm>
          <a:prstGeom prst="rect">
            <a:avLst/>
          </a:prstGeom>
          <a:noFill/>
        </p:spPr>
        <p:txBody>
          <a:bodyPr wrap="square" rtlCol="0">
            <a:spAutoFit/>
          </a:bodyPr>
          <a:lstStyle/>
          <a:p>
            <a:pPr marL="0" indent="0" algn="ctr" defTabSz="685800" hangingPunct="1">
              <a:spcBef>
                <a:spcPts val="0"/>
              </a:spcBef>
              <a:buClrTx/>
              <a:buSzTx/>
              <a:buNone/>
            </a:pPr>
            <a:r>
              <a:rPr lang="en-US" altLang="zh-CN" sz="1350" kern="1200" dirty="0">
                <a:solidFill>
                  <a:srgbClr val="538234"/>
                </a:solidFill>
                <a:ea typeface="等线" panose="02010600030101010101" pitchFamily="2" charset="-122"/>
                <a:cs typeface="Arial"/>
                <a:sym typeface="Arial"/>
              </a:rPr>
              <a:t>Natural</a:t>
            </a:r>
            <a:r>
              <a:rPr lang="zh-CN" altLang="en-US" sz="1350" kern="1200" dirty="0">
                <a:solidFill>
                  <a:srgbClr val="538234"/>
                </a:solidFill>
                <a:ea typeface="等线" panose="02010600030101010101" pitchFamily="2" charset="-122"/>
                <a:cs typeface="Arial"/>
                <a:sym typeface="Arial"/>
              </a:rPr>
              <a:t> </a:t>
            </a:r>
            <a:r>
              <a:rPr lang="en-US" altLang="zh-CN" sz="1350" kern="1200" dirty="0">
                <a:solidFill>
                  <a:srgbClr val="538234"/>
                </a:solidFill>
                <a:ea typeface="等线" panose="02010600030101010101" pitchFamily="2" charset="-122"/>
                <a:cs typeface="Arial"/>
                <a:sym typeface="Arial"/>
              </a:rPr>
              <a:t>language</a:t>
            </a:r>
            <a:r>
              <a:rPr lang="zh-CN" altLang="en-US" sz="1350" kern="1200" dirty="0">
                <a:solidFill>
                  <a:srgbClr val="538234"/>
                </a:solidFill>
                <a:ea typeface="等线" panose="02010600030101010101" pitchFamily="2" charset="-122"/>
                <a:cs typeface="Arial"/>
                <a:sym typeface="Arial"/>
              </a:rPr>
              <a:t> </a:t>
            </a:r>
            <a:r>
              <a:rPr lang="en-US" altLang="zh-CN" sz="1350" kern="1200" dirty="0">
                <a:solidFill>
                  <a:srgbClr val="538234"/>
                </a:solidFill>
                <a:ea typeface="等线" panose="02010600030101010101" pitchFamily="2" charset="-122"/>
                <a:cs typeface="Arial"/>
                <a:sym typeface="Arial"/>
              </a:rPr>
              <a:t>feedback</a:t>
            </a:r>
            <a:r>
              <a:rPr lang="zh-CN" altLang="en-US" sz="1350" kern="1200" dirty="0">
                <a:solidFill>
                  <a:srgbClr val="538234"/>
                </a:solidFill>
                <a:ea typeface="等线" panose="02010600030101010101" pitchFamily="2" charset="-122"/>
                <a:cs typeface="Arial"/>
                <a:sym typeface="Arial"/>
              </a:rPr>
              <a:t> </a:t>
            </a:r>
            <a:r>
              <a:rPr lang="en-US" altLang="zh-CN" sz="1350" kern="1200" dirty="0">
                <a:solidFill>
                  <a:srgbClr val="538234"/>
                </a:solidFill>
                <a:ea typeface="等线" panose="02010600030101010101" pitchFamily="2" charset="-122"/>
                <a:cs typeface="Arial"/>
                <a:sym typeface="Arial"/>
              </a:rPr>
              <a:t>and</a:t>
            </a:r>
            <a:r>
              <a:rPr lang="zh-CN" altLang="en-US" sz="1350" kern="1200" dirty="0">
                <a:solidFill>
                  <a:srgbClr val="538234"/>
                </a:solidFill>
                <a:ea typeface="等线" panose="02010600030101010101" pitchFamily="2" charset="-122"/>
                <a:cs typeface="Arial"/>
                <a:sym typeface="Arial"/>
              </a:rPr>
              <a:t> </a:t>
            </a:r>
            <a:r>
              <a:rPr lang="en-US" altLang="zh-CN" sz="1350" kern="1200" dirty="0">
                <a:solidFill>
                  <a:srgbClr val="538234"/>
                </a:solidFill>
                <a:ea typeface="等线" panose="02010600030101010101" pitchFamily="2" charset="-122"/>
                <a:cs typeface="Arial"/>
                <a:sym typeface="Arial"/>
              </a:rPr>
              <a:t>clarification</a:t>
            </a:r>
            <a:endParaRPr lang="en-CN" sz="1350" kern="1200" dirty="0">
              <a:solidFill>
                <a:srgbClr val="538234"/>
              </a:solidFill>
              <a:ea typeface="+mn-ea"/>
              <a:cs typeface="Arial"/>
              <a:sym typeface="Arial"/>
            </a:endParaRPr>
          </a:p>
        </p:txBody>
      </p:sp>
      <p:sp>
        <p:nvSpPr>
          <p:cNvPr id="51" name="TextBox 50">
            <a:extLst>
              <a:ext uri="{FF2B5EF4-FFF2-40B4-BE49-F238E27FC236}">
                <a16:creationId xmlns:a16="http://schemas.microsoft.com/office/drawing/2014/main" id="{DE4F9CD5-D225-1FCA-25FC-7D22B3389054}"/>
              </a:ext>
            </a:extLst>
          </p:cNvPr>
          <p:cNvSpPr txBox="1"/>
          <p:nvPr/>
        </p:nvSpPr>
        <p:spPr>
          <a:xfrm rot="16200000">
            <a:off x="2688376" y="3039463"/>
            <a:ext cx="1420339" cy="300082"/>
          </a:xfrm>
          <a:prstGeom prst="rect">
            <a:avLst/>
          </a:prstGeom>
          <a:noFill/>
        </p:spPr>
        <p:txBody>
          <a:bodyPr wrap="square" rtlCol="0">
            <a:spAutoFit/>
          </a:bodyPr>
          <a:lstStyle/>
          <a:p>
            <a:pPr marL="0" indent="0" algn="ctr" defTabSz="685800" hangingPunct="1">
              <a:spcBef>
                <a:spcPts val="0"/>
              </a:spcBef>
              <a:buClrTx/>
              <a:buSzTx/>
              <a:buNone/>
            </a:pPr>
            <a:r>
              <a:rPr lang="en-US" altLang="zh-CN" sz="1350" b="1" kern="1200" dirty="0">
                <a:solidFill>
                  <a:srgbClr val="0070C0"/>
                </a:solidFill>
                <a:ea typeface="等线" panose="02010600030101010101" pitchFamily="2" charset="-122"/>
                <a:cs typeface="Arial"/>
                <a:sym typeface="Arial"/>
              </a:rPr>
              <a:t>Real</a:t>
            </a:r>
            <a:r>
              <a:rPr lang="zh-CN" altLang="en-US" sz="1350" b="1" kern="1200" dirty="0">
                <a:solidFill>
                  <a:srgbClr val="0070C0"/>
                </a:solidFill>
                <a:ea typeface="等线" panose="02010600030101010101" pitchFamily="2" charset="-122"/>
                <a:cs typeface="Arial"/>
                <a:sym typeface="Arial"/>
              </a:rPr>
              <a:t> </a:t>
            </a:r>
            <a:r>
              <a:rPr lang="en-US" altLang="zh-CN" sz="1350" b="1" kern="1200" dirty="0">
                <a:solidFill>
                  <a:srgbClr val="0070C0"/>
                </a:solidFill>
                <a:ea typeface="等线" panose="02010600030101010101" pitchFamily="2" charset="-122"/>
                <a:cs typeface="Arial"/>
                <a:sym typeface="Arial"/>
              </a:rPr>
              <a:t>time</a:t>
            </a:r>
            <a:r>
              <a:rPr lang="zh-CN" altLang="en-US" sz="1350" b="1" kern="1200" dirty="0">
                <a:solidFill>
                  <a:srgbClr val="0070C0"/>
                </a:solidFill>
                <a:ea typeface="等线" panose="02010600030101010101" pitchFamily="2" charset="-122"/>
                <a:cs typeface="Arial"/>
                <a:sym typeface="Arial"/>
              </a:rPr>
              <a:t> </a:t>
            </a:r>
            <a:r>
              <a:rPr lang="en-US" altLang="zh-CN" sz="1350" b="1" kern="1200" dirty="0">
                <a:solidFill>
                  <a:srgbClr val="0070C0"/>
                </a:solidFill>
                <a:ea typeface="等线" panose="02010600030101010101" pitchFamily="2" charset="-122"/>
                <a:cs typeface="Arial"/>
                <a:sym typeface="Arial"/>
              </a:rPr>
              <a:t>input</a:t>
            </a:r>
            <a:endParaRPr lang="en-CN" sz="1350" b="1" kern="1200" dirty="0">
              <a:solidFill>
                <a:srgbClr val="0070C0"/>
              </a:solidFill>
              <a:ea typeface="+mn-ea"/>
              <a:cs typeface="Arial"/>
              <a:sym typeface="Arial"/>
            </a:endParaRPr>
          </a:p>
        </p:txBody>
      </p:sp>
      <p:pic>
        <p:nvPicPr>
          <p:cNvPr id="12" name="Picture 11">
            <a:extLst>
              <a:ext uri="{FF2B5EF4-FFF2-40B4-BE49-F238E27FC236}">
                <a16:creationId xmlns:a16="http://schemas.microsoft.com/office/drawing/2014/main" id="{906589B5-E069-4A5B-A334-8AEC6A80DA17}"/>
              </a:ext>
            </a:extLst>
          </p:cNvPr>
          <p:cNvPicPr>
            <a:picLocks noChangeAspect="1"/>
          </p:cNvPicPr>
          <p:nvPr/>
        </p:nvPicPr>
        <p:blipFill>
          <a:blip r:embed="rId5"/>
          <a:stretch>
            <a:fillRect/>
          </a:stretch>
        </p:blipFill>
        <p:spPr>
          <a:xfrm>
            <a:off x="21465" y="2346723"/>
            <a:ext cx="3244383" cy="3105904"/>
          </a:xfrm>
          <a:prstGeom prst="rect">
            <a:avLst/>
          </a:prstGeom>
        </p:spPr>
      </p:pic>
      <p:cxnSp>
        <p:nvCxnSpPr>
          <p:cNvPr id="7" name="Elbow Connector 6">
            <a:extLst>
              <a:ext uri="{FF2B5EF4-FFF2-40B4-BE49-F238E27FC236}">
                <a16:creationId xmlns:a16="http://schemas.microsoft.com/office/drawing/2014/main" id="{592D4FD1-EAD4-CA22-42E3-1B0B13D025D5}"/>
              </a:ext>
            </a:extLst>
          </p:cNvPr>
          <p:cNvCxnSpPr>
            <a:cxnSpLocks/>
            <a:stCxn id="2050" idx="3"/>
            <a:endCxn id="104" idx="0"/>
          </p:cNvCxnSpPr>
          <p:nvPr/>
        </p:nvCxnSpPr>
        <p:spPr>
          <a:xfrm>
            <a:off x="4211624" y="3267975"/>
            <a:ext cx="1201541" cy="479778"/>
          </a:xfrm>
          <a:prstGeom prst="bentConnector2">
            <a:avLst/>
          </a:prstGeom>
          <a:ln w="38100">
            <a:solidFill>
              <a:srgbClr val="53823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DD5E986-04BD-C8AD-677B-456554D685DA}"/>
              </a:ext>
            </a:extLst>
          </p:cNvPr>
          <p:cNvSpPr txBox="1"/>
          <p:nvPr/>
        </p:nvSpPr>
        <p:spPr>
          <a:xfrm>
            <a:off x="4284253" y="2986456"/>
            <a:ext cx="2182433" cy="300082"/>
          </a:xfrm>
          <a:prstGeom prst="rect">
            <a:avLst/>
          </a:prstGeom>
          <a:noFill/>
        </p:spPr>
        <p:txBody>
          <a:bodyPr wrap="square" rtlCol="0">
            <a:spAutoFit/>
          </a:bodyPr>
          <a:lstStyle/>
          <a:p>
            <a:pPr marL="0" indent="0" algn="ctr" defTabSz="685800" hangingPunct="1">
              <a:spcBef>
                <a:spcPts val="0"/>
              </a:spcBef>
              <a:buClrTx/>
              <a:buSzTx/>
              <a:buNone/>
            </a:pPr>
            <a:r>
              <a:rPr lang="en-US" altLang="zh-CN" sz="1350" b="1" kern="1200" dirty="0">
                <a:solidFill>
                  <a:srgbClr val="538234"/>
                </a:solidFill>
                <a:ea typeface="等线" panose="02010600030101010101" pitchFamily="2" charset="-122"/>
                <a:cs typeface="Arial"/>
                <a:sym typeface="Arial"/>
              </a:rPr>
              <a:t>Auto-regressive</a:t>
            </a:r>
            <a:r>
              <a:rPr lang="zh-CN" altLang="en-US" sz="1350" b="1" kern="1200" dirty="0">
                <a:solidFill>
                  <a:srgbClr val="538234"/>
                </a:solidFill>
                <a:ea typeface="等线" panose="02010600030101010101" pitchFamily="2" charset="-122"/>
                <a:cs typeface="Arial"/>
                <a:sym typeface="Arial"/>
              </a:rPr>
              <a:t> </a:t>
            </a:r>
            <a:r>
              <a:rPr lang="en-US" sz="1350" b="1" kern="1200" dirty="0">
                <a:solidFill>
                  <a:srgbClr val="538234"/>
                </a:solidFill>
                <a:ea typeface="+mn-ea"/>
                <a:cs typeface="Arial"/>
                <a:sym typeface="Arial"/>
              </a:rPr>
              <a:t>re-prompt</a:t>
            </a:r>
            <a:endParaRPr lang="en-CN" sz="1350" b="1" kern="1200" dirty="0">
              <a:solidFill>
                <a:srgbClr val="538234"/>
              </a:solidFill>
              <a:ea typeface="+mn-ea"/>
              <a:cs typeface="Arial"/>
              <a:sym typeface="Arial"/>
            </a:endParaRPr>
          </a:p>
        </p:txBody>
      </p:sp>
      <p:pic>
        <p:nvPicPr>
          <p:cNvPr id="2050" name="Picture 2" descr="Large Language Models (LLMs) | TWIML">
            <a:extLst>
              <a:ext uri="{FF2B5EF4-FFF2-40B4-BE49-F238E27FC236}">
                <a16:creationId xmlns:a16="http://schemas.microsoft.com/office/drawing/2014/main" id="{81847540-9262-2E55-17D4-6E27C17919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28" t="13459" r="20376" b="13391"/>
          <a:stretch/>
        </p:blipFill>
        <p:spPr bwMode="auto">
          <a:xfrm>
            <a:off x="3645112" y="2922617"/>
            <a:ext cx="566513" cy="690719"/>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Straight Arrow Connector 61">
            <a:extLst>
              <a:ext uri="{FF2B5EF4-FFF2-40B4-BE49-F238E27FC236}">
                <a16:creationId xmlns:a16="http://schemas.microsoft.com/office/drawing/2014/main" id="{54C8822C-338B-308F-A126-E46A7EA7CFDD}"/>
              </a:ext>
            </a:extLst>
          </p:cNvPr>
          <p:cNvCxnSpPr>
            <a:cxnSpLocks/>
            <a:stCxn id="100" idx="1"/>
            <a:endCxn id="2050" idx="3"/>
          </p:cNvCxnSpPr>
          <p:nvPr/>
        </p:nvCxnSpPr>
        <p:spPr>
          <a:xfrm flipH="1" flipV="1">
            <a:off x="4211625" y="3267976"/>
            <a:ext cx="2365385" cy="8625"/>
          </a:xfrm>
          <a:prstGeom prst="straightConnector1">
            <a:avLst/>
          </a:prstGeom>
          <a:ln w="38100">
            <a:solidFill>
              <a:srgbClr val="538234"/>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3F98D9A-EBAF-1C04-B3A7-2C23207C408E}"/>
              </a:ext>
            </a:extLst>
          </p:cNvPr>
          <p:cNvSpPr txBox="1"/>
          <p:nvPr/>
        </p:nvSpPr>
        <p:spPr>
          <a:xfrm>
            <a:off x="2989554" y="5544777"/>
            <a:ext cx="3185487" cy="400110"/>
          </a:xfrm>
          <a:prstGeom prst="rect">
            <a:avLst/>
          </a:prstGeom>
          <a:noFill/>
        </p:spPr>
        <p:txBody>
          <a:bodyPr wrap="none" rtlCol="0">
            <a:spAutoFit/>
          </a:bodyPr>
          <a:lstStyle/>
          <a:p>
            <a:pPr marL="0" indent="0" hangingPunct="1">
              <a:spcBef>
                <a:spcPts val="0"/>
              </a:spcBef>
              <a:buClr>
                <a:srgbClr val="000000"/>
              </a:buClr>
              <a:buSzTx/>
              <a:buNone/>
            </a:pPr>
            <a:r>
              <a:rPr lang="en-US" sz="2000" dirty="0">
                <a:solidFill>
                  <a:srgbClr val="7030A0"/>
                </a:solidFill>
                <a:latin typeface="Calibri Light" panose="020F0302020204030204"/>
                <a:cs typeface="Arial" panose="020B0604020202020204" pitchFamily="34" charset="0"/>
                <a:sym typeface="Arial"/>
              </a:rPr>
              <a:t>LLM-As-Translator &amp; Checker</a:t>
            </a:r>
            <a:endParaRPr lang="en-CN" sz="2000" dirty="0">
              <a:solidFill>
                <a:srgbClr val="7030A0"/>
              </a:solidFill>
              <a:latin typeface="Calibri Light" panose="020F0302020204030204"/>
              <a:cs typeface="Arial" panose="020B0604020202020204" pitchFamily="34" charset="0"/>
              <a:sym typeface="Arial"/>
            </a:endParaRPr>
          </a:p>
        </p:txBody>
      </p:sp>
      <p:sp>
        <p:nvSpPr>
          <p:cNvPr id="8" name="TextBox 7">
            <a:extLst>
              <a:ext uri="{FF2B5EF4-FFF2-40B4-BE49-F238E27FC236}">
                <a16:creationId xmlns:a16="http://schemas.microsoft.com/office/drawing/2014/main" id="{524A594B-3E59-407C-1972-97A4E4D943B6}"/>
              </a:ext>
            </a:extLst>
          </p:cNvPr>
          <p:cNvSpPr txBox="1"/>
          <p:nvPr/>
        </p:nvSpPr>
        <p:spPr>
          <a:xfrm>
            <a:off x="132227" y="6372236"/>
            <a:ext cx="8879546" cy="276999"/>
          </a:xfrm>
          <a:prstGeom prst="rect">
            <a:avLst/>
          </a:prstGeom>
          <a:noFill/>
        </p:spPr>
        <p:txBody>
          <a:bodyPr wrap="square">
            <a:spAutoFit/>
          </a:bodyPr>
          <a:lstStyle/>
          <a:p>
            <a:pPr marL="0" indent="0" hangingPunct="1">
              <a:spcBef>
                <a:spcPts val="0"/>
              </a:spcBef>
              <a:buClr>
                <a:srgbClr val="000000"/>
              </a:buClr>
              <a:buSzTx/>
              <a:buNone/>
            </a:pPr>
            <a:r>
              <a:rPr lang="en-US" sz="1200" dirty="0">
                <a:solidFill>
                  <a:srgbClr val="222222"/>
                </a:solidFill>
                <a:latin typeface="Century Gothic" panose="020B0502020202020204" pitchFamily="34" charset="0"/>
                <a:cs typeface="Calibri Light" panose="020F0302020204030204" pitchFamily="34" charset="0"/>
                <a:sym typeface="Arial"/>
              </a:rPr>
              <a:t>[1] </a:t>
            </a:r>
            <a:r>
              <a:rPr lang="en-US" sz="1200" dirty="0" err="1">
                <a:solidFill>
                  <a:srgbClr val="222222"/>
                </a:solidFill>
                <a:latin typeface="Century Gothic" panose="020B0502020202020204" pitchFamily="34" charset="0"/>
                <a:cs typeface="Calibri Light" panose="020F0302020204030204" pitchFamily="34" charset="0"/>
                <a:sym typeface="Arial"/>
              </a:rPr>
              <a:t>AutoTAMP</a:t>
            </a:r>
            <a:r>
              <a:rPr lang="en-US" sz="1200" dirty="0">
                <a:solidFill>
                  <a:srgbClr val="222222"/>
                </a:solidFill>
                <a:latin typeface="Century Gothic" panose="020B0502020202020204" pitchFamily="34" charset="0"/>
                <a:cs typeface="Calibri Light" panose="020F0302020204030204" pitchFamily="34" charset="0"/>
                <a:sym typeface="Arial"/>
              </a:rPr>
              <a:t>: Autoregressive task and motion planning with LLMs as translators and checkers. Chen et al., ICRA’24.</a:t>
            </a:r>
            <a:endParaRPr lang="en-US" sz="1200" dirty="0">
              <a:latin typeface="Century Gothic" panose="020B0502020202020204" pitchFamily="34" charset="0"/>
              <a:cs typeface="Calibri Light" panose="020F0302020204030204" pitchFamily="34" charset="0"/>
              <a:sym typeface="Arial"/>
            </a:endParaRPr>
          </a:p>
        </p:txBody>
      </p:sp>
      <p:sp>
        <p:nvSpPr>
          <p:cNvPr id="9" name="Slide Number Placeholder 8">
            <a:extLst>
              <a:ext uri="{FF2B5EF4-FFF2-40B4-BE49-F238E27FC236}">
                <a16:creationId xmlns:a16="http://schemas.microsoft.com/office/drawing/2014/main" id="{836CC2FC-E48D-5033-E9C4-8F5C80549CB3}"/>
              </a:ext>
            </a:extLst>
          </p:cNvPr>
          <p:cNvSpPr>
            <a:spLocks noGrp="1"/>
          </p:cNvSpPr>
          <p:nvPr>
            <p:ph type="sldNum" sz="quarter" idx="10"/>
          </p:nvPr>
        </p:nvSpPr>
        <p:spPr/>
        <p:txBody>
          <a:bodyPr/>
          <a:lstStyle/>
          <a:p>
            <a:fld id="{86CB4B4D-7CA3-9044-876B-883B54F8677D}" type="slidenum">
              <a:rPr lang="en-US" smtClean="0"/>
              <a:t>92</a:t>
            </a:fld>
            <a:endParaRPr lang="en-US"/>
          </a:p>
        </p:txBody>
      </p:sp>
    </p:spTree>
    <p:extLst>
      <p:ext uri="{BB962C8B-B14F-4D97-AF65-F5344CB8AC3E}">
        <p14:creationId xmlns:p14="http://schemas.microsoft.com/office/powerpoint/2010/main" val="222802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7" grpId="0" animBg="1"/>
      <p:bldP spid="99" grpId="0" animBg="1"/>
      <p:bldP spid="100" grpId="0" animBg="1"/>
      <p:bldP spid="103" grpId="0"/>
      <p:bldP spid="104" grpId="0" animBg="1"/>
      <p:bldP spid="111" grpId="0" animBg="1"/>
      <p:bldP spid="115" grpId="0" animBg="1"/>
      <p:bldP spid="116" grpId="0"/>
      <p:bldP spid="36" grpId="0"/>
      <p:bldP spid="51" grpId="0"/>
      <p:bldP spid="4" grpId="0"/>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DA12E1-E56B-ABEB-3A13-01EC300C7ED6}"/>
              </a:ext>
            </a:extLst>
          </p:cNvPr>
          <p:cNvPicPr>
            <a:picLocks noChangeAspect="1"/>
          </p:cNvPicPr>
          <p:nvPr/>
        </p:nvPicPr>
        <p:blipFill>
          <a:blip r:embed="rId3"/>
          <a:stretch>
            <a:fillRect/>
          </a:stretch>
        </p:blipFill>
        <p:spPr>
          <a:xfrm>
            <a:off x="4572001" y="1735611"/>
            <a:ext cx="4580936" cy="2256282"/>
          </a:xfrm>
          <a:prstGeom prst="rect">
            <a:avLst/>
          </a:prstGeom>
        </p:spPr>
      </p:pic>
      <p:pic>
        <p:nvPicPr>
          <p:cNvPr id="2" name="Picture 1">
            <a:extLst>
              <a:ext uri="{FF2B5EF4-FFF2-40B4-BE49-F238E27FC236}">
                <a16:creationId xmlns:a16="http://schemas.microsoft.com/office/drawing/2014/main" id="{32D47351-B602-B9A1-8DDB-844EF4ED1DA9}"/>
              </a:ext>
            </a:extLst>
          </p:cNvPr>
          <p:cNvPicPr>
            <a:picLocks noChangeAspect="1"/>
          </p:cNvPicPr>
          <p:nvPr/>
        </p:nvPicPr>
        <p:blipFill>
          <a:blip r:embed="rId4"/>
          <a:stretch>
            <a:fillRect/>
          </a:stretch>
        </p:blipFill>
        <p:spPr>
          <a:xfrm>
            <a:off x="70354" y="2149207"/>
            <a:ext cx="1473990" cy="1482869"/>
          </a:xfrm>
          <a:prstGeom prst="rect">
            <a:avLst/>
          </a:prstGeom>
        </p:spPr>
      </p:pic>
      <p:sp>
        <p:nvSpPr>
          <p:cNvPr id="3" name="TextBox 2">
            <a:extLst>
              <a:ext uri="{FF2B5EF4-FFF2-40B4-BE49-F238E27FC236}">
                <a16:creationId xmlns:a16="http://schemas.microsoft.com/office/drawing/2014/main" id="{0F948600-7409-C7DB-D8EC-AEE458D1A045}"/>
              </a:ext>
            </a:extLst>
          </p:cNvPr>
          <p:cNvSpPr txBox="1"/>
          <p:nvPr/>
        </p:nvSpPr>
        <p:spPr>
          <a:xfrm>
            <a:off x="1541857" y="2048103"/>
            <a:ext cx="3108960" cy="1708160"/>
          </a:xfrm>
          <a:prstGeom prst="rect">
            <a:avLst/>
          </a:prstGeom>
          <a:noFill/>
        </p:spPr>
        <p:txBody>
          <a:bodyPr wrap="square" rtlCol="0">
            <a:spAutoFit/>
          </a:bodyPr>
          <a:lstStyle/>
          <a:p>
            <a:pPr marL="0" indent="0" algn="just" defTabSz="685800" hangingPunct="1">
              <a:spcBef>
                <a:spcPts val="0"/>
              </a:spcBef>
              <a:buClrTx/>
              <a:buSzTx/>
              <a:buNone/>
            </a:pPr>
            <a:r>
              <a:rPr lang="en-US" altLang="zh-CN" sz="1500" b="1" i="1" kern="1200" dirty="0">
                <a:solidFill>
                  <a:srgbClr val="ED7D31">
                    <a:lumMod val="75000"/>
                  </a:srgbClr>
                </a:solidFill>
                <a:ea typeface="等线" panose="02010600030101010101" pitchFamily="2" charset="-122"/>
                <a:cs typeface="Amasis MT Pro" panose="020F0502020204030204" pitchFamily="34" charset="0"/>
                <a:sym typeface="Arial"/>
              </a:rPr>
              <a:t>“</a:t>
            </a:r>
            <a:r>
              <a:rPr lang="en-US" sz="1500" b="1" i="1" kern="1200" dirty="0">
                <a:solidFill>
                  <a:srgbClr val="ED7D31">
                    <a:lumMod val="75000"/>
                  </a:srgbClr>
                </a:solidFill>
                <a:ea typeface="+mn-ea"/>
                <a:cs typeface="Amasis MT Pro" panose="020F0502020204030204" pitchFamily="34" charset="0"/>
                <a:sym typeface="Arial"/>
              </a:rPr>
              <a:t>Try to reach all the goals but you have to reach the corresponding key first to open the specific door. For example, you have to reach key1 ahead to open door1. Also</a:t>
            </a:r>
            <a:r>
              <a:rPr lang="en-US" altLang="zh-CN" sz="1500" b="1" i="1" kern="1200" dirty="0">
                <a:solidFill>
                  <a:srgbClr val="ED7D31">
                    <a:lumMod val="75000"/>
                  </a:srgbClr>
                </a:solidFill>
                <a:ea typeface="等线" panose="02010600030101010101" pitchFamily="2" charset="-122"/>
                <a:cs typeface="Amasis MT Pro" panose="020F0502020204030204" pitchFamily="34" charset="0"/>
                <a:sym typeface="Arial"/>
              </a:rPr>
              <a:t>,</a:t>
            </a:r>
            <a:r>
              <a:rPr lang="en-US" sz="1500" b="1" i="1" kern="1200" dirty="0">
                <a:solidFill>
                  <a:srgbClr val="ED7D31">
                    <a:lumMod val="75000"/>
                  </a:srgbClr>
                </a:solidFill>
                <a:ea typeface="+mn-ea"/>
                <a:cs typeface="Amasis MT Pro" panose="020F0502020204030204" pitchFamily="34" charset="0"/>
                <a:sym typeface="Arial"/>
              </a:rPr>
              <a:t> remember always do not touch the walls.</a:t>
            </a:r>
            <a:r>
              <a:rPr lang="en-US" altLang="zh-CN" sz="1500" b="1" i="1" kern="1200" dirty="0">
                <a:solidFill>
                  <a:srgbClr val="ED7D31">
                    <a:lumMod val="75000"/>
                  </a:srgbClr>
                </a:solidFill>
                <a:ea typeface="等线" panose="02010600030101010101" pitchFamily="2" charset="-122"/>
                <a:cs typeface="Amasis MT Pro" panose="020F0502020204030204" pitchFamily="34" charset="0"/>
                <a:sym typeface="Arial"/>
              </a:rPr>
              <a:t>”</a:t>
            </a:r>
            <a:endParaRPr lang="en-CN" sz="1500" b="1" i="1" kern="1200" dirty="0">
              <a:solidFill>
                <a:srgbClr val="ED7D31">
                  <a:lumMod val="75000"/>
                </a:srgbClr>
              </a:solidFill>
              <a:ea typeface="+mn-ea"/>
              <a:cs typeface="Amasis MT Pro" panose="020F0502020204030204" pitchFamily="34" charset="0"/>
              <a:sym typeface="Arial"/>
            </a:endParaRPr>
          </a:p>
        </p:txBody>
      </p:sp>
      <p:sp>
        <p:nvSpPr>
          <p:cNvPr id="4" name="TextBox 3">
            <a:extLst>
              <a:ext uri="{FF2B5EF4-FFF2-40B4-BE49-F238E27FC236}">
                <a16:creationId xmlns:a16="http://schemas.microsoft.com/office/drawing/2014/main" id="{7037457C-938A-37D3-35B5-8ACFAF74C389}"/>
              </a:ext>
            </a:extLst>
          </p:cNvPr>
          <p:cNvSpPr txBox="1"/>
          <p:nvPr/>
        </p:nvSpPr>
        <p:spPr>
          <a:xfrm>
            <a:off x="2376718" y="1723860"/>
            <a:ext cx="1380506" cy="323165"/>
          </a:xfrm>
          <a:prstGeom prst="rect">
            <a:avLst/>
          </a:prstGeom>
          <a:noFill/>
        </p:spPr>
        <p:txBody>
          <a:bodyPr wrap="none" rtlCol="0">
            <a:spAutoFit/>
          </a:bodyPr>
          <a:lstStyle/>
          <a:p>
            <a:pPr marL="0" indent="0" algn="ctr" defTabSz="685800" hangingPunct="1">
              <a:spcBef>
                <a:spcPts val="0"/>
              </a:spcBef>
              <a:buClrTx/>
              <a:buSzTx/>
              <a:buNone/>
            </a:pPr>
            <a:r>
              <a:rPr lang="en-US" altLang="zh-CN" sz="1500" b="1" kern="1200" dirty="0">
                <a:solidFill>
                  <a:prstClr val="black"/>
                </a:solidFill>
                <a:ea typeface="等线" panose="02010600030101010101" pitchFamily="2" charset="-122"/>
                <a:cs typeface="Arial"/>
                <a:sym typeface="Arial"/>
              </a:rPr>
              <a:t>Solving</a:t>
            </a:r>
            <a:r>
              <a:rPr lang="zh-CN" altLang="en-US" sz="1500" b="1" kern="1200" dirty="0">
                <a:solidFill>
                  <a:prstClr val="black"/>
                </a:solidFill>
                <a:ea typeface="等线" panose="02010600030101010101" pitchFamily="2" charset="-122"/>
                <a:cs typeface="Arial"/>
                <a:sym typeface="Arial"/>
              </a:rPr>
              <a:t> </a:t>
            </a:r>
            <a:r>
              <a:rPr lang="en-US" altLang="zh-CN" sz="1500" b="1" kern="1200" dirty="0">
                <a:solidFill>
                  <a:prstClr val="black"/>
                </a:solidFill>
                <a:ea typeface="等线" panose="02010600030101010101" pitchFamily="2" charset="-122"/>
                <a:cs typeface="Arial"/>
                <a:sym typeface="Arial"/>
              </a:rPr>
              <a:t>puzzles</a:t>
            </a:r>
            <a:endParaRPr lang="en-US" sz="1500" b="1" kern="1200" dirty="0">
              <a:solidFill>
                <a:prstClr val="black"/>
              </a:solidFill>
              <a:ea typeface="+mn-ea"/>
              <a:cs typeface="Arial"/>
              <a:sym typeface="Arial"/>
            </a:endParaRPr>
          </a:p>
        </p:txBody>
      </p:sp>
      <p:sp>
        <p:nvSpPr>
          <p:cNvPr id="6" name="TextBox 5">
            <a:extLst>
              <a:ext uri="{FF2B5EF4-FFF2-40B4-BE49-F238E27FC236}">
                <a16:creationId xmlns:a16="http://schemas.microsoft.com/office/drawing/2014/main" id="{A4C796D3-9384-261E-1537-F37D0992DBEE}"/>
              </a:ext>
            </a:extLst>
          </p:cNvPr>
          <p:cNvSpPr txBox="1"/>
          <p:nvPr/>
        </p:nvSpPr>
        <p:spPr>
          <a:xfrm>
            <a:off x="1532951" y="4479803"/>
            <a:ext cx="3068045" cy="1015663"/>
          </a:xfrm>
          <a:prstGeom prst="rect">
            <a:avLst/>
          </a:prstGeom>
          <a:noFill/>
        </p:spPr>
        <p:txBody>
          <a:bodyPr wrap="square" rtlCol="0">
            <a:spAutoFit/>
          </a:bodyPr>
          <a:lstStyle/>
          <a:p>
            <a:pPr marL="0" indent="0" algn="just" defTabSz="685800" hangingPunct="1">
              <a:spcBef>
                <a:spcPts val="0"/>
              </a:spcBef>
              <a:buClrTx/>
              <a:buSzTx/>
              <a:buNone/>
            </a:pPr>
            <a:r>
              <a:rPr lang="en-US" altLang="zh-CN" sz="1500" b="1" i="1" kern="1200" dirty="0">
                <a:solidFill>
                  <a:srgbClr val="ED7D31">
                    <a:lumMod val="75000"/>
                  </a:srgbClr>
                </a:solidFill>
                <a:ea typeface="等线" panose="02010600030101010101" pitchFamily="2" charset="-122"/>
                <a:cs typeface="Arial"/>
                <a:sym typeface="Arial"/>
              </a:rPr>
              <a:t>“</a:t>
            </a:r>
            <a:r>
              <a:rPr lang="en-US" sz="1500" b="1" i="1" kern="1200" dirty="0">
                <a:solidFill>
                  <a:srgbClr val="ED7D31">
                    <a:lumMod val="75000"/>
                  </a:srgbClr>
                </a:solidFill>
                <a:ea typeface="+mn-ea"/>
                <a:cs typeface="Arial"/>
                <a:sym typeface="Arial"/>
              </a:rPr>
              <a:t>Navigate into the pink bedroom and then go to the yellow restroom, but remember do not touch the </a:t>
            </a:r>
            <a:r>
              <a:rPr lang="en-US" sz="1500" b="1" i="1" kern="1200" dirty="0" err="1">
                <a:solidFill>
                  <a:srgbClr val="ED7D31">
                    <a:lumMod val="75000"/>
                  </a:srgbClr>
                </a:solidFill>
                <a:ea typeface="+mn-ea"/>
                <a:cs typeface="Arial"/>
                <a:sym typeface="Arial"/>
              </a:rPr>
              <a:t>livingroom</a:t>
            </a:r>
            <a:r>
              <a:rPr lang="en-US" sz="1500" b="1" i="1" kern="1200" dirty="0">
                <a:solidFill>
                  <a:srgbClr val="ED7D31">
                    <a:lumMod val="75000"/>
                  </a:srgbClr>
                </a:solidFill>
                <a:ea typeface="+mn-ea"/>
                <a:cs typeface="Arial"/>
                <a:sym typeface="Arial"/>
              </a:rPr>
              <a:t> at anytime.</a:t>
            </a:r>
            <a:r>
              <a:rPr lang="en-US" altLang="zh-CN" sz="1500" b="1" i="1" kern="1200" dirty="0">
                <a:solidFill>
                  <a:srgbClr val="ED7D31">
                    <a:lumMod val="75000"/>
                  </a:srgbClr>
                </a:solidFill>
                <a:ea typeface="等线" panose="02010600030101010101" pitchFamily="2" charset="-122"/>
                <a:cs typeface="Arial"/>
                <a:sym typeface="Arial"/>
              </a:rPr>
              <a:t>”</a:t>
            </a:r>
            <a:endParaRPr lang="en-CN" sz="1500" b="1" i="1" kern="1200" dirty="0">
              <a:solidFill>
                <a:srgbClr val="ED7D31">
                  <a:lumMod val="75000"/>
                </a:srgbClr>
              </a:solidFill>
              <a:ea typeface="+mn-ea"/>
              <a:cs typeface="Arial"/>
              <a:sym typeface="Arial"/>
            </a:endParaRPr>
          </a:p>
        </p:txBody>
      </p:sp>
      <p:sp>
        <p:nvSpPr>
          <p:cNvPr id="7" name="TextBox 6">
            <a:extLst>
              <a:ext uri="{FF2B5EF4-FFF2-40B4-BE49-F238E27FC236}">
                <a16:creationId xmlns:a16="http://schemas.microsoft.com/office/drawing/2014/main" id="{796B737E-C65D-921B-5F0D-1E84D32C200B}"/>
              </a:ext>
            </a:extLst>
          </p:cNvPr>
          <p:cNvSpPr txBox="1"/>
          <p:nvPr/>
        </p:nvSpPr>
        <p:spPr>
          <a:xfrm>
            <a:off x="2414870" y="4131399"/>
            <a:ext cx="1492717" cy="323165"/>
          </a:xfrm>
          <a:prstGeom prst="rect">
            <a:avLst/>
          </a:prstGeom>
          <a:noFill/>
        </p:spPr>
        <p:txBody>
          <a:bodyPr wrap="none" rtlCol="0">
            <a:spAutoFit/>
          </a:bodyPr>
          <a:lstStyle/>
          <a:p>
            <a:pPr marL="0" indent="0" algn="ctr" defTabSz="685800" hangingPunct="1">
              <a:spcBef>
                <a:spcPts val="0"/>
              </a:spcBef>
              <a:buClrTx/>
              <a:buSzTx/>
              <a:buNone/>
            </a:pPr>
            <a:r>
              <a:rPr lang="en-US" altLang="zh-CN" sz="1500" b="1" kern="1200" dirty="0">
                <a:solidFill>
                  <a:prstClr val="black"/>
                </a:solidFill>
                <a:ea typeface="等线" panose="02010600030101010101" pitchFamily="2" charset="-122"/>
                <a:cs typeface="Arial"/>
                <a:sym typeface="Arial"/>
              </a:rPr>
              <a:t>Household</a:t>
            </a:r>
            <a:r>
              <a:rPr lang="zh-CN" altLang="en-US" sz="1500" b="1" kern="1200" dirty="0">
                <a:solidFill>
                  <a:prstClr val="black"/>
                </a:solidFill>
                <a:ea typeface="等线" panose="02010600030101010101" pitchFamily="2" charset="-122"/>
                <a:cs typeface="Arial"/>
                <a:sym typeface="Arial"/>
              </a:rPr>
              <a:t> </a:t>
            </a:r>
            <a:r>
              <a:rPr lang="en-US" altLang="zh-CN" sz="1500" b="1" kern="1200" dirty="0">
                <a:solidFill>
                  <a:prstClr val="black"/>
                </a:solidFill>
                <a:ea typeface="等线" panose="02010600030101010101" pitchFamily="2" charset="-122"/>
                <a:cs typeface="Arial"/>
                <a:sym typeface="Arial"/>
              </a:rPr>
              <a:t>work</a:t>
            </a:r>
            <a:endParaRPr lang="en-US" sz="1500" b="1" kern="1200" dirty="0">
              <a:solidFill>
                <a:prstClr val="black"/>
              </a:solidFill>
              <a:ea typeface="+mn-ea"/>
              <a:cs typeface="Arial"/>
              <a:sym typeface="Arial"/>
            </a:endParaRPr>
          </a:p>
        </p:txBody>
      </p:sp>
      <p:sp>
        <p:nvSpPr>
          <p:cNvPr id="9" name="Title 2">
            <a:extLst>
              <a:ext uri="{FF2B5EF4-FFF2-40B4-BE49-F238E27FC236}">
                <a16:creationId xmlns:a16="http://schemas.microsoft.com/office/drawing/2014/main" id="{806A0A4F-F74E-DC56-8C29-DE16F60A0F3E}"/>
              </a:ext>
            </a:extLst>
          </p:cNvPr>
          <p:cNvSpPr txBox="1">
            <a:spLocks/>
          </p:cNvSpPr>
          <p:nvPr/>
        </p:nvSpPr>
        <p:spPr>
          <a:xfrm>
            <a:off x="0" y="933451"/>
            <a:ext cx="9144000" cy="613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defTabSz="685800">
              <a:buClrTx/>
              <a:buSzTx/>
            </a:pPr>
            <a:r>
              <a:rPr lang="en-US" altLang="zh-CN" sz="2800" dirty="0" err="1">
                <a:solidFill>
                  <a:prstClr val="black"/>
                </a:solidFill>
                <a:latin typeface="Calibri Light" panose="020F0302020204030204"/>
                <a:ea typeface="等线 Light" panose="02010600030101010101" pitchFamily="2" charset="-122"/>
                <a:sym typeface="Arial"/>
              </a:rPr>
              <a:t>AutoTAMP</a:t>
            </a:r>
            <a:r>
              <a:rPr lang="zh-CN" altLang="en-US" sz="2800" dirty="0">
                <a:solidFill>
                  <a:prstClr val="black"/>
                </a:solidFill>
                <a:latin typeface="Calibri Light" panose="020F0302020204030204"/>
                <a:ea typeface="等线 Light" panose="02010600030101010101" pitchFamily="2" charset="-122"/>
                <a:sym typeface="Arial"/>
              </a:rPr>
              <a:t> </a:t>
            </a:r>
            <a:r>
              <a:rPr lang="en-US" altLang="zh-CN" sz="2800" dirty="0">
                <a:solidFill>
                  <a:prstClr val="black"/>
                </a:solidFill>
                <a:latin typeface="Calibri Light" panose="020F0302020204030204"/>
                <a:ea typeface="等线 Light" panose="02010600030101010101" pitchFamily="2" charset="-122"/>
                <a:sym typeface="Arial"/>
              </a:rPr>
              <a:t>results: Single-agent, time &amp; geometric constraints</a:t>
            </a:r>
            <a:endParaRPr lang="en-US" sz="2800" dirty="0">
              <a:solidFill>
                <a:prstClr val="black"/>
              </a:solidFill>
              <a:latin typeface="Calibri Light" panose="020F0302020204030204"/>
              <a:sym typeface="Arial"/>
            </a:endParaRPr>
          </a:p>
        </p:txBody>
      </p:sp>
      <p:sp>
        <p:nvSpPr>
          <p:cNvPr id="10" name="Rectangle 9">
            <a:extLst>
              <a:ext uri="{FF2B5EF4-FFF2-40B4-BE49-F238E27FC236}">
                <a16:creationId xmlns:a16="http://schemas.microsoft.com/office/drawing/2014/main" id="{C71B27FE-9A0E-09CB-8A08-149A950D3345}"/>
              </a:ext>
            </a:extLst>
          </p:cNvPr>
          <p:cNvSpPr/>
          <p:nvPr/>
        </p:nvSpPr>
        <p:spPr>
          <a:xfrm>
            <a:off x="4650817" y="2797594"/>
            <a:ext cx="4228729" cy="19098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85800" hangingPunct="1">
              <a:spcBef>
                <a:spcPts val="0"/>
              </a:spcBef>
              <a:buClrTx/>
              <a:buSzTx/>
              <a:buNone/>
            </a:pPr>
            <a:endParaRPr lang="en-US" sz="1500" b="1" kern="1200" dirty="0">
              <a:solidFill>
                <a:prstClr val="black"/>
              </a:solidFill>
              <a:latin typeface="Calibri" panose="020F0502020204030204"/>
              <a:sym typeface="Arial"/>
            </a:endParaRPr>
          </a:p>
        </p:txBody>
      </p:sp>
      <p:sp>
        <p:nvSpPr>
          <p:cNvPr id="11" name="Rectangle 10">
            <a:extLst>
              <a:ext uri="{FF2B5EF4-FFF2-40B4-BE49-F238E27FC236}">
                <a16:creationId xmlns:a16="http://schemas.microsoft.com/office/drawing/2014/main" id="{3BEA1CBA-22FE-C8E2-8CBB-633AE4879010}"/>
              </a:ext>
            </a:extLst>
          </p:cNvPr>
          <p:cNvSpPr/>
          <p:nvPr/>
        </p:nvSpPr>
        <p:spPr>
          <a:xfrm>
            <a:off x="4650817" y="3695962"/>
            <a:ext cx="4228729" cy="19098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85800" hangingPunct="1">
              <a:spcBef>
                <a:spcPts val="0"/>
              </a:spcBef>
              <a:buClrTx/>
              <a:buSzTx/>
              <a:buNone/>
            </a:pPr>
            <a:endParaRPr lang="en-US" sz="1500" b="1" kern="1200" dirty="0">
              <a:solidFill>
                <a:prstClr val="black"/>
              </a:solidFill>
              <a:latin typeface="Calibri" panose="020F0502020204030204"/>
              <a:sym typeface="Arial"/>
            </a:endParaRPr>
          </a:p>
        </p:txBody>
      </p:sp>
      <p:sp>
        <p:nvSpPr>
          <p:cNvPr id="12" name="TextBox 11">
            <a:extLst>
              <a:ext uri="{FF2B5EF4-FFF2-40B4-BE49-F238E27FC236}">
                <a16:creationId xmlns:a16="http://schemas.microsoft.com/office/drawing/2014/main" id="{E091E761-5DEC-327B-A752-2427203C5F09}"/>
              </a:ext>
            </a:extLst>
          </p:cNvPr>
          <p:cNvSpPr txBox="1"/>
          <p:nvPr/>
        </p:nvSpPr>
        <p:spPr>
          <a:xfrm>
            <a:off x="4730974" y="4477391"/>
            <a:ext cx="4345297" cy="1246495"/>
          </a:xfrm>
          <a:prstGeom prst="rect">
            <a:avLst/>
          </a:prstGeom>
          <a:noFill/>
        </p:spPr>
        <p:txBody>
          <a:bodyPr wrap="square">
            <a:spAutoFit/>
          </a:bodyPr>
          <a:lstStyle/>
          <a:p>
            <a:pPr marL="0" indent="0" defTabSz="685800" hangingPunct="1">
              <a:spcBef>
                <a:spcPts val="0"/>
              </a:spcBef>
              <a:buClrTx/>
              <a:buSzTx/>
              <a:buNone/>
            </a:pPr>
            <a:r>
              <a:rPr lang="en-US" altLang="zh-CN" sz="1500" b="1" kern="1200" dirty="0" err="1">
                <a:solidFill>
                  <a:srgbClr val="0070C0"/>
                </a:solidFill>
                <a:ea typeface="等线" panose="02010600030101010101" pitchFamily="2" charset="-122"/>
                <a:cs typeface="Arial"/>
                <a:sym typeface="Arial"/>
              </a:rPr>
              <a:t>AutoTAMP</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uses</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TL</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as</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the</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intermediate</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language,</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which</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enables</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auto-regressive</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reasoning</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and</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significantly</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improves</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the</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success</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rate</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of</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using</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LLM</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for</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TAMP</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when</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there</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are</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hard</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timing</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and</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geometric</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constraints.</a:t>
            </a:r>
            <a:r>
              <a:rPr lang="zh-CN" altLang="en-US" sz="1500" b="1" kern="1200" dirty="0">
                <a:solidFill>
                  <a:srgbClr val="0070C0"/>
                </a:solidFill>
                <a:ea typeface="等线" panose="02010600030101010101" pitchFamily="2" charset="-122"/>
                <a:cs typeface="Arial"/>
                <a:sym typeface="Arial"/>
              </a:rPr>
              <a:t> </a:t>
            </a:r>
            <a:endParaRPr lang="en-US" sz="1500" b="1" kern="1200" dirty="0">
              <a:solidFill>
                <a:srgbClr val="0070C0"/>
              </a:solidFill>
              <a:ea typeface="+mn-ea"/>
              <a:cs typeface="Arial"/>
              <a:sym typeface="Arial"/>
            </a:endParaRPr>
          </a:p>
        </p:txBody>
      </p:sp>
      <p:sp>
        <p:nvSpPr>
          <p:cNvPr id="13" name="TextBox 12">
            <a:extLst>
              <a:ext uri="{FF2B5EF4-FFF2-40B4-BE49-F238E27FC236}">
                <a16:creationId xmlns:a16="http://schemas.microsoft.com/office/drawing/2014/main" id="{27632250-7561-2436-FD58-F3C22BB0281C}"/>
              </a:ext>
            </a:extLst>
          </p:cNvPr>
          <p:cNvSpPr txBox="1"/>
          <p:nvPr/>
        </p:nvSpPr>
        <p:spPr>
          <a:xfrm>
            <a:off x="4778112" y="3915424"/>
            <a:ext cx="4345296" cy="553998"/>
          </a:xfrm>
          <a:prstGeom prst="rect">
            <a:avLst/>
          </a:prstGeom>
          <a:noFill/>
        </p:spPr>
        <p:txBody>
          <a:bodyPr wrap="square">
            <a:spAutoFit/>
          </a:bodyPr>
          <a:lstStyle/>
          <a:p>
            <a:pPr marL="0" indent="0" defTabSz="685800" hangingPunct="1">
              <a:spcBef>
                <a:spcPts val="0"/>
              </a:spcBef>
              <a:buClrTx/>
              <a:buSzTx/>
              <a:buNone/>
            </a:pPr>
            <a:r>
              <a:rPr lang="en-US" sz="1500" i="1" kern="1200" dirty="0">
                <a:solidFill>
                  <a:prstClr val="black"/>
                </a:solidFill>
                <a:ea typeface="+mn-ea"/>
                <a:cs typeface="Arial"/>
                <a:sym typeface="Arial"/>
              </a:rPr>
              <a:t>Task success rates</a:t>
            </a:r>
            <a:r>
              <a:rPr lang="zh-CN" altLang="en-US" sz="1500" i="1" kern="1200" dirty="0">
                <a:solidFill>
                  <a:prstClr val="black"/>
                </a:solidFill>
                <a:ea typeface="等线" panose="02010600030101010101" pitchFamily="2" charset="-122"/>
                <a:cs typeface="Arial"/>
                <a:sym typeface="Arial"/>
              </a:rPr>
              <a:t> </a:t>
            </a:r>
            <a:r>
              <a:rPr lang="en-US" altLang="zh-CN" sz="1500" i="1" kern="1200" dirty="0">
                <a:solidFill>
                  <a:prstClr val="black"/>
                </a:solidFill>
                <a:ea typeface="等线" panose="02010600030101010101" pitchFamily="2" charset="-122"/>
                <a:cs typeface="Arial"/>
                <a:sym typeface="Arial"/>
              </a:rPr>
              <a:t>of</a:t>
            </a:r>
            <a:r>
              <a:rPr lang="zh-CN" altLang="en-US" sz="1500" i="1" kern="1200" dirty="0">
                <a:solidFill>
                  <a:prstClr val="black"/>
                </a:solidFill>
                <a:ea typeface="等线" panose="02010600030101010101" pitchFamily="2" charset="-122"/>
                <a:cs typeface="Arial"/>
                <a:sym typeface="Arial"/>
              </a:rPr>
              <a:t> </a:t>
            </a:r>
            <a:r>
              <a:rPr lang="en-US" altLang="zh-CN" sz="1500" i="1" kern="1200" dirty="0">
                <a:solidFill>
                  <a:prstClr val="black"/>
                </a:solidFill>
                <a:ea typeface="等线" panose="02010600030101010101" pitchFamily="2" charset="-122"/>
                <a:cs typeface="Arial"/>
                <a:sym typeface="Arial"/>
              </a:rPr>
              <a:t>different</a:t>
            </a:r>
            <a:r>
              <a:rPr lang="zh-CN" altLang="en-US" sz="1500" i="1" kern="1200" dirty="0">
                <a:solidFill>
                  <a:prstClr val="black"/>
                </a:solidFill>
                <a:ea typeface="等线" panose="02010600030101010101" pitchFamily="2" charset="-122"/>
                <a:cs typeface="Arial"/>
                <a:sym typeface="Arial"/>
              </a:rPr>
              <a:t> </a:t>
            </a:r>
            <a:r>
              <a:rPr lang="en-US" altLang="zh-CN" sz="1500" i="1" kern="1200" dirty="0">
                <a:solidFill>
                  <a:prstClr val="black"/>
                </a:solidFill>
                <a:ea typeface="等线" panose="02010600030101010101" pitchFamily="2" charset="-122"/>
                <a:cs typeface="Arial"/>
                <a:sym typeface="Arial"/>
              </a:rPr>
              <a:t>approaches</a:t>
            </a:r>
            <a:r>
              <a:rPr lang="en-US" sz="1500" i="1" kern="1200" dirty="0">
                <a:solidFill>
                  <a:prstClr val="black"/>
                </a:solidFill>
                <a:ea typeface="+mn-ea"/>
                <a:cs typeface="Arial"/>
                <a:sym typeface="Arial"/>
              </a:rPr>
              <a:t> in </a:t>
            </a:r>
            <a:r>
              <a:rPr lang="en-US" altLang="zh-CN" sz="1500" i="1" kern="1200" dirty="0">
                <a:solidFill>
                  <a:prstClr val="black"/>
                </a:solidFill>
                <a:ea typeface="等线" panose="02010600030101010101" pitchFamily="2" charset="-122"/>
                <a:cs typeface="Arial"/>
                <a:sym typeface="Arial"/>
              </a:rPr>
              <a:t>single</a:t>
            </a:r>
            <a:r>
              <a:rPr lang="en-US" sz="1500" i="1" kern="1200" dirty="0">
                <a:solidFill>
                  <a:prstClr val="black"/>
                </a:solidFill>
                <a:ea typeface="+mn-ea"/>
                <a:cs typeface="Arial"/>
                <a:sym typeface="Arial"/>
              </a:rPr>
              <a:t>-agent </a:t>
            </a:r>
            <a:r>
              <a:rPr lang="en-US" altLang="zh-CN" sz="1500" i="1" kern="1200" dirty="0">
                <a:solidFill>
                  <a:prstClr val="black"/>
                </a:solidFill>
                <a:ea typeface="等线" panose="02010600030101010101" pitchFamily="2" charset="-122"/>
                <a:cs typeface="Arial"/>
                <a:sym typeface="Arial"/>
              </a:rPr>
              <a:t>TAMP</a:t>
            </a:r>
            <a:r>
              <a:rPr lang="zh-CN" altLang="en-US" sz="1500" i="1" kern="1200" dirty="0">
                <a:solidFill>
                  <a:prstClr val="black"/>
                </a:solidFill>
                <a:ea typeface="等线" panose="02010600030101010101" pitchFamily="2" charset="-122"/>
                <a:cs typeface="Arial"/>
                <a:sym typeface="Arial"/>
              </a:rPr>
              <a:t> </a:t>
            </a:r>
            <a:r>
              <a:rPr lang="en-US" altLang="zh-CN" sz="1500" i="1" kern="1200" dirty="0">
                <a:solidFill>
                  <a:prstClr val="black"/>
                </a:solidFill>
                <a:ea typeface="等线" panose="02010600030101010101" pitchFamily="2" charset="-122"/>
                <a:cs typeface="Arial"/>
                <a:sym typeface="Arial"/>
              </a:rPr>
              <a:t>(results</a:t>
            </a:r>
            <a:r>
              <a:rPr lang="zh-CN" altLang="en-US" sz="1500" i="1" kern="1200" dirty="0">
                <a:solidFill>
                  <a:prstClr val="black"/>
                </a:solidFill>
                <a:ea typeface="等线" panose="02010600030101010101" pitchFamily="2" charset="-122"/>
                <a:cs typeface="Arial"/>
                <a:sym typeface="Arial"/>
              </a:rPr>
              <a:t> </a:t>
            </a:r>
            <a:r>
              <a:rPr lang="en-US" altLang="zh-CN" sz="1500" i="1" kern="1200" dirty="0">
                <a:solidFill>
                  <a:prstClr val="black"/>
                </a:solidFill>
                <a:ea typeface="等线" panose="02010600030101010101" pitchFamily="2" charset="-122"/>
                <a:cs typeface="Arial"/>
                <a:sym typeface="Arial"/>
              </a:rPr>
              <a:t>obtained</a:t>
            </a:r>
            <a:r>
              <a:rPr lang="zh-CN" altLang="en-US" sz="1500" i="1" kern="1200" dirty="0">
                <a:solidFill>
                  <a:prstClr val="black"/>
                </a:solidFill>
                <a:ea typeface="等线" panose="02010600030101010101" pitchFamily="2" charset="-122"/>
                <a:cs typeface="Arial"/>
                <a:sym typeface="Arial"/>
              </a:rPr>
              <a:t> </a:t>
            </a:r>
            <a:r>
              <a:rPr lang="en-US" altLang="zh-CN" sz="1500" i="1" kern="1200" dirty="0">
                <a:solidFill>
                  <a:prstClr val="black"/>
                </a:solidFill>
                <a:ea typeface="等线" panose="02010600030101010101" pitchFamily="2" charset="-122"/>
                <a:cs typeface="Arial"/>
                <a:sym typeface="Arial"/>
              </a:rPr>
              <a:t>in</a:t>
            </a:r>
            <a:r>
              <a:rPr lang="zh-CN" altLang="en-US" sz="1500" i="1" kern="1200" dirty="0">
                <a:solidFill>
                  <a:prstClr val="black"/>
                </a:solidFill>
                <a:ea typeface="等线" panose="02010600030101010101" pitchFamily="2" charset="-122"/>
                <a:cs typeface="Arial"/>
                <a:sym typeface="Arial"/>
              </a:rPr>
              <a:t> </a:t>
            </a:r>
            <a:r>
              <a:rPr lang="en-US" altLang="zh-CN" sz="1500" i="1" kern="1200" dirty="0">
                <a:solidFill>
                  <a:prstClr val="black"/>
                </a:solidFill>
                <a:ea typeface="等线" panose="02010600030101010101" pitchFamily="2" charset="-122"/>
                <a:cs typeface="Arial"/>
                <a:sym typeface="Arial"/>
              </a:rPr>
              <a:t>May</a:t>
            </a:r>
            <a:r>
              <a:rPr lang="zh-CN" altLang="en-US" sz="1500" i="1" kern="1200" dirty="0">
                <a:solidFill>
                  <a:prstClr val="black"/>
                </a:solidFill>
                <a:ea typeface="等线" panose="02010600030101010101" pitchFamily="2" charset="-122"/>
                <a:cs typeface="Arial"/>
                <a:sym typeface="Arial"/>
              </a:rPr>
              <a:t> </a:t>
            </a:r>
            <a:r>
              <a:rPr lang="en-US" altLang="zh-CN" sz="1500" i="1" kern="1200" dirty="0">
                <a:solidFill>
                  <a:prstClr val="black"/>
                </a:solidFill>
                <a:ea typeface="等线" panose="02010600030101010101" pitchFamily="2" charset="-122"/>
                <a:cs typeface="Arial"/>
                <a:sym typeface="Arial"/>
              </a:rPr>
              <a:t>2023)</a:t>
            </a:r>
            <a:r>
              <a:rPr lang="en-US" sz="1500" i="1" kern="1200" dirty="0">
                <a:solidFill>
                  <a:prstClr val="black"/>
                </a:solidFill>
                <a:ea typeface="+mn-ea"/>
                <a:cs typeface="Arial"/>
                <a:sym typeface="Arial"/>
              </a:rPr>
              <a:t>. </a:t>
            </a:r>
          </a:p>
        </p:txBody>
      </p:sp>
      <p:pic>
        <p:nvPicPr>
          <p:cNvPr id="1026" name="Picture 2" descr="Selecting the Right Two Bedroom Apartment Floor Plans - Apartments For Rent  in Midtown Houston, TX">
            <a:extLst>
              <a:ext uri="{FF2B5EF4-FFF2-40B4-BE49-F238E27FC236}">
                <a16:creationId xmlns:a16="http://schemas.microsoft.com/office/drawing/2014/main" id="{96554807-2831-F0B1-0419-B1EF0021F1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302" y="4351613"/>
            <a:ext cx="1473990" cy="13291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527A052-7E73-F502-5B79-A1151F28D3F1}"/>
              </a:ext>
            </a:extLst>
          </p:cNvPr>
          <p:cNvSpPr txBox="1"/>
          <p:nvPr/>
        </p:nvSpPr>
        <p:spPr>
          <a:xfrm>
            <a:off x="132227" y="6372236"/>
            <a:ext cx="8879546" cy="276999"/>
          </a:xfrm>
          <a:prstGeom prst="rect">
            <a:avLst/>
          </a:prstGeom>
          <a:noFill/>
        </p:spPr>
        <p:txBody>
          <a:bodyPr wrap="square">
            <a:spAutoFit/>
          </a:bodyPr>
          <a:lstStyle/>
          <a:p>
            <a:pPr marL="0" indent="0" hangingPunct="1">
              <a:spcBef>
                <a:spcPts val="0"/>
              </a:spcBef>
              <a:buClr>
                <a:srgbClr val="000000"/>
              </a:buClr>
              <a:buSzTx/>
              <a:buNone/>
            </a:pPr>
            <a:r>
              <a:rPr lang="en-US" sz="1200" dirty="0">
                <a:solidFill>
                  <a:srgbClr val="222222"/>
                </a:solidFill>
                <a:latin typeface="Century Gothic" panose="020B0502020202020204" pitchFamily="34" charset="0"/>
                <a:cs typeface="Calibri Light" panose="020F0302020204030204" pitchFamily="34" charset="0"/>
                <a:sym typeface="Arial"/>
              </a:rPr>
              <a:t>[1] </a:t>
            </a:r>
            <a:r>
              <a:rPr lang="en-US" sz="1200" dirty="0" err="1">
                <a:solidFill>
                  <a:srgbClr val="222222"/>
                </a:solidFill>
                <a:latin typeface="Century Gothic" panose="020B0502020202020204" pitchFamily="34" charset="0"/>
                <a:cs typeface="Calibri Light" panose="020F0302020204030204" pitchFamily="34" charset="0"/>
                <a:sym typeface="Arial"/>
              </a:rPr>
              <a:t>AutoTAMP</a:t>
            </a:r>
            <a:r>
              <a:rPr lang="en-US" sz="1200" dirty="0">
                <a:solidFill>
                  <a:srgbClr val="222222"/>
                </a:solidFill>
                <a:latin typeface="Century Gothic" panose="020B0502020202020204" pitchFamily="34" charset="0"/>
                <a:cs typeface="Calibri Light" panose="020F0302020204030204" pitchFamily="34" charset="0"/>
                <a:sym typeface="Arial"/>
              </a:rPr>
              <a:t>: Autoregressive task and motion planning with LLMs as translators and checkers. Chen et al., ICRA’24.</a:t>
            </a:r>
            <a:endParaRPr lang="en-US" sz="1200" dirty="0">
              <a:latin typeface="Century Gothic" panose="020B0502020202020204" pitchFamily="34" charset="0"/>
              <a:cs typeface="Calibri Light" panose="020F0302020204030204" pitchFamily="34" charset="0"/>
              <a:sym typeface="Arial"/>
            </a:endParaRPr>
          </a:p>
        </p:txBody>
      </p:sp>
      <p:sp>
        <p:nvSpPr>
          <p:cNvPr id="5" name="Slide Number Placeholder 4">
            <a:extLst>
              <a:ext uri="{FF2B5EF4-FFF2-40B4-BE49-F238E27FC236}">
                <a16:creationId xmlns:a16="http://schemas.microsoft.com/office/drawing/2014/main" id="{957F41BB-96CC-B50C-6106-66423A3B5B9F}"/>
              </a:ext>
            </a:extLst>
          </p:cNvPr>
          <p:cNvSpPr>
            <a:spLocks noGrp="1"/>
          </p:cNvSpPr>
          <p:nvPr>
            <p:ph type="sldNum" sz="quarter" idx="10"/>
          </p:nvPr>
        </p:nvSpPr>
        <p:spPr/>
        <p:txBody>
          <a:bodyPr/>
          <a:lstStyle/>
          <a:p>
            <a:fld id="{86CB4B4D-7CA3-9044-876B-883B54F8677D}" type="slidenum">
              <a:rPr lang="en-US" smtClean="0"/>
              <a:t>93</a:t>
            </a:fld>
            <a:endParaRPr lang="en-US"/>
          </a:p>
        </p:txBody>
      </p:sp>
    </p:spTree>
    <p:extLst>
      <p:ext uri="{BB962C8B-B14F-4D97-AF65-F5344CB8AC3E}">
        <p14:creationId xmlns:p14="http://schemas.microsoft.com/office/powerpoint/2010/main" val="38927153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803F63-B80D-6007-22C1-1292C4DDCBED}"/>
              </a:ext>
            </a:extLst>
          </p:cNvPr>
          <p:cNvPicPr>
            <a:picLocks noChangeAspect="1"/>
          </p:cNvPicPr>
          <p:nvPr/>
        </p:nvPicPr>
        <p:blipFill>
          <a:blip r:embed="rId3"/>
          <a:stretch>
            <a:fillRect/>
          </a:stretch>
        </p:blipFill>
        <p:spPr>
          <a:xfrm>
            <a:off x="4861592" y="1607993"/>
            <a:ext cx="4123481" cy="1883261"/>
          </a:xfrm>
          <a:prstGeom prst="rect">
            <a:avLst/>
          </a:prstGeom>
        </p:spPr>
      </p:pic>
      <p:sp>
        <p:nvSpPr>
          <p:cNvPr id="8" name="TextBox 7">
            <a:extLst>
              <a:ext uri="{FF2B5EF4-FFF2-40B4-BE49-F238E27FC236}">
                <a16:creationId xmlns:a16="http://schemas.microsoft.com/office/drawing/2014/main" id="{5574816F-524B-BA42-8FBC-AD1B302C0740}"/>
              </a:ext>
            </a:extLst>
          </p:cNvPr>
          <p:cNvSpPr txBox="1"/>
          <p:nvPr/>
        </p:nvSpPr>
        <p:spPr>
          <a:xfrm>
            <a:off x="4926699" y="3439246"/>
            <a:ext cx="4068412" cy="553998"/>
          </a:xfrm>
          <a:prstGeom prst="rect">
            <a:avLst/>
          </a:prstGeom>
          <a:noFill/>
        </p:spPr>
        <p:txBody>
          <a:bodyPr wrap="square">
            <a:spAutoFit/>
          </a:bodyPr>
          <a:lstStyle/>
          <a:p>
            <a:pPr marL="0" indent="0" defTabSz="685800" hangingPunct="1">
              <a:spcBef>
                <a:spcPts val="0"/>
              </a:spcBef>
              <a:buClrTx/>
              <a:buSzTx/>
              <a:buNone/>
            </a:pPr>
            <a:r>
              <a:rPr lang="en-US" sz="1500" i="1" kern="1200" dirty="0">
                <a:solidFill>
                  <a:prstClr val="black"/>
                </a:solidFill>
                <a:ea typeface="+mn-ea"/>
                <a:cs typeface="Arial"/>
                <a:sym typeface="Arial"/>
              </a:rPr>
              <a:t>Task success rates</a:t>
            </a:r>
            <a:r>
              <a:rPr lang="zh-CN" altLang="en-US" sz="1500" i="1" kern="1200" dirty="0">
                <a:solidFill>
                  <a:prstClr val="black"/>
                </a:solidFill>
                <a:ea typeface="等线" panose="02010600030101010101" pitchFamily="2" charset="-122"/>
                <a:cs typeface="Arial"/>
                <a:sym typeface="Arial"/>
              </a:rPr>
              <a:t> </a:t>
            </a:r>
            <a:r>
              <a:rPr lang="en-US" altLang="zh-CN" sz="1500" i="1" kern="1200" dirty="0">
                <a:solidFill>
                  <a:prstClr val="black"/>
                </a:solidFill>
                <a:ea typeface="等线" panose="02010600030101010101" pitchFamily="2" charset="-122"/>
                <a:cs typeface="Arial"/>
                <a:sym typeface="Arial"/>
              </a:rPr>
              <a:t>of</a:t>
            </a:r>
            <a:r>
              <a:rPr lang="zh-CN" altLang="en-US" sz="1500" i="1" kern="1200" dirty="0">
                <a:solidFill>
                  <a:prstClr val="black"/>
                </a:solidFill>
                <a:ea typeface="等线" panose="02010600030101010101" pitchFamily="2" charset="-122"/>
                <a:cs typeface="Arial"/>
                <a:sym typeface="Arial"/>
              </a:rPr>
              <a:t> </a:t>
            </a:r>
            <a:r>
              <a:rPr lang="en-US" altLang="zh-CN" sz="1500" i="1" kern="1200" dirty="0">
                <a:solidFill>
                  <a:prstClr val="black"/>
                </a:solidFill>
                <a:ea typeface="等线" panose="02010600030101010101" pitchFamily="2" charset="-122"/>
                <a:cs typeface="Arial"/>
                <a:sym typeface="Arial"/>
              </a:rPr>
              <a:t>different</a:t>
            </a:r>
            <a:r>
              <a:rPr lang="zh-CN" altLang="en-US" sz="1500" i="1" kern="1200" dirty="0">
                <a:solidFill>
                  <a:prstClr val="black"/>
                </a:solidFill>
                <a:ea typeface="等线" panose="02010600030101010101" pitchFamily="2" charset="-122"/>
                <a:cs typeface="Arial"/>
                <a:sym typeface="Arial"/>
              </a:rPr>
              <a:t> </a:t>
            </a:r>
            <a:r>
              <a:rPr lang="en-US" altLang="zh-CN" sz="1500" i="1" kern="1200" dirty="0">
                <a:solidFill>
                  <a:prstClr val="black"/>
                </a:solidFill>
                <a:ea typeface="等线" panose="02010600030101010101" pitchFamily="2" charset="-122"/>
                <a:cs typeface="Arial"/>
                <a:sym typeface="Arial"/>
              </a:rPr>
              <a:t>approaches</a:t>
            </a:r>
            <a:r>
              <a:rPr lang="en-US" sz="1500" i="1" kern="1200" dirty="0">
                <a:solidFill>
                  <a:prstClr val="black"/>
                </a:solidFill>
                <a:ea typeface="+mn-ea"/>
                <a:cs typeface="Arial"/>
                <a:sym typeface="Arial"/>
              </a:rPr>
              <a:t> in multi-agent </a:t>
            </a:r>
            <a:r>
              <a:rPr lang="en-US" altLang="zh-CN" sz="1500" i="1" kern="1200" dirty="0">
                <a:solidFill>
                  <a:prstClr val="black"/>
                </a:solidFill>
                <a:ea typeface="等线" panose="02010600030101010101" pitchFamily="2" charset="-122"/>
                <a:cs typeface="Arial"/>
                <a:sym typeface="Arial"/>
              </a:rPr>
              <a:t>TAMP</a:t>
            </a:r>
            <a:r>
              <a:rPr lang="zh-CN" altLang="en-US" sz="1500" i="1" kern="1200" dirty="0">
                <a:solidFill>
                  <a:prstClr val="black"/>
                </a:solidFill>
                <a:ea typeface="等线" panose="02010600030101010101" pitchFamily="2" charset="-122"/>
                <a:cs typeface="Arial"/>
                <a:sym typeface="Arial"/>
              </a:rPr>
              <a:t> </a:t>
            </a:r>
            <a:r>
              <a:rPr lang="en-US" altLang="zh-CN" sz="1500" i="1" kern="1200" dirty="0">
                <a:solidFill>
                  <a:prstClr val="black"/>
                </a:solidFill>
                <a:ea typeface="等线" panose="02010600030101010101" pitchFamily="2" charset="-122"/>
                <a:cs typeface="Arial"/>
                <a:sym typeface="Arial"/>
              </a:rPr>
              <a:t>(results</a:t>
            </a:r>
            <a:r>
              <a:rPr lang="zh-CN" altLang="en-US" sz="1500" i="1" kern="1200" dirty="0">
                <a:solidFill>
                  <a:prstClr val="black"/>
                </a:solidFill>
                <a:ea typeface="等线" panose="02010600030101010101" pitchFamily="2" charset="-122"/>
                <a:cs typeface="Arial"/>
                <a:sym typeface="Arial"/>
              </a:rPr>
              <a:t> </a:t>
            </a:r>
            <a:r>
              <a:rPr lang="en-US" altLang="zh-CN" sz="1500" i="1" kern="1200" dirty="0">
                <a:solidFill>
                  <a:prstClr val="black"/>
                </a:solidFill>
                <a:ea typeface="等线" panose="02010600030101010101" pitchFamily="2" charset="-122"/>
                <a:cs typeface="Arial"/>
                <a:sym typeface="Arial"/>
              </a:rPr>
              <a:t>obtained</a:t>
            </a:r>
            <a:r>
              <a:rPr lang="zh-CN" altLang="en-US" sz="1500" i="1" kern="1200" dirty="0">
                <a:solidFill>
                  <a:prstClr val="black"/>
                </a:solidFill>
                <a:ea typeface="等线" panose="02010600030101010101" pitchFamily="2" charset="-122"/>
                <a:cs typeface="Arial"/>
                <a:sym typeface="Arial"/>
              </a:rPr>
              <a:t> </a:t>
            </a:r>
            <a:r>
              <a:rPr lang="en-US" altLang="zh-CN" sz="1500" i="1" kern="1200" dirty="0">
                <a:solidFill>
                  <a:prstClr val="black"/>
                </a:solidFill>
                <a:ea typeface="等线" panose="02010600030101010101" pitchFamily="2" charset="-122"/>
                <a:cs typeface="Arial"/>
                <a:sym typeface="Arial"/>
              </a:rPr>
              <a:t>in</a:t>
            </a:r>
            <a:r>
              <a:rPr lang="zh-CN" altLang="en-US" sz="1500" i="1" kern="1200" dirty="0">
                <a:solidFill>
                  <a:prstClr val="black"/>
                </a:solidFill>
                <a:ea typeface="等线" panose="02010600030101010101" pitchFamily="2" charset="-122"/>
                <a:cs typeface="Arial"/>
                <a:sym typeface="Arial"/>
              </a:rPr>
              <a:t> </a:t>
            </a:r>
            <a:r>
              <a:rPr lang="en-US" altLang="zh-CN" sz="1500" i="1" kern="1200" dirty="0">
                <a:solidFill>
                  <a:prstClr val="black"/>
                </a:solidFill>
                <a:ea typeface="等线" panose="02010600030101010101" pitchFamily="2" charset="-122"/>
                <a:cs typeface="Arial"/>
                <a:sym typeface="Arial"/>
              </a:rPr>
              <a:t>May</a:t>
            </a:r>
            <a:r>
              <a:rPr lang="zh-CN" altLang="en-US" sz="1500" i="1" kern="1200" dirty="0">
                <a:solidFill>
                  <a:prstClr val="black"/>
                </a:solidFill>
                <a:ea typeface="等线" panose="02010600030101010101" pitchFamily="2" charset="-122"/>
                <a:cs typeface="Arial"/>
                <a:sym typeface="Arial"/>
              </a:rPr>
              <a:t> </a:t>
            </a:r>
            <a:r>
              <a:rPr lang="en-US" altLang="zh-CN" sz="1500" i="1" kern="1200" dirty="0">
                <a:solidFill>
                  <a:prstClr val="black"/>
                </a:solidFill>
                <a:ea typeface="等线" panose="02010600030101010101" pitchFamily="2" charset="-122"/>
                <a:cs typeface="Arial"/>
                <a:sym typeface="Arial"/>
              </a:rPr>
              <a:t>2023).</a:t>
            </a:r>
            <a:endParaRPr lang="en-US" sz="1500" i="1" kern="1200" dirty="0">
              <a:solidFill>
                <a:prstClr val="black"/>
              </a:solidFill>
              <a:ea typeface="+mn-ea"/>
              <a:cs typeface="Arial"/>
              <a:sym typeface="Arial"/>
            </a:endParaRPr>
          </a:p>
        </p:txBody>
      </p:sp>
      <p:sp>
        <p:nvSpPr>
          <p:cNvPr id="3" name="Title 2">
            <a:extLst>
              <a:ext uri="{FF2B5EF4-FFF2-40B4-BE49-F238E27FC236}">
                <a16:creationId xmlns:a16="http://schemas.microsoft.com/office/drawing/2014/main" id="{4409AE05-7597-2459-44C3-C9923E06BDFF}"/>
              </a:ext>
            </a:extLst>
          </p:cNvPr>
          <p:cNvSpPr>
            <a:spLocks noGrp="1"/>
          </p:cNvSpPr>
          <p:nvPr>
            <p:ph type="title" idx="4294967295"/>
          </p:nvPr>
        </p:nvSpPr>
        <p:spPr>
          <a:xfrm>
            <a:off x="0" y="933450"/>
            <a:ext cx="9144000" cy="612775"/>
          </a:xfrm>
        </p:spPr>
        <p:txBody>
          <a:bodyPr>
            <a:normAutofit fontScale="90000"/>
          </a:bodyPr>
          <a:lstStyle/>
          <a:p>
            <a:pPr algn="ctr"/>
            <a:r>
              <a:rPr lang="en-US" altLang="zh-CN" sz="2800" dirty="0" err="1"/>
              <a:t>AutoTAMP</a:t>
            </a:r>
            <a:r>
              <a:rPr lang="zh-CN" altLang="en-US" sz="2800" dirty="0"/>
              <a:t> </a:t>
            </a:r>
            <a:r>
              <a:rPr lang="en-US" altLang="zh-CN" sz="2800" dirty="0"/>
              <a:t>results: Multi-agent, time &amp; geometric constraints</a:t>
            </a:r>
            <a:endParaRPr lang="en-US" sz="2800" dirty="0"/>
          </a:p>
        </p:txBody>
      </p:sp>
      <p:pic>
        <p:nvPicPr>
          <p:cNvPr id="10" name="Picture 2">
            <a:extLst>
              <a:ext uri="{FF2B5EF4-FFF2-40B4-BE49-F238E27FC236}">
                <a16:creationId xmlns:a16="http://schemas.microsoft.com/office/drawing/2014/main" id="{624695CE-8A1F-4607-C65F-C750F481E0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026"/>
          <a:stretch/>
        </p:blipFill>
        <p:spPr bwMode="auto">
          <a:xfrm>
            <a:off x="-92293" y="3635662"/>
            <a:ext cx="1753550" cy="15533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2B20466-8127-6BB6-36BD-06CD39A471E4}"/>
              </a:ext>
            </a:extLst>
          </p:cNvPr>
          <p:cNvSpPr txBox="1"/>
          <p:nvPr/>
        </p:nvSpPr>
        <p:spPr>
          <a:xfrm>
            <a:off x="1541327" y="3491254"/>
            <a:ext cx="3293999" cy="2400657"/>
          </a:xfrm>
          <a:prstGeom prst="rect">
            <a:avLst/>
          </a:prstGeom>
          <a:noFill/>
        </p:spPr>
        <p:txBody>
          <a:bodyPr wrap="square" rtlCol="0">
            <a:spAutoFit/>
          </a:bodyPr>
          <a:lstStyle/>
          <a:p>
            <a:pPr marL="0" indent="0" algn="just" defTabSz="685800" hangingPunct="1">
              <a:spcBef>
                <a:spcPts val="0"/>
              </a:spcBef>
              <a:buClrTx/>
              <a:buSzTx/>
              <a:buNone/>
            </a:pPr>
            <a:r>
              <a:rPr lang="en-US" sz="1500" b="1" i="1" kern="1200" dirty="0">
                <a:solidFill>
                  <a:srgbClr val="ED7D31">
                    <a:lumMod val="75000"/>
                  </a:srgbClr>
                </a:solidFill>
                <a:ea typeface="+mn-ea"/>
                <a:cs typeface="Amasis MT Pro" panose="020F0502020204030204" pitchFamily="34" charset="0"/>
                <a:sym typeface="Arial"/>
              </a:rPr>
              <a:t>“All rovers must reach the </a:t>
            </a:r>
            <a:r>
              <a:rPr lang="en-US" altLang="zh-CN" sz="1500" b="1" i="1" kern="1200" dirty="0">
                <a:solidFill>
                  <a:srgbClr val="ED7D31">
                    <a:lumMod val="75000"/>
                  </a:srgbClr>
                </a:solidFill>
                <a:ea typeface="等线" panose="02010600030101010101" pitchFamily="2" charset="-122"/>
                <a:cs typeface="Amasis MT Pro" panose="020F0502020204030204" pitchFamily="34" charset="0"/>
                <a:sym typeface="Arial"/>
              </a:rPr>
              <a:t>pink</a:t>
            </a:r>
            <a:r>
              <a:rPr lang="en-US" sz="1500" b="1" i="1" kern="1200" dirty="0">
                <a:solidFill>
                  <a:srgbClr val="ED7D31">
                    <a:lumMod val="75000"/>
                  </a:srgbClr>
                </a:solidFill>
                <a:ea typeface="+mn-ea"/>
                <a:cs typeface="Amasis MT Pro" panose="020F0502020204030204" pitchFamily="34" charset="0"/>
                <a:sym typeface="Arial"/>
              </a:rPr>
              <a:t> charging station within 5 units of time each time they exit it. Once they reach their </a:t>
            </a:r>
            <a:r>
              <a:rPr lang="en-US" altLang="zh-CN" sz="1500" b="1" i="1" kern="1200" dirty="0">
                <a:solidFill>
                  <a:srgbClr val="ED7D31">
                    <a:lumMod val="75000"/>
                  </a:srgbClr>
                </a:solidFill>
                <a:ea typeface="等线" panose="02010600030101010101" pitchFamily="2" charset="-122"/>
                <a:cs typeface="Amasis MT Pro" panose="020F0502020204030204" pitchFamily="34" charset="0"/>
                <a:sym typeface="Arial"/>
              </a:rPr>
              <a:t>(blue)</a:t>
            </a:r>
            <a:r>
              <a:rPr lang="zh-CN" altLang="en-US" sz="1500" b="1" i="1" kern="1200" dirty="0">
                <a:solidFill>
                  <a:srgbClr val="ED7D31">
                    <a:lumMod val="75000"/>
                  </a:srgbClr>
                </a:solidFill>
                <a:ea typeface="等线" panose="02010600030101010101" pitchFamily="2" charset="-122"/>
                <a:cs typeface="Amasis MT Pro" panose="020F0502020204030204" pitchFamily="34" charset="0"/>
                <a:sym typeface="Arial"/>
              </a:rPr>
              <a:t> </a:t>
            </a:r>
            <a:r>
              <a:rPr lang="en-US" sz="1500" b="1" i="1" kern="1200" dirty="0">
                <a:solidFill>
                  <a:srgbClr val="ED7D31">
                    <a:lumMod val="75000"/>
                  </a:srgbClr>
                </a:solidFill>
                <a:ea typeface="+mn-ea"/>
                <a:cs typeface="Amasis MT Pro" panose="020F0502020204030204" pitchFamily="34" charset="0"/>
                <a:sym typeface="Arial"/>
              </a:rPr>
              <a:t>destination, they need to get to a </a:t>
            </a:r>
            <a:r>
              <a:rPr lang="en-US" altLang="zh-CN" sz="1500" b="1" i="1" kern="1200" dirty="0">
                <a:solidFill>
                  <a:srgbClr val="ED7D31">
                    <a:lumMod val="75000"/>
                  </a:srgbClr>
                </a:solidFill>
                <a:ea typeface="等线" panose="02010600030101010101" pitchFamily="2" charset="-122"/>
                <a:cs typeface="Amasis MT Pro" panose="020F0502020204030204" pitchFamily="34" charset="0"/>
                <a:sym typeface="Arial"/>
              </a:rPr>
              <a:t>red</a:t>
            </a:r>
            <a:r>
              <a:rPr lang="en-US" sz="1500" b="1" i="1" kern="1200" dirty="0">
                <a:solidFill>
                  <a:srgbClr val="ED7D31">
                    <a:lumMod val="75000"/>
                  </a:srgbClr>
                </a:solidFill>
                <a:ea typeface="+mn-ea"/>
                <a:cs typeface="Amasis MT Pro" panose="020F0502020204030204" pitchFamily="34" charset="0"/>
                <a:sym typeface="Arial"/>
              </a:rPr>
              <a:t> transmitter within </a:t>
            </a:r>
            <a:r>
              <a:rPr lang="en-US" altLang="zh-CN" sz="1500" b="1" i="1" kern="1200" dirty="0">
                <a:solidFill>
                  <a:srgbClr val="ED7D31">
                    <a:lumMod val="75000"/>
                  </a:srgbClr>
                </a:solidFill>
                <a:ea typeface="等线" panose="02010600030101010101" pitchFamily="2" charset="-122"/>
                <a:cs typeface="Amasis MT Pro" panose="020F0502020204030204" pitchFamily="34" charset="0"/>
                <a:sym typeface="Arial"/>
              </a:rPr>
              <a:t>2-time</a:t>
            </a:r>
            <a:r>
              <a:rPr lang="en-US" sz="1500" b="1" i="1" kern="1200" dirty="0">
                <a:solidFill>
                  <a:srgbClr val="ED7D31">
                    <a:lumMod val="75000"/>
                  </a:srgbClr>
                </a:solidFill>
                <a:ea typeface="+mn-ea"/>
                <a:cs typeface="Amasis MT Pro" panose="020F0502020204030204" pitchFamily="34" charset="0"/>
                <a:sym typeface="Arial"/>
              </a:rPr>
              <a:t> units to send the collected information to the remote control. Rovers must keep clear of black walls and other rovers. All target areas need to be visited.”</a:t>
            </a:r>
          </a:p>
        </p:txBody>
      </p:sp>
      <p:sp>
        <p:nvSpPr>
          <p:cNvPr id="13" name="Rectangle 12">
            <a:extLst>
              <a:ext uri="{FF2B5EF4-FFF2-40B4-BE49-F238E27FC236}">
                <a16:creationId xmlns:a16="http://schemas.microsoft.com/office/drawing/2014/main" id="{8DEB48F5-E73F-9E29-AB8E-7AD71D0ECF25}"/>
              </a:ext>
            </a:extLst>
          </p:cNvPr>
          <p:cNvSpPr/>
          <p:nvPr/>
        </p:nvSpPr>
        <p:spPr>
          <a:xfrm>
            <a:off x="4877455" y="2495036"/>
            <a:ext cx="3993266" cy="19098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85800" hangingPunct="1">
              <a:spcBef>
                <a:spcPts val="0"/>
              </a:spcBef>
              <a:buClrTx/>
              <a:buSzTx/>
              <a:buNone/>
            </a:pPr>
            <a:endParaRPr lang="en-US" sz="1500" b="1" kern="1200" dirty="0">
              <a:solidFill>
                <a:prstClr val="black"/>
              </a:solidFill>
              <a:latin typeface="Calibri" panose="020F0502020204030204"/>
              <a:sym typeface="Arial"/>
            </a:endParaRPr>
          </a:p>
        </p:txBody>
      </p:sp>
      <p:sp>
        <p:nvSpPr>
          <p:cNvPr id="14" name="Rectangle 13">
            <a:extLst>
              <a:ext uri="{FF2B5EF4-FFF2-40B4-BE49-F238E27FC236}">
                <a16:creationId xmlns:a16="http://schemas.microsoft.com/office/drawing/2014/main" id="{ABADCEEF-E704-B4F3-32A9-5918F0761071}"/>
              </a:ext>
            </a:extLst>
          </p:cNvPr>
          <p:cNvSpPr/>
          <p:nvPr/>
        </p:nvSpPr>
        <p:spPr>
          <a:xfrm>
            <a:off x="4899297" y="3196969"/>
            <a:ext cx="3993266" cy="19098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685800" hangingPunct="1">
              <a:spcBef>
                <a:spcPts val="0"/>
              </a:spcBef>
              <a:buClrTx/>
              <a:buSzTx/>
              <a:buNone/>
            </a:pPr>
            <a:endParaRPr lang="en-US" sz="1500" b="1" kern="1200" dirty="0">
              <a:solidFill>
                <a:prstClr val="black"/>
              </a:solidFill>
              <a:latin typeface="Calibri" panose="020F0502020204030204"/>
              <a:sym typeface="Arial"/>
            </a:endParaRPr>
          </a:p>
        </p:txBody>
      </p:sp>
      <p:sp>
        <p:nvSpPr>
          <p:cNvPr id="15" name="TextBox 14">
            <a:extLst>
              <a:ext uri="{FF2B5EF4-FFF2-40B4-BE49-F238E27FC236}">
                <a16:creationId xmlns:a16="http://schemas.microsoft.com/office/drawing/2014/main" id="{5FB2259E-C7AB-7CF2-3ECC-6B0953E95AB1}"/>
              </a:ext>
            </a:extLst>
          </p:cNvPr>
          <p:cNvSpPr txBox="1"/>
          <p:nvPr/>
        </p:nvSpPr>
        <p:spPr>
          <a:xfrm>
            <a:off x="4877455" y="4142654"/>
            <a:ext cx="4238324" cy="1246495"/>
          </a:xfrm>
          <a:prstGeom prst="rect">
            <a:avLst/>
          </a:prstGeom>
          <a:noFill/>
        </p:spPr>
        <p:txBody>
          <a:bodyPr wrap="square">
            <a:spAutoFit/>
          </a:bodyPr>
          <a:lstStyle/>
          <a:p>
            <a:pPr marL="0" indent="0" defTabSz="685800" hangingPunct="1">
              <a:spcBef>
                <a:spcPts val="0"/>
              </a:spcBef>
              <a:buClrTx/>
              <a:buSzTx/>
              <a:buNone/>
            </a:pPr>
            <a:r>
              <a:rPr lang="en-US" altLang="zh-CN" sz="1500" b="1" kern="1200" dirty="0">
                <a:solidFill>
                  <a:srgbClr val="0070C0"/>
                </a:solidFill>
                <a:ea typeface="等线" panose="02010600030101010101" pitchFamily="2" charset="-122"/>
                <a:cs typeface="Arial"/>
                <a:sym typeface="Arial"/>
              </a:rPr>
              <a:t>Replacing</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the</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TAMP</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planner</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with</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an</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any</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planner,</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this</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framework</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will</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interactively</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provide rigorous</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and</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explainable</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assistants</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for</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human</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operators,</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with</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improved</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success</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rates</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even</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with</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unstructured</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human</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user</a:t>
            </a:r>
            <a:r>
              <a:rPr lang="zh-CN" altLang="en-US" sz="1500" b="1" kern="1200" dirty="0">
                <a:solidFill>
                  <a:srgbClr val="0070C0"/>
                </a:solidFill>
                <a:ea typeface="等线" panose="02010600030101010101" pitchFamily="2" charset="-122"/>
                <a:cs typeface="Arial"/>
                <a:sym typeface="Arial"/>
              </a:rPr>
              <a:t> </a:t>
            </a:r>
            <a:r>
              <a:rPr lang="en-US" altLang="zh-CN" sz="1500" b="1" kern="1200" dirty="0">
                <a:solidFill>
                  <a:srgbClr val="0070C0"/>
                </a:solidFill>
                <a:ea typeface="等线" panose="02010600030101010101" pitchFamily="2" charset="-122"/>
                <a:cs typeface="Arial"/>
                <a:sym typeface="Arial"/>
              </a:rPr>
              <a:t>inputs.</a:t>
            </a:r>
            <a:endParaRPr lang="en-US" sz="1500" b="1" kern="1200" dirty="0">
              <a:solidFill>
                <a:srgbClr val="0070C0"/>
              </a:solidFill>
              <a:ea typeface="+mn-ea"/>
              <a:cs typeface="Arial"/>
              <a:sym typeface="Arial"/>
            </a:endParaRPr>
          </a:p>
        </p:txBody>
      </p:sp>
      <p:sp>
        <p:nvSpPr>
          <p:cNvPr id="17" name="TextBox 16">
            <a:extLst>
              <a:ext uri="{FF2B5EF4-FFF2-40B4-BE49-F238E27FC236}">
                <a16:creationId xmlns:a16="http://schemas.microsoft.com/office/drawing/2014/main" id="{E97E52A1-A2C0-ECDE-46F5-9FFB96D6D3F5}"/>
              </a:ext>
            </a:extLst>
          </p:cNvPr>
          <p:cNvSpPr txBox="1"/>
          <p:nvPr/>
        </p:nvSpPr>
        <p:spPr>
          <a:xfrm>
            <a:off x="2142246" y="3142419"/>
            <a:ext cx="2158796" cy="323165"/>
          </a:xfrm>
          <a:prstGeom prst="rect">
            <a:avLst/>
          </a:prstGeom>
          <a:noFill/>
        </p:spPr>
        <p:txBody>
          <a:bodyPr wrap="none" rtlCol="0">
            <a:spAutoFit/>
          </a:bodyPr>
          <a:lstStyle/>
          <a:p>
            <a:pPr marL="0" indent="0" algn="ctr" defTabSz="685800" hangingPunct="1">
              <a:spcBef>
                <a:spcPts val="0"/>
              </a:spcBef>
              <a:buClrTx/>
              <a:buSzTx/>
              <a:buNone/>
            </a:pPr>
            <a:r>
              <a:rPr lang="en-US" altLang="zh-CN" sz="1500" b="1" kern="1200" dirty="0">
                <a:solidFill>
                  <a:prstClr val="black"/>
                </a:solidFill>
                <a:ea typeface="等线" panose="02010600030101010101" pitchFamily="2" charset="-122"/>
                <a:cs typeface="Arial"/>
                <a:sym typeface="Arial"/>
              </a:rPr>
              <a:t>Multi-agent</a:t>
            </a:r>
            <a:r>
              <a:rPr lang="zh-CN" altLang="en-US" sz="1500" b="1" kern="1200" dirty="0">
                <a:solidFill>
                  <a:prstClr val="black"/>
                </a:solidFill>
                <a:ea typeface="等线" panose="02010600030101010101" pitchFamily="2" charset="-122"/>
                <a:cs typeface="Arial"/>
                <a:sym typeface="Arial"/>
              </a:rPr>
              <a:t> </a:t>
            </a:r>
            <a:r>
              <a:rPr lang="en-US" altLang="zh-CN" sz="1500" b="1" kern="1200" dirty="0">
                <a:solidFill>
                  <a:prstClr val="black"/>
                </a:solidFill>
                <a:ea typeface="等线" panose="02010600030101010101" pitchFamily="2" charset="-122"/>
                <a:cs typeface="Arial"/>
                <a:sym typeface="Arial"/>
              </a:rPr>
              <a:t>surveillance</a:t>
            </a:r>
            <a:r>
              <a:rPr lang="zh-CN" altLang="en-US" sz="1500" b="1" kern="1200" dirty="0">
                <a:solidFill>
                  <a:prstClr val="black"/>
                </a:solidFill>
                <a:ea typeface="等线" panose="02010600030101010101" pitchFamily="2" charset="-122"/>
                <a:cs typeface="Arial"/>
                <a:sym typeface="Arial"/>
              </a:rPr>
              <a:t> </a:t>
            </a:r>
            <a:endParaRPr lang="en-US" sz="1500" b="1" kern="1200" dirty="0">
              <a:solidFill>
                <a:prstClr val="black"/>
              </a:solidFill>
              <a:ea typeface="+mn-ea"/>
              <a:cs typeface="Arial"/>
              <a:sym typeface="Arial"/>
            </a:endParaRPr>
          </a:p>
        </p:txBody>
      </p:sp>
      <p:sp>
        <p:nvSpPr>
          <p:cNvPr id="6" name="TextBox 5">
            <a:extLst>
              <a:ext uri="{FF2B5EF4-FFF2-40B4-BE49-F238E27FC236}">
                <a16:creationId xmlns:a16="http://schemas.microsoft.com/office/drawing/2014/main" id="{C990E14E-2AD6-F27F-327D-989A9A066FDA}"/>
              </a:ext>
            </a:extLst>
          </p:cNvPr>
          <p:cNvSpPr txBox="1"/>
          <p:nvPr/>
        </p:nvSpPr>
        <p:spPr>
          <a:xfrm>
            <a:off x="1487994" y="1778610"/>
            <a:ext cx="3293999" cy="1246495"/>
          </a:xfrm>
          <a:prstGeom prst="rect">
            <a:avLst/>
          </a:prstGeom>
          <a:noFill/>
        </p:spPr>
        <p:txBody>
          <a:bodyPr wrap="square" rtlCol="0">
            <a:spAutoFit/>
          </a:bodyPr>
          <a:lstStyle/>
          <a:p>
            <a:pPr marL="0" indent="0" algn="just" defTabSz="685800" hangingPunct="1">
              <a:spcBef>
                <a:spcPts val="0"/>
              </a:spcBef>
              <a:buClrTx/>
              <a:buSzTx/>
              <a:buNone/>
            </a:pPr>
            <a:r>
              <a:rPr lang="en-US" sz="1500" b="1" i="1" kern="1200" dirty="0">
                <a:solidFill>
                  <a:srgbClr val="ED7D31">
                    <a:lumMod val="75000"/>
                  </a:srgbClr>
                </a:solidFill>
                <a:ea typeface="+mn-ea"/>
                <a:cs typeface="Arial"/>
                <a:sym typeface="Arial"/>
              </a:rPr>
              <a:t>“Enter all the ingredient room to pick up food. Once entered ingredient rooms, go to cooking room within 3 seconds. And all the agents should not collide each other and black obstacles.”</a:t>
            </a:r>
            <a:endParaRPr lang="en-CN" sz="1500" b="1" i="1" kern="1200" dirty="0">
              <a:solidFill>
                <a:srgbClr val="ED7D31">
                  <a:lumMod val="75000"/>
                </a:srgbClr>
              </a:solidFill>
              <a:ea typeface="+mn-ea"/>
              <a:cs typeface="Arial"/>
              <a:sym typeface="Arial"/>
            </a:endParaRPr>
          </a:p>
        </p:txBody>
      </p:sp>
      <p:sp>
        <p:nvSpPr>
          <p:cNvPr id="9" name="TextBox 8">
            <a:extLst>
              <a:ext uri="{FF2B5EF4-FFF2-40B4-BE49-F238E27FC236}">
                <a16:creationId xmlns:a16="http://schemas.microsoft.com/office/drawing/2014/main" id="{5DA6FF8F-AFF6-06E8-217C-9B12D7C04446}"/>
              </a:ext>
            </a:extLst>
          </p:cNvPr>
          <p:cNvSpPr txBox="1"/>
          <p:nvPr/>
        </p:nvSpPr>
        <p:spPr>
          <a:xfrm>
            <a:off x="2411742" y="1511842"/>
            <a:ext cx="1619802" cy="323165"/>
          </a:xfrm>
          <a:prstGeom prst="rect">
            <a:avLst/>
          </a:prstGeom>
          <a:noFill/>
        </p:spPr>
        <p:txBody>
          <a:bodyPr wrap="none" rtlCol="0">
            <a:spAutoFit/>
          </a:bodyPr>
          <a:lstStyle/>
          <a:p>
            <a:pPr marL="0" indent="0" algn="ctr" defTabSz="685800" hangingPunct="1">
              <a:spcBef>
                <a:spcPts val="0"/>
              </a:spcBef>
              <a:buClrTx/>
              <a:buSzTx/>
              <a:buNone/>
            </a:pPr>
            <a:r>
              <a:rPr lang="en-US" altLang="zh-CN" sz="1500" b="1" kern="1200" dirty="0">
                <a:solidFill>
                  <a:prstClr val="black"/>
                </a:solidFill>
                <a:ea typeface="等线" panose="02010600030101010101" pitchFamily="2" charset="-122"/>
                <a:cs typeface="Arial"/>
                <a:sym typeface="Arial"/>
              </a:rPr>
              <a:t>Overcooked</a:t>
            </a:r>
            <a:r>
              <a:rPr lang="zh-CN" altLang="en-US" sz="1500" b="1" kern="1200" dirty="0">
                <a:solidFill>
                  <a:prstClr val="black"/>
                </a:solidFill>
                <a:ea typeface="等线" panose="02010600030101010101" pitchFamily="2" charset="-122"/>
                <a:cs typeface="Arial"/>
                <a:sym typeface="Arial"/>
              </a:rPr>
              <a:t> </a:t>
            </a:r>
            <a:r>
              <a:rPr lang="en-US" altLang="zh-CN" sz="1500" b="1" kern="1200" dirty="0">
                <a:solidFill>
                  <a:prstClr val="black"/>
                </a:solidFill>
                <a:ea typeface="等线" panose="02010600030101010101" pitchFamily="2" charset="-122"/>
                <a:cs typeface="Arial"/>
                <a:sym typeface="Arial"/>
              </a:rPr>
              <a:t>game</a:t>
            </a:r>
            <a:endParaRPr lang="en-US" sz="1500" b="1" kern="1200" dirty="0">
              <a:solidFill>
                <a:prstClr val="black"/>
              </a:solidFill>
              <a:ea typeface="+mn-ea"/>
              <a:cs typeface="Arial"/>
              <a:sym typeface="Arial"/>
            </a:endParaRPr>
          </a:p>
        </p:txBody>
      </p:sp>
      <p:pic>
        <p:nvPicPr>
          <p:cNvPr id="2050" name="Picture 2" descr="Overcooked on Steam">
            <a:extLst>
              <a:ext uri="{FF2B5EF4-FFF2-40B4-BE49-F238E27FC236}">
                <a16:creationId xmlns:a16="http://schemas.microsoft.com/office/drawing/2014/main" id="{0534A89A-4E5F-504B-5D7F-81D1FB35F7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15" r="8161"/>
          <a:stretch/>
        </p:blipFill>
        <p:spPr bwMode="auto">
          <a:xfrm>
            <a:off x="0" y="1855709"/>
            <a:ext cx="1534148" cy="10770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3356C6-1C7A-EDBE-C096-FAA29C3A057B}"/>
              </a:ext>
            </a:extLst>
          </p:cNvPr>
          <p:cNvSpPr txBox="1"/>
          <p:nvPr/>
        </p:nvSpPr>
        <p:spPr>
          <a:xfrm>
            <a:off x="132227" y="6372236"/>
            <a:ext cx="8879546" cy="276999"/>
          </a:xfrm>
          <a:prstGeom prst="rect">
            <a:avLst/>
          </a:prstGeom>
          <a:noFill/>
        </p:spPr>
        <p:txBody>
          <a:bodyPr wrap="square">
            <a:spAutoFit/>
          </a:bodyPr>
          <a:lstStyle/>
          <a:p>
            <a:pPr marL="0" indent="0" hangingPunct="1">
              <a:spcBef>
                <a:spcPts val="0"/>
              </a:spcBef>
              <a:buClr>
                <a:srgbClr val="000000"/>
              </a:buClr>
              <a:buSzTx/>
              <a:buNone/>
            </a:pPr>
            <a:r>
              <a:rPr lang="en-US" sz="1200" dirty="0">
                <a:solidFill>
                  <a:srgbClr val="222222"/>
                </a:solidFill>
                <a:latin typeface="Century Gothic" panose="020B0502020202020204" pitchFamily="34" charset="0"/>
                <a:cs typeface="Calibri Light" panose="020F0302020204030204" pitchFamily="34" charset="0"/>
                <a:sym typeface="Arial"/>
              </a:rPr>
              <a:t>[1] </a:t>
            </a:r>
            <a:r>
              <a:rPr lang="en-US" sz="1200" dirty="0" err="1">
                <a:solidFill>
                  <a:srgbClr val="222222"/>
                </a:solidFill>
                <a:latin typeface="Century Gothic" panose="020B0502020202020204" pitchFamily="34" charset="0"/>
                <a:cs typeface="Calibri Light" panose="020F0302020204030204" pitchFamily="34" charset="0"/>
                <a:sym typeface="Arial"/>
              </a:rPr>
              <a:t>AutoTAMP</a:t>
            </a:r>
            <a:r>
              <a:rPr lang="en-US" sz="1200" dirty="0">
                <a:solidFill>
                  <a:srgbClr val="222222"/>
                </a:solidFill>
                <a:latin typeface="Century Gothic" panose="020B0502020202020204" pitchFamily="34" charset="0"/>
                <a:cs typeface="Calibri Light" panose="020F0302020204030204" pitchFamily="34" charset="0"/>
                <a:sym typeface="Arial"/>
              </a:rPr>
              <a:t>: Autoregressive task and motion planning with LLMs as translators and checkers. Chen et al., ICRA’24.</a:t>
            </a:r>
            <a:endParaRPr lang="en-US" sz="1200" dirty="0">
              <a:latin typeface="Century Gothic" panose="020B0502020202020204" pitchFamily="34" charset="0"/>
              <a:cs typeface="Calibri Light" panose="020F0302020204030204" pitchFamily="34" charset="0"/>
              <a:sym typeface="Arial"/>
            </a:endParaRPr>
          </a:p>
        </p:txBody>
      </p:sp>
      <p:sp>
        <p:nvSpPr>
          <p:cNvPr id="5" name="Slide Number Placeholder 4">
            <a:extLst>
              <a:ext uri="{FF2B5EF4-FFF2-40B4-BE49-F238E27FC236}">
                <a16:creationId xmlns:a16="http://schemas.microsoft.com/office/drawing/2014/main" id="{58653828-1179-8E3F-2D75-5D0C35C518E9}"/>
              </a:ext>
            </a:extLst>
          </p:cNvPr>
          <p:cNvSpPr>
            <a:spLocks noGrp="1"/>
          </p:cNvSpPr>
          <p:nvPr>
            <p:ph type="sldNum" sz="quarter" idx="10"/>
          </p:nvPr>
        </p:nvSpPr>
        <p:spPr/>
        <p:txBody>
          <a:bodyPr/>
          <a:lstStyle/>
          <a:p>
            <a:fld id="{86CB4B4D-7CA3-9044-876B-883B54F8677D}" type="slidenum">
              <a:rPr lang="en-US" smtClean="0"/>
              <a:t>94</a:t>
            </a:fld>
            <a:endParaRPr lang="en-US"/>
          </a:p>
        </p:txBody>
      </p:sp>
    </p:spTree>
    <p:extLst>
      <p:ext uri="{BB962C8B-B14F-4D97-AF65-F5344CB8AC3E}">
        <p14:creationId xmlns:p14="http://schemas.microsoft.com/office/powerpoint/2010/main" val="2084150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26D44E-2EC8-1A49-7878-0677301E9BBC}"/>
              </a:ext>
            </a:extLst>
          </p:cNvPr>
          <p:cNvSpPr>
            <a:spLocks noGrp="1"/>
          </p:cNvSpPr>
          <p:nvPr>
            <p:ph type="title"/>
          </p:nvPr>
        </p:nvSpPr>
        <p:spPr/>
        <p:txBody>
          <a:bodyPr/>
          <a:lstStyle/>
          <a:p>
            <a:r>
              <a:rPr lang="en-US" dirty="0"/>
              <a:t>Recap: structured view of “temporal” work</a:t>
            </a:r>
          </a:p>
        </p:txBody>
      </p:sp>
      <p:graphicFrame>
        <p:nvGraphicFramePr>
          <p:cNvPr id="5" name="Table 4">
            <a:extLst>
              <a:ext uri="{FF2B5EF4-FFF2-40B4-BE49-F238E27FC236}">
                <a16:creationId xmlns:a16="http://schemas.microsoft.com/office/drawing/2014/main" id="{4FFCA9F9-E840-568B-241D-E3FB9771A635}"/>
              </a:ext>
            </a:extLst>
          </p:cNvPr>
          <p:cNvGraphicFramePr>
            <a:graphicFrameLocks noGrp="1"/>
          </p:cNvGraphicFramePr>
          <p:nvPr>
            <p:extLst>
              <p:ext uri="{D42A27DB-BD31-4B8C-83A1-F6EECF244321}">
                <p14:modId xmlns:p14="http://schemas.microsoft.com/office/powerpoint/2010/main" val="203762813"/>
              </p:ext>
            </p:extLst>
          </p:nvPr>
        </p:nvGraphicFramePr>
        <p:xfrm>
          <a:off x="550014" y="1396999"/>
          <a:ext cx="7796464" cy="4251210"/>
        </p:xfrm>
        <a:graphic>
          <a:graphicData uri="http://schemas.openxmlformats.org/drawingml/2006/table">
            <a:tbl>
              <a:tblPr firstRow="1" bandRow="1">
                <a:tableStyleId>{5940675A-B579-460E-94D1-54222C63F5DA}</a:tableStyleId>
              </a:tblPr>
              <a:tblGrid>
                <a:gridCol w="1949116">
                  <a:extLst>
                    <a:ext uri="{9D8B030D-6E8A-4147-A177-3AD203B41FA5}">
                      <a16:colId xmlns:a16="http://schemas.microsoft.com/office/drawing/2014/main" val="3755672199"/>
                    </a:ext>
                  </a:extLst>
                </a:gridCol>
                <a:gridCol w="1949116">
                  <a:extLst>
                    <a:ext uri="{9D8B030D-6E8A-4147-A177-3AD203B41FA5}">
                      <a16:colId xmlns:a16="http://schemas.microsoft.com/office/drawing/2014/main" val="1712865636"/>
                    </a:ext>
                  </a:extLst>
                </a:gridCol>
                <a:gridCol w="1949116">
                  <a:extLst>
                    <a:ext uri="{9D8B030D-6E8A-4147-A177-3AD203B41FA5}">
                      <a16:colId xmlns:a16="http://schemas.microsoft.com/office/drawing/2014/main" val="37712099"/>
                    </a:ext>
                  </a:extLst>
                </a:gridCol>
                <a:gridCol w="1949116">
                  <a:extLst>
                    <a:ext uri="{9D8B030D-6E8A-4147-A177-3AD203B41FA5}">
                      <a16:colId xmlns:a16="http://schemas.microsoft.com/office/drawing/2014/main" val="135604828"/>
                    </a:ext>
                  </a:extLst>
                </a:gridCol>
              </a:tblGrid>
              <a:tr h="658682">
                <a:tc>
                  <a:txBody>
                    <a:bodyPr/>
                    <a:lstStyle/>
                    <a:p>
                      <a:pPr algn="ctr"/>
                      <a:endParaRPr lang="en-US"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latin typeface="Century Gothic" panose="020B0502020202020204" pitchFamily="34" charset="0"/>
                        </a:rPr>
                        <a:t>Information extraction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latin typeface="Century Gothic" panose="020B0502020202020204" pitchFamily="34" charset="0"/>
                        </a:rPr>
                        <a:t>Question Answering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latin typeface="Century Gothic" panose="020B0502020202020204" pitchFamily="34" charset="0"/>
                        </a:rPr>
                        <a:t>Reasoning</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8381727"/>
                  </a:ext>
                </a:extLst>
              </a:tr>
              <a:tr h="1580848">
                <a:tc>
                  <a:txBody>
                    <a:bodyPr/>
                    <a:lstStyle/>
                    <a:p>
                      <a:pPr algn="l"/>
                      <a:r>
                        <a:rPr lang="en-US" b="1" dirty="0">
                          <a:latin typeface="Century Gothic" panose="020B0502020202020204" pitchFamily="34" charset="0"/>
                        </a:rPr>
                        <a:t>Intrinsic to “time”</a:t>
                      </a:r>
                    </a:p>
                    <a:p>
                      <a:pPr algn="l"/>
                      <a:r>
                        <a:rPr lang="en-US" dirty="0">
                          <a:latin typeface="Century Gothic" panose="020B0502020202020204" pitchFamily="34" charset="0"/>
                        </a:rPr>
                        <a:t>(i.e., targeting a better understanding of time)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latin typeface="Century Gothic" panose="020B0502020202020204" pitchFamily="34" charset="0"/>
                        </a:rPr>
                        <a:t>Time expressions</a:t>
                      </a:r>
                    </a:p>
                    <a:p>
                      <a:pPr algn="l"/>
                      <a:endParaRPr lang="en-US" dirty="0">
                        <a:latin typeface="Century Gothic" panose="020B0502020202020204" pitchFamily="34" charset="0"/>
                      </a:endParaRPr>
                    </a:p>
                    <a:p>
                      <a:pPr algn="l"/>
                      <a:r>
                        <a:rPr lang="en-US" dirty="0">
                          <a:latin typeface="Century Gothic" panose="020B0502020202020204" pitchFamily="34" charset="0"/>
                        </a:rPr>
                        <a:t>Temporal relations</a:t>
                      </a:r>
                    </a:p>
                    <a:p>
                      <a:pPr algn="l"/>
                      <a:endParaRPr lang="en-US" dirty="0">
                        <a:latin typeface="Century Gothic" panose="020B0502020202020204" pitchFamily="34" charset="0"/>
                      </a:endParaRPr>
                    </a:p>
                    <a:p>
                      <a:pPr algn="l"/>
                      <a:r>
                        <a:rPr lang="en-US" dirty="0">
                          <a:latin typeface="Century Gothic" panose="020B0502020202020204" pitchFamily="34" charset="0"/>
                        </a:rPr>
                        <a:t>Temporal grounding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latin typeface="Century Gothic" panose="020B0502020202020204" pitchFamily="34" charset="0"/>
                        </a:rPr>
                        <a:t>Temporal order QA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latin typeface="Century Gothic" panose="020B0502020202020204" pitchFamily="34" charset="0"/>
                        </a:rPr>
                        <a:t>Temporal relation graph inference</a:t>
                      </a:r>
                    </a:p>
                    <a:p>
                      <a:pPr algn="l"/>
                      <a:endParaRPr lang="en-US" dirty="0">
                        <a:latin typeface="Century Gothic" panose="020B0502020202020204" pitchFamily="34" charset="0"/>
                      </a:endParaRPr>
                    </a:p>
                    <a:p>
                      <a:pPr algn="l"/>
                      <a:r>
                        <a:rPr lang="en-US" dirty="0">
                          <a:latin typeface="Century Gothic" panose="020B0502020202020204" pitchFamily="34" charset="0"/>
                        </a:rPr>
                        <a:t>Temporal logic</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0027257"/>
                  </a:ext>
                </a:extLst>
              </a:tr>
              <a:tr h="1580848">
                <a:tc>
                  <a:txBody>
                    <a:bodyPr/>
                    <a:lstStyle/>
                    <a:p>
                      <a:pPr algn="l"/>
                      <a:r>
                        <a:rPr lang="en-US" b="1" dirty="0">
                          <a:latin typeface="Century Gothic" panose="020B0502020202020204" pitchFamily="34" charset="0"/>
                        </a:rPr>
                        <a:t>Extrinsic to “time”</a:t>
                      </a:r>
                    </a:p>
                    <a:p>
                      <a:pPr algn="l"/>
                      <a:r>
                        <a:rPr lang="en-US" dirty="0">
                          <a:latin typeface="Century Gothic" panose="020B0502020202020204" pitchFamily="34" charset="0"/>
                        </a:rPr>
                        <a:t>(i.e., solving tasks that require consideration of time)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dirty="0">
                          <a:latin typeface="Century Gothic" panose="020B0502020202020204" pitchFamily="34" charset="0"/>
                        </a:rPr>
                        <a:t>Timeline summarization</a:t>
                      </a:r>
                    </a:p>
                    <a:p>
                      <a:pPr algn="l"/>
                      <a:endParaRPr lang="en-US" dirty="0">
                        <a:latin typeface="Century Gothic" panose="020B0502020202020204" pitchFamily="34" charset="0"/>
                      </a:endParaRPr>
                    </a:p>
                    <a:p>
                      <a:pPr algn="l"/>
                      <a:r>
                        <a:rPr lang="en-US" dirty="0">
                          <a:latin typeface="Century Gothic" panose="020B0502020202020204" pitchFamily="34" charset="0"/>
                        </a:rPr>
                        <a:t>Temporal knowledge graphs</a:t>
                      </a:r>
                    </a:p>
                    <a:p>
                      <a:pPr algn="l"/>
                      <a:endParaRPr lang="en-US" dirty="0">
                        <a:latin typeface="Century Gothic" panose="020B0502020202020204" pitchFamily="34" charset="0"/>
                      </a:endParaRPr>
                    </a:p>
                    <a:p>
                      <a:pPr algn="l"/>
                      <a:r>
                        <a:rPr lang="en-US" dirty="0">
                          <a:latin typeface="Century Gothic" panose="020B0502020202020204" pitchFamily="34" charset="0"/>
                        </a:rPr>
                        <a:t>Causality</a:t>
                      </a:r>
                    </a:p>
                    <a:p>
                      <a:pPr algn="l"/>
                      <a:endParaRPr lang="en-US" dirty="0">
                        <a:latin typeface="Century Gothic" panose="020B0502020202020204" pitchFamily="34" charset="0"/>
                      </a:endParaRPr>
                    </a:p>
                    <a:p>
                      <a:pPr algn="l"/>
                      <a:endParaRPr lang="en-US"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dirty="0">
                          <a:latin typeface="Century Gothic" panose="020B0502020202020204" pitchFamily="34" charset="0"/>
                        </a:rPr>
                        <a:t>Situated QA</a:t>
                      </a:r>
                    </a:p>
                    <a:p>
                      <a:pPr algn="l"/>
                      <a:endParaRPr lang="en-US" dirty="0">
                        <a:latin typeface="Century Gothic" panose="020B0502020202020204" pitchFamily="34" charset="0"/>
                      </a:endParaRPr>
                    </a:p>
                    <a:p>
                      <a:pPr algn="l"/>
                      <a:r>
                        <a:rPr lang="en-US" dirty="0">
                          <a:latin typeface="Century Gothic" panose="020B0502020202020204" pitchFamily="34" charset="0"/>
                        </a:rPr>
                        <a:t>Time-sensitive QA</a:t>
                      </a:r>
                    </a:p>
                    <a:p>
                      <a:pPr algn="l"/>
                      <a:endParaRPr lang="en-US" dirty="0">
                        <a:latin typeface="Century Gothic" panose="020B0502020202020204" pitchFamily="34" charset="0"/>
                      </a:endParaRPr>
                    </a:p>
                    <a:p>
                      <a:pPr algn="l"/>
                      <a:r>
                        <a:rPr lang="en-US" dirty="0">
                          <a:latin typeface="Century Gothic" panose="020B0502020202020204" pitchFamily="34" charset="0"/>
                        </a:rPr>
                        <a:t>Temporal QA over knowledge graphs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dirty="0">
                          <a:latin typeface="Century Gothic" panose="020B0502020202020204" pitchFamily="34" charset="0"/>
                        </a:rPr>
                        <a:t>Robotic control</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24683127"/>
                  </a:ext>
                </a:extLst>
              </a:tr>
            </a:tbl>
          </a:graphicData>
        </a:graphic>
      </p:graphicFrame>
      <p:sp>
        <p:nvSpPr>
          <p:cNvPr id="2" name="Slide Number Placeholder 1">
            <a:extLst>
              <a:ext uri="{FF2B5EF4-FFF2-40B4-BE49-F238E27FC236}">
                <a16:creationId xmlns:a16="http://schemas.microsoft.com/office/drawing/2014/main" id="{81E030FA-659C-A529-F663-3ADEB379ACDF}"/>
              </a:ext>
            </a:extLst>
          </p:cNvPr>
          <p:cNvSpPr>
            <a:spLocks noGrp="1"/>
          </p:cNvSpPr>
          <p:nvPr>
            <p:ph type="sldNum" sz="quarter" idx="4"/>
          </p:nvPr>
        </p:nvSpPr>
        <p:spPr/>
        <p:txBody>
          <a:bodyPr/>
          <a:lstStyle/>
          <a:p>
            <a:pPr marL="0" indent="0">
              <a:buFontTx/>
              <a:buNone/>
            </a:pPr>
            <a:fld id="{65BF4835-EEF2-2040-B4FB-B58822D132F0}" type="slidenum">
              <a:rPr lang="en-US" smtClean="0"/>
              <a:pPr marL="0" indent="0">
                <a:buFontTx/>
                <a:buNone/>
              </a:pPr>
              <a:t>95</a:t>
            </a:fld>
            <a:endParaRPr lang="en-US" dirty="0"/>
          </a:p>
        </p:txBody>
      </p:sp>
    </p:spTree>
    <p:extLst>
      <p:ext uri="{BB962C8B-B14F-4D97-AF65-F5344CB8AC3E}">
        <p14:creationId xmlns:p14="http://schemas.microsoft.com/office/powerpoint/2010/main" val="2513084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26D44E-2EC8-1A49-7878-0677301E9BBC}"/>
              </a:ext>
            </a:extLst>
          </p:cNvPr>
          <p:cNvSpPr>
            <a:spLocks noGrp="1"/>
          </p:cNvSpPr>
          <p:nvPr>
            <p:ph type="title"/>
          </p:nvPr>
        </p:nvSpPr>
        <p:spPr/>
        <p:txBody>
          <a:bodyPr/>
          <a:lstStyle/>
          <a:p>
            <a:r>
              <a:rPr lang="en-US" dirty="0"/>
              <a:t>Recap: main papers covered in this talk</a:t>
            </a:r>
          </a:p>
        </p:txBody>
      </p:sp>
      <p:graphicFrame>
        <p:nvGraphicFramePr>
          <p:cNvPr id="5" name="Table 4">
            <a:extLst>
              <a:ext uri="{FF2B5EF4-FFF2-40B4-BE49-F238E27FC236}">
                <a16:creationId xmlns:a16="http://schemas.microsoft.com/office/drawing/2014/main" id="{4FFCA9F9-E840-568B-241D-E3FB9771A635}"/>
              </a:ext>
            </a:extLst>
          </p:cNvPr>
          <p:cNvGraphicFramePr>
            <a:graphicFrameLocks noGrp="1"/>
          </p:cNvGraphicFramePr>
          <p:nvPr>
            <p:extLst>
              <p:ext uri="{D42A27DB-BD31-4B8C-83A1-F6EECF244321}">
                <p14:modId xmlns:p14="http://schemas.microsoft.com/office/powerpoint/2010/main" val="2798071370"/>
              </p:ext>
            </p:extLst>
          </p:nvPr>
        </p:nvGraphicFramePr>
        <p:xfrm>
          <a:off x="550014" y="1396999"/>
          <a:ext cx="7796464" cy="4251210"/>
        </p:xfrm>
        <a:graphic>
          <a:graphicData uri="http://schemas.openxmlformats.org/drawingml/2006/table">
            <a:tbl>
              <a:tblPr firstRow="1" bandRow="1">
                <a:tableStyleId>{5940675A-B579-460E-94D1-54222C63F5DA}</a:tableStyleId>
              </a:tblPr>
              <a:tblGrid>
                <a:gridCol w="1949116">
                  <a:extLst>
                    <a:ext uri="{9D8B030D-6E8A-4147-A177-3AD203B41FA5}">
                      <a16:colId xmlns:a16="http://schemas.microsoft.com/office/drawing/2014/main" val="3755672199"/>
                    </a:ext>
                  </a:extLst>
                </a:gridCol>
                <a:gridCol w="1949116">
                  <a:extLst>
                    <a:ext uri="{9D8B030D-6E8A-4147-A177-3AD203B41FA5}">
                      <a16:colId xmlns:a16="http://schemas.microsoft.com/office/drawing/2014/main" val="1712865636"/>
                    </a:ext>
                  </a:extLst>
                </a:gridCol>
                <a:gridCol w="1949116">
                  <a:extLst>
                    <a:ext uri="{9D8B030D-6E8A-4147-A177-3AD203B41FA5}">
                      <a16:colId xmlns:a16="http://schemas.microsoft.com/office/drawing/2014/main" val="37712099"/>
                    </a:ext>
                  </a:extLst>
                </a:gridCol>
                <a:gridCol w="1949116">
                  <a:extLst>
                    <a:ext uri="{9D8B030D-6E8A-4147-A177-3AD203B41FA5}">
                      <a16:colId xmlns:a16="http://schemas.microsoft.com/office/drawing/2014/main" val="135604828"/>
                    </a:ext>
                  </a:extLst>
                </a:gridCol>
              </a:tblGrid>
              <a:tr h="658682">
                <a:tc>
                  <a:txBody>
                    <a:bodyPr/>
                    <a:lstStyle/>
                    <a:p>
                      <a:pPr algn="ctr"/>
                      <a:endParaRPr lang="en-US" dirty="0">
                        <a:latin typeface="Century Gothic" panose="020B0502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latin typeface="Century Gothic" panose="020B0502020202020204" pitchFamily="34" charset="0"/>
                        </a:rPr>
                        <a:t>Information extraction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latin typeface="Century Gothic" panose="020B0502020202020204" pitchFamily="34" charset="0"/>
                        </a:rPr>
                        <a:t>Question Answering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latin typeface="Century Gothic" panose="020B0502020202020204" pitchFamily="34" charset="0"/>
                        </a:rPr>
                        <a:t>Reasoning</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8381727"/>
                  </a:ext>
                </a:extLst>
              </a:tr>
              <a:tr h="1580848">
                <a:tc>
                  <a:txBody>
                    <a:bodyPr/>
                    <a:lstStyle/>
                    <a:p>
                      <a:pPr algn="l"/>
                      <a:r>
                        <a:rPr lang="en-US" b="1" dirty="0">
                          <a:latin typeface="Century Gothic" panose="020B0502020202020204" pitchFamily="34" charset="0"/>
                        </a:rPr>
                        <a:t>Intrinsic to “time”</a:t>
                      </a:r>
                    </a:p>
                    <a:p>
                      <a:pPr algn="l"/>
                      <a:r>
                        <a:rPr lang="en-US" dirty="0">
                          <a:latin typeface="Century Gothic" panose="020B0502020202020204" pitchFamily="34" charset="0"/>
                        </a:rPr>
                        <a:t>(i.e., targeting a better understanding of time)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err="1">
                          <a:latin typeface="Century Gothic" panose="020B0502020202020204" pitchFamily="34" charset="0"/>
                        </a:rPr>
                        <a:t>SteQE</a:t>
                      </a:r>
                      <a:r>
                        <a:rPr lang="en-US" baseline="30000" dirty="0">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latin typeface="Century Gothic" panose="020B0502020202020204" pitchFamily="34" charset="0"/>
                        </a:rPr>
                        <a:t>TORQUE</a:t>
                      </a:r>
                      <a:r>
                        <a:rPr lang="en-US" baseline="30000" dirty="0">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latin typeface="Century Gothic" panose="020B0502020202020204" pitchFamily="34" charset="0"/>
                        </a:rPr>
                        <a:t>NL2TL</a:t>
                      </a:r>
                      <a:r>
                        <a:rPr lang="en-US" baseline="30000" dirty="0">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0027257"/>
                  </a:ext>
                </a:extLst>
              </a:tr>
              <a:tr h="1580848">
                <a:tc>
                  <a:txBody>
                    <a:bodyPr/>
                    <a:lstStyle/>
                    <a:p>
                      <a:pPr algn="l"/>
                      <a:r>
                        <a:rPr lang="en-US" b="1" dirty="0">
                          <a:solidFill>
                            <a:schemeClr val="bg1">
                              <a:lumMod val="50000"/>
                            </a:schemeClr>
                          </a:solidFill>
                          <a:latin typeface="Century Gothic" panose="020B0502020202020204" pitchFamily="34" charset="0"/>
                        </a:rPr>
                        <a:t>Extrinsic to “time”</a:t>
                      </a:r>
                    </a:p>
                    <a:p>
                      <a:pPr algn="l"/>
                      <a:r>
                        <a:rPr lang="en-US" dirty="0">
                          <a:solidFill>
                            <a:schemeClr val="bg1">
                              <a:lumMod val="50000"/>
                            </a:schemeClr>
                          </a:solidFill>
                          <a:latin typeface="Century Gothic" panose="020B0502020202020204" pitchFamily="34" charset="0"/>
                        </a:rPr>
                        <a:t>(i.e., solving tasks that require consideration of time)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dirty="0">
                          <a:solidFill>
                            <a:schemeClr val="bg1">
                              <a:lumMod val="75000"/>
                            </a:schemeClr>
                          </a:solidFill>
                          <a:latin typeface="Century Gothic" panose="020B0502020202020204" pitchFamily="34" charset="0"/>
                        </a:rPr>
                        <a:t>Timeline summarization</a:t>
                      </a:r>
                    </a:p>
                    <a:p>
                      <a:pPr algn="l"/>
                      <a:endParaRPr lang="en-US" dirty="0">
                        <a:solidFill>
                          <a:schemeClr val="bg1">
                            <a:lumMod val="75000"/>
                          </a:schemeClr>
                        </a:solidFill>
                        <a:latin typeface="Century Gothic" panose="020B0502020202020204" pitchFamily="34" charset="0"/>
                      </a:endParaRPr>
                    </a:p>
                    <a:p>
                      <a:pPr algn="l"/>
                      <a:r>
                        <a:rPr lang="en-US" dirty="0">
                          <a:solidFill>
                            <a:schemeClr val="bg1">
                              <a:lumMod val="75000"/>
                            </a:schemeClr>
                          </a:solidFill>
                          <a:latin typeface="Century Gothic" panose="020B0502020202020204" pitchFamily="34" charset="0"/>
                        </a:rPr>
                        <a:t>Temporal knowledge graphs</a:t>
                      </a:r>
                    </a:p>
                    <a:p>
                      <a:pPr algn="l"/>
                      <a:endParaRPr lang="en-US" dirty="0">
                        <a:solidFill>
                          <a:schemeClr val="bg1">
                            <a:lumMod val="75000"/>
                          </a:schemeClr>
                        </a:solidFill>
                        <a:latin typeface="Century Gothic" panose="020B0502020202020204" pitchFamily="34" charset="0"/>
                      </a:endParaRPr>
                    </a:p>
                    <a:p>
                      <a:pPr algn="l"/>
                      <a:r>
                        <a:rPr lang="en-US" dirty="0">
                          <a:solidFill>
                            <a:schemeClr val="bg1">
                              <a:lumMod val="75000"/>
                            </a:schemeClr>
                          </a:solidFill>
                          <a:latin typeface="Century Gothic" panose="020B0502020202020204" pitchFamily="34" charset="0"/>
                        </a:rPr>
                        <a:t>Causality</a:t>
                      </a:r>
                    </a:p>
                    <a:p>
                      <a:pPr algn="l"/>
                      <a:endParaRPr lang="en-US" dirty="0">
                        <a:solidFill>
                          <a:schemeClr val="bg1">
                            <a:lumMod val="75000"/>
                          </a:schemeClr>
                        </a:solidFill>
                        <a:latin typeface="Century Gothic" panose="020B0502020202020204" pitchFamily="34" charset="0"/>
                      </a:endParaRPr>
                    </a:p>
                    <a:p>
                      <a:pPr algn="l"/>
                      <a:endParaRPr lang="en-US" dirty="0">
                        <a:solidFill>
                          <a:schemeClr val="bg1">
                            <a:lumMod val="75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dirty="0">
                          <a:solidFill>
                            <a:schemeClr val="bg1">
                              <a:lumMod val="75000"/>
                            </a:schemeClr>
                          </a:solidFill>
                          <a:latin typeface="Century Gothic" panose="020B0502020202020204" pitchFamily="34" charset="0"/>
                        </a:rPr>
                        <a:t>Situated QA</a:t>
                      </a:r>
                    </a:p>
                    <a:p>
                      <a:pPr algn="l"/>
                      <a:endParaRPr lang="en-US" dirty="0">
                        <a:solidFill>
                          <a:schemeClr val="bg1">
                            <a:lumMod val="75000"/>
                          </a:schemeClr>
                        </a:solidFill>
                        <a:latin typeface="Century Gothic" panose="020B0502020202020204" pitchFamily="34" charset="0"/>
                      </a:endParaRPr>
                    </a:p>
                    <a:p>
                      <a:pPr algn="l"/>
                      <a:r>
                        <a:rPr lang="en-US" dirty="0">
                          <a:solidFill>
                            <a:schemeClr val="bg1">
                              <a:lumMod val="75000"/>
                            </a:schemeClr>
                          </a:solidFill>
                          <a:latin typeface="Century Gothic" panose="020B0502020202020204" pitchFamily="34" charset="0"/>
                        </a:rPr>
                        <a:t>Time-sensitive QA</a:t>
                      </a:r>
                    </a:p>
                    <a:p>
                      <a:pPr algn="l"/>
                      <a:endParaRPr lang="en-US" dirty="0">
                        <a:solidFill>
                          <a:schemeClr val="bg1">
                            <a:lumMod val="75000"/>
                          </a:schemeClr>
                        </a:solidFill>
                        <a:latin typeface="Century Gothic" panose="020B0502020202020204" pitchFamily="34" charset="0"/>
                      </a:endParaRPr>
                    </a:p>
                    <a:p>
                      <a:pPr algn="l"/>
                      <a:r>
                        <a:rPr lang="en-US" dirty="0">
                          <a:solidFill>
                            <a:schemeClr val="bg1">
                              <a:lumMod val="75000"/>
                            </a:schemeClr>
                          </a:solidFill>
                          <a:latin typeface="Century Gothic" panose="020B0502020202020204" pitchFamily="34" charset="0"/>
                        </a:rPr>
                        <a:t>Temporal QA over knowledge graphs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dirty="0" err="1">
                          <a:latin typeface="Century Gothic" panose="020B0502020202020204" pitchFamily="34" charset="0"/>
                        </a:rPr>
                        <a:t>AutoTEMP</a:t>
                      </a:r>
                      <a:r>
                        <a:rPr lang="en-US" baseline="30000" dirty="0">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24683127"/>
                  </a:ext>
                </a:extLst>
              </a:tr>
            </a:tbl>
          </a:graphicData>
        </a:graphic>
      </p:graphicFrame>
      <p:sp>
        <p:nvSpPr>
          <p:cNvPr id="4" name="TextBox 3">
            <a:extLst>
              <a:ext uri="{FF2B5EF4-FFF2-40B4-BE49-F238E27FC236}">
                <a16:creationId xmlns:a16="http://schemas.microsoft.com/office/drawing/2014/main" id="{15FEEB99-4DE2-B67A-42A8-0DFAA1A63A7F}"/>
              </a:ext>
            </a:extLst>
          </p:cNvPr>
          <p:cNvSpPr txBox="1"/>
          <p:nvPr/>
        </p:nvSpPr>
        <p:spPr>
          <a:xfrm>
            <a:off x="159848" y="5773996"/>
            <a:ext cx="8824304" cy="830997"/>
          </a:xfrm>
          <a:prstGeom prst="rect">
            <a:avLst/>
          </a:prstGeom>
          <a:noFill/>
        </p:spPr>
        <p:txBody>
          <a:bodyPr wrap="square">
            <a:spAutoFit/>
          </a:bodyPr>
          <a:lstStyle/>
          <a:p>
            <a:pPr marL="0" indent="0" hangingPunct="1">
              <a:spcBef>
                <a:spcPts val="0"/>
              </a:spcBef>
              <a:buClr>
                <a:srgbClr val="000000"/>
              </a:buClr>
              <a:buSzTx/>
              <a:buNone/>
            </a:pPr>
            <a:r>
              <a:rPr lang="en-US" sz="1200" dirty="0">
                <a:solidFill>
                  <a:srgbClr val="222222"/>
                </a:solidFill>
                <a:highlight>
                  <a:srgbClr val="FFFFFF"/>
                </a:highlight>
                <a:latin typeface="Century Gothic" panose="020B0502020202020204" pitchFamily="34" charset="0"/>
                <a:cs typeface="Calibri Light" panose="020F0302020204030204" pitchFamily="34" charset="0"/>
                <a:sym typeface="Arial"/>
              </a:rPr>
              <a:t>[1]</a:t>
            </a:r>
            <a:r>
              <a:rPr lang="zh-CN" altLang="en-US" sz="1200" dirty="0">
                <a:solidFill>
                  <a:srgbClr val="222222"/>
                </a:solidFill>
                <a:highlight>
                  <a:srgbClr val="FFFFFF"/>
                </a:highlight>
                <a:latin typeface="Century Gothic" panose="020B0502020202020204" pitchFamily="34" charset="0"/>
                <a:cs typeface="Calibri Light" panose="020F0302020204030204" pitchFamily="34" charset="0"/>
                <a:sym typeface="Arial"/>
              </a:rPr>
              <a:t> </a:t>
            </a:r>
            <a:r>
              <a:rPr lang="en-US" altLang="zh-CN" sz="1200" dirty="0">
                <a:solidFill>
                  <a:srgbClr val="222222"/>
                </a:solidFill>
                <a:highlight>
                  <a:srgbClr val="FFFFFF"/>
                </a:highlight>
                <a:latin typeface="Century Gothic" panose="020B0502020202020204" pitchFamily="34" charset="0"/>
                <a:cs typeface="Calibri Light" panose="020F0302020204030204" pitchFamily="34" charset="0"/>
                <a:sym typeface="Arial"/>
              </a:rPr>
              <a:t>A Meta-framework for Spatiotemporal Quantity Extraction from Text.</a:t>
            </a:r>
            <a:r>
              <a:rPr lang="zh-CN" altLang="en-US" sz="1200" dirty="0">
                <a:solidFill>
                  <a:srgbClr val="222222"/>
                </a:solidFill>
                <a:highlight>
                  <a:srgbClr val="FFFFFF"/>
                </a:highlight>
                <a:latin typeface="Century Gothic" panose="020B0502020202020204" pitchFamily="34" charset="0"/>
                <a:cs typeface="Calibri Light" panose="020F0302020204030204" pitchFamily="34" charset="0"/>
                <a:sym typeface="Arial"/>
              </a:rPr>
              <a:t> </a:t>
            </a:r>
            <a:r>
              <a:rPr lang="en-US" altLang="zh-CN" sz="1200" dirty="0">
                <a:solidFill>
                  <a:srgbClr val="222222"/>
                </a:solidFill>
                <a:highlight>
                  <a:srgbClr val="FFFFFF"/>
                </a:highlight>
                <a:latin typeface="Century Gothic" panose="020B0502020202020204" pitchFamily="34" charset="0"/>
                <a:cs typeface="Calibri Light" panose="020F0302020204030204" pitchFamily="34" charset="0"/>
                <a:sym typeface="Arial"/>
              </a:rPr>
              <a:t>Ning et al., ACL’22.</a:t>
            </a:r>
            <a:endParaRPr lang="en-US" sz="1200" dirty="0">
              <a:solidFill>
                <a:srgbClr val="222222"/>
              </a:solidFill>
              <a:highlight>
                <a:srgbClr val="FFFFFF"/>
              </a:highlight>
              <a:latin typeface="Century Gothic" panose="020B0502020202020204" pitchFamily="34" charset="0"/>
              <a:cs typeface="Calibri Light" panose="020F0302020204030204" pitchFamily="34" charset="0"/>
              <a:sym typeface="Arial"/>
            </a:endParaRPr>
          </a:p>
          <a:p>
            <a:pPr marL="0" indent="0" hangingPunct="1">
              <a:spcBef>
                <a:spcPts val="0"/>
              </a:spcBef>
              <a:buClr>
                <a:srgbClr val="000000"/>
              </a:buClr>
              <a:buSzTx/>
              <a:buNone/>
            </a:pPr>
            <a:r>
              <a:rPr lang="en-US" sz="1200" dirty="0">
                <a:solidFill>
                  <a:srgbClr val="222222"/>
                </a:solidFill>
                <a:highlight>
                  <a:srgbClr val="FFFFFF"/>
                </a:highlight>
                <a:latin typeface="Century Gothic" panose="020B0502020202020204" pitchFamily="34" charset="0"/>
                <a:cs typeface="Calibri Light" panose="020F0302020204030204" pitchFamily="34" charset="0"/>
                <a:sym typeface="Arial"/>
              </a:rPr>
              <a:t>[2] TORQUE: A Reading Comprehension Dataset of Temporal Ordering Questions. Ning et al., EMNLP’20.</a:t>
            </a:r>
          </a:p>
          <a:p>
            <a:pPr marL="0" indent="0" hangingPunct="1">
              <a:spcBef>
                <a:spcPts val="0"/>
              </a:spcBef>
              <a:buClr>
                <a:srgbClr val="000000"/>
              </a:buClr>
              <a:buSzTx/>
              <a:buFont typeface="Arial"/>
              <a:buNone/>
            </a:pPr>
            <a:r>
              <a:rPr lang="en-US" sz="1200" dirty="0">
                <a:solidFill>
                  <a:srgbClr val="222222"/>
                </a:solidFill>
                <a:highlight>
                  <a:srgbClr val="FFFFFF"/>
                </a:highlight>
                <a:latin typeface="Century Gothic" panose="020B0502020202020204" pitchFamily="34" charset="0"/>
                <a:cs typeface="Calibri Light" panose="020F0302020204030204" pitchFamily="34" charset="0"/>
                <a:sym typeface="Arial"/>
              </a:rPr>
              <a:t>[3] NL2TL: Transforming Natural Languages to Temporal Logics using Large Language Models. Chen et al., </a:t>
            </a:r>
            <a:r>
              <a:rPr lang="en-US" sz="1200" dirty="0">
                <a:solidFill>
                  <a:srgbClr val="222222"/>
                </a:solidFill>
                <a:latin typeface="Century Gothic" panose="020B0502020202020204" pitchFamily="34" charset="0"/>
                <a:cs typeface="Calibri Light" panose="020F0302020204030204" pitchFamily="34" charset="0"/>
                <a:sym typeface="Arial"/>
              </a:rPr>
              <a:t>EMNLP’23.</a:t>
            </a:r>
          </a:p>
          <a:p>
            <a:pPr marL="0" indent="0" hangingPunct="1">
              <a:spcBef>
                <a:spcPts val="0"/>
              </a:spcBef>
              <a:buClr>
                <a:srgbClr val="000000"/>
              </a:buClr>
              <a:buSzTx/>
              <a:buNone/>
            </a:pPr>
            <a:r>
              <a:rPr lang="en-US" sz="1200" dirty="0">
                <a:solidFill>
                  <a:srgbClr val="222222"/>
                </a:solidFill>
                <a:latin typeface="Century Gothic" panose="020B0502020202020204" pitchFamily="34" charset="0"/>
                <a:cs typeface="Calibri Light" panose="020F0302020204030204" pitchFamily="34" charset="0"/>
                <a:sym typeface="Arial"/>
              </a:rPr>
              <a:t>[4] </a:t>
            </a:r>
            <a:r>
              <a:rPr lang="en-US" sz="1200" dirty="0" err="1">
                <a:solidFill>
                  <a:srgbClr val="222222"/>
                </a:solidFill>
                <a:latin typeface="Century Gothic" panose="020B0502020202020204" pitchFamily="34" charset="0"/>
                <a:cs typeface="Calibri Light" panose="020F0302020204030204" pitchFamily="34" charset="0"/>
                <a:sym typeface="Arial"/>
              </a:rPr>
              <a:t>AutoTAMP</a:t>
            </a:r>
            <a:r>
              <a:rPr lang="en-US" sz="1200" dirty="0">
                <a:solidFill>
                  <a:srgbClr val="222222"/>
                </a:solidFill>
                <a:latin typeface="Century Gothic" panose="020B0502020202020204" pitchFamily="34" charset="0"/>
                <a:cs typeface="Calibri Light" panose="020F0302020204030204" pitchFamily="34" charset="0"/>
                <a:sym typeface="Arial"/>
              </a:rPr>
              <a:t>: Autoregressive task and motion planning with LLMs as translators and checkers. Chen et al., ICRA’24.</a:t>
            </a:r>
            <a:endParaRPr lang="en-US" sz="1200" dirty="0">
              <a:latin typeface="Century Gothic" panose="020B0502020202020204" pitchFamily="34" charset="0"/>
              <a:cs typeface="Calibri Light" panose="020F0302020204030204" pitchFamily="34" charset="0"/>
              <a:sym typeface="Arial"/>
            </a:endParaRPr>
          </a:p>
        </p:txBody>
      </p:sp>
      <p:sp>
        <p:nvSpPr>
          <p:cNvPr id="2" name="Slide Number Placeholder 1">
            <a:extLst>
              <a:ext uri="{FF2B5EF4-FFF2-40B4-BE49-F238E27FC236}">
                <a16:creationId xmlns:a16="http://schemas.microsoft.com/office/drawing/2014/main" id="{3EE9899D-FD58-3119-6B4F-0920A4900094}"/>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96</a:t>
            </a:fld>
            <a:endParaRPr lang="en-US" dirty="0"/>
          </a:p>
        </p:txBody>
      </p:sp>
    </p:spTree>
    <p:extLst>
      <p:ext uri="{BB962C8B-B14F-4D97-AF65-F5344CB8AC3E}">
        <p14:creationId xmlns:p14="http://schemas.microsoft.com/office/powerpoint/2010/main" val="347132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3C74F2-B194-4D71-E32C-950CE2F6B327}"/>
              </a:ext>
            </a:extLst>
          </p:cNvPr>
          <p:cNvSpPr>
            <a:spLocks noGrp="1"/>
          </p:cNvSpPr>
          <p:nvPr>
            <p:ph type="title"/>
          </p:nvPr>
        </p:nvSpPr>
        <p:spPr>
          <a:xfrm>
            <a:off x="423334" y="146756"/>
            <a:ext cx="7145867" cy="711200"/>
          </a:xfrm>
        </p:spPr>
        <p:txBody>
          <a:bodyPr/>
          <a:lstStyle/>
          <a:p>
            <a:r>
              <a:rPr lang="en-US" dirty="0"/>
              <a:t>Summary</a:t>
            </a:r>
          </a:p>
        </p:txBody>
      </p:sp>
      <p:sp>
        <p:nvSpPr>
          <p:cNvPr id="5" name="Text Placeholder 4">
            <a:extLst>
              <a:ext uri="{FF2B5EF4-FFF2-40B4-BE49-F238E27FC236}">
                <a16:creationId xmlns:a16="http://schemas.microsoft.com/office/drawing/2014/main" id="{FBB88815-FB0E-1354-B97C-E4080285013B}"/>
              </a:ext>
            </a:extLst>
          </p:cNvPr>
          <p:cNvSpPr>
            <a:spLocks noGrp="1"/>
          </p:cNvSpPr>
          <p:nvPr>
            <p:ph type="body" sz="quarter" idx="10"/>
          </p:nvPr>
        </p:nvSpPr>
        <p:spPr/>
        <p:txBody>
          <a:bodyPr/>
          <a:lstStyle/>
          <a:p>
            <a:r>
              <a:rPr lang="en-US" dirty="0"/>
              <a:t>We only focused on tasks that are intrinsic to time. Many existing works where “time” is supporting the main tasks are skipped.</a:t>
            </a:r>
          </a:p>
          <a:p>
            <a:pPr lvl="1"/>
            <a:r>
              <a:rPr lang="en-US" dirty="0" err="1"/>
              <a:t>SteQE</a:t>
            </a:r>
            <a:r>
              <a:rPr lang="en-US" dirty="0"/>
              <a:t> exemplifies “what could happen if we move closer to the extreme of formalism”</a:t>
            </a:r>
          </a:p>
          <a:p>
            <a:pPr lvl="1"/>
            <a:r>
              <a:rPr lang="en-US" dirty="0"/>
              <a:t>TORQUE shows “what could happen if we use natural language to annotate natural language”</a:t>
            </a:r>
          </a:p>
          <a:p>
            <a:r>
              <a:rPr lang="en-US" dirty="0"/>
              <a:t>“Time” is a good vehicle to study reasoning. LLM still struggles but can improve </a:t>
            </a:r>
          </a:p>
          <a:p>
            <a:pPr lvl="1"/>
            <a:r>
              <a:rPr lang="en-US" dirty="0"/>
              <a:t>Once we teach formalism to it (ILP, temporal logic, etc.)</a:t>
            </a:r>
          </a:p>
          <a:p>
            <a:pPr lvl="1"/>
            <a:r>
              <a:rPr lang="en-US" dirty="0"/>
              <a:t>Then we adopt solvers, tools, APIs to perform reasoning</a:t>
            </a:r>
          </a:p>
        </p:txBody>
      </p:sp>
      <p:sp>
        <p:nvSpPr>
          <p:cNvPr id="2" name="Slide Number Placeholder 1">
            <a:extLst>
              <a:ext uri="{FF2B5EF4-FFF2-40B4-BE49-F238E27FC236}">
                <a16:creationId xmlns:a16="http://schemas.microsoft.com/office/drawing/2014/main" id="{20BCEB5C-5426-A78D-1715-2C494BE9B7B1}"/>
              </a:ext>
            </a:extLst>
          </p:cNvPr>
          <p:cNvSpPr>
            <a:spLocks noGrp="1"/>
          </p:cNvSpPr>
          <p:nvPr>
            <p:ph type="sldNum" sz="quarter" idx="11"/>
          </p:nvPr>
        </p:nvSpPr>
        <p:spPr/>
        <p:txBody>
          <a:bodyPr/>
          <a:lstStyle/>
          <a:p>
            <a:pPr marL="0" indent="0">
              <a:buFontTx/>
              <a:buNone/>
            </a:pPr>
            <a:fld id="{65BF4835-EEF2-2040-B4FB-B58822D132F0}" type="slidenum">
              <a:rPr lang="en-US" smtClean="0"/>
              <a:pPr marL="0" indent="0">
                <a:buFontTx/>
                <a:buNone/>
              </a:pPr>
              <a:t>97</a:t>
            </a:fld>
            <a:endParaRPr lang="en-US" dirty="0"/>
          </a:p>
        </p:txBody>
      </p:sp>
    </p:spTree>
    <p:extLst>
      <p:ext uri="{BB962C8B-B14F-4D97-AF65-F5344CB8AC3E}">
        <p14:creationId xmlns:p14="http://schemas.microsoft.com/office/powerpoint/2010/main" val="3407578114"/>
      </p:ext>
    </p:extLst>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FFCC99"/>
      </a:accent1>
      <a:accent2>
        <a:srgbClr val="FBA313"/>
      </a:accent2>
      <a:accent3>
        <a:srgbClr val="8F8F8F"/>
      </a:accent3>
      <a:accent4>
        <a:srgbClr val="707070"/>
      </a:accent4>
      <a:accent5>
        <a:srgbClr val="FFE2CA"/>
      </a:accent5>
      <a:accent6>
        <a:srgbClr val="E39310"/>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tima"/>
            <a:ea typeface="Optima"/>
            <a:cs typeface="Optima"/>
            <a:sym typeface="Opti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C00000"/>
          </a:solidFill>
          <a:prstDash val="solid"/>
          <a:bevel/>
        </a:ln>
        <a:effectLst>
          <a:outerShdw blurRad="38100" dist="20000" dir="5400000" rotWithShape="0">
            <a:srgbClr val="000000">
              <a:alpha val="38000"/>
            </a:srgbClr>
          </a:outerShdw>
        </a:effectLst>
        <a:sp3d/>
      </a:spPr>
      <a:body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342900" marR="0" indent="-342900" algn="l" defTabSz="914400" rtl="0" fontAlgn="auto" latinLnBrk="0" hangingPunct="0">
          <a:lnSpc>
            <a:spcPct val="100000"/>
          </a:lnSpc>
          <a:spcBef>
            <a:spcPts val="500"/>
          </a:spcBef>
          <a:spcAft>
            <a:spcPts val="0"/>
          </a:spcAft>
          <a:buClr>
            <a:srgbClr val="1BB14E"/>
          </a:buClr>
          <a:buSzPct val="75000"/>
          <a:buFontTx/>
          <a:buChar char="■"/>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Roth-Penn-1">
  <a:themeElements>
    <a:clrScheme name="Custom 5">
      <a:dk1>
        <a:srgbClr val="000000"/>
      </a:dk1>
      <a:lt1>
        <a:srgbClr val="FFFFFF"/>
      </a:lt1>
      <a:dk2>
        <a:srgbClr val="FAE1AF"/>
      </a:dk2>
      <a:lt2>
        <a:srgbClr val="FAC8A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tx1">
              <a:lumMod val="50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icra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cra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cra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cra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cra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cra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cra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FFCC99"/>
      </a:accent1>
      <a:accent2>
        <a:srgbClr val="FBA313"/>
      </a:accent2>
      <a:accent3>
        <a:srgbClr val="8F8F8F"/>
      </a:accent3>
      <a:accent4>
        <a:srgbClr val="707070"/>
      </a:accent4>
      <a:accent5>
        <a:srgbClr val="FFE2CA"/>
      </a:accent5>
      <a:accent6>
        <a:srgbClr val="E39310"/>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tima"/>
            <a:ea typeface="Optima"/>
            <a:cs typeface="Optima"/>
            <a:sym typeface="Opti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342900" marR="0" indent="-342900" algn="l" defTabSz="914400" rtl="0" fontAlgn="auto" latinLnBrk="0" hangingPunct="0">
          <a:lnSpc>
            <a:spcPct val="100000"/>
          </a:lnSpc>
          <a:spcBef>
            <a:spcPts val="500"/>
          </a:spcBef>
          <a:spcAft>
            <a:spcPts val="0"/>
          </a:spcAft>
          <a:buClr>
            <a:srgbClr val="1BB14E"/>
          </a:buClr>
          <a:buSzPct val="75000"/>
          <a:buFontTx/>
          <a:buChar char="■"/>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Custom 5">
    <a:dk1>
      <a:srgbClr val="000000"/>
    </a:dk1>
    <a:lt1>
      <a:srgbClr val="FFFFFF"/>
    </a:lt1>
    <a:dk2>
      <a:srgbClr val="FAE1AF"/>
    </a:dk2>
    <a:lt2>
      <a:srgbClr val="FAC8A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5">
    <a:dk1>
      <a:srgbClr val="000000"/>
    </a:dk1>
    <a:lt1>
      <a:srgbClr val="FFFFFF"/>
    </a:lt1>
    <a:dk2>
      <a:srgbClr val="FAE1AF"/>
    </a:dk2>
    <a:lt2>
      <a:srgbClr val="FAC8A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5">
    <a:dk1>
      <a:srgbClr val="000000"/>
    </a:dk1>
    <a:lt1>
      <a:srgbClr val="FFFFFF"/>
    </a:lt1>
    <a:dk2>
      <a:srgbClr val="FAE1AF"/>
    </a:dk2>
    <a:lt2>
      <a:srgbClr val="FAC8A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5">
    <a:dk1>
      <a:srgbClr val="000000"/>
    </a:dk1>
    <a:lt1>
      <a:srgbClr val="FFFFFF"/>
    </a:lt1>
    <a:dk2>
      <a:srgbClr val="FAE1AF"/>
    </a:dk2>
    <a:lt2>
      <a:srgbClr val="FAC8A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ustom 5">
    <a:dk1>
      <a:srgbClr val="000000"/>
    </a:dk1>
    <a:lt1>
      <a:srgbClr val="FFFFFF"/>
    </a:lt1>
    <a:dk2>
      <a:srgbClr val="FAE1AF"/>
    </a:dk2>
    <a:lt2>
      <a:srgbClr val="FAC8AF"/>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8596</TotalTime>
  <Words>9681</Words>
  <Application>Microsoft Macintosh PowerPoint</Application>
  <PresentationFormat>On-screen Show (4:3)</PresentationFormat>
  <Paragraphs>1242</Paragraphs>
  <Slides>98</Slides>
  <Notes>70</Notes>
  <HiddenSlides>12</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98</vt:i4>
      </vt:variant>
    </vt:vector>
  </HeadingPairs>
  <TitlesOfParts>
    <vt:vector size="112" baseType="lpstr">
      <vt:lpstr>等线</vt:lpstr>
      <vt:lpstr>Arial</vt:lpstr>
      <vt:lpstr>Arial Rounded MT Bold</vt:lpstr>
      <vt:lpstr>Calibri</vt:lpstr>
      <vt:lpstr>Calibri Light</vt:lpstr>
      <vt:lpstr>Cambria Math</vt:lpstr>
      <vt:lpstr>Century Gothic</vt:lpstr>
      <vt:lpstr>Courier</vt:lpstr>
      <vt:lpstr>Helvetica Neue</vt:lpstr>
      <vt:lpstr>Optima</vt:lpstr>
      <vt:lpstr>Times New Roman</vt:lpstr>
      <vt:lpstr>Wingdings</vt:lpstr>
      <vt:lpstr>Default</vt:lpstr>
      <vt:lpstr>1_Roth-Penn-1</vt:lpstr>
      <vt:lpstr>PowerPoint Presentation</vt:lpstr>
      <vt:lpstr>Location is important for understanding events</vt:lpstr>
      <vt:lpstr>Time is important for understanding events</vt:lpstr>
      <vt:lpstr>Same events, different temporal ordering</vt:lpstr>
      <vt:lpstr>Examples where “time” plays an important role</vt:lpstr>
      <vt:lpstr>Examples where “time” plays an important role</vt:lpstr>
      <vt:lpstr>Examples where “time” plays an important role</vt:lpstr>
      <vt:lpstr>Examples where “time” plays an important role</vt:lpstr>
      <vt:lpstr>Examples where “time” plays an important role</vt:lpstr>
      <vt:lpstr>“Time” in real text</vt:lpstr>
      <vt:lpstr>“Time” is a broad concept</vt:lpstr>
      <vt:lpstr>A structured view of the NLP literature about “time”</vt:lpstr>
      <vt:lpstr>Scope of the talk</vt:lpstr>
      <vt:lpstr>Main papers to cover in this talk</vt:lpstr>
      <vt:lpstr>Start with annotation schemes of “time”</vt:lpstr>
      <vt:lpstr>TimeML</vt:lpstr>
      <vt:lpstr>TimeML</vt:lpstr>
      <vt:lpstr>Focusing on (E,T) relationship -- EventTime 2016[1]</vt:lpstr>
      <vt:lpstr>Focusing on (E,T) relationship -- AbsoluteTimeline 2022[1]</vt:lpstr>
      <vt:lpstr>SteQE 2022: when COVID happened</vt:lpstr>
      <vt:lpstr>SteQE: Spatiotemporal Quantity Extraction</vt:lpstr>
      <vt:lpstr>Data Preview</vt:lpstr>
      <vt:lpstr>SteQE: Task Formulation</vt:lpstr>
      <vt:lpstr>SteQE: Task Formulation</vt:lpstr>
      <vt:lpstr>SteQE: Task Formulation</vt:lpstr>
      <vt:lpstr>SteQE: Task Formulation</vt:lpstr>
      <vt:lpstr>SteQE: Task Formulation</vt:lpstr>
      <vt:lpstr>SteQE: Task Formulation</vt:lpstr>
      <vt:lpstr>SteQE: Task Formulation</vt:lpstr>
      <vt:lpstr>Annotation UI on Crowdaq</vt:lpstr>
      <vt:lpstr>Data Statistics</vt:lpstr>
      <vt:lpstr>Modeling</vt:lpstr>
      <vt:lpstr>Experiments</vt:lpstr>
      <vt:lpstr>Temporal start time: exact match (EM)</vt:lpstr>
      <vt:lpstr>Temporal end time: EM</vt:lpstr>
      <vt:lpstr>Results – Spatial EM (up to city-level)</vt:lpstr>
      <vt:lpstr>Temporal Overall (binary)</vt:lpstr>
      <vt:lpstr>Results - Typing</vt:lpstr>
      <vt:lpstr>Information Verification</vt:lpstr>
      <vt:lpstr>Information Verification</vt:lpstr>
      <vt:lpstr>PowerPoint Presentation</vt:lpstr>
      <vt:lpstr>Recap: Annotation schemes of “time”</vt:lpstr>
      <vt:lpstr>Recap: Annotation schemes of “time”</vt:lpstr>
      <vt:lpstr>TimeML / TimeBank</vt:lpstr>
      <vt:lpstr>TimeBank-Dense[1]</vt:lpstr>
      <vt:lpstr>Problem</vt:lpstr>
      <vt:lpstr>MATRES: Multi-axis scheme[1]</vt:lpstr>
      <vt:lpstr>MATRES: Multi-axis scheme</vt:lpstr>
      <vt:lpstr>With a better IAA (&gt;80%)</vt:lpstr>
      <vt:lpstr>Problem: these formalisms look complicated</vt:lpstr>
      <vt:lpstr>Advantages of QA as a format</vt:lpstr>
      <vt:lpstr>Advantages of QA as a format</vt:lpstr>
      <vt:lpstr>Advantages of QA as a format</vt:lpstr>
      <vt:lpstr>Advantages of QA as a format</vt:lpstr>
      <vt:lpstr>PowerPoint Presentation</vt:lpstr>
      <vt:lpstr>PowerPoint Presentation</vt:lpstr>
      <vt:lpstr>PowerPoint Presentation</vt:lpstr>
      <vt:lpstr>TORQUE[1]: Data collection process</vt:lpstr>
      <vt:lpstr>Perturbations of existing questions</vt:lpstr>
      <vt:lpstr>How to Answer These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Temporal phenomena in TORQUE</vt:lpstr>
      <vt:lpstr>Experiment</vt:lpstr>
      <vt:lpstr>Experiment</vt:lpstr>
      <vt:lpstr>A (very biased) view of advancement in ”time”</vt:lpstr>
      <vt:lpstr>A (very biased) view of advancement in ”time”</vt:lpstr>
      <vt:lpstr>A (very biased) view of advancement in ”time”</vt:lpstr>
      <vt:lpstr>A (very biased) view of advancement in ”time”</vt:lpstr>
      <vt:lpstr>A (very biased) view of advancement in ”time”</vt:lpstr>
      <vt:lpstr>A (very biased) view of advancement in ”time”</vt:lpstr>
      <vt:lpstr>Time is a good vehicle to study reasoning</vt:lpstr>
      <vt:lpstr>Global inference (a toy example)</vt:lpstr>
      <vt:lpstr>Global inference (a toy example)</vt:lpstr>
      <vt:lpstr>Global inference (a toy example)</vt:lpstr>
      <vt:lpstr>PowerPoint Presentation</vt:lpstr>
      <vt:lpstr>Benefit of global inference via ILP</vt:lpstr>
      <vt:lpstr>(Naïve) Robot motion planning</vt:lpstr>
      <vt:lpstr>Robot motion planning via “Temporal Logic”</vt:lpstr>
      <vt:lpstr>A simple example of temporal logic </vt:lpstr>
      <vt:lpstr>Robot task and motion planning from temporal logic </vt:lpstr>
      <vt:lpstr>Robot task and motion planning from temporal logic </vt:lpstr>
      <vt:lpstr>Natural language to temporal logic (NL2TL)</vt:lpstr>
      <vt:lpstr>Natural language to temporal logic (NL2TL)[1]</vt:lpstr>
      <vt:lpstr>Natural language to temporal logic (NL2TL)[1]</vt:lpstr>
      <vt:lpstr>LLM-assisted data generation</vt:lpstr>
      <vt:lpstr>Translate English instructions to Temporal Logic specifications</vt:lpstr>
      <vt:lpstr>Auto-regressive LLM-based Task and Motion Planning (AutoTAMP)</vt:lpstr>
      <vt:lpstr>PowerPoint Presentation</vt:lpstr>
      <vt:lpstr>AutoTAMP results: Multi-agent, time &amp; geometric constraints</vt:lpstr>
      <vt:lpstr>Recap: structured view of “temporal” work</vt:lpstr>
      <vt:lpstr>Recap: main papers covered in this talk</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Chuchu Fan</cp:lastModifiedBy>
  <cp:revision>78</cp:revision>
  <dcterms:modified xsi:type="dcterms:W3CDTF">2024-06-16T20:57:28Z</dcterms:modified>
</cp:coreProperties>
</file>