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55"/>
  </p:notesMasterIdLst>
  <p:sldIdLst>
    <p:sldId id="392" r:id="rId3"/>
    <p:sldId id="257" r:id="rId4"/>
    <p:sldId id="665" r:id="rId5"/>
    <p:sldId id="643" r:id="rId6"/>
    <p:sldId id="642" r:id="rId7"/>
    <p:sldId id="482" r:id="rId8"/>
    <p:sldId id="612" r:id="rId9"/>
    <p:sldId id="434" r:id="rId10"/>
    <p:sldId id="430" r:id="rId11"/>
    <p:sldId id="619" r:id="rId12"/>
    <p:sldId id="610" r:id="rId13"/>
    <p:sldId id="617" r:id="rId14"/>
    <p:sldId id="435" r:id="rId15"/>
    <p:sldId id="620" r:id="rId16"/>
    <p:sldId id="437" r:id="rId17"/>
    <p:sldId id="438" r:id="rId18"/>
    <p:sldId id="439" r:id="rId19"/>
    <p:sldId id="586" r:id="rId20"/>
    <p:sldId id="622" r:id="rId21"/>
    <p:sldId id="623" r:id="rId22"/>
    <p:sldId id="448" r:id="rId23"/>
    <p:sldId id="584" r:id="rId24"/>
    <p:sldId id="456" r:id="rId25"/>
    <p:sldId id="458" r:id="rId26"/>
    <p:sldId id="489" r:id="rId27"/>
    <p:sldId id="588" r:id="rId28"/>
    <p:sldId id="459" r:id="rId29"/>
    <p:sldId id="626" r:id="rId30"/>
    <p:sldId id="627" r:id="rId31"/>
    <p:sldId id="461" r:id="rId32"/>
    <p:sldId id="529" r:id="rId33"/>
    <p:sldId id="590" r:id="rId34"/>
    <p:sldId id="545" r:id="rId35"/>
    <p:sldId id="624" r:id="rId36"/>
    <p:sldId id="680" r:id="rId37"/>
    <p:sldId id="666" r:id="rId38"/>
    <p:sldId id="670" r:id="rId39"/>
    <p:sldId id="671" r:id="rId40"/>
    <p:sldId id="672" r:id="rId41"/>
    <p:sldId id="673" r:id="rId42"/>
    <p:sldId id="674" r:id="rId43"/>
    <p:sldId id="676" r:id="rId44"/>
    <p:sldId id="675" r:id="rId45"/>
    <p:sldId id="654" r:id="rId46"/>
    <p:sldId id="655" r:id="rId47"/>
    <p:sldId id="656" r:id="rId48"/>
    <p:sldId id="657" r:id="rId49"/>
    <p:sldId id="659" r:id="rId50"/>
    <p:sldId id="679" r:id="rId51"/>
    <p:sldId id="631" r:id="rId52"/>
    <p:sldId id="632" r:id="rId53"/>
    <p:sldId id="653"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Introduction" id="{CAE413F7-FCE9-4DF7-A811-15A837271141}">
          <p14:sldIdLst>
            <p14:sldId id="392"/>
            <p14:sldId id="257"/>
            <p14:sldId id="665"/>
            <p14:sldId id="643"/>
          </p14:sldIdLst>
        </p14:section>
        <p14:section name="PhD Research" id="{4079DC54-5E09-4643-BD98-334F9CB24160}">
          <p14:sldIdLst>
            <p14:sldId id="642"/>
            <p14:sldId id="482"/>
            <p14:sldId id="612"/>
            <p14:sldId id="434"/>
            <p14:sldId id="430"/>
            <p14:sldId id="619"/>
            <p14:sldId id="610"/>
            <p14:sldId id="617"/>
            <p14:sldId id="435"/>
            <p14:sldId id="620"/>
            <p14:sldId id="437"/>
            <p14:sldId id="438"/>
            <p14:sldId id="439"/>
            <p14:sldId id="586"/>
            <p14:sldId id="622"/>
            <p14:sldId id="623"/>
            <p14:sldId id="448"/>
            <p14:sldId id="584"/>
            <p14:sldId id="456"/>
            <p14:sldId id="458"/>
            <p14:sldId id="489"/>
            <p14:sldId id="588"/>
            <p14:sldId id="459"/>
            <p14:sldId id="626"/>
            <p14:sldId id="627"/>
            <p14:sldId id="461"/>
            <p14:sldId id="529"/>
            <p14:sldId id="590"/>
            <p14:sldId id="545"/>
            <p14:sldId id="624"/>
            <p14:sldId id="680"/>
          </p14:sldIdLst>
        </p14:section>
        <p14:section name="Future" id="{4675AE86-9218-0B45-80E0-D02330CB98FE}">
          <p14:sldIdLst>
            <p14:sldId id="666"/>
            <p14:sldId id="670"/>
            <p14:sldId id="671"/>
            <p14:sldId id="672"/>
            <p14:sldId id="673"/>
            <p14:sldId id="674"/>
            <p14:sldId id="676"/>
            <p14:sldId id="675"/>
            <p14:sldId id="654"/>
            <p14:sldId id="655"/>
            <p14:sldId id="656"/>
            <p14:sldId id="657"/>
            <p14:sldId id="659"/>
            <p14:sldId id="679"/>
            <p14:sldId id="631"/>
            <p14:sldId id="632"/>
            <p14:sldId id="6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001B"/>
    <a:srgbClr val="000080"/>
    <a:srgbClr val="BFBFBF"/>
    <a:srgbClr val="1E497D"/>
    <a:srgbClr val="006600"/>
    <a:srgbClr val="400080"/>
    <a:srgbClr val="D7D8DA"/>
    <a:srgbClr val="E6E7E9"/>
    <a:srgbClr val="FAC896"/>
    <a:srgbClr val="FAE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6" autoAdjust="0"/>
    <p:restoredTop sz="87654" autoAdjust="0"/>
  </p:normalViewPr>
  <p:slideViewPr>
    <p:cSldViewPr>
      <p:cViewPr varScale="1">
        <p:scale>
          <a:sx n="119" d="100"/>
          <a:sy n="119" d="100"/>
        </p:scale>
        <p:origin x="310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7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cap="none" spc="0" normalizeH="0" baseline="0">
                <a:solidFill>
                  <a:schemeClr val="dk1">
                    <a:lumMod val="50000"/>
                    <a:lumOff val="50000"/>
                  </a:schemeClr>
                </a:solidFill>
                <a:latin typeface="+mj-lt"/>
                <a:ea typeface="+mj-ea"/>
                <a:cs typeface="+mj-cs"/>
              </a:defRPr>
            </a:pPr>
            <a:r>
              <a:rPr lang="en-US"/>
              <a:t>TempEval2013, Task C—Relation Only</a:t>
            </a:r>
          </a:p>
        </c:rich>
      </c:tx>
      <c:overlay val="0"/>
      <c:spPr>
        <a:noFill/>
        <a:ln>
          <a:noFill/>
        </a:ln>
        <a:effectLst/>
      </c:spPr>
      <c:txPr>
        <a:bodyPr rot="0" spcFirstLastPara="1" vertOverflow="ellipsis" vert="horz" wrap="square" anchor="ctr" anchorCtr="1"/>
        <a:lstStyle/>
        <a:p>
          <a:pPr>
            <a:defRPr sz="216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UTTime</c:v>
                </c:pt>
              </c:strCache>
            </c:strRef>
          </c:tx>
          <c:spPr>
            <a:solidFill>
              <a:schemeClr val="accent1"/>
            </a:solidFill>
            <a:ln>
              <a:noFill/>
            </a:ln>
            <a:effectLst/>
          </c:spPr>
          <c:invertIfNegative val="0"/>
          <c:cat>
            <c:strRef>
              <c:f>Sheet1!$A$2:$A$5</c:f>
              <c:strCache>
                <c:ptCount val="3"/>
                <c:pt idx="0">
                  <c:v>Prec</c:v>
                </c:pt>
                <c:pt idx="1">
                  <c:v>Rec</c:v>
                </c:pt>
                <c:pt idx="2">
                  <c:v>F1</c:v>
                </c:pt>
              </c:strCache>
            </c:strRef>
          </c:cat>
          <c:val>
            <c:numRef>
              <c:f>Sheet1!$B$2:$B$5</c:f>
              <c:numCache>
                <c:formatCode>General</c:formatCode>
                <c:ptCount val="4"/>
                <c:pt idx="0">
                  <c:v>55.6</c:v>
                </c:pt>
                <c:pt idx="1">
                  <c:v>57.4</c:v>
                </c:pt>
                <c:pt idx="2">
                  <c:v>56.5</c:v>
                </c:pt>
              </c:numCache>
            </c:numRef>
          </c:val>
          <c:extLst>
            <c:ext xmlns:c16="http://schemas.microsoft.com/office/drawing/2014/chart" uri="{C3380CC4-5D6E-409C-BE32-E72D297353CC}">
              <c16:uniqueId val="{00000000-1CB5-4344-BBAD-97662DB311E4}"/>
            </c:ext>
          </c:extLst>
        </c:ser>
        <c:ser>
          <c:idx val="1"/>
          <c:order val="1"/>
          <c:tx>
            <c:strRef>
              <c:f>Sheet1!$C$1</c:f>
              <c:strCache>
                <c:ptCount val="1"/>
                <c:pt idx="0">
                  <c:v>Perceptron (local)</c:v>
                </c:pt>
              </c:strCache>
            </c:strRef>
          </c:tx>
          <c:spPr>
            <a:solidFill>
              <a:schemeClr val="accent2"/>
            </a:solidFill>
            <a:ln>
              <a:noFill/>
            </a:ln>
            <a:effectLst/>
          </c:spPr>
          <c:invertIfNegative val="0"/>
          <c:cat>
            <c:strRef>
              <c:f>Sheet1!$A$2:$A$5</c:f>
              <c:strCache>
                <c:ptCount val="3"/>
                <c:pt idx="0">
                  <c:v>Prec</c:v>
                </c:pt>
                <c:pt idx="1">
                  <c:v>Rec</c:v>
                </c:pt>
                <c:pt idx="2">
                  <c:v>F1</c:v>
                </c:pt>
              </c:strCache>
            </c:strRef>
          </c:cat>
          <c:val>
            <c:numRef>
              <c:f>Sheet1!$C$2:$C$5</c:f>
              <c:numCache>
                <c:formatCode>General</c:formatCode>
                <c:ptCount val="4"/>
                <c:pt idx="0">
                  <c:v>58</c:v>
                </c:pt>
                <c:pt idx="1">
                  <c:v>55.3</c:v>
                </c:pt>
                <c:pt idx="2">
                  <c:v>56.6</c:v>
                </c:pt>
              </c:numCache>
            </c:numRef>
          </c:val>
          <c:extLst>
            <c:ext xmlns:c16="http://schemas.microsoft.com/office/drawing/2014/chart" uri="{C3380CC4-5D6E-409C-BE32-E72D297353CC}">
              <c16:uniqueId val="{00000001-1CB5-4344-BBAD-97662DB311E4}"/>
            </c:ext>
          </c:extLst>
        </c:ser>
        <c:ser>
          <c:idx val="2"/>
          <c:order val="2"/>
          <c:tx>
            <c:strRef>
              <c:f>Sheet1!$D$1</c:f>
              <c:strCache>
                <c:ptCount val="1"/>
                <c:pt idx="0">
                  <c:v>Perceptron+ILP (L+I)</c:v>
                </c:pt>
              </c:strCache>
            </c:strRef>
          </c:tx>
          <c:spPr>
            <a:solidFill>
              <a:schemeClr val="accent3"/>
            </a:solidFill>
            <a:ln>
              <a:noFill/>
            </a:ln>
            <a:effectLst/>
          </c:spPr>
          <c:invertIfNegative val="0"/>
          <c:cat>
            <c:strRef>
              <c:f>Sheet1!$A$2:$A$5</c:f>
              <c:strCache>
                <c:ptCount val="3"/>
                <c:pt idx="0">
                  <c:v>Prec</c:v>
                </c:pt>
                <c:pt idx="1">
                  <c:v>Rec</c:v>
                </c:pt>
                <c:pt idx="2">
                  <c:v>F1</c:v>
                </c:pt>
              </c:strCache>
            </c:strRef>
          </c:cat>
          <c:val>
            <c:numRef>
              <c:f>Sheet1!$D$2:$D$5</c:f>
              <c:numCache>
                <c:formatCode>General</c:formatCode>
                <c:ptCount val="4"/>
                <c:pt idx="0">
                  <c:v>62.2</c:v>
                </c:pt>
                <c:pt idx="1">
                  <c:v>61.1</c:v>
                </c:pt>
                <c:pt idx="2">
                  <c:v>61.6</c:v>
                </c:pt>
              </c:numCache>
            </c:numRef>
          </c:val>
          <c:extLst>
            <c:ext xmlns:c16="http://schemas.microsoft.com/office/drawing/2014/chart" uri="{C3380CC4-5D6E-409C-BE32-E72D297353CC}">
              <c16:uniqueId val="{00000002-1CB5-4344-BBAD-97662DB311E4}"/>
            </c:ext>
          </c:extLst>
        </c:ser>
        <c:ser>
          <c:idx val="3"/>
          <c:order val="3"/>
          <c:tx>
            <c:strRef>
              <c:f>Sheet1!$E$1</c:f>
              <c:strCache>
                <c:ptCount val="1"/>
                <c:pt idx="0">
                  <c:v>StructuredPerceptron+ILP</c:v>
                </c:pt>
              </c:strCache>
            </c:strRef>
          </c:tx>
          <c:spPr>
            <a:solidFill>
              <a:schemeClr val="accent4"/>
            </a:solidFill>
            <a:ln>
              <a:noFill/>
            </a:ln>
            <a:effectLst/>
          </c:spPr>
          <c:invertIfNegative val="0"/>
          <c:cat>
            <c:strRef>
              <c:f>Sheet1!$A$2:$A$5</c:f>
              <c:strCache>
                <c:ptCount val="3"/>
                <c:pt idx="0">
                  <c:v>Prec</c:v>
                </c:pt>
                <c:pt idx="1">
                  <c:v>Rec</c:v>
                </c:pt>
                <c:pt idx="2">
                  <c:v>F1</c:v>
                </c:pt>
              </c:strCache>
            </c:strRef>
          </c:cat>
          <c:val>
            <c:numRef>
              <c:f>Sheet1!$E$2:$E$5</c:f>
              <c:numCache>
                <c:formatCode>General</c:formatCode>
                <c:ptCount val="4"/>
                <c:pt idx="0">
                  <c:v>69.099999999999994</c:v>
                </c:pt>
                <c:pt idx="1">
                  <c:v>65.5</c:v>
                </c:pt>
                <c:pt idx="2">
                  <c:v>67.2</c:v>
                </c:pt>
              </c:numCache>
            </c:numRef>
          </c:val>
          <c:extLst>
            <c:ext xmlns:c16="http://schemas.microsoft.com/office/drawing/2014/chart" uri="{C3380CC4-5D6E-409C-BE32-E72D297353CC}">
              <c16:uniqueId val="{00000003-1CB5-4344-BBAD-97662DB311E4}"/>
            </c:ext>
          </c:extLst>
        </c:ser>
        <c:dLbls>
          <c:showLegendKey val="0"/>
          <c:showVal val="0"/>
          <c:showCatName val="0"/>
          <c:showSerName val="0"/>
          <c:showPercent val="0"/>
          <c:showBubbleSize val="0"/>
        </c:dLbls>
        <c:gapWidth val="267"/>
        <c:overlap val="-43"/>
        <c:axId val="-2117968720"/>
        <c:axId val="-2117913808"/>
      </c:barChart>
      <c:catAx>
        <c:axId val="-211796872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dk1">
                    <a:lumMod val="65000"/>
                    <a:lumOff val="35000"/>
                  </a:schemeClr>
                </a:solidFill>
                <a:latin typeface="+mn-lt"/>
                <a:ea typeface="+mn-ea"/>
                <a:cs typeface="+mn-cs"/>
              </a:defRPr>
            </a:pPr>
            <a:endParaRPr lang="en-US"/>
          </a:p>
        </c:txPr>
        <c:crossAx val="-2117913808"/>
        <c:crosses val="autoZero"/>
        <c:auto val="1"/>
        <c:lblAlgn val="ctr"/>
        <c:lblOffset val="100"/>
        <c:noMultiLvlLbl val="0"/>
      </c:catAx>
      <c:valAx>
        <c:axId val="-2117913808"/>
        <c:scaling>
          <c:orientation val="minMax"/>
          <c:max val="70"/>
          <c:min val="50"/>
        </c:scaling>
        <c:delete val="0"/>
        <c:axPos val="l"/>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crossAx val="-211796872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none" spc="0" normalizeH="0" baseline="0">
                <a:solidFill>
                  <a:schemeClr val="dk1">
                    <a:lumMod val="50000"/>
                    <a:lumOff val="50000"/>
                  </a:schemeClr>
                </a:solidFill>
                <a:latin typeface="+mj-lt"/>
                <a:ea typeface="+mj-ea"/>
                <a:cs typeface="+mj-cs"/>
              </a:defRPr>
            </a:pPr>
            <a:r>
              <a:rPr lang="en-US" dirty="0" err="1"/>
              <a:t>TemPro</a:t>
            </a:r>
            <a:r>
              <a:rPr lang="en-US" baseline="0" dirty="0" err="1"/>
              <a:t>b</a:t>
            </a:r>
            <a:r>
              <a:rPr lang="en-US" baseline="0" dirty="0"/>
              <a:t> improves </a:t>
            </a:r>
            <a:r>
              <a:rPr lang="en-US" baseline="0" dirty="0" err="1"/>
              <a:t>TempRel</a:t>
            </a:r>
            <a:r>
              <a:rPr lang="en-US" baseline="0" dirty="0"/>
              <a:t> extraction</a:t>
            </a:r>
            <a:endParaRPr lang="en-US" dirty="0"/>
          </a:p>
        </c:rich>
      </c:tx>
      <c:overlay val="0"/>
      <c:spPr>
        <a:noFill/>
        <a:ln>
          <a:noFill/>
        </a:ln>
        <a:effectLst/>
      </c:spPr>
      <c:txPr>
        <a:bodyPr rot="0" spcFirstLastPara="1" vertOverflow="ellipsis" vert="horz" wrap="square" anchor="ctr" anchorCtr="1"/>
        <a:lstStyle/>
        <a:p>
          <a:pPr>
            <a:defRPr sz="24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CAEVO</c:v>
                </c:pt>
              </c:strCache>
            </c:strRef>
          </c:tx>
          <c:spPr>
            <a:solidFill>
              <a:schemeClr val="accent1"/>
            </a:solidFill>
            <a:ln>
              <a:noFill/>
            </a:ln>
            <a:effectLst/>
          </c:spPr>
          <c:invertIfNegative val="0"/>
          <c:cat>
            <c:strRef>
              <c:f>Sheet1!$A$2:$A$4</c:f>
              <c:strCache>
                <c:ptCount val="3"/>
                <c:pt idx="0">
                  <c:v>Prec</c:v>
                </c:pt>
                <c:pt idx="1">
                  <c:v>Rec</c:v>
                </c:pt>
                <c:pt idx="2">
                  <c:v>F1</c:v>
                </c:pt>
              </c:strCache>
            </c:strRef>
          </c:cat>
          <c:val>
            <c:numRef>
              <c:f>Sheet1!$B$2:$B$4</c:f>
              <c:numCache>
                <c:formatCode>General</c:formatCode>
                <c:ptCount val="3"/>
                <c:pt idx="0">
                  <c:v>52.3</c:v>
                </c:pt>
                <c:pt idx="1">
                  <c:v>43.7</c:v>
                </c:pt>
                <c:pt idx="2">
                  <c:v>50</c:v>
                </c:pt>
              </c:numCache>
            </c:numRef>
          </c:val>
          <c:extLst>
            <c:ext xmlns:c16="http://schemas.microsoft.com/office/drawing/2014/chart" uri="{C3380CC4-5D6E-409C-BE32-E72D297353CC}">
              <c16:uniqueId val="{00000000-F82A-6D40-9B32-4726FDC8890B}"/>
            </c:ext>
          </c:extLst>
        </c:ser>
        <c:ser>
          <c:idx val="1"/>
          <c:order val="1"/>
          <c:tx>
            <c:strRef>
              <c:f>Sheet1!$C$1</c:f>
              <c:strCache>
                <c:ptCount val="1"/>
                <c:pt idx="0">
                  <c:v>EMNLP'17</c:v>
                </c:pt>
              </c:strCache>
            </c:strRef>
          </c:tx>
          <c:spPr>
            <a:solidFill>
              <a:schemeClr val="accent2"/>
            </a:solidFill>
            <a:ln>
              <a:noFill/>
            </a:ln>
            <a:effectLst/>
          </c:spPr>
          <c:invertIfNegative val="0"/>
          <c:cat>
            <c:strRef>
              <c:f>Sheet1!$A$2:$A$4</c:f>
              <c:strCache>
                <c:ptCount val="3"/>
                <c:pt idx="0">
                  <c:v>Prec</c:v>
                </c:pt>
                <c:pt idx="1">
                  <c:v>Rec</c:v>
                </c:pt>
                <c:pt idx="2">
                  <c:v>F1</c:v>
                </c:pt>
              </c:strCache>
            </c:strRef>
          </c:cat>
          <c:val>
            <c:numRef>
              <c:f>Sheet1!$C$2:$C$4</c:f>
              <c:numCache>
                <c:formatCode>General</c:formatCode>
                <c:ptCount val="3"/>
                <c:pt idx="0">
                  <c:v>47.4</c:v>
                </c:pt>
                <c:pt idx="1">
                  <c:v>56.3</c:v>
                </c:pt>
                <c:pt idx="2">
                  <c:v>51.5</c:v>
                </c:pt>
              </c:numCache>
            </c:numRef>
          </c:val>
          <c:extLst>
            <c:ext xmlns:c16="http://schemas.microsoft.com/office/drawing/2014/chart" uri="{C3380CC4-5D6E-409C-BE32-E72D297353CC}">
              <c16:uniqueId val="{00000001-F82A-6D40-9B32-4726FDC8890B}"/>
            </c:ext>
          </c:extLst>
        </c:ser>
        <c:ser>
          <c:idx val="2"/>
          <c:order val="2"/>
          <c:tx>
            <c:strRef>
              <c:f>Sheet1!$D$1</c:f>
              <c:strCache>
                <c:ptCount val="1"/>
                <c:pt idx="0">
                  <c:v>EMNLP'17+TemProb</c:v>
                </c:pt>
              </c:strCache>
            </c:strRef>
          </c:tx>
          <c:spPr>
            <a:solidFill>
              <a:schemeClr val="accent3"/>
            </a:solidFill>
            <a:ln>
              <a:noFill/>
            </a:ln>
            <a:effectLst/>
          </c:spPr>
          <c:invertIfNegative val="0"/>
          <c:cat>
            <c:strRef>
              <c:f>Sheet1!$A$2:$A$4</c:f>
              <c:strCache>
                <c:ptCount val="3"/>
                <c:pt idx="0">
                  <c:v>Prec</c:v>
                </c:pt>
                <c:pt idx="1">
                  <c:v>Rec</c:v>
                </c:pt>
                <c:pt idx="2">
                  <c:v>F1</c:v>
                </c:pt>
              </c:strCache>
            </c:strRef>
          </c:cat>
          <c:val>
            <c:numRef>
              <c:f>Sheet1!$D$2:$D$4</c:f>
              <c:numCache>
                <c:formatCode>General</c:formatCode>
                <c:ptCount val="3"/>
                <c:pt idx="0">
                  <c:v>50</c:v>
                </c:pt>
                <c:pt idx="1">
                  <c:v>62.4</c:v>
                </c:pt>
                <c:pt idx="2">
                  <c:v>55.5</c:v>
                </c:pt>
              </c:numCache>
            </c:numRef>
          </c:val>
          <c:extLst>
            <c:ext xmlns:c16="http://schemas.microsoft.com/office/drawing/2014/chart" uri="{C3380CC4-5D6E-409C-BE32-E72D297353CC}">
              <c16:uniqueId val="{00000002-F82A-6D40-9B32-4726FDC8890B}"/>
            </c:ext>
          </c:extLst>
        </c:ser>
        <c:dLbls>
          <c:showLegendKey val="0"/>
          <c:showVal val="0"/>
          <c:showCatName val="0"/>
          <c:showSerName val="0"/>
          <c:showPercent val="0"/>
          <c:showBubbleSize val="0"/>
        </c:dLbls>
        <c:gapWidth val="267"/>
        <c:overlap val="-43"/>
        <c:axId val="-2114222768"/>
        <c:axId val="-2114221408"/>
      </c:barChart>
      <c:catAx>
        <c:axId val="-21142227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cap="none" spc="0" normalizeH="0" baseline="0">
                <a:solidFill>
                  <a:schemeClr val="dk1">
                    <a:lumMod val="65000"/>
                    <a:lumOff val="35000"/>
                  </a:schemeClr>
                </a:solidFill>
                <a:latin typeface="+mn-lt"/>
                <a:ea typeface="+mn-ea"/>
                <a:cs typeface="+mn-cs"/>
              </a:defRPr>
            </a:pPr>
            <a:endParaRPr lang="en-US"/>
          </a:p>
        </c:txPr>
        <c:crossAx val="-2114221408"/>
        <c:crosses val="autoZero"/>
        <c:auto val="1"/>
        <c:lblAlgn val="ctr"/>
        <c:lblOffset val="100"/>
        <c:noMultiLvlLbl val="0"/>
      </c:catAx>
      <c:valAx>
        <c:axId val="-2114221408"/>
        <c:scaling>
          <c:orientation val="minMax"/>
          <c:min val="40"/>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crossAx val="-211422276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cap="none" spc="0" normalizeH="0" baseline="0">
                <a:solidFill>
                  <a:schemeClr val="dk1">
                    <a:lumMod val="50000"/>
                    <a:lumOff val="50000"/>
                  </a:schemeClr>
                </a:solidFill>
                <a:latin typeface="+mj-lt"/>
                <a:ea typeface="+mj-ea"/>
                <a:cs typeface="+mj-cs"/>
              </a:defRPr>
            </a:pPr>
            <a:r>
              <a:rPr lang="en-US"/>
              <a:t>Neural Method Under 3 Metrics</a:t>
            </a:r>
          </a:p>
        </c:rich>
      </c:tx>
      <c:overlay val="0"/>
      <c:spPr>
        <a:noFill/>
        <a:ln>
          <a:noFill/>
        </a:ln>
        <a:effectLst/>
      </c:spPr>
      <c:txPr>
        <a:bodyPr rot="0" spcFirstLastPara="1" vertOverflow="ellipsis" vert="horz" wrap="square" anchor="ctr" anchorCtr="1"/>
        <a:lstStyle/>
        <a:p>
          <a:pPr>
            <a:defRPr sz="288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CogCompTime</c:v>
                </c:pt>
              </c:strCache>
            </c:strRef>
          </c:tx>
          <c:spPr>
            <a:solidFill>
              <a:schemeClr val="accent1"/>
            </a:solidFill>
            <a:ln>
              <a:noFill/>
            </a:ln>
            <a:effectLst/>
          </c:spPr>
          <c:invertIfNegative val="0"/>
          <c:cat>
            <c:strRef>
              <c:f>Sheet1!$A$2:$A$4</c:f>
              <c:strCache>
                <c:ptCount val="3"/>
                <c:pt idx="0">
                  <c:v>Acc</c:v>
                </c:pt>
                <c:pt idx="1">
                  <c:v>F1</c:v>
                </c:pt>
                <c:pt idx="2">
                  <c:v>Awareness</c:v>
                </c:pt>
              </c:strCache>
            </c:strRef>
          </c:cat>
          <c:val>
            <c:numRef>
              <c:f>Sheet1!$B$2:$B$4</c:f>
              <c:numCache>
                <c:formatCode>General</c:formatCode>
                <c:ptCount val="3"/>
                <c:pt idx="0">
                  <c:v>61.6</c:v>
                </c:pt>
                <c:pt idx="1">
                  <c:v>66.599999999999994</c:v>
                </c:pt>
                <c:pt idx="2">
                  <c:v>60.8</c:v>
                </c:pt>
              </c:numCache>
            </c:numRef>
          </c:val>
          <c:extLst>
            <c:ext xmlns:c16="http://schemas.microsoft.com/office/drawing/2014/chart" uri="{C3380CC4-5D6E-409C-BE32-E72D297353CC}">
              <c16:uniqueId val="{00000000-5118-604E-95C0-87D95EE777C7}"/>
            </c:ext>
          </c:extLst>
        </c:ser>
        <c:ser>
          <c:idx val="1"/>
          <c:order val="1"/>
          <c:tx>
            <c:strRef>
              <c:f>Sheet1!$C$1</c:f>
              <c:strCache>
                <c:ptCount val="1"/>
                <c:pt idx="0">
                  <c:v>LSTM (W2V)</c:v>
                </c:pt>
              </c:strCache>
            </c:strRef>
          </c:tx>
          <c:spPr>
            <a:solidFill>
              <a:schemeClr val="accent2"/>
            </a:solidFill>
            <a:ln>
              <a:noFill/>
            </a:ln>
            <a:effectLst/>
          </c:spPr>
          <c:invertIfNegative val="0"/>
          <c:cat>
            <c:strRef>
              <c:f>Sheet1!$A$2:$A$4</c:f>
              <c:strCache>
                <c:ptCount val="3"/>
                <c:pt idx="0">
                  <c:v>Acc</c:v>
                </c:pt>
                <c:pt idx="1">
                  <c:v>F1</c:v>
                </c:pt>
                <c:pt idx="2">
                  <c:v>Awareness</c:v>
                </c:pt>
              </c:strCache>
            </c:strRef>
          </c:cat>
          <c:val>
            <c:numRef>
              <c:f>Sheet1!$C$2:$C$4</c:f>
              <c:numCache>
                <c:formatCode>General</c:formatCode>
                <c:ptCount val="3"/>
                <c:pt idx="0">
                  <c:v>64.5</c:v>
                </c:pt>
                <c:pt idx="1">
                  <c:v>69</c:v>
                </c:pt>
                <c:pt idx="2">
                  <c:v>61.1</c:v>
                </c:pt>
              </c:numCache>
            </c:numRef>
          </c:val>
          <c:extLst>
            <c:ext xmlns:c16="http://schemas.microsoft.com/office/drawing/2014/chart" uri="{C3380CC4-5D6E-409C-BE32-E72D297353CC}">
              <c16:uniqueId val="{00000001-5118-604E-95C0-87D95EE777C7}"/>
            </c:ext>
          </c:extLst>
        </c:ser>
        <c:ser>
          <c:idx val="2"/>
          <c:order val="2"/>
          <c:tx>
            <c:strRef>
              <c:f>Sheet1!$D$1</c:f>
              <c:strCache>
                <c:ptCount val="1"/>
                <c:pt idx="0">
                  <c:v>LSTM (ELMo/BERT)</c:v>
                </c:pt>
              </c:strCache>
            </c:strRef>
          </c:tx>
          <c:spPr>
            <a:solidFill>
              <a:schemeClr val="accent3"/>
            </a:solidFill>
            <a:ln>
              <a:noFill/>
            </a:ln>
            <a:effectLst/>
          </c:spPr>
          <c:invertIfNegative val="0"/>
          <c:cat>
            <c:strRef>
              <c:f>Sheet1!$A$2:$A$4</c:f>
              <c:strCache>
                <c:ptCount val="3"/>
                <c:pt idx="0">
                  <c:v>Acc</c:v>
                </c:pt>
                <c:pt idx="1">
                  <c:v>F1</c:v>
                </c:pt>
                <c:pt idx="2">
                  <c:v>Awareness</c:v>
                </c:pt>
              </c:strCache>
            </c:strRef>
          </c:cat>
          <c:val>
            <c:numRef>
              <c:f>Sheet1!$D$2:$D$4</c:f>
              <c:numCache>
                <c:formatCode>General</c:formatCode>
                <c:ptCount val="3"/>
                <c:pt idx="0">
                  <c:v>68.099999999999994</c:v>
                </c:pt>
                <c:pt idx="1">
                  <c:v>73.8</c:v>
                </c:pt>
                <c:pt idx="2">
                  <c:v>62.3</c:v>
                </c:pt>
              </c:numCache>
            </c:numRef>
          </c:val>
          <c:extLst>
            <c:ext xmlns:c16="http://schemas.microsoft.com/office/drawing/2014/chart" uri="{C3380CC4-5D6E-409C-BE32-E72D297353CC}">
              <c16:uniqueId val="{00000002-5118-604E-95C0-87D95EE777C7}"/>
            </c:ext>
          </c:extLst>
        </c:ser>
        <c:ser>
          <c:idx val="3"/>
          <c:order val="3"/>
          <c:tx>
            <c:strRef>
              <c:f>Sheet1!$E$1</c:f>
              <c:strCache>
                <c:ptCount val="1"/>
                <c:pt idx="0">
                  <c:v>LSTM+Siamese</c:v>
                </c:pt>
              </c:strCache>
            </c:strRef>
          </c:tx>
          <c:spPr>
            <a:solidFill>
              <a:schemeClr val="accent4"/>
            </a:solidFill>
            <a:ln>
              <a:noFill/>
            </a:ln>
            <a:effectLst/>
          </c:spPr>
          <c:invertIfNegative val="0"/>
          <c:cat>
            <c:strRef>
              <c:f>Sheet1!$A$2:$A$4</c:f>
              <c:strCache>
                <c:ptCount val="3"/>
                <c:pt idx="0">
                  <c:v>Acc</c:v>
                </c:pt>
                <c:pt idx="1">
                  <c:v>F1</c:v>
                </c:pt>
                <c:pt idx="2">
                  <c:v>Awareness</c:v>
                </c:pt>
              </c:strCache>
            </c:strRef>
          </c:cat>
          <c:val>
            <c:numRef>
              <c:f>Sheet1!$E$2:$E$4</c:f>
              <c:numCache>
                <c:formatCode>General</c:formatCode>
                <c:ptCount val="3"/>
                <c:pt idx="0">
                  <c:v>71.5</c:v>
                </c:pt>
                <c:pt idx="1">
                  <c:v>76.5</c:v>
                </c:pt>
                <c:pt idx="2">
                  <c:v>66.2</c:v>
                </c:pt>
              </c:numCache>
            </c:numRef>
          </c:val>
          <c:extLst>
            <c:ext xmlns:c16="http://schemas.microsoft.com/office/drawing/2014/chart" uri="{C3380CC4-5D6E-409C-BE32-E72D297353CC}">
              <c16:uniqueId val="{00000003-5118-604E-95C0-87D95EE777C7}"/>
            </c:ext>
          </c:extLst>
        </c:ser>
        <c:dLbls>
          <c:showLegendKey val="0"/>
          <c:showVal val="0"/>
          <c:showCatName val="0"/>
          <c:showSerName val="0"/>
          <c:showPercent val="0"/>
          <c:showBubbleSize val="0"/>
        </c:dLbls>
        <c:gapWidth val="267"/>
        <c:overlap val="-43"/>
        <c:axId val="-2118191936"/>
        <c:axId val="-2118345760"/>
      </c:barChart>
      <c:catAx>
        <c:axId val="-21181919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dk1">
                    <a:lumMod val="65000"/>
                    <a:lumOff val="35000"/>
                  </a:schemeClr>
                </a:solidFill>
                <a:latin typeface="+mn-lt"/>
                <a:ea typeface="+mn-ea"/>
                <a:cs typeface="+mn-cs"/>
              </a:defRPr>
            </a:pPr>
            <a:endParaRPr lang="en-US"/>
          </a:p>
        </c:txPr>
        <c:crossAx val="-2118345760"/>
        <c:crosses val="autoZero"/>
        <c:auto val="1"/>
        <c:lblAlgn val="ctr"/>
        <c:lblOffset val="100"/>
        <c:noMultiLvlLbl val="0"/>
      </c:catAx>
      <c:valAx>
        <c:axId val="-2118345760"/>
        <c:scaling>
          <c:orientation val="minMax"/>
          <c:min val="55"/>
        </c:scaling>
        <c:delete val="0"/>
        <c:axPos val="l"/>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crossAx val="-211819193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F7D9C7A-1E92-449D-A064-B8AFA531E953}" type="slidenum">
              <a:rPr lang="en-US" altLang="en-US"/>
              <a:pPr>
                <a:defRPr/>
              </a:pPr>
              <a:t>‹#›</a:t>
            </a:fld>
            <a:endParaRPr lang="en-US" altLang="en-US"/>
          </a:p>
        </p:txBody>
      </p:sp>
    </p:spTree>
    <p:extLst>
      <p:ext uri="{BB962C8B-B14F-4D97-AF65-F5344CB8AC3E}">
        <p14:creationId xmlns:p14="http://schemas.microsoft.com/office/powerpoint/2010/main" val="1429827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B753E5-623F-4C67-8206-272E28AD2ED8}" type="slidenum">
              <a:rPr lang="en-US" altLang="en-US"/>
              <a:pPr/>
              <a:t>1</a:t>
            </a:fld>
            <a:endParaRPr lang="en-US" altLang="en-US"/>
          </a:p>
        </p:txBody>
      </p:sp>
      <p:sp>
        <p:nvSpPr>
          <p:cNvPr id="4099" name="Rectangle 2"/>
          <p:cNvSpPr>
            <a:spLocks noGrp="1" noRot="1" noChangeAspect="1" noChangeArrowheads="1" noTextEdit="1"/>
          </p:cNvSpPr>
          <p:nvPr>
            <p:ph type="sldImg"/>
          </p:nvPr>
        </p:nvSpPr>
        <p:spPr>
          <a:xfrm>
            <a:off x="1144588" y="687388"/>
            <a:ext cx="4570412" cy="3427412"/>
          </a:xfrm>
          <a:ln/>
        </p:spPr>
      </p:sp>
      <p:sp>
        <p:nvSpPr>
          <p:cNvPr id="4100" name="Rectangle 3"/>
          <p:cNvSpPr>
            <a:spLocks noGrp="1" noChangeArrowheads="1"/>
          </p:cNvSpPr>
          <p:nvPr>
            <p:ph type="body" idx="1"/>
          </p:nvPr>
        </p:nvSpPr>
        <p:spPr>
          <a:xfrm>
            <a:off x="914400" y="4343400"/>
            <a:ext cx="5029200" cy="4113213"/>
          </a:xfrm>
          <a:noFill/>
        </p:spPr>
        <p:txBody>
          <a:bodyPr/>
          <a:lstStyle/>
          <a:p>
            <a:pPr eaLnBrk="1" hangingPunct="1"/>
            <a:r>
              <a:rPr lang="en-US" altLang="en-US" dirty="0"/>
              <a:t>Hello</a:t>
            </a:r>
            <a:r>
              <a:rPr lang="en-US" altLang="en-US" baseline="0" dirty="0"/>
              <a:t> everyone. My name is </a:t>
            </a:r>
            <a:r>
              <a:rPr lang="en-US" altLang="en-US" baseline="0" dirty="0" err="1"/>
              <a:t>Qiang</a:t>
            </a:r>
            <a:r>
              <a:rPr lang="en-US" altLang="en-US" baseline="0" dirty="0"/>
              <a:t>. I’m from ECE UIUC. I’m very happy to have this opportunity to give a job talk at AI2. My title today is understanding time in natural language. That’s also my thesis title.</a:t>
            </a:r>
            <a:endParaRPr lang="en-US" altLang="en-US" dirty="0"/>
          </a:p>
        </p:txBody>
      </p:sp>
    </p:spTree>
    <p:extLst>
      <p:ext uri="{BB962C8B-B14F-4D97-AF65-F5344CB8AC3E}">
        <p14:creationId xmlns:p14="http://schemas.microsoft.com/office/powerpoint/2010/main" val="951021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10</a:t>
            </a:fld>
            <a:endParaRPr lang="en-US" altLang="en-US"/>
          </a:p>
        </p:txBody>
      </p:sp>
    </p:spTree>
    <p:extLst>
      <p:ext uri="{BB962C8B-B14F-4D97-AF65-F5344CB8AC3E}">
        <p14:creationId xmlns:p14="http://schemas.microsoft.com/office/powerpoint/2010/main" val="44830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structured learning and common sense, there’re ongoing</a:t>
            </a:r>
            <a:r>
              <a:rPr lang="en-US" baseline="0" dirty="0"/>
              <a:t> works in partial and temporal common sense, which I will briefly discuss as preliminary results for my future research.</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11</a:t>
            </a:fld>
            <a:endParaRPr lang="en-US" altLang="en-US"/>
          </a:p>
        </p:txBody>
      </p:sp>
    </p:spTree>
    <p:extLst>
      <p:ext uri="{BB962C8B-B14F-4D97-AF65-F5344CB8AC3E}">
        <p14:creationId xmlns:p14="http://schemas.microsoft.com/office/powerpoint/2010/main" val="1927001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is this bad? </a:t>
            </a:r>
            <a:endParaRPr lang="en-US" dirty="0"/>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13</a:t>
            </a:fld>
            <a:endParaRPr lang="en-US" altLang="en-US"/>
          </a:p>
        </p:txBody>
      </p:sp>
    </p:spTree>
    <p:extLst>
      <p:ext uri="{BB962C8B-B14F-4D97-AF65-F5344CB8AC3E}">
        <p14:creationId xmlns:p14="http://schemas.microsoft.com/office/powerpoint/2010/main" val="1215049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14</a:t>
            </a:fld>
            <a:endParaRPr lang="en-US" altLang="en-US"/>
          </a:p>
        </p:txBody>
      </p:sp>
    </p:spTree>
    <p:extLst>
      <p:ext uri="{BB962C8B-B14F-4D97-AF65-F5344CB8AC3E}">
        <p14:creationId xmlns:p14="http://schemas.microsoft.com/office/powerpoint/2010/main" val="1614186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comes to the comparison of local</a:t>
            </a:r>
            <a:r>
              <a:rPr lang="en-US" b="0" baseline="0" dirty="0"/>
              <a:t> learning and global learning.</a:t>
            </a:r>
            <a:endParaRPr lang="en-US" b="0"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16</a:t>
            </a:fld>
            <a:endParaRPr lang="en-US" altLang="en-US"/>
          </a:p>
        </p:txBody>
      </p:sp>
    </p:spTree>
    <p:extLst>
      <p:ext uri="{BB962C8B-B14F-4D97-AF65-F5344CB8AC3E}">
        <p14:creationId xmlns:p14="http://schemas.microsoft.com/office/powerpoint/2010/main" val="34578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17</a:t>
            </a:fld>
            <a:endParaRPr lang="en-US" altLang="en-US"/>
          </a:p>
        </p:txBody>
      </p:sp>
    </p:spTree>
    <p:extLst>
      <p:ext uri="{BB962C8B-B14F-4D97-AF65-F5344CB8AC3E}">
        <p14:creationId xmlns:p14="http://schemas.microsoft.com/office/powerpoint/2010/main" val="887235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issues that I don’t have time to expand (the missing annotation issue</a:t>
            </a:r>
            <a:r>
              <a:rPr lang="en-US" noProof="0" dirty="0"/>
              <a:t>).</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18</a:t>
            </a:fld>
            <a:endParaRPr lang="en-US" altLang="en-US"/>
          </a:p>
        </p:txBody>
      </p:sp>
    </p:spTree>
    <p:extLst>
      <p:ext uri="{BB962C8B-B14F-4D97-AF65-F5344CB8AC3E}">
        <p14:creationId xmlns:p14="http://schemas.microsoft.com/office/powerpoint/2010/main" val="1482120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a:t>
            </a:r>
            <a:r>
              <a:rPr lang="en-US" baseline="0" dirty="0"/>
              <a:t> motivated by the fact that when the event content is missing, the problem is very difficult even for humans.</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21</a:t>
            </a:fld>
            <a:endParaRPr lang="en-US" altLang="en-US"/>
          </a:p>
        </p:txBody>
      </p:sp>
    </p:spTree>
    <p:extLst>
      <p:ext uri="{BB962C8B-B14F-4D97-AF65-F5344CB8AC3E}">
        <p14:creationId xmlns:p14="http://schemas.microsoft.com/office/powerpoint/2010/main" val="1170386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54C183-30E9-E641-89DC-C5768775E5DD}" type="slidenum">
              <a:rPr lang="en-US" smtClean="0"/>
              <a:t>22</a:t>
            </a:fld>
            <a:endParaRPr lang="en-US"/>
          </a:p>
        </p:txBody>
      </p:sp>
    </p:spTree>
    <p:extLst>
      <p:ext uri="{BB962C8B-B14F-4D97-AF65-F5344CB8AC3E}">
        <p14:creationId xmlns:p14="http://schemas.microsoft.com/office/powerpoint/2010/main" val="1149886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25</a:t>
            </a:fld>
            <a:endParaRPr lang="en-US" altLang="en-US"/>
          </a:p>
        </p:txBody>
      </p:sp>
    </p:spTree>
    <p:extLst>
      <p:ext uri="{BB962C8B-B14F-4D97-AF65-F5344CB8AC3E}">
        <p14:creationId xmlns:p14="http://schemas.microsoft.com/office/powerpoint/2010/main" val="86929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started with a bit information</a:t>
            </a:r>
            <a:r>
              <a:rPr lang="en-US" baseline="0" dirty="0"/>
              <a:t> about myself. I got my bachelor’s degree in EE from Tsinghua University in 2013. In 2015, I got my master’s degree from ECE UIUC; my research then was on signal processing. Later I made a big decision to switch my direction to NLP &amp; ML, and that led me to Prof. Dan Roth’s group in 2016. In 2017, I did an internship at FB, where I improved their overall ads revenue by roughly 1 point. Now I have passed my prelim exam and I’m expected to defend my thesis later this year. Here’re some highlights in each of my stage. As an undergrad, I won the National Scholarship of China (that’s a very high honor). At UIUC, I was on the finalist of IEEE ISBI and also awarded the YEE Fellowship.</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2</a:t>
            </a:fld>
            <a:endParaRPr lang="en-US" altLang="en-US"/>
          </a:p>
        </p:txBody>
      </p:sp>
    </p:spTree>
    <p:extLst>
      <p:ext uri="{BB962C8B-B14F-4D97-AF65-F5344CB8AC3E}">
        <p14:creationId xmlns:p14="http://schemas.microsoft.com/office/powerpoint/2010/main" val="1982858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grey</a:t>
            </a:r>
            <a:r>
              <a:rPr lang="en-US" baseline="0" dirty="0"/>
              <a:t> part was my ILP formulation. We can add this prior as regularization terms to </a:t>
            </a:r>
            <a:r>
              <a:rPr lang="en-US" baseline="0"/>
              <a:t>the </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26</a:t>
            </a:fld>
            <a:endParaRPr lang="en-US" altLang="en-US"/>
          </a:p>
        </p:txBody>
      </p:sp>
    </p:spTree>
    <p:extLst>
      <p:ext uri="{BB962C8B-B14F-4D97-AF65-F5344CB8AC3E}">
        <p14:creationId xmlns:p14="http://schemas.microsoft.com/office/powerpoint/2010/main" val="637828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27</a:t>
            </a:fld>
            <a:endParaRPr lang="en-US" altLang="en-US"/>
          </a:p>
        </p:txBody>
      </p:sp>
    </p:spTree>
    <p:extLst>
      <p:ext uri="{BB962C8B-B14F-4D97-AF65-F5344CB8AC3E}">
        <p14:creationId xmlns:p14="http://schemas.microsoft.com/office/powerpoint/2010/main" val="2460208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30</a:t>
            </a:fld>
            <a:endParaRPr lang="en-US" altLang="en-US"/>
          </a:p>
        </p:txBody>
      </p:sp>
    </p:spTree>
    <p:extLst>
      <p:ext uri="{BB962C8B-B14F-4D97-AF65-F5344CB8AC3E}">
        <p14:creationId xmlns:p14="http://schemas.microsoft.com/office/powerpoint/2010/main" val="2439076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31</a:t>
            </a:fld>
            <a:endParaRPr lang="en-US" altLang="en-US"/>
          </a:p>
        </p:txBody>
      </p:sp>
    </p:spTree>
    <p:extLst>
      <p:ext uri="{BB962C8B-B14F-4D97-AF65-F5344CB8AC3E}">
        <p14:creationId xmlns:p14="http://schemas.microsoft.com/office/powerpoint/2010/main" val="799061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Size of training data: 7k (TBDENSE) vs. 2k</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33</a:t>
            </a:fld>
            <a:endParaRPr lang="en-US" altLang="en-US"/>
          </a:p>
        </p:txBody>
      </p:sp>
    </p:spTree>
    <p:extLst>
      <p:ext uri="{BB962C8B-B14F-4D97-AF65-F5344CB8AC3E}">
        <p14:creationId xmlns:p14="http://schemas.microsoft.com/office/powerpoint/2010/main" val="1041349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came across the book, “Sapiens: A brief history of humankind”. It has an opinion that the development of language is a milestone for human. With language, we are able to think and talk abstractly. Right now, the way we communicate with AI is still programming. And I think in the future, language will be the core communication channel between human and AI. </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36</a:t>
            </a:fld>
            <a:endParaRPr lang="en-US" altLang="en-US"/>
          </a:p>
        </p:txBody>
      </p:sp>
    </p:spTree>
    <p:extLst>
      <p:ext uri="{BB962C8B-B14F-4D97-AF65-F5344CB8AC3E}">
        <p14:creationId xmlns:p14="http://schemas.microsoft.com/office/powerpoint/2010/main" val="221540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interesting psychological</a:t>
            </a:r>
            <a:r>
              <a:rPr lang="en-US" baseline="0" dirty="0"/>
              <a:t> experiment carried out roughly 100 years ago, where researchers asked people to draw sequentially. Each person only saw the picture drawn by the previous person. This is the original image. This is what is drawn by the first person.</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37</a:t>
            </a:fld>
            <a:endParaRPr lang="en-US" altLang="en-US"/>
          </a:p>
        </p:txBody>
      </p:sp>
    </p:spTree>
    <p:extLst>
      <p:ext uri="{BB962C8B-B14F-4D97-AF65-F5344CB8AC3E}">
        <p14:creationId xmlns:p14="http://schemas.microsoft.com/office/powerpoint/2010/main" val="745438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drawer was actually doing a pretty good job.</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38</a:t>
            </a:fld>
            <a:endParaRPr lang="en-US" altLang="en-US"/>
          </a:p>
        </p:txBody>
      </p:sp>
    </p:spTree>
    <p:extLst>
      <p:ext uri="{BB962C8B-B14F-4D97-AF65-F5344CB8AC3E}">
        <p14:creationId xmlns:p14="http://schemas.microsoft.com/office/powerpoint/2010/main" val="349413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crazy things happened</a:t>
            </a:r>
            <a:r>
              <a:rPr lang="mr-IN" dirty="0"/>
              <a:t>…</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39</a:t>
            </a:fld>
            <a:endParaRPr lang="en-US" altLang="en-US"/>
          </a:p>
        </p:txBody>
      </p:sp>
    </p:spTree>
    <p:extLst>
      <p:ext uri="{BB962C8B-B14F-4D97-AF65-F5344CB8AC3E}">
        <p14:creationId xmlns:p14="http://schemas.microsoft.com/office/powerpoint/2010/main" val="972327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things became</a:t>
            </a:r>
            <a:r>
              <a:rPr lang="en-US" baseline="0" dirty="0"/>
              <a:t> out of control</a:t>
            </a:r>
            <a:r>
              <a:rPr lang="mr-IN" baseline="0" dirty="0"/>
              <a:t>…</a:t>
            </a:r>
            <a:r>
              <a:rPr lang="en-US" baseline="0" dirty="0"/>
              <a:t>What’s wrong here? We started from an owl, and ended up with a cat. This is obviously not the case of the human history, because we have learnt lots of things from ancestors. I think the missing component here is guidance or restrictions. For example, if we had told people that it was an owl, we would have seen much better results.</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40</a:t>
            </a:fld>
            <a:endParaRPr lang="en-US" altLang="en-US"/>
          </a:p>
        </p:txBody>
      </p:sp>
    </p:spTree>
    <p:extLst>
      <p:ext uri="{BB962C8B-B14F-4D97-AF65-F5344CB8AC3E}">
        <p14:creationId xmlns:p14="http://schemas.microsoft.com/office/powerpoint/2010/main" val="177699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list of the venues of my publications. I</a:t>
            </a:r>
            <a:r>
              <a:rPr lang="en-US" baseline="0" dirty="0"/>
              <a:t> think my experience in signal processing built a solid background for me in math, linear algebra, and statistics (especially statistical estimation); and most importantly, my way of doing research. In 2016, I started working on NLP. I’m very interested in this area, and as shown here, I’m progressing very well. Of course, I also hope I can continue this momentum at AI2.</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a:t>
            </a:fld>
            <a:endParaRPr lang="en-US" altLang="en-US"/>
          </a:p>
        </p:txBody>
      </p:sp>
    </p:spTree>
    <p:extLst>
      <p:ext uri="{BB962C8B-B14F-4D97-AF65-F5344CB8AC3E}">
        <p14:creationId xmlns:p14="http://schemas.microsoft.com/office/powerpoint/2010/main" val="1422303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 of guidance or restrictions do we humans have? Here let</a:t>
            </a:r>
            <a:r>
              <a:rPr lang="en-US" baseline="0" dirty="0"/>
              <a:t> me</a:t>
            </a:r>
            <a:r>
              <a:rPr lang="en-US" dirty="0"/>
              <a:t> </a:t>
            </a:r>
            <a:r>
              <a:rPr lang="en-US" baseline="0" dirty="0"/>
              <a:t>come back to my existing work, where I used structure, common sense, and annotated data to improve the performance. We can see all of them are restricting what we can do. Structure restricts us from predicting time loops. Common sense tells us that in the probabilistic sense, we should label attack to be before wound more often. Annotation is more straightforward: it tells us directly about the labels. </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41</a:t>
            </a:fld>
            <a:endParaRPr lang="en-US" altLang="en-US"/>
          </a:p>
        </p:txBody>
      </p:sp>
    </p:spTree>
    <p:extLst>
      <p:ext uri="{BB962C8B-B14F-4D97-AF65-F5344CB8AC3E}">
        <p14:creationId xmlns:p14="http://schemas.microsoft.com/office/powerpoint/2010/main" val="1612312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More generally,</a:t>
            </a:r>
            <a:r>
              <a:rPr lang="en-US" baseline="0" dirty="0"/>
              <a:t> we have structural constraints from the physical world. We can view LM as a type of common sense. E.g., after a sequence of words, here’s a list of words that are more likely to happen after that. For data annotations, they can also be more general. Such as indirect signals, that are for a different task (this coincides with multi-task learning), that are noisy (fidelity-weighted learning), and that are from different domains (transferred learning). We can call these restrictions “supervision”. Previously, in supervised learning, people think that annotation is the only supervision, but actually we can have supervision from structure and from common sense as well.</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42</a:t>
            </a:fld>
            <a:endParaRPr lang="en-US" altLang="en-US"/>
          </a:p>
        </p:txBody>
      </p:sp>
    </p:spTree>
    <p:extLst>
      <p:ext uri="{BB962C8B-B14F-4D97-AF65-F5344CB8AC3E}">
        <p14:creationId xmlns:p14="http://schemas.microsoft.com/office/powerpoint/2010/main" val="1406651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short, I’m trying</a:t>
            </a:r>
            <a:r>
              <a:rPr lang="en-US" baseline="0" dirty="0"/>
              <a:t> to study the center of three parts.</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43</a:t>
            </a:fld>
            <a:endParaRPr lang="en-US" altLang="en-US"/>
          </a:p>
        </p:txBody>
      </p:sp>
    </p:spTree>
    <p:extLst>
      <p:ext uri="{BB962C8B-B14F-4D97-AF65-F5344CB8AC3E}">
        <p14:creationId xmlns:p14="http://schemas.microsoft.com/office/powerpoint/2010/main" val="1855038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a:t>
            </a:r>
            <a:r>
              <a:rPr lang="en-US" baseline="0" dirty="0"/>
              <a:t>n ongoing research</a:t>
            </a:r>
            <a:r>
              <a:rPr lang="en-US" dirty="0"/>
              <a:t> on the</a:t>
            </a:r>
            <a:r>
              <a:rPr lang="en-US" baseline="0" dirty="0"/>
              <a:t> overlap area between structure and annotation.</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44</a:t>
            </a:fld>
            <a:endParaRPr lang="en-US" altLang="en-US"/>
          </a:p>
        </p:txBody>
      </p:sp>
    </p:spTree>
    <p:extLst>
      <p:ext uri="{BB962C8B-B14F-4D97-AF65-F5344CB8AC3E}">
        <p14:creationId xmlns:p14="http://schemas.microsoft.com/office/powerpoint/2010/main" val="764085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natural question</a:t>
            </a:r>
            <a:r>
              <a:rPr lang="en-US" baseline="0" dirty="0"/>
              <a:t> to ask is that when we collect data, structured data, should we focus on completeness or coverage. This is not a trivial question. But I think one downside of completeness, as shown in the previous slides, is that the underlying structure makes the remaining part, less and less informational. It might be better if we turn to annotate a brand-new structure, instead of enforcing completeness.</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45</a:t>
            </a:fld>
            <a:endParaRPr lang="en-US" altLang="en-US"/>
          </a:p>
        </p:txBody>
      </p:sp>
    </p:spTree>
    <p:extLst>
      <p:ext uri="{BB962C8B-B14F-4D97-AF65-F5344CB8AC3E}">
        <p14:creationId xmlns:p14="http://schemas.microsoft.com/office/powerpoint/2010/main" val="906138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CoDL</a:t>
            </a:r>
            <a:r>
              <a:rPr lang="en-US" baseline="0" dirty="0"/>
              <a:t> is short for </a:t>
            </a:r>
            <a:r>
              <a:rPr lang="mr-IN" baseline="0" dirty="0"/>
              <a:t>…</a:t>
            </a:r>
            <a:r>
              <a:rPr lang="en-US" baseline="0" dirty="0"/>
              <a:t> It works on F and U.</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46</a:t>
            </a:fld>
            <a:endParaRPr lang="en-US" altLang="en-US"/>
          </a:p>
        </p:txBody>
      </p:sp>
    </p:spTree>
    <p:extLst>
      <p:ext uri="{BB962C8B-B14F-4D97-AF65-F5344CB8AC3E}">
        <p14:creationId xmlns:p14="http://schemas.microsoft.com/office/powerpoint/2010/main" val="2082209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a:t>
            </a:r>
            <a:r>
              <a:rPr lang="en-US" baseline="0" dirty="0"/>
              <a:t> a natural question is: what if t is not completely empty? We can simply</a:t>
            </a:r>
            <a:r>
              <a:rPr lang="mr-IN" baseline="0" dirty="0"/>
              <a:t>…</a:t>
            </a:r>
            <a:r>
              <a:rPr lang="en-US" baseline="0" dirty="0"/>
              <a:t>This leads to what I name as SSPAN. Structured self-learning is the </a:t>
            </a:r>
            <a:r>
              <a:rPr lang="en-US" baseline="0" dirty="0" err="1"/>
              <a:t>CoDL</a:t>
            </a:r>
            <a:r>
              <a:rPr lang="en-US" baseline="0" dirty="0"/>
              <a:t> part, so SSPAN is an extension of </a:t>
            </a:r>
            <a:r>
              <a:rPr lang="en-US" baseline="0" dirty="0" err="1"/>
              <a:t>CoDL</a:t>
            </a:r>
            <a:r>
              <a:rPr lang="en-US" baseline="0" dirty="0"/>
              <a:t> with partial annotations.</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47</a:t>
            </a:fld>
            <a:endParaRPr lang="en-US" altLang="en-US"/>
          </a:p>
        </p:txBody>
      </p:sp>
    </p:spTree>
    <p:extLst>
      <p:ext uri="{BB962C8B-B14F-4D97-AF65-F5344CB8AC3E}">
        <p14:creationId xmlns:p14="http://schemas.microsoft.com/office/powerpoint/2010/main" val="19629129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48</a:t>
            </a:fld>
            <a:endParaRPr lang="en-US" altLang="en-US"/>
          </a:p>
        </p:txBody>
      </p:sp>
    </p:spTree>
    <p:extLst>
      <p:ext uri="{BB962C8B-B14F-4D97-AF65-F5344CB8AC3E}">
        <p14:creationId xmlns:p14="http://schemas.microsoft.com/office/powerpoint/2010/main" val="13356923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a:solidFill>
                  <a:srgbClr val="000000"/>
                </a:solidFill>
              </a:rPr>
              <a:pPr>
                <a:defRPr/>
              </a:pPr>
              <a:t>49</a:t>
            </a:fld>
            <a:endParaRPr lang="en-US" altLang="en-US">
              <a:solidFill>
                <a:srgbClr val="000000"/>
              </a:solidFill>
            </a:endParaRPr>
          </a:p>
        </p:txBody>
      </p:sp>
    </p:spTree>
    <p:extLst>
      <p:ext uri="{BB962C8B-B14F-4D97-AF65-F5344CB8AC3E}">
        <p14:creationId xmlns:p14="http://schemas.microsoft.com/office/powerpoint/2010/main" val="1966314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know that laughing does not take days and not even hours, but traveling to China does.</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50</a:t>
            </a:fld>
            <a:endParaRPr lang="en-US" altLang="en-US"/>
          </a:p>
        </p:txBody>
      </p:sp>
    </p:spTree>
    <p:extLst>
      <p:ext uri="{BB962C8B-B14F-4D97-AF65-F5344CB8AC3E}">
        <p14:creationId xmlns:p14="http://schemas.microsoft.com/office/powerpoint/2010/main" val="182990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4</a:t>
            </a:fld>
            <a:endParaRPr lang="en-US" altLang="en-US"/>
          </a:p>
        </p:txBody>
      </p:sp>
    </p:spTree>
    <p:extLst>
      <p:ext uri="{BB962C8B-B14F-4D97-AF65-F5344CB8AC3E}">
        <p14:creationId xmlns:p14="http://schemas.microsoft.com/office/powerpoint/2010/main" val="38900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demo</a:t>
            </a:r>
            <a:r>
              <a:rPr lang="en-US" baseline="0" dirty="0"/>
              <a:t> here. E</a:t>
            </a:r>
            <a:r>
              <a:rPr lang="en-US" dirty="0"/>
              <a:t>veryday, </a:t>
            </a:r>
            <a:r>
              <a:rPr lang="en-US" baseline="0" dirty="0"/>
              <a:t>we are using </a:t>
            </a:r>
            <a:r>
              <a:rPr lang="en-US" dirty="0"/>
              <a:t>natural language,</a:t>
            </a:r>
            <a:r>
              <a:rPr lang="en-US" baseline="0" dirty="0"/>
              <a:t> to describe what’s going on in our life, either in newspapers, or in social networks. Many things in our life are not static; instead, they’re evolving. For example,</a:t>
            </a:r>
            <a:r>
              <a:rPr lang="en-US" dirty="0"/>
              <a:t> where one lives, which company </a:t>
            </a:r>
            <a:r>
              <a:rPr lang="en-US" baseline="0" dirty="0"/>
              <a:t>one works for, or a conflict between countries. It is thus important to know when something happened for us to understand it. </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5</a:t>
            </a:fld>
            <a:endParaRPr lang="en-US" altLang="en-US"/>
          </a:p>
        </p:txBody>
      </p:sp>
    </p:spTree>
    <p:extLst>
      <p:ext uri="{BB962C8B-B14F-4D97-AF65-F5344CB8AC3E}">
        <p14:creationId xmlns:p14="http://schemas.microsoft.com/office/powerpoint/2010/main" val="106118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For example here we’re presented with two events, people were angry and police used tear gas. </a:t>
            </a:r>
            <a:endParaRPr lang="en-US" dirty="0"/>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6</a:t>
            </a:fld>
            <a:endParaRPr lang="en-US" altLang="en-US"/>
          </a:p>
        </p:txBody>
      </p:sp>
    </p:spTree>
    <p:extLst>
      <p:ext uri="{BB962C8B-B14F-4D97-AF65-F5344CB8AC3E}">
        <p14:creationId xmlns:p14="http://schemas.microsoft.com/office/powerpoint/2010/main" val="72548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If we simply reverse the order of these events, the second story says that police used tear gas and then people were angry at it.</a:t>
            </a:r>
            <a:endParaRPr lang="en-US" dirty="0"/>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7</a:t>
            </a:fld>
            <a:endParaRPr lang="en-US" altLang="en-US"/>
          </a:p>
        </p:txBody>
      </p:sp>
    </p:spTree>
    <p:extLst>
      <p:ext uri="{BB962C8B-B14F-4D97-AF65-F5344CB8AC3E}">
        <p14:creationId xmlns:p14="http://schemas.microsoft.com/office/powerpoint/2010/main" val="102604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mean by temporal relations? Here we know met is before leaving, and leaving was</a:t>
            </a:r>
            <a:r>
              <a:rPr lang="en-US" baseline="0" dirty="0"/>
              <a:t> included in Thursday. Other temporal relations studied here are after, includes, and equal.</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8</a:t>
            </a:fld>
            <a:endParaRPr lang="en-US" altLang="en-US"/>
          </a:p>
        </p:txBody>
      </p:sp>
    </p:spTree>
    <p:extLst>
      <p:ext uri="{BB962C8B-B14F-4D97-AF65-F5344CB8AC3E}">
        <p14:creationId xmlns:p14="http://schemas.microsoft.com/office/powerpoint/2010/main" val="1789570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are given many events</a:t>
            </a:r>
            <a:r>
              <a:rPr lang="en-US" baseline="0" dirty="0"/>
              <a:t> like this. (read the snippet). I</a:t>
            </a:r>
            <a:r>
              <a:rPr lang="en-US" dirty="0"/>
              <a:t>f we draw all the </a:t>
            </a:r>
            <a:r>
              <a:rPr lang="en-US" dirty="0" err="1"/>
              <a:t>temprels</a:t>
            </a:r>
            <a:r>
              <a:rPr lang="en-US" dirty="0"/>
              <a:t>, it would form a graph, which we call a</a:t>
            </a:r>
            <a:r>
              <a:rPr lang="en-US" baseline="0" dirty="0"/>
              <a:t> </a:t>
            </a:r>
            <a:r>
              <a:rPr lang="en-US" dirty="0"/>
              <a:t>temporal graph.</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9</a:t>
            </a:fld>
            <a:endParaRPr lang="en-US" altLang="en-US"/>
          </a:p>
        </p:txBody>
      </p:sp>
    </p:spTree>
    <p:extLst>
      <p:ext uri="{BB962C8B-B14F-4D97-AF65-F5344CB8AC3E}">
        <p14:creationId xmlns:p14="http://schemas.microsoft.com/office/powerpoint/2010/main" val="257948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Upenn-1-Aust">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2812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148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457200"/>
            <a:ext cx="21336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457200"/>
            <a:ext cx="6248400" cy="5943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1934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B748-4AFB-4F4F-AA80-1C882E156873}"/>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6BA028-9A07-9449-A5FF-99B093C9C301}"/>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D9A5F2-13AE-3D41-B814-0C37CB715125}"/>
              </a:ext>
            </a:extLst>
          </p:cNvPr>
          <p:cNvSpPr>
            <a:spLocks noGrp="1"/>
          </p:cNvSpPr>
          <p:nvPr>
            <p:ph type="dt" sz="half" idx="10"/>
          </p:nvPr>
        </p:nvSpPr>
        <p:spPr>
          <a:xfrm>
            <a:off x="628650" y="6356350"/>
            <a:ext cx="2057400" cy="365125"/>
          </a:xfrm>
          <a:prstGeom prst="rect">
            <a:avLst/>
          </a:prstGeom>
        </p:spPr>
        <p:txBody>
          <a:bodyPr/>
          <a:lstStyle/>
          <a:p>
            <a:fld id="{1A542187-FC7F-2A4B-B308-0CA41AFC07F9}" type="datetimeFigureOut">
              <a:rPr lang="en-US" smtClean="0"/>
              <a:t>7/17/19</a:t>
            </a:fld>
            <a:endParaRPr lang="en-US"/>
          </a:p>
        </p:txBody>
      </p:sp>
      <p:sp>
        <p:nvSpPr>
          <p:cNvPr id="5" name="Footer Placeholder 4">
            <a:extLst>
              <a:ext uri="{FF2B5EF4-FFF2-40B4-BE49-F238E27FC236}">
                <a16:creationId xmlns:a16="http://schemas.microsoft.com/office/drawing/2014/main" id="{BA006537-78A9-F24F-ADA7-0031E8EA576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EDA8A4-B6DB-AE4A-9C46-F359BB4CD0C7}"/>
              </a:ext>
            </a:extLst>
          </p:cNvPr>
          <p:cNvSpPr>
            <a:spLocks noGrp="1"/>
          </p:cNvSpPr>
          <p:nvPr>
            <p:ph type="sldNum" sz="quarter" idx="12"/>
          </p:nvPr>
        </p:nvSpPr>
        <p:spPr>
          <a:xfrm>
            <a:off x="6457950" y="6356350"/>
            <a:ext cx="2057400" cy="365125"/>
          </a:xfrm>
          <a:prstGeom prst="rect">
            <a:avLst/>
          </a:prstGeom>
        </p:spPr>
        <p:txBody>
          <a:bodyPr/>
          <a:lstStyle/>
          <a:p>
            <a:fld id="{C837C59E-EFD6-9E4F-8A77-1A2CFE681824}" type="slidenum">
              <a:rPr lang="en-US" smtClean="0"/>
              <a:t>‹#›</a:t>
            </a:fld>
            <a:endParaRPr lang="en-US"/>
          </a:p>
        </p:txBody>
      </p:sp>
    </p:spTree>
    <p:extLst>
      <p:ext uri="{BB962C8B-B14F-4D97-AF65-F5344CB8AC3E}">
        <p14:creationId xmlns:p14="http://schemas.microsoft.com/office/powerpoint/2010/main" val="3177221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C710D-0225-1442-907A-860F7B73282B}"/>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9FC987-3F8F-1D4C-8283-8BDCB497CAF4}"/>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E8EAF-7486-B64E-9E25-793612066066}"/>
              </a:ext>
            </a:extLst>
          </p:cNvPr>
          <p:cNvSpPr>
            <a:spLocks noGrp="1"/>
          </p:cNvSpPr>
          <p:nvPr>
            <p:ph type="dt" sz="half" idx="10"/>
          </p:nvPr>
        </p:nvSpPr>
        <p:spPr>
          <a:xfrm>
            <a:off x="628650" y="6356350"/>
            <a:ext cx="2057400" cy="365125"/>
          </a:xfrm>
          <a:prstGeom prst="rect">
            <a:avLst/>
          </a:prstGeom>
        </p:spPr>
        <p:txBody>
          <a:bodyPr/>
          <a:lstStyle/>
          <a:p>
            <a:fld id="{1A542187-FC7F-2A4B-B308-0CA41AFC07F9}" type="datetimeFigureOut">
              <a:rPr lang="en-US" smtClean="0"/>
              <a:t>7/17/19</a:t>
            </a:fld>
            <a:endParaRPr lang="en-US"/>
          </a:p>
        </p:txBody>
      </p:sp>
      <p:sp>
        <p:nvSpPr>
          <p:cNvPr id="5" name="Footer Placeholder 4">
            <a:extLst>
              <a:ext uri="{FF2B5EF4-FFF2-40B4-BE49-F238E27FC236}">
                <a16:creationId xmlns:a16="http://schemas.microsoft.com/office/drawing/2014/main" id="{719C74CB-AC42-A14B-9E15-AB31E452A9A8}"/>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3264AF-3E51-4845-807B-A2150D31385D}"/>
              </a:ext>
            </a:extLst>
          </p:cNvPr>
          <p:cNvSpPr>
            <a:spLocks noGrp="1"/>
          </p:cNvSpPr>
          <p:nvPr>
            <p:ph type="sldNum" sz="quarter" idx="12"/>
          </p:nvPr>
        </p:nvSpPr>
        <p:spPr>
          <a:xfrm>
            <a:off x="6457950" y="6356350"/>
            <a:ext cx="2057400" cy="365125"/>
          </a:xfrm>
          <a:prstGeom prst="rect">
            <a:avLst/>
          </a:prstGeom>
        </p:spPr>
        <p:txBody>
          <a:bodyPr/>
          <a:lstStyle/>
          <a:p>
            <a:fld id="{C837C59E-EFD6-9E4F-8A77-1A2CFE681824}" type="slidenum">
              <a:rPr lang="en-US" smtClean="0"/>
              <a:t>‹#›</a:t>
            </a:fld>
            <a:endParaRPr lang="en-US"/>
          </a:p>
        </p:txBody>
      </p:sp>
    </p:spTree>
    <p:extLst>
      <p:ext uri="{BB962C8B-B14F-4D97-AF65-F5344CB8AC3E}">
        <p14:creationId xmlns:p14="http://schemas.microsoft.com/office/powerpoint/2010/main" val="2208902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FBA63-2931-954A-9D77-91FF4FB6ED42}"/>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1D1C87-5559-7D40-86C9-D8D1C54AE12C}"/>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A611AF-8D2A-B240-9C5E-BE0A5D4BDAE3}"/>
              </a:ext>
            </a:extLst>
          </p:cNvPr>
          <p:cNvSpPr>
            <a:spLocks noGrp="1"/>
          </p:cNvSpPr>
          <p:nvPr>
            <p:ph type="dt" sz="half" idx="10"/>
          </p:nvPr>
        </p:nvSpPr>
        <p:spPr>
          <a:xfrm>
            <a:off x="628650" y="6356350"/>
            <a:ext cx="2057400" cy="365125"/>
          </a:xfrm>
          <a:prstGeom prst="rect">
            <a:avLst/>
          </a:prstGeom>
        </p:spPr>
        <p:txBody>
          <a:bodyPr/>
          <a:lstStyle/>
          <a:p>
            <a:fld id="{1A542187-FC7F-2A4B-B308-0CA41AFC07F9}" type="datetimeFigureOut">
              <a:rPr lang="en-US" smtClean="0"/>
              <a:t>7/17/19</a:t>
            </a:fld>
            <a:endParaRPr lang="en-US"/>
          </a:p>
        </p:txBody>
      </p:sp>
      <p:sp>
        <p:nvSpPr>
          <p:cNvPr id="5" name="Footer Placeholder 4">
            <a:extLst>
              <a:ext uri="{FF2B5EF4-FFF2-40B4-BE49-F238E27FC236}">
                <a16:creationId xmlns:a16="http://schemas.microsoft.com/office/drawing/2014/main" id="{E213F9C0-F3C8-B74F-B3C8-FA71F68EB6B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733E30-B32D-E243-82AC-C4E1F9AD563C}"/>
              </a:ext>
            </a:extLst>
          </p:cNvPr>
          <p:cNvSpPr>
            <a:spLocks noGrp="1"/>
          </p:cNvSpPr>
          <p:nvPr>
            <p:ph type="sldNum" sz="quarter" idx="12"/>
          </p:nvPr>
        </p:nvSpPr>
        <p:spPr>
          <a:xfrm>
            <a:off x="6457950" y="6356350"/>
            <a:ext cx="2057400" cy="365125"/>
          </a:xfrm>
          <a:prstGeom prst="rect">
            <a:avLst/>
          </a:prstGeom>
        </p:spPr>
        <p:txBody>
          <a:bodyPr/>
          <a:lstStyle/>
          <a:p>
            <a:fld id="{C837C59E-EFD6-9E4F-8A77-1A2CFE681824}" type="slidenum">
              <a:rPr lang="en-US" smtClean="0"/>
              <a:t>‹#›</a:t>
            </a:fld>
            <a:endParaRPr lang="en-US"/>
          </a:p>
        </p:txBody>
      </p:sp>
    </p:spTree>
    <p:extLst>
      <p:ext uri="{BB962C8B-B14F-4D97-AF65-F5344CB8AC3E}">
        <p14:creationId xmlns:p14="http://schemas.microsoft.com/office/powerpoint/2010/main" val="1585774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DC0C-D475-FB4D-AA27-72C09E0A86D0}"/>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61EFC5-F79C-2447-B085-0573409BF97C}"/>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56E5C6-F6C3-1346-A838-6E75EDF731B2}"/>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031BA1-C736-7549-9C2D-9E77780DE3AE}"/>
              </a:ext>
            </a:extLst>
          </p:cNvPr>
          <p:cNvSpPr>
            <a:spLocks noGrp="1"/>
          </p:cNvSpPr>
          <p:nvPr>
            <p:ph type="dt" sz="half" idx="10"/>
          </p:nvPr>
        </p:nvSpPr>
        <p:spPr>
          <a:xfrm>
            <a:off x="628650" y="6356350"/>
            <a:ext cx="2057400" cy="365125"/>
          </a:xfrm>
          <a:prstGeom prst="rect">
            <a:avLst/>
          </a:prstGeom>
        </p:spPr>
        <p:txBody>
          <a:bodyPr/>
          <a:lstStyle/>
          <a:p>
            <a:fld id="{1A542187-FC7F-2A4B-B308-0CA41AFC07F9}" type="datetimeFigureOut">
              <a:rPr lang="en-US" smtClean="0"/>
              <a:t>7/17/19</a:t>
            </a:fld>
            <a:endParaRPr lang="en-US"/>
          </a:p>
        </p:txBody>
      </p:sp>
      <p:sp>
        <p:nvSpPr>
          <p:cNvPr id="6" name="Footer Placeholder 5">
            <a:extLst>
              <a:ext uri="{FF2B5EF4-FFF2-40B4-BE49-F238E27FC236}">
                <a16:creationId xmlns:a16="http://schemas.microsoft.com/office/drawing/2014/main" id="{B1A8B58F-C6B4-0D4D-B5C2-05FA5C2160E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0A4BB7-28A1-5B49-8A8A-91C091358F8E}"/>
              </a:ext>
            </a:extLst>
          </p:cNvPr>
          <p:cNvSpPr>
            <a:spLocks noGrp="1"/>
          </p:cNvSpPr>
          <p:nvPr>
            <p:ph type="sldNum" sz="quarter" idx="12"/>
          </p:nvPr>
        </p:nvSpPr>
        <p:spPr>
          <a:xfrm>
            <a:off x="6457950" y="6356350"/>
            <a:ext cx="2057400" cy="365125"/>
          </a:xfrm>
          <a:prstGeom prst="rect">
            <a:avLst/>
          </a:prstGeom>
        </p:spPr>
        <p:txBody>
          <a:bodyPr/>
          <a:lstStyle/>
          <a:p>
            <a:fld id="{C837C59E-EFD6-9E4F-8A77-1A2CFE681824}" type="slidenum">
              <a:rPr lang="en-US" smtClean="0"/>
              <a:t>‹#›</a:t>
            </a:fld>
            <a:endParaRPr lang="en-US"/>
          </a:p>
        </p:txBody>
      </p:sp>
    </p:spTree>
    <p:extLst>
      <p:ext uri="{BB962C8B-B14F-4D97-AF65-F5344CB8AC3E}">
        <p14:creationId xmlns:p14="http://schemas.microsoft.com/office/powerpoint/2010/main" val="1012712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4ADB0-8EE7-6A42-B88F-D33EA639B79D}"/>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17B3C65-7192-B24A-91B3-68C9A01C59FF}"/>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D870B5-42E0-124D-B52F-E8C00FB224BD}"/>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0690E4-B210-9A4D-A67E-2A0A50645A5E}"/>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E875D3-D82F-DD41-BD07-A81C1C833F08}"/>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78F5D9-058A-9F42-B9F7-78C3F4402926}"/>
              </a:ext>
            </a:extLst>
          </p:cNvPr>
          <p:cNvSpPr>
            <a:spLocks noGrp="1"/>
          </p:cNvSpPr>
          <p:nvPr>
            <p:ph type="dt" sz="half" idx="10"/>
          </p:nvPr>
        </p:nvSpPr>
        <p:spPr>
          <a:xfrm>
            <a:off x="628650" y="6356350"/>
            <a:ext cx="2057400" cy="365125"/>
          </a:xfrm>
          <a:prstGeom prst="rect">
            <a:avLst/>
          </a:prstGeom>
        </p:spPr>
        <p:txBody>
          <a:bodyPr/>
          <a:lstStyle/>
          <a:p>
            <a:fld id="{1A542187-FC7F-2A4B-B308-0CA41AFC07F9}" type="datetimeFigureOut">
              <a:rPr lang="en-US" smtClean="0"/>
              <a:t>7/17/19</a:t>
            </a:fld>
            <a:endParaRPr lang="en-US"/>
          </a:p>
        </p:txBody>
      </p:sp>
      <p:sp>
        <p:nvSpPr>
          <p:cNvPr id="8" name="Footer Placeholder 7">
            <a:extLst>
              <a:ext uri="{FF2B5EF4-FFF2-40B4-BE49-F238E27FC236}">
                <a16:creationId xmlns:a16="http://schemas.microsoft.com/office/drawing/2014/main" id="{A2B3237A-FA33-D249-92F9-E0BA86E0123F}"/>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CAE8E4C-C1A9-3747-A39A-3039FDE4866D}"/>
              </a:ext>
            </a:extLst>
          </p:cNvPr>
          <p:cNvSpPr>
            <a:spLocks noGrp="1"/>
          </p:cNvSpPr>
          <p:nvPr>
            <p:ph type="sldNum" sz="quarter" idx="12"/>
          </p:nvPr>
        </p:nvSpPr>
        <p:spPr>
          <a:xfrm>
            <a:off x="6457950" y="6356350"/>
            <a:ext cx="2057400" cy="365125"/>
          </a:xfrm>
          <a:prstGeom prst="rect">
            <a:avLst/>
          </a:prstGeom>
        </p:spPr>
        <p:txBody>
          <a:bodyPr/>
          <a:lstStyle/>
          <a:p>
            <a:fld id="{C837C59E-EFD6-9E4F-8A77-1A2CFE681824}" type="slidenum">
              <a:rPr lang="en-US" smtClean="0"/>
              <a:t>‹#›</a:t>
            </a:fld>
            <a:endParaRPr lang="en-US"/>
          </a:p>
        </p:txBody>
      </p:sp>
    </p:spTree>
    <p:extLst>
      <p:ext uri="{BB962C8B-B14F-4D97-AF65-F5344CB8AC3E}">
        <p14:creationId xmlns:p14="http://schemas.microsoft.com/office/powerpoint/2010/main" val="2059731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DE242-F921-7C43-9921-AF5B0827AF7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4C66D20-7340-9247-8271-E26F4AB926B9}"/>
              </a:ext>
            </a:extLst>
          </p:cNvPr>
          <p:cNvSpPr>
            <a:spLocks noGrp="1"/>
          </p:cNvSpPr>
          <p:nvPr>
            <p:ph type="dt" sz="half" idx="10"/>
          </p:nvPr>
        </p:nvSpPr>
        <p:spPr>
          <a:xfrm>
            <a:off x="628650" y="6356350"/>
            <a:ext cx="2057400" cy="365125"/>
          </a:xfrm>
          <a:prstGeom prst="rect">
            <a:avLst/>
          </a:prstGeom>
        </p:spPr>
        <p:txBody>
          <a:bodyPr/>
          <a:lstStyle/>
          <a:p>
            <a:fld id="{1A542187-FC7F-2A4B-B308-0CA41AFC07F9}" type="datetimeFigureOut">
              <a:rPr lang="en-US" smtClean="0"/>
              <a:t>7/17/19</a:t>
            </a:fld>
            <a:endParaRPr lang="en-US"/>
          </a:p>
        </p:txBody>
      </p:sp>
      <p:sp>
        <p:nvSpPr>
          <p:cNvPr id="4" name="Footer Placeholder 3">
            <a:extLst>
              <a:ext uri="{FF2B5EF4-FFF2-40B4-BE49-F238E27FC236}">
                <a16:creationId xmlns:a16="http://schemas.microsoft.com/office/drawing/2014/main" id="{7D81CD0C-2AC9-0047-93FA-DA9A9003C0D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09EBB91-BD25-7A4B-BEE6-934575887BF2}"/>
              </a:ext>
            </a:extLst>
          </p:cNvPr>
          <p:cNvSpPr>
            <a:spLocks noGrp="1"/>
          </p:cNvSpPr>
          <p:nvPr>
            <p:ph type="sldNum" sz="quarter" idx="12"/>
          </p:nvPr>
        </p:nvSpPr>
        <p:spPr>
          <a:xfrm>
            <a:off x="6457950" y="6356350"/>
            <a:ext cx="2057400" cy="365125"/>
          </a:xfrm>
          <a:prstGeom prst="rect">
            <a:avLst/>
          </a:prstGeom>
        </p:spPr>
        <p:txBody>
          <a:bodyPr/>
          <a:lstStyle/>
          <a:p>
            <a:fld id="{C837C59E-EFD6-9E4F-8A77-1A2CFE681824}" type="slidenum">
              <a:rPr lang="en-US" smtClean="0"/>
              <a:t>‹#›</a:t>
            </a:fld>
            <a:endParaRPr lang="en-US"/>
          </a:p>
        </p:txBody>
      </p:sp>
    </p:spTree>
    <p:extLst>
      <p:ext uri="{BB962C8B-B14F-4D97-AF65-F5344CB8AC3E}">
        <p14:creationId xmlns:p14="http://schemas.microsoft.com/office/powerpoint/2010/main" val="1228744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91425C-26B4-3C40-BACA-9942E6C2CFE1}"/>
              </a:ext>
            </a:extLst>
          </p:cNvPr>
          <p:cNvSpPr>
            <a:spLocks noGrp="1"/>
          </p:cNvSpPr>
          <p:nvPr>
            <p:ph type="dt" sz="half" idx="10"/>
          </p:nvPr>
        </p:nvSpPr>
        <p:spPr>
          <a:xfrm>
            <a:off x="628650" y="6356350"/>
            <a:ext cx="2057400" cy="365125"/>
          </a:xfrm>
          <a:prstGeom prst="rect">
            <a:avLst/>
          </a:prstGeom>
        </p:spPr>
        <p:txBody>
          <a:bodyPr/>
          <a:lstStyle/>
          <a:p>
            <a:fld id="{1A542187-FC7F-2A4B-B308-0CA41AFC07F9}" type="datetimeFigureOut">
              <a:rPr lang="en-US" smtClean="0"/>
              <a:t>7/17/19</a:t>
            </a:fld>
            <a:endParaRPr lang="en-US"/>
          </a:p>
        </p:txBody>
      </p:sp>
      <p:sp>
        <p:nvSpPr>
          <p:cNvPr id="3" name="Footer Placeholder 2">
            <a:extLst>
              <a:ext uri="{FF2B5EF4-FFF2-40B4-BE49-F238E27FC236}">
                <a16:creationId xmlns:a16="http://schemas.microsoft.com/office/drawing/2014/main" id="{C006B2AC-44C5-E941-BC20-90B769FF5567}"/>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200DE08-010A-304C-B29E-CA9CB0C17C80}"/>
              </a:ext>
            </a:extLst>
          </p:cNvPr>
          <p:cNvSpPr>
            <a:spLocks noGrp="1"/>
          </p:cNvSpPr>
          <p:nvPr>
            <p:ph type="sldNum" sz="quarter" idx="12"/>
          </p:nvPr>
        </p:nvSpPr>
        <p:spPr>
          <a:xfrm>
            <a:off x="6457950" y="6356350"/>
            <a:ext cx="2057400" cy="365125"/>
          </a:xfrm>
          <a:prstGeom prst="rect">
            <a:avLst/>
          </a:prstGeom>
        </p:spPr>
        <p:txBody>
          <a:bodyPr/>
          <a:lstStyle/>
          <a:p>
            <a:fld id="{C837C59E-EFD6-9E4F-8A77-1A2CFE681824}" type="slidenum">
              <a:rPr lang="en-US" smtClean="0"/>
              <a:t>‹#›</a:t>
            </a:fld>
            <a:endParaRPr lang="en-US"/>
          </a:p>
        </p:txBody>
      </p:sp>
    </p:spTree>
    <p:extLst>
      <p:ext uri="{BB962C8B-B14F-4D97-AF65-F5344CB8AC3E}">
        <p14:creationId xmlns:p14="http://schemas.microsoft.com/office/powerpoint/2010/main" val="1384963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235-EFE0-0149-8CF3-79E4635AC75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F3110C-52D5-9649-A445-CB45216CBC63}"/>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97909E-766C-6C40-B0F2-E8170682E4D1}"/>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6B419B-91FB-0748-8BAA-BCECDA80C04F}"/>
              </a:ext>
            </a:extLst>
          </p:cNvPr>
          <p:cNvSpPr>
            <a:spLocks noGrp="1"/>
          </p:cNvSpPr>
          <p:nvPr>
            <p:ph type="dt" sz="half" idx="10"/>
          </p:nvPr>
        </p:nvSpPr>
        <p:spPr>
          <a:xfrm>
            <a:off x="628650" y="6356350"/>
            <a:ext cx="2057400" cy="365125"/>
          </a:xfrm>
          <a:prstGeom prst="rect">
            <a:avLst/>
          </a:prstGeom>
        </p:spPr>
        <p:txBody>
          <a:bodyPr/>
          <a:lstStyle/>
          <a:p>
            <a:fld id="{1A542187-FC7F-2A4B-B308-0CA41AFC07F9}" type="datetimeFigureOut">
              <a:rPr lang="en-US" smtClean="0"/>
              <a:t>7/17/19</a:t>
            </a:fld>
            <a:endParaRPr lang="en-US"/>
          </a:p>
        </p:txBody>
      </p:sp>
      <p:sp>
        <p:nvSpPr>
          <p:cNvPr id="6" name="Footer Placeholder 5">
            <a:extLst>
              <a:ext uri="{FF2B5EF4-FFF2-40B4-BE49-F238E27FC236}">
                <a16:creationId xmlns:a16="http://schemas.microsoft.com/office/drawing/2014/main" id="{D54F3B60-2420-A247-AE0D-D1B261505181}"/>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13DD23F-CFBB-9245-9EA8-AF5C73A8142E}"/>
              </a:ext>
            </a:extLst>
          </p:cNvPr>
          <p:cNvSpPr>
            <a:spLocks noGrp="1"/>
          </p:cNvSpPr>
          <p:nvPr>
            <p:ph type="sldNum" sz="quarter" idx="12"/>
          </p:nvPr>
        </p:nvSpPr>
        <p:spPr>
          <a:xfrm>
            <a:off x="6457950" y="6356350"/>
            <a:ext cx="2057400" cy="365125"/>
          </a:xfrm>
          <a:prstGeom prst="rect">
            <a:avLst/>
          </a:prstGeom>
        </p:spPr>
        <p:txBody>
          <a:bodyPr/>
          <a:lstStyle/>
          <a:p>
            <a:fld id="{C837C59E-EFD6-9E4F-8A77-1A2CFE681824}" type="slidenum">
              <a:rPr lang="en-US" smtClean="0"/>
              <a:t>‹#›</a:t>
            </a:fld>
            <a:endParaRPr lang="en-US"/>
          </a:p>
        </p:txBody>
      </p:sp>
    </p:spTree>
    <p:extLst>
      <p:ext uri="{BB962C8B-B14F-4D97-AF65-F5344CB8AC3E}">
        <p14:creationId xmlns:p14="http://schemas.microsoft.com/office/powerpoint/2010/main" val="24388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005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504A3-91C9-EE41-867B-459227804E8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B1D1B4-73B9-2842-9C55-A238AB44AB8F}"/>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7B9473-D933-8C4A-ABD5-08CF0FD53451}"/>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4D3FE2-E64B-D44F-8F34-3F3B51C7761E}"/>
              </a:ext>
            </a:extLst>
          </p:cNvPr>
          <p:cNvSpPr>
            <a:spLocks noGrp="1"/>
          </p:cNvSpPr>
          <p:nvPr>
            <p:ph type="dt" sz="half" idx="10"/>
          </p:nvPr>
        </p:nvSpPr>
        <p:spPr>
          <a:xfrm>
            <a:off x="628650" y="6356350"/>
            <a:ext cx="2057400" cy="365125"/>
          </a:xfrm>
          <a:prstGeom prst="rect">
            <a:avLst/>
          </a:prstGeom>
        </p:spPr>
        <p:txBody>
          <a:bodyPr/>
          <a:lstStyle/>
          <a:p>
            <a:fld id="{1A542187-FC7F-2A4B-B308-0CA41AFC07F9}" type="datetimeFigureOut">
              <a:rPr lang="en-US" smtClean="0"/>
              <a:t>7/17/19</a:t>
            </a:fld>
            <a:endParaRPr lang="en-US"/>
          </a:p>
        </p:txBody>
      </p:sp>
      <p:sp>
        <p:nvSpPr>
          <p:cNvPr id="6" name="Footer Placeholder 5">
            <a:extLst>
              <a:ext uri="{FF2B5EF4-FFF2-40B4-BE49-F238E27FC236}">
                <a16:creationId xmlns:a16="http://schemas.microsoft.com/office/drawing/2014/main" id="{7BA1304D-1F93-0049-A971-A30D308043F0}"/>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D6D0F7B-0552-4C42-BDF5-C990C9F3050D}"/>
              </a:ext>
            </a:extLst>
          </p:cNvPr>
          <p:cNvSpPr>
            <a:spLocks noGrp="1"/>
          </p:cNvSpPr>
          <p:nvPr>
            <p:ph type="sldNum" sz="quarter" idx="12"/>
          </p:nvPr>
        </p:nvSpPr>
        <p:spPr>
          <a:xfrm>
            <a:off x="6457950" y="6356350"/>
            <a:ext cx="2057400" cy="365125"/>
          </a:xfrm>
          <a:prstGeom prst="rect">
            <a:avLst/>
          </a:prstGeom>
        </p:spPr>
        <p:txBody>
          <a:bodyPr/>
          <a:lstStyle/>
          <a:p>
            <a:fld id="{C837C59E-EFD6-9E4F-8A77-1A2CFE681824}" type="slidenum">
              <a:rPr lang="en-US" smtClean="0"/>
              <a:t>‹#›</a:t>
            </a:fld>
            <a:endParaRPr lang="en-US"/>
          </a:p>
        </p:txBody>
      </p:sp>
    </p:spTree>
    <p:extLst>
      <p:ext uri="{BB962C8B-B14F-4D97-AF65-F5344CB8AC3E}">
        <p14:creationId xmlns:p14="http://schemas.microsoft.com/office/powerpoint/2010/main" val="1419865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2A04-CE6F-C940-9E98-FB09D827DBA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A28E13-0E56-A34E-9BC2-3198A1E37276}"/>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7D05C-D50A-3447-A5E4-4425365A78AA}"/>
              </a:ext>
            </a:extLst>
          </p:cNvPr>
          <p:cNvSpPr>
            <a:spLocks noGrp="1"/>
          </p:cNvSpPr>
          <p:nvPr>
            <p:ph type="dt" sz="half" idx="10"/>
          </p:nvPr>
        </p:nvSpPr>
        <p:spPr>
          <a:xfrm>
            <a:off x="628650" y="6356350"/>
            <a:ext cx="2057400" cy="365125"/>
          </a:xfrm>
          <a:prstGeom prst="rect">
            <a:avLst/>
          </a:prstGeom>
        </p:spPr>
        <p:txBody>
          <a:bodyPr/>
          <a:lstStyle/>
          <a:p>
            <a:fld id="{1A542187-FC7F-2A4B-B308-0CA41AFC07F9}" type="datetimeFigureOut">
              <a:rPr lang="en-US" smtClean="0"/>
              <a:t>7/17/19</a:t>
            </a:fld>
            <a:endParaRPr lang="en-US"/>
          </a:p>
        </p:txBody>
      </p:sp>
      <p:sp>
        <p:nvSpPr>
          <p:cNvPr id="5" name="Footer Placeholder 4">
            <a:extLst>
              <a:ext uri="{FF2B5EF4-FFF2-40B4-BE49-F238E27FC236}">
                <a16:creationId xmlns:a16="http://schemas.microsoft.com/office/drawing/2014/main" id="{C225D34D-D2EA-B844-88A4-3861E539BF2C}"/>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EA00ED-8BBC-A141-9816-E10EB0F1DAEE}"/>
              </a:ext>
            </a:extLst>
          </p:cNvPr>
          <p:cNvSpPr>
            <a:spLocks noGrp="1"/>
          </p:cNvSpPr>
          <p:nvPr>
            <p:ph type="sldNum" sz="quarter" idx="12"/>
          </p:nvPr>
        </p:nvSpPr>
        <p:spPr>
          <a:xfrm>
            <a:off x="6457950" y="6356350"/>
            <a:ext cx="2057400" cy="365125"/>
          </a:xfrm>
          <a:prstGeom prst="rect">
            <a:avLst/>
          </a:prstGeom>
        </p:spPr>
        <p:txBody>
          <a:bodyPr/>
          <a:lstStyle/>
          <a:p>
            <a:fld id="{C837C59E-EFD6-9E4F-8A77-1A2CFE681824}" type="slidenum">
              <a:rPr lang="en-US" smtClean="0"/>
              <a:t>‹#›</a:t>
            </a:fld>
            <a:endParaRPr lang="en-US"/>
          </a:p>
        </p:txBody>
      </p:sp>
    </p:spTree>
    <p:extLst>
      <p:ext uri="{BB962C8B-B14F-4D97-AF65-F5344CB8AC3E}">
        <p14:creationId xmlns:p14="http://schemas.microsoft.com/office/powerpoint/2010/main" val="2840801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129DE8-CE77-AC47-91F3-8E548FE8F801}"/>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FAF3EA-A9CD-934B-A03F-3F4537B2A51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3B952-51D7-3245-B42F-ABC3F8C2DA6E}"/>
              </a:ext>
            </a:extLst>
          </p:cNvPr>
          <p:cNvSpPr>
            <a:spLocks noGrp="1"/>
          </p:cNvSpPr>
          <p:nvPr>
            <p:ph type="dt" sz="half" idx="10"/>
          </p:nvPr>
        </p:nvSpPr>
        <p:spPr>
          <a:xfrm>
            <a:off x="628650" y="6356350"/>
            <a:ext cx="2057400" cy="365125"/>
          </a:xfrm>
          <a:prstGeom prst="rect">
            <a:avLst/>
          </a:prstGeom>
        </p:spPr>
        <p:txBody>
          <a:bodyPr/>
          <a:lstStyle/>
          <a:p>
            <a:fld id="{1A542187-FC7F-2A4B-B308-0CA41AFC07F9}" type="datetimeFigureOut">
              <a:rPr lang="en-US" smtClean="0"/>
              <a:t>7/17/19</a:t>
            </a:fld>
            <a:endParaRPr lang="en-US"/>
          </a:p>
        </p:txBody>
      </p:sp>
      <p:sp>
        <p:nvSpPr>
          <p:cNvPr id="5" name="Footer Placeholder 4">
            <a:extLst>
              <a:ext uri="{FF2B5EF4-FFF2-40B4-BE49-F238E27FC236}">
                <a16:creationId xmlns:a16="http://schemas.microsoft.com/office/drawing/2014/main" id="{43D64103-5B17-DA47-AC90-FFBAF412A4A8}"/>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20A54F3-63EC-1E4B-8595-8DD0C6EE7030}"/>
              </a:ext>
            </a:extLst>
          </p:cNvPr>
          <p:cNvSpPr>
            <a:spLocks noGrp="1"/>
          </p:cNvSpPr>
          <p:nvPr>
            <p:ph type="sldNum" sz="quarter" idx="12"/>
          </p:nvPr>
        </p:nvSpPr>
        <p:spPr>
          <a:xfrm>
            <a:off x="6457950" y="6356350"/>
            <a:ext cx="2057400" cy="365125"/>
          </a:xfrm>
          <a:prstGeom prst="rect">
            <a:avLst/>
          </a:prstGeom>
        </p:spPr>
        <p:txBody>
          <a:bodyPr/>
          <a:lstStyle/>
          <a:p>
            <a:fld id="{C837C59E-EFD6-9E4F-8A77-1A2CFE681824}" type="slidenum">
              <a:rPr lang="en-US" smtClean="0"/>
              <a:t>‹#›</a:t>
            </a:fld>
            <a:endParaRPr lang="en-US"/>
          </a:p>
        </p:txBody>
      </p:sp>
    </p:spTree>
    <p:extLst>
      <p:ext uri="{BB962C8B-B14F-4D97-AF65-F5344CB8AC3E}">
        <p14:creationId xmlns:p14="http://schemas.microsoft.com/office/powerpoint/2010/main" val="428462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Tree>
    <p:extLst>
      <p:ext uri="{BB962C8B-B14F-4D97-AF65-F5344CB8AC3E}">
        <p14:creationId xmlns:p14="http://schemas.microsoft.com/office/powerpoint/2010/main" val="177783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1000" y="1219200"/>
            <a:ext cx="4191000"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19200"/>
            <a:ext cx="4191000"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811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4524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133600"/>
            <a:ext cx="3868737" cy="4056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4524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133600"/>
            <a:ext cx="3887788" cy="4056063"/>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478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3679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69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9632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12636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8236432" y="6627472"/>
            <a:ext cx="680411" cy="0"/>
          </a:xfrm>
          <a:prstGeom prst="line">
            <a:avLst/>
          </a:prstGeom>
          <a:noFill/>
          <a:ln w="12700">
            <a:solidFill>
              <a:srgbClr val="A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Rectangle 4"/>
          <p:cNvSpPr>
            <a:spLocks noGrp="1" noChangeArrowheads="1"/>
          </p:cNvSpPr>
          <p:nvPr>
            <p:ph type="body" idx="1"/>
          </p:nvPr>
        </p:nvSpPr>
        <p:spPr bwMode="auto">
          <a:xfrm>
            <a:off x="381000" y="1219200"/>
            <a:ext cx="8534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title"/>
          </p:nvPr>
        </p:nvSpPr>
        <p:spPr bwMode="auto">
          <a:xfrm>
            <a:off x="676274" y="2286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zh-CN" dirty="0"/>
              <a:t> Click to Edit Master Title Style</a:t>
            </a:r>
          </a:p>
        </p:txBody>
      </p:sp>
      <p:sp>
        <p:nvSpPr>
          <p:cNvPr id="1030" name="Rectangle 6"/>
          <p:cNvSpPr>
            <a:spLocks noChangeArrowheads="1"/>
          </p:cNvSpPr>
          <p:nvPr/>
        </p:nvSpPr>
        <p:spPr bwMode="auto">
          <a:xfrm>
            <a:off x="8686800" y="6627472"/>
            <a:ext cx="301366" cy="21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039EF4-A850-451A-A568-A8D7B10EE4DC}" type="slidenum">
              <a:rPr lang="zh-CN" altLang="en-US" sz="800">
                <a:solidFill>
                  <a:srgbClr val="A7001B"/>
                </a:solidFill>
                <a:latin typeface="Times New Roman" panose="02020603050405020304" pitchFamily="18" charset="0"/>
                <a:ea typeface="宋体" panose="02010600030101010101" pitchFamily="2" charset="-122"/>
              </a:rPr>
              <a:pPr/>
              <a:t>‹#›</a:t>
            </a:fld>
            <a:endParaRPr lang="en-US" altLang="zh-CN" sz="800" dirty="0">
              <a:solidFill>
                <a:srgbClr val="A7001B"/>
              </a:solidFill>
              <a:latin typeface="Times New Roman" panose="02020603050405020304" pitchFamily="18" charset="0"/>
              <a:ea typeface="宋体" panose="02010600030101010101" pitchFamily="2" charset="-122"/>
            </a:endParaRPr>
          </a:p>
        </p:txBody>
      </p:sp>
      <p:sp>
        <p:nvSpPr>
          <p:cNvPr id="1032" name="Line 11"/>
          <p:cNvSpPr>
            <a:spLocks noChangeShapeType="1"/>
          </p:cNvSpPr>
          <p:nvPr/>
        </p:nvSpPr>
        <p:spPr bwMode="auto">
          <a:xfrm>
            <a:off x="5371763" y="6627472"/>
            <a:ext cx="1257637" cy="0"/>
          </a:xfrm>
          <a:prstGeom prst="line">
            <a:avLst/>
          </a:prstGeom>
          <a:noFill/>
          <a:ln w="12700">
            <a:solidFill>
              <a:srgbClr val="A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en-US" dirty="0"/>
          </a:p>
        </p:txBody>
      </p:sp>
      <p:sp>
        <p:nvSpPr>
          <p:cNvPr id="1033" name="Line 12"/>
          <p:cNvSpPr>
            <a:spLocks noChangeShapeType="1"/>
          </p:cNvSpPr>
          <p:nvPr/>
        </p:nvSpPr>
        <p:spPr bwMode="auto">
          <a:xfrm>
            <a:off x="2251816" y="6627472"/>
            <a:ext cx="1329583" cy="0"/>
          </a:xfrm>
          <a:prstGeom prst="line">
            <a:avLst/>
          </a:prstGeom>
          <a:noFill/>
          <a:ln w="12700">
            <a:solidFill>
              <a:srgbClr val="A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Line 13"/>
          <p:cNvSpPr>
            <a:spLocks noChangeShapeType="1"/>
          </p:cNvSpPr>
          <p:nvPr/>
        </p:nvSpPr>
        <p:spPr bwMode="auto">
          <a:xfrm>
            <a:off x="275362" y="6627472"/>
            <a:ext cx="715238" cy="0"/>
          </a:xfrm>
          <a:prstGeom prst="line">
            <a:avLst/>
          </a:prstGeom>
          <a:noFill/>
          <a:ln w="12700">
            <a:solidFill>
              <a:srgbClr val="A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5">
            <a:extLst>
              <a:ext uri="{FF2B5EF4-FFF2-40B4-BE49-F238E27FC236}">
                <a16:creationId xmlns:a16="http://schemas.microsoft.com/office/drawing/2014/main" id="{5169224F-E1D8-6D45-B0AC-9707CD9E37BC}"/>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3696060" y="6374186"/>
            <a:ext cx="1675702" cy="457200"/>
          </a:xfrm>
          <a:prstGeom prst="rect">
            <a:avLst/>
          </a:prstGeom>
        </p:spPr>
      </p:pic>
      <p:pic>
        <p:nvPicPr>
          <p:cNvPr id="8" name="Picture 7">
            <a:extLst>
              <a:ext uri="{FF2B5EF4-FFF2-40B4-BE49-F238E27FC236}">
                <a16:creationId xmlns:a16="http://schemas.microsoft.com/office/drawing/2014/main" id="{2835E97E-74BD-5C49-8EC5-115F674BEBAF}"/>
              </a:ext>
            </a:extLst>
          </p:cNvPr>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1063606" y="6398872"/>
            <a:ext cx="1188211" cy="457200"/>
          </a:xfrm>
          <a:prstGeom prst="rect">
            <a:avLst/>
          </a:prstGeom>
        </p:spPr>
      </p:pic>
      <p:pic>
        <p:nvPicPr>
          <p:cNvPr id="10" name="Picture 9" descr="A picture containing clipart&#13;&#10;&#13;&#10;Description automatically generated">
            <a:extLst>
              <a:ext uri="{FF2B5EF4-FFF2-40B4-BE49-F238E27FC236}">
                <a16:creationId xmlns:a16="http://schemas.microsoft.com/office/drawing/2014/main" id="{0CD5FFE6-BE7C-B849-82BB-B84D0051F3DE}"/>
              </a:ext>
            </a:extLst>
          </p:cNvPr>
          <p:cNvPicPr>
            <a:picLocks noChangeAspect="1"/>
          </p:cNvPicPr>
          <p:nvPr userDrawn="1"/>
        </p:nvPicPr>
        <p:blipFill>
          <a:blip r:embed="rId15" cstate="hqprint">
            <a:extLst>
              <a:ext uri="{28A0092B-C50C-407E-A947-70E740481C1C}">
                <a14:useLocalDpi xmlns:a14="http://schemas.microsoft.com/office/drawing/2010/main"/>
              </a:ext>
            </a:extLst>
          </a:blip>
          <a:stretch>
            <a:fillRect/>
          </a:stretch>
        </p:blipFill>
        <p:spPr>
          <a:xfrm>
            <a:off x="6816005" y="6400800"/>
            <a:ext cx="1420427" cy="457200"/>
          </a:xfrm>
          <a:prstGeom prst="rect">
            <a:avLst/>
          </a:prstGeom>
        </p:spPr>
      </p:pic>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2800" b="0" kern="1200" cap="small" baseline="0">
          <a:solidFill>
            <a:srgbClr val="A7001B"/>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2400" b="1">
          <a:solidFill>
            <a:srgbClr val="CC0000"/>
          </a:solidFill>
          <a:latin typeface="Arial Rounded MT Bold" panose="020F0704030504030204" pitchFamily="34" charset="0"/>
        </a:defRPr>
      </a:lvl2pPr>
      <a:lvl3pPr algn="ctr" rtl="0" eaLnBrk="0" fontAlgn="base" hangingPunct="0">
        <a:spcBef>
          <a:spcPct val="0"/>
        </a:spcBef>
        <a:spcAft>
          <a:spcPct val="0"/>
        </a:spcAft>
        <a:defRPr sz="2400" b="1">
          <a:solidFill>
            <a:srgbClr val="CC0000"/>
          </a:solidFill>
          <a:latin typeface="Arial Rounded MT Bold" panose="020F0704030504030204" pitchFamily="34" charset="0"/>
        </a:defRPr>
      </a:lvl3pPr>
      <a:lvl4pPr algn="ctr" rtl="0" eaLnBrk="0" fontAlgn="base" hangingPunct="0">
        <a:spcBef>
          <a:spcPct val="0"/>
        </a:spcBef>
        <a:spcAft>
          <a:spcPct val="0"/>
        </a:spcAft>
        <a:defRPr sz="2400" b="1">
          <a:solidFill>
            <a:srgbClr val="CC0000"/>
          </a:solidFill>
          <a:latin typeface="Arial Rounded MT Bold" panose="020F0704030504030204" pitchFamily="34" charset="0"/>
        </a:defRPr>
      </a:lvl4pPr>
      <a:lvl5pPr algn="ctr" rtl="0" eaLnBrk="0" fontAlgn="base" hangingPunct="0">
        <a:spcBef>
          <a:spcPct val="0"/>
        </a:spcBef>
        <a:spcAft>
          <a:spcPct val="0"/>
        </a:spcAft>
        <a:defRPr sz="2400" b="1">
          <a:solidFill>
            <a:srgbClr val="CC0000"/>
          </a:solidFill>
          <a:latin typeface="Arial Rounded MT Bold" panose="020F0704030504030204" pitchFamily="34" charset="0"/>
        </a:defRPr>
      </a:lvl5pPr>
      <a:lvl6pPr marL="457200" algn="ctr" rtl="0" fontAlgn="base">
        <a:spcBef>
          <a:spcPct val="0"/>
        </a:spcBef>
        <a:spcAft>
          <a:spcPct val="0"/>
        </a:spcAft>
        <a:defRPr sz="2400" b="1">
          <a:solidFill>
            <a:srgbClr val="CC0000"/>
          </a:solidFill>
          <a:latin typeface="Arial Rounded MT Bold" panose="020F0704030504030204" pitchFamily="34" charset="0"/>
        </a:defRPr>
      </a:lvl6pPr>
      <a:lvl7pPr marL="914400" algn="ctr" rtl="0" fontAlgn="base">
        <a:spcBef>
          <a:spcPct val="0"/>
        </a:spcBef>
        <a:spcAft>
          <a:spcPct val="0"/>
        </a:spcAft>
        <a:defRPr sz="2400" b="1">
          <a:solidFill>
            <a:srgbClr val="CC0000"/>
          </a:solidFill>
          <a:latin typeface="Arial Rounded MT Bold" panose="020F0704030504030204" pitchFamily="34" charset="0"/>
        </a:defRPr>
      </a:lvl7pPr>
      <a:lvl8pPr marL="1371600" algn="ctr" rtl="0" fontAlgn="base">
        <a:spcBef>
          <a:spcPct val="0"/>
        </a:spcBef>
        <a:spcAft>
          <a:spcPct val="0"/>
        </a:spcAft>
        <a:defRPr sz="2400" b="1">
          <a:solidFill>
            <a:srgbClr val="CC0000"/>
          </a:solidFill>
          <a:latin typeface="Arial Rounded MT Bold" panose="020F0704030504030204" pitchFamily="34" charset="0"/>
        </a:defRPr>
      </a:lvl8pPr>
      <a:lvl9pPr marL="1828800" algn="ctr" rtl="0" fontAlgn="base">
        <a:spcBef>
          <a:spcPct val="0"/>
        </a:spcBef>
        <a:spcAft>
          <a:spcPct val="0"/>
        </a:spcAft>
        <a:defRPr sz="2400" b="1">
          <a:solidFill>
            <a:srgbClr val="CC0000"/>
          </a:solidFill>
          <a:latin typeface="Arial Rounded MT Bold" panose="020F0704030504030204" pitchFamily="34" charset="0"/>
        </a:defRPr>
      </a:lvl9pPr>
    </p:titleStyle>
    <p:bodyStyle>
      <a:lvl1pPr marL="342900" indent="-342900" algn="l" rtl="0" eaLnBrk="0" fontAlgn="base" hangingPunct="0">
        <a:spcBef>
          <a:spcPct val="20000"/>
        </a:spcBef>
        <a:spcAft>
          <a:spcPct val="0"/>
        </a:spcAft>
        <a:buClr>
          <a:srgbClr val="000080"/>
        </a:buClr>
        <a:buFont typeface="Wingdings" panose="05000000000000000000" pitchFamily="2" charset="2"/>
        <a:buChar char="§"/>
        <a:defRPr sz="2400" kern="1200">
          <a:solidFill>
            <a:srgbClr val="000080"/>
          </a:solidFill>
          <a:latin typeface="Calibri" panose="020F0502020204030204" pitchFamily="34" charset="0"/>
          <a:ea typeface="+mn-ea"/>
          <a:cs typeface="Calibri" panose="020F0502020204030204" pitchFamily="34" charset="0"/>
        </a:defRPr>
      </a:lvl1pPr>
      <a:lvl2pPr marL="800100" indent="-342900" algn="l" rtl="0" eaLnBrk="0" fontAlgn="base" hangingPunct="0">
        <a:spcBef>
          <a:spcPct val="20000"/>
        </a:spcBef>
        <a:spcAft>
          <a:spcPct val="0"/>
        </a:spcAft>
        <a:buClr>
          <a:srgbClr val="400080"/>
        </a:buClr>
        <a:buSzPct val="65000"/>
        <a:buFont typeface="Wingdings" panose="05000000000000000000" pitchFamily="2" charset="2"/>
        <a:buChar char="q"/>
        <a:defRPr sz="2000" kern="1200">
          <a:solidFill>
            <a:srgbClr val="400080"/>
          </a:solidFill>
          <a:latin typeface="Calibri" panose="020F0502020204030204" pitchFamily="34" charset="0"/>
          <a:ea typeface="+mn-ea"/>
          <a:cs typeface="Calibri" panose="020F0502020204030204" pitchFamily="34" charset="0"/>
        </a:defRPr>
      </a:lvl2pPr>
      <a:lvl3pPr marL="1143000" indent="-285750" algn="l" rtl="0" eaLnBrk="0" fontAlgn="base" hangingPunct="0">
        <a:spcBef>
          <a:spcPct val="20000"/>
        </a:spcBef>
        <a:spcAft>
          <a:spcPct val="0"/>
        </a:spcAft>
        <a:buClr>
          <a:srgbClr val="000080"/>
        </a:buClr>
        <a:buSzPct val="90000"/>
        <a:buFont typeface="Wingdings" panose="05000000000000000000" pitchFamily="2" charset="2"/>
        <a:buChar char="§"/>
        <a:defRPr kern="1200">
          <a:solidFill>
            <a:srgbClr val="000080"/>
          </a:solidFill>
          <a:latin typeface="Calibri" panose="020F0502020204030204" pitchFamily="34" charset="0"/>
          <a:ea typeface="+mn-ea"/>
          <a:cs typeface="Calibri" panose="020F0502020204030204" pitchFamily="34" charset="0"/>
        </a:defRPr>
      </a:lvl3pPr>
      <a:lvl4pPr marL="1485900" indent="-285750" algn="l" rtl="0" eaLnBrk="0" fontAlgn="base" hangingPunct="0">
        <a:spcBef>
          <a:spcPct val="20000"/>
        </a:spcBef>
        <a:spcAft>
          <a:spcPct val="0"/>
        </a:spcAft>
        <a:buClr>
          <a:srgbClr val="400080"/>
        </a:buClr>
        <a:buSzPct val="55000"/>
        <a:buFont typeface="Wingdings" panose="05000000000000000000" pitchFamily="2" charset="2"/>
        <a:buChar char="q"/>
        <a:defRPr sz="1600" kern="1200">
          <a:solidFill>
            <a:srgbClr val="400080"/>
          </a:solidFill>
          <a:latin typeface="Calibri" panose="020F0502020204030204" pitchFamily="34" charset="0"/>
          <a:ea typeface="+mn-ea"/>
          <a:cs typeface="Calibri" panose="020F0502020204030204" pitchFamily="34" charset="0"/>
        </a:defRPr>
      </a:lvl4pPr>
      <a:lvl5pPr marL="1828800" indent="-285750" algn="l" rtl="0" eaLnBrk="0" fontAlgn="base" hangingPunct="0">
        <a:spcBef>
          <a:spcPct val="20000"/>
        </a:spcBef>
        <a:spcAft>
          <a:spcPct val="0"/>
        </a:spcAft>
        <a:buClr>
          <a:schemeClr val="tx1"/>
        </a:buClr>
        <a:buSzPct val="110000"/>
        <a:buFont typeface="Arial" panose="020B0604020202020204" pitchFamily="34" charset="0"/>
        <a:buChar char="•"/>
        <a:defRPr sz="1400" kern="1200">
          <a:solidFill>
            <a:srgbClr val="00008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7D8D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3313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60.png"/><Relationship Id="rId4" Type="http://schemas.openxmlformats.org/officeDocument/2006/relationships/image" Target="../media/image140.png"/></Relationships>
</file>

<file path=ppt/slides/_rels/slide1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0.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5.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240.png"/><Relationship Id="rId7" Type="http://schemas.openxmlformats.org/officeDocument/2006/relationships/image" Target="../media/image230.png"/><Relationship Id="rId12" Type="http://schemas.openxmlformats.org/officeDocument/2006/relationships/image" Target="../media/image220.png"/><Relationship Id="rId2" Type="http://schemas.openxmlformats.org/officeDocument/2006/relationships/notesSlide" Target="../notesSlides/notesSlide34.xml"/><Relationship Id="rId1" Type="http://schemas.openxmlformats.org/officeDocument/2006/relationships/slideLayout" Target="../slideLayouts/slideLayout6.xml"/><Relationship Id="rId11" Type="http://schemas.openxmlformats.org/officeDocument/2006/relationships/image" Target="../media/image210.png"/><Relationship Id="rId10" Type="http://schemas.openxmlformats.org/officeDocument/2006/relationships/image" Target="../media/image200.png"/><Relationship Id="rId9" Type="http://schemas.openxmlformats.org/officeDocument/2006/relationships/image" Target="../media/image190.png"/></Relationships>
</file>

<file path=ppt/slides/_rels/slide46.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ctrTitle"/>
          </p:nvPr>
        </p:nvSpPr>
        <p:spPr>
          <a:xfrm>
            <a:off x="685800" y="1143000"/>
            <a:ext cx="7772400" cy="1470025"/>
          </a:xfrm>
        </p:spPr>
        <p:txBody>
          <a:bodyPr anchor="ctr"/>
          <a:lstStyle/>
          <a:p>
            <a:pPr eaLnBrk="1" hangingPunct="1"/>
            <a:r>
              <a:rPr lang="en-US" sz="3600" dirty="0"/>
              <a:t>Understanding Time In Natural Language:</a:t>
            </a:r>
            <a:br>
              <a:rPr lang="en-US" sz="3600" dirty="0"/>
            </a:br>
            <a:r>
              <a:rPr lang="en-US" sz="2400" dirty="0"/>
              <a:t>-- Structured Learning, Common Sense, And Data Collection</a:t>
            </a:r>
            <a:br>
              <a:rPr lang="en-US" sz="3600" dirty="0"/>
            </a:br>
            <a:endParaRPr lang="en-US" altLang="en-US" sz="3600" dirty="0"/>
          </a:p>
        </p:txBody>
      </p:sp>
      <p:sp>
        <p:nvSpPr>
          <p:cNvPr id="3074" name="Rectangle 4"/>
          <p:cNvSpPr>
            <a:spLocks noGrp="1" noChangeArrowheads="1"/>
          </p:cNvSpPr>
          <p:nvPr>
            <p:ph type="subTitle" idx="1"/>
          </p:nvPr>
        </p:nvSpPr>
        <p:spPr>
          <a:xfrm>
            <a:off x="1371600" y="3200400"/>
            <a:ext cx="6400800" cy="1905000"/>
          </a:xfrm>
        </p:spPr>
        <p:txBody>
          <a:bodyPr/>
          <a:lstStyle/>
          <a:p>
            <a:r>
              <a:rPr lang="en-US" i="1" dirty="0"/>
              <a:t>Presenter: </a:t>
            </a:r>
            <a:r>
              <a:rPr lang="en-US" i="1" dirty="0" err="1"/>
              <a:t>Qiang</a:t>
            </a:r>
            <a:r>
              <a:rPr lang="en-US" i="1" dirty="0"/>
              <a:t> Ning</a:t>
            </a:r>
          </a:p>
          <a:p>
            <a:r>
              <a:rPr lang="en-US" i="1" dirty="0"/>
              <a:t>Electrical and Computer Engineering</a:t>
            </a:r>
            <a:endParaRPr lang="en-US" dirty="0"/>
          </a:p>
          <a:p>
            <a:r>
              <a:rPr lang="en-US" i="1" dirty="0"/>
              <a:t>University of Illinois at Urbana-Champaign</a:t>
            </a:r>
          </a:p>
        </p:txBody>
      </p:sp>
    </p:spTree>
    <p:extLst>
      <p:ext uri="{BB962C8B-B14F-4D97-AF65-F5344CB8AC3E}">
        <p14:creationId xmlns:p14="http://schemas.microsoft.com/office/powerpoint/2010/main" val="3168569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E6A528-8DBD-A148-A719-12EA32FF22B2}"/>
              </a:ext>
            </a:extLst>
          </p:cNvPr>
          <p:cNvSpPr txBox="1">
            <a:spLocks/>
          </p:cNvSpPr>
          <p:nvPr/>
        </p:nvSpPr>
        <p:spPr bwMode="auto">
          <a:xfrm>
            <a:off x="676274" y="242455"/>
            <a:ext cx="671512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2400" b="0" kern="1200" cap="small" baseline="0">
                <a:solidFill>
                  <a:srgbClr val="A7001B"/>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2400" b="1">
                <a:solidFill>
                  <a:srgbClr val="CC0000"/>
                </a:solidFill>
                <a:latin typeface="Arial Rounded MT Bold" panose="020F0704030504030204" pitchFamily="34" charset="0"/>
              </a:defRPr>
            </a:lvl2pPr>
            <a:lvl3pPr algn="ctr" rtl="0" eaLnBrk="0" fontAlgn="base" hangingPunct="0">
              <a:spcBef>
                <a:spcPct val="0"/>
              </a:spcBef>
              <a:spcAft>
                <a:spcPct val="0"/>
              </a:spcAft>
              <a:defRPr sz="2400" b="1">
                <a:solidFill>
                  <a:srgbClr val="CC0000"/>
                </a:solidFill>
                <a:latin typeface="Arial Rounded MT Bold" panose="020F0704030504030204" pitchFamily="34" charset="0"/>
              </a:defRPr>
            </a:lvl3pPr>
            <a:lvl4pPr algn="ctr" rtl="0" eaLnBrk="0" fontAlgn="base" hangingPunct="0">
              <a:spcBef>
                <a:spcPct val="0"/>
              </a:spcBef>
              <a:spcAft>
                <a:spcPct val="0"/>
              </a:spcAft>
              <a:defRPr sz="2400" b="1">
                <a:solidFill>
                  <a:srgbClr val="CC0000"/>
                </a:solidFill>
                <a:latin typeface="Arial Rounded MT Bold" panose="020F0704030504030204" pitchFamily="34" charset="0"/>
              </a:defRPr>
            </a:lvl4pPr>
            <a:lvl5pPr algn="ctr" rtl="0" eaLnBrk="0" fontAlgn="base" hangingPunct="0">
              <a:spcBef>
                <a:spcPct val="0"/>
              </a:spcBef>
              <a:spcAft>
                <a:spcPct val="0"/>
              </a:spcAft>
              <a:defRPr sz="2400" b="1">
                <a:solidFill>
                  <a:srgbClr val="CC0000"/>
                </a:solidFill>
                <a:latin typeface="Arial Rounded MT Bold" panose="020F0704030504030204" pitchFamily="34" charset="0"/>
              </a:defRPr>
            </a:lvl5pPr>
            <a:lvl6pPr marL="457200" algn="ctr" rtl="0" fontAlgn="base">
              <a:spcBef>
                <a:spcPct val="0"/>
              </a:spcBef>
              <a:spcAft>
                <a:spcPct val="0"/>
              </a:spcAft>
              <a:defRPr sz="2400" b="1">
                <a:solidFill>
                  <a:srgbClr val="CC0000"/>
                </a:solidFill>
                <a:latin typeface="Arial Rounded MT Bold" panose="020F0704030504030204" pitchFamily="34" charset="0"/>
              </a:defRPr>
            </a:lvl6pPr>
            <a:lvl7pPr marL="914400" algn="ctr" rtl="0" fontAlgn="base">
              <a:spcBef>
                <a:spcPct val="0"/>
              </a:spcBef>
              <a:spcAft>
                <a:spcPct val="0"/>
              </a:spcAft>
              <a:defRPr sz="2400" b="1">
                <a:solidFill>
                  <a:srgbClr val="CC0000"/>
                </a:solidFill>
                <a:latin typeface="Arial Rounded MT Bold" panose="020F0704030504030204" pitchFamily="34" charset="0"/>
              </a:defRPr>
            </a:lvl7pPr>
            <a:lvl8pPr marL="1371600" algn="ctr" rtl="0" fontAlgn="base">
              <a:spcBef>
                <a:spcPct val="0"/>
              </a:spcBef>
              <a:spcAft>
                <a:spcPct val="0"/>
              </a:spcAft>
              <a:defRPr sz="2400" b="1">
                <a:solidFill>
                  <a:srgbClr val="CC0000"/>
                </a:solidFill>
                <a:latin typeface="Arial Rounded MT Bold" panose="020F0704030504030204" pitchFamily="34" charset="0"/>
              </a:defRPr>
            </a:lvl8pPr>
            <a:lvl9pPr marL="1828800" algn="ctr" rtl="0" fontAlgn="base">
              <a:spcBef>
                <a:spcPct val="0"/>
              </a:spcBef>
              <a:spcAft>
                <a:spcPct val="0"/>
              </a:spcAft>
              <a:defRPr sz="2400" b="1">
                <a:solidFill>
                  <a:srgbClr val="CC0000"/>
                </a:solidFill>
                <a:latin typeface="Arial Rounded MT Bold" panose="020F0704030504030204" pitchFamily="34" charset="0"/>
              </a:defRPr>
            </a:lvl9pPr>
          </a:lstStyle>
          <a:p>
            <a:r>
              <a:rPr lang="en-US" sz="2800" dirty="0"/>
              <a:t>Challenges</a:t>
            </a:r>
          </a:p>
        </p:txBody>
      </p:sp>
      <p:graphicFrame>
        <p:nvGraphicFramePr>
          <p:cNvPr id="7" name="Table 6">
            <a:extLst>
              <a:ext uri="{FF2B5EF4-FFF2-40B4-BE49-F238E27FC236}">
                <a16:creationId xmlns:a16="http://schemas.microsoft.com/office/drawing/2014/main" id="{C4099257-CAEA-6E49-AB0F-2B8B29891ED3}"/>
              </a:ext>
            </a:extLst>
          </p:cNvPr>
          <p:cNvGraphicFramePr>
            <a:graphicFrameLocks noGrp="1"/>
          </p:cNvGraphicFramePr>
          <p:nvPr>
            <p:extLst>
              <p:ext uri="{D42A27DB-BD31-4B8C-83A1-F6EECF244321}">
                <p14:modId xmlns:p14="http://schemas.microsoft.com/office/powerpoint/2010/main" val="1162361005"/>
              </p:ext>
            </p:extLst>
          </p:nvPr>
        </p:nvGraphicFramePr>
        <p:xfrm>
          <a:off x="5814487" y="52761"/>
          <a:ext cx="2491313" cy="1059180"/>
        </p:xfrm>
        <a:graphic>
          <a:graphicData uri="http://schemas.openxmlformats.org/drawingml/2006/table">
            <a:tbl>
              <a:tblPr firstRow="1" bandRow="1">
                <a:tableStyleId>{F5AB1C69-6EDB-4FF4-983F-18BD219EF322}</a:tableStyleId>
              </a:tblPr>
              <a:tblGrid>
                <a:gridCol w="1620008">
                  <a:extLst>
                    <a:ext uri="{9D8B030D-6E8A-4147-A177-3AD203B41FA5}">
                      <a16:colId xmlns:a16="http://schemas.microsoft.com/office/drawing/2014/main" val="20000"/>
                    </a:ext>
                  </a:extLst>
                </a:gridCol>
                <a:gridCol w="871305">
                  <a:extLst>
                    <a:ext uri="{9D8B030D-6E8A-4147-A177-3AD203B41FA5}">
                      <a16:colId xmlns:a16="http://schemas.microsoft.com/office/drawing/2014/main" val="20001"/>
                    </a:ext>
                  </a:extLst>
                </a:gridCol>
              </a:tblGrid>
              <a:tr h="278130">
                <a:tc>
                  <a:txBody>
                    <a:bodyPr/>
                    <a:lstStyle/>
                    <a:p>
                      <a:pPr algn="ctr"/>
                      <a:r>
                        <a:rPr lang="en-US" sz="1400" dirty="0"/>
                        <a:t>Temporal relation extraction</a:t>
                      </a:r>
                    </a:p>
                  </a:txBody>
                  <a:tcPr marL="68580" marR="68580" marT="34290" marB="34290"/>
                </a:tc>
                <a:tc>
                  <a:txBody>
                    <a:bodyPr/>
                    <a:lstStyle/>
                    <a:p>
                      <a:pPr algn="ctr"/>
                      <a:r>
                        <a:rPr lang="en-US" sz="1400" dirty="0"/>
                        <a:t>Literature F1</a:t>
                      </a:r>
                      <a:r>
                        <a:rPr lang="en-US" sz="1400" baseline="0" dirty="0"/>
                        <a:t> (</a:t>
                      </a:r>
                      <a:r>
                        <a:rPr lang="en-US" sz="1400" dirty="0"/>
                        <a:t>%)</a:t>
                      </a:r>
                    </a:p>
                  </a:txBody>
                  <a:tcPr marL="68580" marR="68580" marT="34290" marB="34290"/>
                </a:tc>
                <a:extLst>
                  <a:ext uri="{0D108BD9-81ED-4DB2-BD59-A6C34878D82A}">
                    <a16:rowId xmlns:a16="http://schemas.microsoft.com/office/drawing/2014/main" val="10000"/>
                  </a:ext>
                </a:extLst>
              </a:tr>
              <a:tr h="278130">
                <a:tc>
                  <a:txBody>
                    <a:bodyPr/>
                    <a:lstStyle/>
                    <a:p>
                      <a:pPr algn="ctr"/>
                      <a:r>
                        <a:rPr lang="en-US" sz="1400" dirty="0"/>
                        <a:t>w/ gold events</a:t>
                      </a:r>
                    </a:p>
                  </a:txBody>
                  <a:tcPr marL="68580" marR="68580" marT="34290" marB="34290"/>
                </a:tc>
                <a:tc>
                  <a:txBody>
                    <a:bodyPr/>
                    <a:lstStyle/>
                    <a:p>
                      <a:pPr algn="ctr"/>
                      <a:r>
                        <a:rPr lang="en-US" sz="1400" dirty="0"/>
                        <a:t>low 50’s</a:t>
                      </a:r>
                    </a:p>
                  </a:txBody>
                  <a:tcPr marL="68580" marR="68580" marT="34290" marB="34290"/>
                </a:tc>
                <a:extLst>
                  <a:ext uri="{0D108BD9-81ED-4DB2-BD59-A6C34878D82A}">
                    <a16:rowId xmlns:a16="http://schemas.microsoft.com/office/drawing/2014/main" val="10001"/>
                  </a:ext>
                </a:extLst>
              </a:tr>
              <a:tr h="278130">
                <a:tc>
                  <a:txBody>
                    <a:bodyPr/>
                    <a:lstStyle/>
                    <a:p>
                      <a:pPr algn="ctr"/>
                      <a:r>
                        <a:rPr lang="en-US" sz="1400" baseline="0" dirty="0"/>
                        <a:t>w/o gold events</a:t>
                      </a:r>
                      <a:endParaRPr lang="en-US" sz="1400" dirty="0"/>
                    </a:p>
                  </a:txBody>
                  <a:tcPr marL="68580" marR="68580" marT="34290" marB="34290"/>
                </a:tc>
                <a:tc>
                  <a:txBody>
                    <a:bodyPr/>
                    <a:lstStyle/>
                    <a:p>
                      <a:pPr algn="ctr"/>
                      <a:r>
                        <a:rPr lang="en-US" sz="1400" dirty="0"/>
                        <a:t>low 30’s</a:t>
                      </a:r>
                    </a:p>
                  </a:txBody>
                  <a:tcPr marL="68580" marR="68580" marT="34290" marB="34290"/>
                </a:tc>
                <a:extLst>
                  <a:ext uri="{0D108BD9-81ED-4DB2-BD59-A6C34878D82A}">
                    <a16:rowId xmlns:a16="http://schemas.microsoft.com/office/drawing/2014/main" val="10002"/>
                  </a:ext>
                </a:extLst>
              </a:tr>
            </a:tbl>
          </a:graphicData>
        </a:graphic>
      </p:graphicFrame>
      <p:sp>
        <p:nvSpPr>
          <p:cNvPr id="9" name="TextBox 8">
            <a:extLst>
              <a:ext uri="{FF2B5EF4-FFF2-40B4-BE49-F238E27FC236}">
                <a16:creationId xmlns:a16="http://schemas.microsoft.com/office/drawing/2014/main" id="{1A5E9810-C158-724E-9638-99D60BA01912}"/>
              </a:ext>
            </a:extLst>
          </p:cNvPr>
          <p:cNvSpPr txBox="1"/>
          <p:nvPr/>
        </p:nvSpPr>
        <p:spPr>
          <a:xfrm>
            <a:off x="228600" y="1316754"/>
            <a:ext cx="7772400" cy="461665"/>
          </a:xfrm>
          <a:prstGeom prst="rect">
            <a:avLst/>
          </a:prstGeom>
          <a:noFill/>
        </p:spPr>
        <p:txBody>
          <a:bodyPr wrap="square" rtlCol="0">
            <a:spAutoFit/>
          </a:bodyPr>
          <a:lstStyle/>
          <a:p>
            <a:pPr marL="342900" lvl="0" indent="-342900">
              <a:buFont typeface="Wingdings" panose="05000000000000000000" pitchFamily="2" charset="2"/>
              <a:buChar char="§"/>
            </a:pPr>
            <a:r>
              <a:rPr lang="en-US" sz="2400" dirty="0">
                <a:solidFill>
                  <a:srgbClr val="AAAAFF">
                    <a:lumMod val="25000"/>
                  </a:srgbClr>
                </a:solidFill>
                <a:latin typeface="Calibri"/>
              </a:rPr>
              <a:t>Interrelated events</a:t>
            </a:r>
            <a:endParaRPr lang="en-US" sz="2400" dirty="0">
              <a:solidFill>
                <a:srgbClr val="AAAAFF">
                  <a:lumMod val="25000"/>
                </a:srgbClr>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1DEB2E57-E691-EF44-8F7E-F2C288515831}"/>
              </a:ext>
            </a:extLst>
          </p:cNvPr>
          <p:cNvSpPr txBox="1"/>
          <p:nvPr/>
        </p:nvSpPr>
        <p:spPr>
          <a:xfrm>
            <a:off x="228600" y="2848226"/>
            <a:ext cx="7772400" cy="461665"/>
          </a:xfrm>
          <a:prstGeom prst="rect">
            <a:avLst/>
          </a:prstGeom>
          <a:noFill/>
        </p:spPr>
        <p:txBody>
          <a:bodyPr wrap="square" rtlCol="0">
            <a:spAutoFit/>
          </a:bodyPr>
          <a:lstStyle/>
          <a:p>
            <a:pPr marL="342900" lvl="0" indent="-342900">
              <a:buFont typeface="Wingdings" panose="05000000000000000000" pitchFamily="2" charset="2"/>
              <a:buChar char="§"/>
            </a:pPr>
            <a:r>
              <a:rPr lang="en-US" sz="2400" dirty="0">
                <a:solidFill>
                  <a:srgbClr val="AAAAFF">
                    <a:lumMod val="25000"/>
                  </a:srgbClr>
                </a:solidFill>
                <a:latin typeface="Calibri"/>
              </a:rPr>
              <a:t>Lack of prior knowledge</a:t>
            </a:r>
            <a:endParaRPr lang="en-US" sz="2400" dirty="0">
              <a:solidFill>
                <a:srgbClr val="AAAAFF">
                  <a:lumMod val="25000"/>
                </a:srgbClr>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A241475-E0BE-1D43-BB87-371438F9856A}"/>
              </a:ext>
            </a:extLst>
          </p:cNvPr>
          <p:cNvSpPr txBox="1"/>
          <p:nvPr/>
        </p:nvSpPr>
        <p:spPr>
          <a:xfrm>
            <a:off x="228600" y="4379698"/>
            <a:ext cx="7772400" cy="461665"/>
          </a:xfrm>
          <a:prstGeom prst="rect">
            <a:avLst/>
          </a:prstGeom>
          <a:noFill/>
        </p:spPr>
        <p:txBody>
          <a:bodyPr wrap="square" rtlCol="0">
            <a:spAutoFit/>
          </a:bodyPr>
          <a:lstStyle/>
          <a:p>
            <a:pPr marL="342900" lvl="0" indent="-342900">
              <a:buFont typeface="Wingdings" panose="05000000000000000000" pitchFamily="2" charset="2"/>
              <a:buChar char="§"/>
            </a:pPr>
            <a:r>
              <a:rPr lang="en-US" sz="2400" dirty="0">
                <a:solidFill>
                  <a:srgbClr val="AAAAFF">
                    <a:lumMod val="25000"/>
                  </a:srgbClr>
                </a:solidFill>
                <a:latin typeface="Calibri"/>
              </a:rPr>
              <a:t>Insufficient data</a:t>
            </a:r>
            <a:endParaRPr lang="en-US" sz="2400" dirty="0">
              <a:solidFill>
                <a:srgbClr val="AAAAFF">
                  <a:lumMod val="25000"/>
                </a:srgbClr>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0B11065-091C-6A4B-97EF-151636C887DE}"/>
              </a:ext>
            </a:extLst>
          </p:cNvPr>
          <p:cNvSpPr txBox="1"/>
          <p:nvPr/>
        </p:nvSpPr>
        <p:spPr>
          <a:xfrm>
            <a:off x="228600" y="1706684"/>
            <a:ext cx="6791326" cy="634020"/>
          </a:xfrm>
          <a:prstGeom prst="rect">
            <a:avLst/>
          </a:prstGeom>
          <a:noFill/>
        </p:spPr>
        <p:txBody>
          <a:bodyPr wrap="square" rtlCol="0">
            <a:spAutoFit/>
          </a:bodyPr>
          <a:lstStyle/>
          <a:p>
            <a:pPr marL="800100" lvl="1" indent="-342900">
              <a:spcBef>
                <a:spcPct val="20000"/>
              </a:spcBef>
              <a:buClr>
                <a:srgbClr val="400080"/>
              </a:buClr>
              <a:buSzPct val="65000"/>
              <a:buFont typeface="Wingdings" panose="05000000000000000000" pitchFamily="2" charset="2"/>
              <a:buChar char="q"/>
            </a:pPr>
            <a:r>
              <a:rPr lang="en-US" sz="1600" dirty="0">
                <a:solidFill>
                  <a:srgbClr val="400080"/>
                </a:solidFill>
                <a:latin typeface="Calibri" panose="020F0502020204030204" pitchFamily="34" charset="0"/>
                <a:cs typeface="Calibri" panose="020F0502020204030204" pitchFamily="34" charset="0"/>
              </a:rPr>
              <a:t>[Transitivity] If A&lt;B and B&lt;C, then A&lt;C</a:t>
            </a:r>
          </a:p>
          <a:p>
            <a:pPr marL="800100" lvl="1" indent="-342900">
              <a:spcBef>
                <a:spcPct val="20000"/>
              </a:spcBef>
              <a:buClr>
                <a:srgbClr val="400080"/>
              </a:buClr>
              <a:buSzPct val="65000"/>
              <a:buFont typeface="Wingdings" panose="05000000000000000000" pitchFamily="2" charset="2"/>
              <a:buChar char="q"/>
            </a:pPr>
            <a:r>
              <a:rPr lang="en-US" sz="1600" dirty="0">
                <a:solidFill>
                  <a:srgbClr val="400080"/>
                </a:solidFill>
                <a:latin typeface="Calibri" panose="020F0502020204030204" pitchFamily="34" charset="0"/>
                <a:cs typeface="Calibri" panose="020F0502020204030204" pitchFamily="34" charset="0"/>
              </a:rPr>
              <a:t>Temporal graphs are structured!</a:t>
            </a:r>
          </a:p>
        </p:txBody>
      </p:sp>
      <p:sp>
        <p:nvSpPr>
          <p:cNvPr id="14" name="TextBox 13">
            <a:extLst>
              <a:ext uri="{FF2B5EF4-FFF2-40B4-BE49-F238E27FC236}">
                <a16:creationId xmlns:a16="http://schemas.microsoft.com/office/drawing/2014/main" id="{6A2E617E-A733-174E-B4DA-0BE58280A520}"/>
              </a:ext>
            </a:extLst>
          </p:cNvPr>
          <p:cNvSpPr txBox="1"/>
          <p:nvPr/>
        </p:nvSpPr>
        <p:spPr>
          <a:xfrm>
            <a:off x="228600" y="3274845"/>
            <a:ext cx="8077200" cy="880241"/>
          </a:xfrm>
          <a:prstGeom prst="rect">
            <a:avLst/>
          </a:prstGeom>
          <a:noFill/>
        </p:spPr>
        <p:txBody>
          <a:bodyPr wrap="square" rtlCol="0">
            <a:spAutoFit/>
          </a:bodyPr>
          <a:lstStyle/>
          <a:p>
            <a:pPr marL="800100" lvl="1" indent="-342900">
              <a:spcBef>
                <a:spcPct val="20000"/>
              </a:spcBef>
              <a:buClr>
                <a:srgbClr val="400080"/>
              </a:buClr>
              <a:buSzPct val="65000"/>
              <a:buFont typeface="Wingdings" panose="05000000000000000000" pitchFamily="2" charset="2"/>
              <a:buChar char="q"/>
            </a:pPr>
            <a:r>
              <a:rPr lang="en-US" sz="1600" dirty="0">
                <a:solidFill>
                  <a:srgbClr val="400080"/>
                </a:solidFill>
                <a:latin typeface="Calibri" panose="020F0502020204030204" pitchFamily="34" charset="0"/>
                <a:cs typeface="Calibri" panose="020F0502020204030204" pitchFamily="34" charset="0"/>
              </a:rPr>
              <a:t>Temporal relations heavily rely on human’s prior knowledge</a:t>
            </a:r>
          </a:p>
          <a:p>
            <a:pPr marL="800100" lvl="1" indent="-342900">
              <a:spcBef>
                <a:spcPct val="20000"/>
              </a:spcBef>
              <a:buClr>
                <a:srgbClr val="400080"/>
              </a:buClr>
              <a:buSzPct val="65000"/>
              <a:buFont typeface="Wingdings" panose="05000000000000000000" pitchFamily="2" charset="2"/>
              <a:buChar char="q"/>
            </a:pPr>
            <a:r>
              <a:rPr lang="en-US" sz="1600" dirty="0">
                <a:solidFill>
                  <a:srgbClr val="400080"/>
                </a:solidFill>
                <a:latin typeface="Calibri" panose="020F0502020204030204" pitchFamily="34" charset="0"/>
                <a:cs typeface="Calibri" panose="020F0502020204030204" pitchFamily="34" charset="0"/>
              </a:rPr>
              <a:t>[Example] “More than 10 people have (VBN), police said. A car (VBD) on Friday in a group of men.”</a:t>
            </a:r>
          </a:p>
        </p:txBody>
      </p:sp>
      <p:sp>
        <p:nvSpPr>
          <p:cNvPr id="15" name="TextBox 14">
            <a:extLst>
              <a:ext uri="{FF2B5EF4-FFF2-40B4-BE49-F238E27FC236}">
                <a16:creationId xmlns:a16="http://schemas.microsoft.com/office/drawing/2014/main" id="{88DE9458-FAA8-DF42-8C6B-F9BC4928D10A}"/>
              </a:ext>
            </a:extLst>
          </p:cNvPr>
          <p:cNvSpPr txBox="1"/>
          <p:nvPr/>
        </p:nvSpPr>
        <p:spPr>
          <a:xfrm>
            <a:off x="228600" y="4760698"/>
            <a:ext cx="8077200" cy="929485"/>
          </a:xfrm>
          <a:prstGeom prst="rect">
            <a:avLst/>
          </a:prstGeom>
          <a:noFill/>
        </p:spPr>
        <p:txBody>
          <a:bodyPr wrap="square" rtlCol="0">
            <a:spAutoFit/>
          </a:bodyPr>
          <a:lstStyle/>
          <a:p>
            <a:pPr marL="800100" lvl="1" indent="-342900">
              <a:spcBef>
                <a:spcPct val="20000"/>
              </a:spcBef>
              <a:buClr>
                <a:srgbClr val="400080"/>
              </a:buClr>
              <a:buSzPct val="65000"/>
              <a:buFont typeface="Wingdings" panose="05000000000000000000" pitchFamily="2" charset="2"/>
              <a:buChar char="q"/>
            </a:pPr>
            <a:r>
              <a:rPr lang="en-US" sz="1600" dirty="0">
                <a:solidFill>
                  <a:srgbClr val="400080"/>
                </a:solidFill>
                <a:latin typeface="Calibri" panose="020F0502020204030204" pitchFamily="34" charset="0"/>
                <a:cs typeface="Calibri" panose="020F0502020204030204" pitchFamily="34" charset="0"/>
              </a:rPr>
              <a:t>[Labor intensive] #edges is quadratic in terms of #nodes</a:t>
            </a:r>
          </a:p>
          <a:p>
            <a:pPr marL="800100" lvl="1" indent="-342900">
              <a:spcBef>
                <a:spcPct val="20000"/>
              </a:spcBef>
              <a:buClr>
                <a:srgbClr val="400080"/>
              </a:buClr>
              <a:buSzPct val="65000"/>
              <a:buFont typeface="Wingdings" panose="05000000000000000000" pitchFamily="2" charset="2"/>
              <a:buChar char="q"/>
            </a:pPr>
            <a:r>
              <a:rPr lang="en-US" sz="1600" dirty="0">
                <a:solidFill>
                  <a:srgbClr val="400080"/>
                </a:solidFill>
                <a:latin typeface="Calibri" panose="020F0502020204030204" pitchFamily="34" charset="0"/>
                <a:cs typeface="Calibri" panose="020F0502020204030204" pitchFamily="34" charset="0"/>
              </a:rPr>
              <a:t>[Difficulty] Not only before/includes, but also involves whether a relation exists</a:t>
            </a:r>
          </a:p>
          <a:p>
            <a:pPr marL="800100" lvl="1" indent="-342900">
              <a:spcBef>
                <a:spcPct val="20000"/>
              </a:spcBef>
              <a:buClr>
                <a:srgbClr val="400080"/>
              </a:buClr>
              <a:buSzPct val="65000"/>
              <a:buFont typeface="Wingdings" panose="05000000000000000000" pitchFamily="2" charset="2"/>
              <a:buChar char="q"/>
            </a:pPr>
            <a:endParaRPr lang="en-US" sz="1600" dirty="0">
              <a:solidFill>
                <a:srgbClr val="400080"/>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A1EEFF12-CB24-5C46-97C3-7EAFCAF591C9}"/>
              </a:ext>
            </a:extLst>
          </p:cNvPr>
          <p:cNvSpPr txBox="1"/>
          <p:nvPr/>
        </p:nvSpPr>
        <p:spPr>
          <a:xfrm>
            <a:off x="5486400" y="1349699"/>
            <a:ext cx="3657600" cy="461665"/>
          </a:xfrm>
          <a:prstGeom prst="rect">
            <a:avLst/>
          </a:prstGeom>
          <a:noFill/>
        </p:spPr>
        <p:txBody>
          <a:bodyPr wrap="square" rtlCol="0">
            <a:spAutoFit/>
          </a:bodyPr>
          <a:lstStyle/>
          <a:p>
            <a:pPr lvl="1">
              <a:spcBef>
                <a:spcPct val="20000"/>
              </a:spcBef>
              <a:buClr>
                <a:srgbClr val="400080"/>
              </a:buClr>
              <a:buSzPct val="65000"/>
            </a:pPr>
            <a:r>
              <a:rPr lang="en-US" sz="2400" dirty="0">
                <a:solidFill>
                  <a:srgbClr val="AAAAFF">
                    <a:lumMod val="25000"/>
                  </a:srgbClr>
                </a:solidFill>
                <a:latin typeface="Calibri"/>
              </a:rPr>
              <a:t>Structured learning</a:t>
            </a:r>
          </a:p>
        </p:txBody>
      </p:sp>
      <p:sp>
        <p:nvSpPr>
          <p:cNvPr id="24" name="TextBox 23">
            <a:extLst>
              <a:ext uri="{FF2B5EF4-FFF2-40B4-BE49-F238E27FC236}">
                <a16:creationId xmlns:a16="http://schemas.microsoft.com/office/drawing/2014/main" id="{844E813A-3E96-6444-A4A4-F314844CA29E}"/>
              </a:ext>
            </a:extLst>
          </p:cNvPr>
          <p:cNvSpPr txBox="1"/>
          <p:nvPr/>
        </p:nvSpPr>
        <p:spPr>
          <a:xfrm>
            <a:off x="5486400" y="2871005"/>
            <a:ext cx="3657600" cy="461665"/>
          </a:xfrm>
          <a:prstGeom prst="rect">
            <a:avLst/>
          </a:prstGeom>
          <a:noFill/>
        </p:spPr>
        <p:txBody>
          <a:bodyPr wrap="square" rtlCol="0">
            <a:spAutoFit/>
          </a:bodyPr>
          <a:lstStyle/>
          <a:p>
            <a:pPr lvl="1">
              <a:spcBef>
                <a:spcPct val="20000"/>
              </a:spcBef>
              <a:buClr>
                <a:srgbClr val="400080"/>
              </a:buClr>
              <a:buSzPct val="65000"/>
            </a:pPr>
            <a:r>
              <a:rPr lang="en-US" sz="2400" dirty="0">
                <a:solidFill>
                  <a:srgbClr val="AAAAFF">
                    <a:lumMod val="25000"/>
                  </a:srgbClr>
                </a:solidFill>
                <a:latin typeface="Calibri"/>
              </a:rPr>
              <a:t>Common sense</a:t>
            </a:r>
          </a:p>
        </p:txBody>
      </p:sp>
      <p:sp>
        <p:nvSpPr>
          <p:cNvPr id="25" name="TextBox 24">
            <a:extLst>
              <a:ext uri="{FF2B5EF4-FFF2-40B4-BE49-F238E27FC236}">
                <a16:creationId xmlns:a16="http://schemas.microsoft.com/office/drawing/2014/main" id="{4958F66E-BF6B-6F40-B170-C542A7D0D288}"/>
              </a:ext>
            </a:extLst>
          </p:cNvPr>
          <p:cNvSpPr txBox="1"/>
          <p:nvPr/>
        </p:nvSpPr>
        <p:spPr>
          <a:xfrm>
            <a:off x="5486400" y="4350872"/>
            <a:ext cx="3657600" cy="461665"/>
          </a:xfrm>
          <a:prstGeom prst="rect">
            <a:avLst/>
          </a:prstGeom>
          <a:noFill/>
        </p:spPr>
        <p:txBody>
          <a:bodyPr wrap="square" rtlCol="0">
            <a:spAutoFit/>
          </a:bodyPr>
          <a:lstStyle/>
          <a:p>
            <a:pPr lvl="1">
              <a:spcBef>
                <a:spcPct val="20000"/>
              </a:spcBef>
              <a:buClr>
                <a:srgbClr val="400080"/>
              </a:buClr>
              <a:buSzPct val="65000"/>
            </a:pPr>
            <a:r>
              <a:rPr lang="en-US" sz="2400" dirty="0">
                <a:solidFill>
                  <a:srgbClr val="AAAAFF">
                    <a:lumMod val="25000"/>
                  </a:srgbClr>
                </a:solidFill>
                <a:latin typeface="Calibri"/>
              </a:rPr>
              <a:t>Data collection</a:t>
            </a:r>
          </a:p>
        </p:txBody>
      </p:sp>
      <p:cxnSp>
        <p:nvCxnSpPr>
          <p:cNvPr id="26" name="Straight Arrow Connector 25">
            <a:extLst>
              <a:ext uri="{FF2B5EF4-FFF2-40B4-BE49-F238E27FC236}">
                <a16:creationId xmlns:a16="http://schemas.microsoft.com/office/drawing/2014/main" id="{376626CA-B47B-A34D-8E6E-96315B8208A2}"/>
              </a:ext>
            </a:extLst>
          </p:cNvPr>
          <p:cNvCxnSpPr>
            <a:cxnSpLocks/>
          </p:cNvCxnSpPr>
          <p:nvPr/>
        </p:nvCxnSpPr>
        <p:spPr>
          <a:xfrm>
            <a:off x="3733800" y="1586988"/>
            <a:ext cx="1929384" cy="0"/>
          </a:xfrm>
          <a:prstGeom prst="straightConnector1">
            <a:avLst/>
          </a:prstGeom>
          <a:ln w="19050">
            <a:solidFill>
              <a:schemeClr val="bg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37F21D-F628-7C49-BB03-95AF31B2A12A}"/>
              </a:ext>
            </a:extLst>
          </p:cNvPr>
          <p:cNvCxnSpPr>
            <a:cxnSpLocks/>
          </p:cNvCxnSpPr>
          <p:nvPr/>
        </p:nvCxnSpPr>
        <p:spPr>
          <a:xfrm>
            <a:off x="3733800" y="3114092"/>
            <a:ext cx="1930724" cy="0"/>
          </a:xfrm>
          <a:prstGeom prst="straightConnector1">
            <a:avLst/>
          </a:prstGeom>
          <a:ln w="19050">
            <a:solidFill>
              <a:schemeClr val="bg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32CD372-0E07-E242-858C-9D2174F28DEA}"/>
              </a:ext>
            </a:extLst>
          </p:cNvPr>
          <p:cNvCxnSpPr>
            <a:cxnSpLocks/>
          </p:cNvCxnSpPr>
          <p:nvPr/>
        </p:nvCxnSpPr>
        <p:spPr>
          <a:xfrm>
            <a:off x="3733800" y="4582437"/>
            <a:ext cx="1929384" cy="0"/>
          </a:xfrm>
          <a:prstGeom prst="straightConnector1">
            <a:avLst/>
          </a:prstGeom>
          <a:ln w="19050">
            <a:solidFill>
              <a:schemeClr val="bg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0A687F7-511D-5142-83CC-8F2E4D1E7471}"/>
              </a:ext>
            </a:extLst>
          </p:cNvPr>
          <p:cNvSpPr txBox="1"/>
          <p:nvPr/>
        </p:nvSpPr>
        <p:spPr>
          <a:xfrm>
            <a:off x="3354860" y="1043874"/>
            <a:ext cx="2687264" cy="276999"/>
          </a:xfrm>
          <a:prstGeom prst="rect">
            <a:avLst/>
          </a:prstGeom>
          <a:solidFill>
            <a:srgbClr val="002060"/>
          </a:solidFill>
          <a:ln>
            <a:solidFill>
              <a:schemeClr val="bg2"/>
            </a:solidFill>
          </a:ln>
          <a:effectLst>
            <a:softEdge rad="63500"/>
          </a:effectLst>
        </p:spPr>
        <p:txBody>
          <a:bodyPr wrap="square" rtlCol="0">
            <a:spAutoFit/>
          </a:bodyPr>
          <a:lstStyle/>
          <a:p>
            <a:r>
              <a:rPr lang="en-US" sz="1200" i="1" u="sng" cap="small" dirty="0">
                <a:latin typeface="Century Gothic" panose="020B0502020202020204" pitchFamily="34" charset="0"/>
                <a:ea typeface="+mj-ea"/>
                <a:cs typeface="Calibri" panose="020F0502020204030204" pitchFamily="34" charset="0"/>
              </a:rPr>
              <a:t>How to Handle These Challenges</a:t>
            </a:r>
          </a:p>
        </p:txBody>
      </p:sp>
      <p:sp>
        <p:nvSpPr>
          <p:cNvPr id="2" name="TextBox 1"/>
          <p:cNvSpPr txBox="1"/>
          <p:nvPr/>
        </p:nvSpPr>
        <p:spPr>
          <a:xfrm>
            <a:off x="483246" y="5690183"/>
            <a:ext cx="8430491" cy="646331"/>
          </a:xfrm>
          <a:prstGeom prst="rect">
            <a:avLst/>
          </a:prstGeom>
          <a:noFill/>
        </p:spPr>
        <p:txBody>
          <a:bodyPr wrap="square" rtlCol="0">
            <a:spAutoFit/>
          </a:bodyPr>
          <a:lstStyle/>
          <a:p>
            <a:r>
              <a:rPr lang="en-US" i="1" dirty="0">
                <a:solidFill>
                  <a:srgbClr val="000080"/>
                </a:solidFill>
                <a:latin typeface="Century Gothic" charset="0"/>
                <a:ea typeface="Century Gothic" charset="0"/>
                <a:cs typeface="Century Gothic" charset="0"/>
              </a:rPr>
              <a:t>The short way to describe my work over the last 2 years is that I improved the previous SOTA F1 by 20%.</a:t>
            </a:r>
          </a:p>
        </p:txBody>
      </p:sp>
      <p:graphicFrame>
        <p:nvGraphicFramePr>
          <p:cNvPr id="19" name="Table 18">
            <a:extLst>
              <a:ext uri="{FF2B5EF4-FFF2-40B4-BE49-F238E27FC236}">
                <a16:creationId xmlns:a16="http://schemas.microsoft.com/office/drawing/2014/main" id="{C4099257-CAEA-6E49-AB0F-2B8B29891ED3}"/>
              </a:ext>
            </a:extLst>
          </p:cNvPr>
          <p:cNvGraphicFramePr>
            <a:graphicFrameLocks noGrp="1"/>
          </p:cNvGraphicFramePr>
          <p:nvPr>
            <p:extLst>
              <p:ext uri="{D42A27DB-BD31-4B8C-83A1-F6EECF244321}">
                <p14:modId xmlns:p14="http://schemas.microsoft.com/office/powerpoint/2010/main" val="1574952823"/>
              </p:ext>
            </p:extLst>
          </p:nvPr>
        </p:nvGraphicFramePr>
        <p:xfrm>
          <a:off x="8272695" y="52761"/>
          <a:ext cx="871305" cy="1059180"/>
        </p:xfrm>
        <a:graphic>
          <a:graphicData uri="http://schemas.openxmlformats.org/drawingml/2006/table">
            <a:tbl>
              <a:tblPr firstRow="1" bandRow="1">
                <a:tableStyleId>{F5AB1C69-6EDB-4FF4-983F-18BD219EF322}</a:tableStyleId>
              </a:tblPr>
              <a:tblGrid>
                <a:gridCol w="871305">
                  <a:extLst>
                    <a:ext uri="{9D8B030D-6E8A-4147-A177-3AD203B41FA5}">
                      <a16:colId xmlns:a16="http://schemas.microsoft.com/office/drawing/2014/main" val="20001"/>
                    </a:ext>
                  </a:extLst>
                </a:gridCol>
              </a:tblGrid>
              <a:tr h="278130">
                <a:tc>
                  <a:txBody>
                    <a:bodyPr/>
                    <a:lstStyle/>
                    <a:p>
                      <a:pPr algn="ctr"/>
                      <a:r>
                        <a:rPr lang="en-US" sz="1400" b="1" dirty="0"/>
                        <a:t>My F1</a:t>
                      </a:r>
                      <a:r>
                        <a:rPr lang="en-US" sz="1400" b="1" baseline="0" dirty="0"/>
                        <a:t> (</a:t>
                      </a:r>
                      <a:r>
                        <a:rPr lang="en-US" sz="1400" b="1" dirty="0"/>
                        <a:t>%)</a:t>
                      </a:r>
                    </a:p>
                    <a:p>
                      <a:pPr algn="ctr"/>
                      <a:endParaRPr lang="en-US" sz="1400" b="1" dirty="0"/>
                    </a:p>
                  </a:txBody>
                  <a:tcPr marL="68580" marR="68580" marT="34290" marB="34290"/>
                </a:tc>
                <a:extLst>
                  <a:ext uri="{0D108BD9-81ED-4DB2-BD59-A6C34878D82A}">
                    <a16:rowId xmlns:a16="http://schemas.microsoft.com/office/drawing/2014/main" val="10000"/>
                  </a:ext>
                </a:extLst>
              </a:tr>
              <a:tr h="278130">
                <a:tc>
                  <a:txBody>
                    <a:bodyPr/>
                    <a:lstStyle/>
                    <a:p>
                      <a:pPr algn="ctr"/>
                      <a:r>
                        <a:rPr lang="en-US" sz="1400" b="1" dirty="0"/>
                        <a:t>70’s</a:t>
                      </a:r>
                    </a:p>
                  </a:txBody>
                  <a:tcPr marL="68580" marR="68580" marT="34290" marB="34290"/>
                </a:tc>
                <a:extLst>
                  <a:ext uri="{0D108BD9-81ED-4DB2-BD59-A6C34878D82A}">
                    <a16:rowId xmlns:a16="http://schemas.microsoft.com/office/drawing/2014/main" val="10001"/>
                  </a:ext>
                </a:extLst>
              </a:tr>
              <a:tr h="278130">
                <a:tc>
                  <a:txBody>
                    <a:bodyPr/>
                    <a:lstStyle/>
                    <a:p>
                      <a:pPr algn="ctr"/>
                      <a:r>
                        <a:rPr lang="en-US" sz="1400" b="1" dirty="0"/>
                        <a:t>50’s</a:t>
                      </a:r>
                    </a:p>
                  </a:txBody>
                  <a:tcPr marL="68580" marR="68580" marT="34290" marB="34290"/>
                </a:tc>
                <a:extLst>
                  <a:ext uri="{0D108BD9-81ED-4DB2-BD59-A6C34878D82A}">
                    <a16:rowId xmlns:a16="http://schemas.microsoft.com/office/drawing/2014/main" val="10002"/>
                  </a:ext>
                </a:extLst>
              </a:tr>
            </a:tbl>
          </a:graphicData>
        </a:graphic>
      </p:graphicFrame>
      <p:sp>
        <p:nvSpPr>
          <p:cNvPr id="3" name="Rectangle 2"/>
          <p:cNvSpPr/>
          <p:nvPr/>
        </p:nvSpPr>
        <p:spPr>
          <a:xfrm>
            <a:off x="8272695" y="0"/>
            <a:ext cx="795105" cy="11119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422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4"/>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5"/>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par>
                          <p:cTn id="28" fill="hold">
                            <p:stCondLst>
                              <p:cond delay="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500"/>
                            </p:stCondLst>
                            <p:childTnLst>
                              <p:par>
                                <p:cTn id="33" presetID="3" presetClass="entr" presetSubtype="1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1500"/>
                            </p:stCondLst>
                            <p:childTnLst>
                              <p:par>
                                <p:cTn id="41" presetID="3" presetClass="entr" presetSubtype="1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2500"/>
                            </p:stCondLst>
                            <p:childTnLst>
                              <p:par>
                                <p:cTn id="49" presetID="3" presetClass="entr" presetSubtype="1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linds(horizontal)">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fltVal val="0"/>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dissolve">
                                      <p:cBhvr>
                                        <p:cTn id="6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P spid="23" grpId="0"/>
      <p:bldP spid="24" grpId="0"/>
      <p:bldP spid="25" grpId="0"/>
      <p:bldP spid="29" grpId="0" animBg="1"/>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073B35-2F9A-6349-89EF-5B7F67203A7E}"/>
              </a:ext>
            </a:extLst>
          </p:cNvPr>
          <p:cNvSpPr txBox="1"/>
          <p:nvPr/>
        </p:nvSpPr>
        <p:spPr>
          <a:xfrm>
            <a:off x="676274" y="264467"/>
            <a:ext cx="6791326" cy="523220"/>
          </a:xfrm>
          <a:prstGeom prst="rect">
            <a:avLst/>
          </a:prstGeom>
          <a:noFill/>
        </p:spPr>
        <p:txBody>
          <a:bodyPr wrap="square" rtlCol="0">
            <a:spAutoFit/>
          </a:bodyPr>
          <a:lstStyle/>
          <a:p>
            <a:r>
              <a:rPr lang="en-US" sz="2800" cap="small" dirty="0">
                <a:solidFill>
                  <a:srgbClr val="A7001B"/>
                </a:solidFill>
                <a:latin typeface="Calibri" panose="020F0502020204030204" pitchFamily="34" charset="0"/>
                <a:ea typeface="+mj-ea"/>
                <a:cs typeface="Calibri" panose="020F0502020204030204" pitchFamily="34" charset="0"/>
              </a:rPr>
              <a:t>Understanding time in natural language</a:t>
            </a:r>
          </a:p>
        </p:txBody>
      </p:sp>
      <p:sp>
        <p:nvSpPr>
          <p:cNvPr id="13" name="TextBox 12">
            <a:extLst>
              <a:ext uri="{FF2B5EF4-FFF2-40B4-BE49-F238E27FC236}">
                <a16:creationId xmlns:a16="http://schemas.microsoft.com/office/drawing/2014/main" id="{E722C95D-5972-134C-B56C-148F3C45A894}"/>
              </a:ext>
            </a:extLst>
          </p:cNvPr>
          <p:cNvSpPr txBox="1"/>
          <p:nvPr/>
        </p:nvSpPr>
        <p:spPr>
          <a:xfrm>
            <a:off x="228600" y="1066800"/>
            <a:ext cx="6791326" cy="338554"/>
          </a:xfrm>
          <a:prstGeom prst="rect">
            <a:avLst/>
          </a:prstGeom>
          <a:noFill/>
        </p:spPr>
        <p:txBody>
          <a:bodyPr wrap="square" rtlCol="0">
            <a:spAutoFit/>
          </a:bodyPr>
          <a:lstStyle/>
          <a:p>
            <a:pPr marL="800100" lvl="1" indent="-342900">
              <a:spcBef>
                <a:spcPct val="20000"/>
              </a:spcBef>
              <a:buClr>
                <a:srgbClr val="400080"/>
              </a:buClr>
              <a:buSzPct val="65000"/>
              <a:buFont typeface="Wingdings" panose="05000000000000000000" pitchFamily="2" charset="2"/>
              <a:buChar char="q"/>
            </a:pPr>
            <a:r>
              <a:rPr lang="en-US" sz="1600" dirty="0">
                <a:solidFill>
                  <a:srgbClr val="400080"/>
                </a:solidFill>
                <a:latin typeface="Calibri" panose="020F0502020204030204" pitchFamily="34" charset="0"/>
                <a:cs typeface="Calibri" panose="020F0502020204030204" pitchFamily="34" charset="0"/>
              </a:rPr>
              <a:t>Structured learning</a:t>
            </a:r>
          </a:p>
        </p:txBody>
      </p:sp>
      <p:sp>
        <p:nvSpPr>
          <p:cNvPr id="14" name="TextBox 13">
            <a:extLst>
              <a:ext uri="{FF2B5EF4-FFF2-40B4-BE49-F238E27FC236}">
                <a16:creationId xmlns:a16="http://schemas.microsoft.com/office/drawing/2014/main" id="{C760D838-A07D-B048-8197-9AB5EC186A36}"/>
              </a:ext>
            </a:extLst>
          </p:cNvPr>
          <p:cNvSpPr txBox="1"/>
          <p:nvPr/>
        </p:nvSpPr>
        <p:spPr>
          <a:xfrm>
            <a:off x="228600" y="2434940"/>
            <a:ext cx="6791326" cy="338554"/>
          </a:xfrm>
          <a:prstGeom prst="rect">
            <a:avLst/>
          </a:prstGeom>
          <a:noFill/>
        </p:spPr>
        <p:txBody>
          <a:bodyPr wrap="square" rtlCol="0">
            <a:spAutoFit/>
          </a:bodyPr>
          <a:lstStyle/>
          <a:p>
            <a:pPr marL="800100" lvl="1" indent="-342900">
              <a:spcBef>
                <a:spcPct val="20000"/>
              </a:spcBef>
              <a:buClr>
                <a:srgbClr val="400080"/>
              </a:buClr>
              <a:buSzPct val="65000"/>
              <a:buFont typeface="Wingdings" panose="05000000000000000000" pitchFamily="2" charset="2"/>
              <a:buChar char="q"/>
            </a:pPr>
            <a:r>
              <a:rPr lang="en-US" sz="1600" dirty="0">
                <a:solidFill>
                  <a:srgbClr val="400080"/>
                </a:solidFill>
                <a:latin typeface="Calibri" panose="020F0502020204030204" pitchFamily="34" charset="0"/>
                <a:cs typeface="Calibri" panose="020F0502020204030204" pitchFamily="34" charset="0"/>
              </a:rPr>
              <a:t>Common sense</a:t>
            </a:r>
          </a:p>
        </p:txBody>
      </p:sp>
      <p:sp>
        <p:nvSpPr>
          <p:cNvPr id="15" name="TextBox 14">
            <a:extLst>
              <a:ext uri="{FF2B5EF4-FFF2-40B4-BE49-F238E27FC236}">
                <a16:creationId xmlns:a16="http://schemas.microsoft.com/office/drawing/2014/main" id="{A9AE9B84-EA9D-FB4D-90C0-E07934A5624A}"/>
              </a:ext>
            </a:extLst>
          </p:cNvPr>
          <p:cNvSpPr txBox="1"/>
          <p:nvPr/>
        </p:nvSpPr>
        <p:spPr>
          <a:xfrm>
            <a:off x="228600" y="3850826"/>
            <a:ext cx="6791326" cy="338554"/>
          </a:xfrm>
          <a:prstGeom prst="rect">
            <a:avLst/>
          </a:prstGeom>
          <a:noFill/>
        </p:spPr>
        <p:txBody>
          <a:bodyPr wrap="square" rtlCol="0">
            <a:spAutoFit/>
          </a:bodyPr>
          <a:lstStyle/>
          <a:p>
            <a:pPr marL="800100" lvl="1" indent="-342900">
              <a:spcBef>
                <a:spcPct val="20000"/>
              </a:spcBef>
              <a:buClr>
                <a:srgbClr val="400080"/>
              </a:buClr>
              <a:buSzPct val="65000"/>
              <a:buFont typeface="Wingdings" panose="05000000000000000000" pitchFamily="2" charset="2"/>
              <a:buChar char="q"/>
            </a:pPr>
            <a:r>
              <a:rPr lang="en-US" sz="1600" dirty="0">
                <a:solidFill>
                  <a:srgbClr val="400080"/>
                </a:solidFill>
                <a:latin typeface="Calibri" panose="020F0502020204030204" pitchFamily="34" charset="0"/>
                <a:cs typeface="Calibri" panose="020F0502020204030204" pitchFamily="34" charset="0"/>
              </a:rPr>
              <a:t>Data collection</a:t>
            </a:r>
          </a:p>
        </p:txBody>
      </p:sp>
      <p:sp>
        <p:nvSpPr>
          <p:cNvPr id="17" name="TextBox 16">
            <a:extLst>
              <a:ext uri="{FF2B5EF4-FFF2-40B4-BE49-F238E27FC236}">
                <a16:creationId xmlns:a16="http://schemas.microsoft.com/office/drawing/2014/main" id="{9371F724-DBFF-0F4D-AF7A-4B4A9B23E96C}"/>
              </a:ext>
            </a:extLst>
          </p:cNvPr>
          <p:cNvSpPr txBox="1"/>
          <p:nvPr/>
        </p:nvSpPr>
        <p:spPr>
          <a:xfrm>
            <a:off x="228600" y="2701286"/>
            <a:ext cx="7553326" cy="1163395"/>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b="1" dirty="0">
                <a:solidFill>
                  <a:srgbClr val="000080"/>
                </a:solidFill>
                <a:latin typeface="Calibri" panose="020F0502020204030204" pitchFamily="34" charset="0"/>
                <a:cs typeface="Calibri" panose="020F0502020204030204" pitchFamily="34" charset="0"/>
              </a:rPr>
              <a:t>Improving Temporal Relation Extraction with a Globally Acquired Statistical Resource</a:t>
            </a:r>
            <a:r>
              <a:rPr lang="en-US" sz="1200" dirty="0">
                <a:solidFill>
                  <a:srgbClr val="000080"/>
                </a:solidFill>
                <a:latin typeface="Calibri" panose="020F0502020204030204" pitchFamily="34" charset="0"/>
                <a:cs typeface="Calibri" panose="020F0502020204030204" pitchFamily="34" charset="0"/>
              </a:rPr>
              <a:t> </a:t>
            </a:r>
            <a:r>
              <a:rPr lang="en-US" sz="1200" b="1" dirty="0">
                <a:solidFill>
                  <a:srgbClr val="000080"/>
                </a:solidFill>
                <a:latin typeface="Calibri" panose="020F0502020204030204" pitchFamily="34" charset="0"/>
                <a:cs typeface="Calibri" panose="020F0502020204030204" pitchFamily="34" charset="0"/>
              </a:rPr>
              <a:t>(NAACL’18)</a:t>
            </a:r>
          </a:p>
          <a:p>
            <a:pPr marL="1257300" lvl="2" indent="-342900">
              <a:spcBef>
                <a:spcPct val="20000"/>
              </a:spcBef>
              <a:buClr>
                <a:srgbClr val="400080"/>
              </a:buClr>
              <a:buSzPct val="65000"/>
              <a:buFont typeface="Wingdings" pitchFamily="2" charset="2"/>
              <a:buChar char="v"/>
            </a:pPr>
            <a:r>
              <a:rPr lang="en-US" sz="1200" dirty="0">
                <a:solidFill>
                  <a:srgbClr val="000080"/>
                </a:solidFill>
                <a:latin typeface="Calibri" panose="020F0502020204030204" pitchFamily="34" charset="0"/>
                <a:cs typeface="Calibri" panose="020F0502020204030204" pitchFamily="34" charset="0"/>
              </a:rPr>
              <a:t>Joint Reasoning for Temporal and Causal Relations (ACL’18)</a:t>
            </a:r>
          </a:p>
          <a:p>
            <a:pPr marL="1257300" lvl="2" indent="-342900">
              <a:spcBef>
                <a:spcPct val="20000"/>
              </a:spcBef>
              <a:buClr>
                <a:srgbClr val="400080"/>
              </a:buClr>
              <a:buSzPct val="65000"/>
              <a:buFont typeface="Wingdings" pitchFamily="2" charset="2"/>
              <a:buChar char="v"/>
            </a:pPr>
            <a:r>
              <a:rPr lang="en-US" sz="1200" dirty="0">
                <a:solidFill>
                  <a:srgbClr val="000080"/>
                </a:solidFill>
                <a:latin typeface="Calibri" panose="020F0502020204030204" pitchFamily="34" charset="0"/>
                <a:cs typeface="Calibri" panose="020F0502020204030204" pitchFamily="34" charset="0"/>
              </a:rPr>
              <a:t>A Question Answering Benchmark for Temporal Common-sense (submitted to NAACL’19)</a:t>
            </a:r>
          </a:p>
          <a:p>
            <a:pPr marL="1257300" lvl="2" indent="-342900">
              <a:spcBef>
                <a:spcPct val="20000"/>
              </a:spcBef>
              <a:buClr>
                <a:srgbClr val="400080"/>
              </a:buClr>
              <a:buSzPct val="65000"/>
              <a:buFont typeface="Wingdings" pitchFamily="2" charset="2"/>
              <a:buChar char="v"/>
            </a:pPr>
            <a:r>
              <a:rPr lang="en-US" sz="1200" dirty="0" err="1">
                <a:solidFill>
                  <a:srgbClr val="000080"/>
                </a:solidFill>
                <a:latin typeface="Calibri" panose="020F0502020204030204" pitchFamily="34" charset="0"/>
                <a:cs typeface="Calibri" panose="020F0502020204030204" pitchFamily="34" charset="0"/>
              </a:rPr>
              <a:t>KnowSemLM</a:t>
            </a:r>
            <a:r>
              <a:rPr lang="en-US" sz="1200" dirty="0">
                <a:solidFill>
                  <a:srgbClr val="000080"/>
                </a:solidFill>
                <a:latin typeface="Calibri" panose="020F0502020204030204" pitchFamily="34" charset="0"/>
                <a:cs typeface="Calibri" panose="020F0502020204030204" pitchFamily="34" charset="0"/>
              </a:rPr>
              <a:t>: A Knowledge Infused Semantic Language Model (submitted to TACL)</a:t>
            </a:r>
          </a:p>
          <a:p>
            <a:pPr marL="800100" lvl="1" indent="-342900">
              <a:spcBef>
                <a:spcPct val="20000"/>
              </a:spcBef>
              <a:buClr>
                <a:srgbClr val="400080"/>
              </a:buClr>
              <a:buSzPct val="65000"/>
              <a:buFont typeface="Wingdings" pitchFamily="2" charset="2"/>
              <a:buChar char="v"/>
            </a:pPr>
            <a:endParaRPr lang="en-US" sz="1200" dirty="0">
              <a:solidFill>
                <a:srgbClr val="40008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C3942C0A-E387-D447-B005-D0D8546B52A4}"/>
              </a:ext>
            </a:extLst>
          </p:cNvPr>
          <p:cNvSpPr txBox="1"/>
          <p:nvPr/>
        </p:nvSpPr>
        <p:spPr>
          <a:xfrm>
            <a:off x="228600" y="4183296"/>
            <a:ext cx="7553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b="1" dirty="0">
                <a:solidFill>
                  <a:srgbClr val="000080"/>
                </a:solidFill>
                <a:latin typeface="Calibri" panose="020F0502020204030204" pitchFamily="34" charset="0"/>
                <a:cs typeface="Calibri" panose="020F0502020204030204" pitchFamily="34" charset="0"/>
              </a:rPr>
              <a:t>A Multi-Axis Annotation Scheme for Event Temporal Relations (ACL’18)</a:t>
            </a:r>
            <a:endParaRPr lang="en-US" sz="1200" b="1" dirty="0">
              <a:solidFill>
                <a:srgbClr val="40008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38E5D957-D24E-D641-9C77-F53A934EE7F2}"/>
              </a:ext>
            </a:extLst>
          </p:cNvPr>
          <p:cNvSpPr txBox="1"/>
          <p:nvPr/>
        </p:nvSpPr>
        <p:spPr>
          <a:xfrm>
            <a:off x="228600" y="4603459"/>
            <a:ext cx="6791326" cy="338554"/>
          </a:xfrm>
          <a:prstGeom prst="rect">
            <a:avLst/>
          </a:prstGeom>
          <a:noFill/>
        </p:spPr>
        <p:txBody>
          <a:bodyPr wrap="square" rtlCol="0">
            <a:spAutoFit/>
          </a:bodyPr>
          <a:lstStyle/>
          <a:p>
            <a:pPr marL="800100" lvl="1" indent="-342900">
              <a:spcBef>
                <a:spcPct val="20000"/>
              </a:spcBef>
              <a:buClr>
                <a:srgbClr val="400080"/>
              </a:buClr>
              <a:buSzPct val="65000"/>
              <a:buFont typeface="Wingdings" panose="05000000000000000000" pitchFamily="2" charset="2"/>
              <a:buChar char="q"/>
            </a:pPr>
            <a:r>
              <a:rPr lang="en-US" sz="1600" dirty="0">
                <a:solidFill>
                  <a:srgbClr val="400080"/>
                </a:solidFill>
                <a:latin typeface="Calibri" panose="020F0502020204030204" pitchFamily="34" charset="0"/>
                <a:cs typeface="Calibri" panose="020F0502020204030204" pitchFamily="34" charset="0"/>
              </a:rPr>
              <a:t>Online demo</a:t>
            </a:r>
          </a:p>
        </p:txBody>
      </p:sp>
      <p:sp>
        <p:nvSpPr>
          <p:cNvPr id="20" name="TextBox 19">
            <a:extLst>
              <a:ext uri="{FF2B5EF4-FFF2-40B4-BE49-F238E27FC236}">
                <a16:creationId xmlns:a16="http://schemas.microsoft.com/office/drawing/2014/main" id="{C1A69E7B-68C2-5C43-ABE7-ED518D3F8F14}"/>
              </a:ext>
            </a:extLst>
          </p:cNvPr>
          <p:cNvSpPr txBox="1"/>
          <p:nvPr/>
        </p:nvSpPr>
        <p:spPr>
          <a:xfrm>
            <a:off x="228600" y="4935929"/>
            <a:ext cx="7553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dirty="0" err="1">
                <a:solidFill>
                  <a:srgbClr val="000080"/>
                </a:solidFill>
                <a:latin typeface="Calibri" panose="020F0502020204030204" pitchFamily="34" charset="0"/>
                <a:cs typeface="Calibri" panose="020F0502020204030204" pitchFamily="34" charset="0"/>
              </a:rPr>
              <a:t>CogCompTime</a:t>
            </a:r>
            <a:r>
              <a:rPr lang="en-US" sz="1200" dirty="0">
                <a:solidFill>
                  <a:srgbClr val="000080"/>
                </a:solidFill>
                <a:latin typeface="Calibri" panose="020F0502020204030204" pitchFamily="34" charset="0"/>
                <a:cs typeface="Calibri" panose="020F0502020204030204" pitchFamily="34" charset="0"/>
              </a:rPr>
              <a:t>: A Tool for Understanding Time in Natural Language Text (EMNLP’18)</a:t>
            </a:r>
            <a:endParaRPr lang="en-US" sz="1200" dirty="0">
              <a:solidFill>
                <a:srgbClr val="40008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4A2A2E0-A323-8D46-9546-B65E94CAFBBF}"/>
              </a:ext>
            </a:extLst>
          </p:cNvPr>
          <p:cNvSpPr txBox="1"/>
          <p:nvPr/>
        </p:nvSpPr>
        <p:spPr>
          <a:xfrm>
            <a:off x="228600" y="1342997"/>
            <a:ext cx="6791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b="1" dirty="0">
                <a:solidFill>
                  <a:srgbClr val="000080"/>
                </a:solidFill>
                <a:latin typeface="Calibri" panose="020F0502020204030204" pitchFamily="34" charset="0"/>
                <a:cs typeface="Calibri" panose="020F0502020204030204" pitchFamily="34" charset="0"/>
              </a:rPr>
              <a:t>A Structured Learning Approach to Temporal Relation Extraction (EMNLP’17)</a:t>
            </a:r>
            <a:endParaRPr lang="en-US" sz="1200" dirty="0">
              <a:solidFill>
                <a:srgbClr val="40008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ACD7C3C-A7A7-354A-9FDF-F4DE32924CA3}"/>
              </a:ext>
            </a:extLst>
          </p:cNvPr>
          <p:cNvSpPr txBox="1"/>
          <p:nvPr/>
        </p:nvSpPr>
        <p:spPr>
          <a:xfrm>
            <a:off x="228600" y="1778247"/>
            <a:ext cx="6791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dirty="0">
                <a:solidFill>
                  <a:srgbClr val="000080"/>
                </a:solidFill>
                <a:latin typeface="Calibri" panose="020F0502020204030204" pitchFamily="34" charset="0"/>
                <a:cs typeface="Calibri" panose="020F0502020204030204" pitchFamily="34" charset="0"/>
              </a:rPr>
              <a:t>Partial or Complete, That’s The Question (submitted to NAACL’19)</a:t>
            </a:r>
            <a:endParaRPr lang="en-US" sz="1200" dirty="0">
              <a:solidFill>
                <a:srgbClr val="400080"/>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866719DF-D00E-264F-A3FE-DA09D9AE111D}"/>
              </a:ext>
            </a:extLst>
          </p:cNvPr>
          <p:cNvSpPr txBox="1"/>
          <p:nvPr/>
        </p:nvSpPr>
        <p:spPr>
          <a:xfrm>
            <a:off x="228600" y="1556493"/>
            <a:ext cx="6791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dirty="0">
                <a:solidFill>
                  <a:srgbClr val="000080"/>
                </a:solidFill>
                <a:latin typeface="Calibri" panose="020F0502020204030204" pitchFamily="34" charset="0"/>
                <a:cs typeface="Calibri" panose="020F0502020204030204" pitchFamily="34" charset="0"/>
              </a:rPr>
              <a:t>Exploiting Partially Annotated Data in Temporal Relation Extraction (*SEM’18)</a:t>
            </a:r>
            <a:endParaRPr lang="en-US" sz="1200" dirty="0">
              <a:solidFill>
                <a:srgbClr val="400080"/>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B5BCB7F9-5119-984C-954D-32920FCC281B}"/>
              </a:ext>
            </a:extLst>
          </p:cNvPr>
          <p:cNvSpPr txBox="1"/>
          <p:nvPr/>
        </p:nvSpPr>
        <p:spPr>
          <a:xfrm>
            <a:off x="228600" y="1999846"/>
            <a:ext cx="6791326" cy="498598"/>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dirty="0">
                <a:solidFill>
                  <a:srgbClr val="000080"/>
                </a:solidFill>
                <a:latin typeface="Calibri" panose="020F0502020204030204" pitchFamily="34" charset="0"/>
                <a:cs typeface="Calibri" panose="020F0502020204030204" pitchFamily="34" charset="0"/>
              </a:rPr>
              <a:t>An End-to-end Temporal Relation Extractor (submitted to NAACL’19)</a:t>
            </a:r>
          </a:p>
          <a:p>
            <a:pPr marL="800100" lvl="1" indent="-342900">
              <a:spcBef>
                <a:spcPct val="20000"/>
              </a:spcBef>
              <a:buClr>
                <a:srgbClr val="400080"/>
              </a:buClr>
              <a:buSzPct val="65000"/>
              <a:buFont typeface="Wingdings" pitchFamily="2" charset="2"/>
              <a:buChar char="v"/>
            </a:pPr>
            <a:endParaRPr lang="en-US" sz="1200" dirty="0">
              <a:solidFill>
                <a:srgbClr val="40008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4874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11" grpId="0"/>
      <p:bldP spid="12"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alphaModFix amt="3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tretch>
            <a:fillRect/>
          </a:stretch>
        </p:blipFill>
        <p:spPr>
          <a:xfrm>
            <a:off x="0" y="14140"/>
            <a:ext cx="9144000" cy="6093228"/>
          </a:xfrm>
          <a:prstGeom prst="rect">
            <a:avLst/>
          </a:prstGeom>
        </p:spPr>
      </p:pic>
      <p:sp>
        <p:nvSpPr>
          <p:cNvPr id="13" name="TextBox 12">
            <a:extLst>
              <a:ext uri="{FF2B5EF4-FFF2-40B4-BE49-F238E27FC236}">
                <a16:creationId xmlns:a16="http://schemas.microsoft.com/office/drawing/2014/main" id="{E722C95D-5972-134C-B56C-148F3C45A894}"/>
              </a:ext>
            </a:extLst>
          </p:cNvPr>
          <p:cNvSpPr txBox="1"/>
          <p:nvPr/>
        </p:nvSpPr>
        <p:spPr>
          <a:xfrm>
            <a:off x="228600" y="2493117"/>
            <a:ext cx="8534400" cy="1015663"/>
          </a:xfrm>
          <a:prstGeom prst="rect">
            <a:avLst/>
          </a:prstGeom>
          <a:noFill/>
        </p:spPr>
        <p:txBody>
          <a:bodyPr wrap="square" rtlCol="0">
            <a:spAutoFit/>
          </a:bodyPr>
          <a:lstStyle/>
          <a:p>
            <a:pPr lvl="1">
              <a:spcBef>
                <a:spcPct val="20000"/>
              </a:spcBef>
              <a:buClr>
                <a:srgbClr val="400080"/>
              </a:buClr>
              <a:buSzPct val="65000"/>
            </a:pPr>
            <a:r>
              <a:rPr lang="en-US" sz="6000" cap="small" dirty="0">
                <a:solidFill>
                  <a:srgbClr val="A7001B"/>
                </a:solidFill>
                <a:latin typeface="Calibri" panose="020F0502020204030204" pitchFamily="34" charset="0"/>
                <a:ea typeface="+mj-ea"/>
                <a:cs typeface="Calibri" panose="020F0502020204030204" pitchFamily="34" charset="0"/>
              </a:rPr>
              <a:t>Structured learning</a:t>
            </a:r>
          </a:p>
        </p:txBody>
      </p:sp>
      <p:sp>
        <p:nvSpPr>
          <p:cNvPr id="16" name="TextBox 15">
            <a:extLst>
              <a:ext uri="{FF2B5EF4-FFF2-40B4-BE49-F238E27FC236}">
                <a16:creationId xmlns:a16="http://schemas.microsoft.com/office/drawing/2014/main" id="{1CD47D7E-E500-CD47-A35C-95027F29B79A}"/>
              </a:ext>
            </a:extLst>
          </p:cNvPr>
          <p:cNvSpPr txBox="1"/>
          <p:nvPr/>
        </p:nvSpPr>
        <p:spPr>
          <a:xfrm>
            <a:off x="-228600" y="3804400"/>
            <a:ext cx="9186864" cy="369332"/>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b="1" dirty="0">
                <a:solidFill>
                  <a:srgbClr val="000080"/>
                </a:solidFill>
                <a:latin typeface="Calibri" panose="020F0502020204030204" pitchFamily="34" charset="0"/>
                <a:cs typeface="Calibri" panose="020F0502020204030204" pitchFamily="34" charset="0"/>
              </a:rPr>
              <a:t>A Structured Learning Approach to Temporal Relation Extraction (EMNLP’17)</a:t>
            </a:r>
            <a:endParaRPr lang="en-US" dirty="0">
              <a:solidFill>
                <a:srgbClr val="400080"/>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5DACFE0-B225-C448-A3CC-A862D4CEDCB5}"/>
              </a:ext>
            </a:extLst>
          </p:cNvPr>
          <p:cNvCxnSpPr/>
          <p:nvPr/>
        </p:nvCxnSpPr>
        <p:spPr>
          <a:xfrm>
            <a:off x="762000" y="2493117"/>
            <a:ext cx="2590800" cy="0"/>
          </a:xfrm>
          <a:prstGeom prst="line">
            <a:avLst/>
          </a:prstGeom>
          <a:ln w="19050">
            <a:solidFill>
              <a:srgbClr val="A7001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C1F0397-1BBB-EF4C-838D-EF49DEC002D7}"/>
              </a:ext>
            </a:extLst>
          </p:cNvPr>
          <p:cNvSpPr txBox="1"/>
          <p:nvPr/>
        </p:nvSpPr>
        <p:spPr>
          <a:xfrm>
            <a:off x="228600" y="1491449"/>
            <a:ext cx="8534400" cy="1015663"/>
          </a:xfrm>
          <a:prstGeom prst="rect">
            <a:avLst/>
          </a:prstGeom>
          <a:noFill/>
        </p:spPr>
        <p:txBody>
          <a:bodyPr wrap="square" rtlCol="0">
            <a:spAutoFit/>
          </a:bodyPr>
          <a:lstStyle/>
          <a:p>
            <a:pPr lvl="1">
              <a:spcBef>
                <a:spcPct val="20000"/>
              </a:spcBef>
              <a:buClr>
                <a:srgbClr val="400080"/>
              </a:buClr>
              <a:buSzPct val="65000"/>
            </a:pPr>
            <a:r>
              <a:rPr lang="en-US" sz="6000" cap="small" dirty="0">
                <a:solidFill>
                  <a:srgbClr val="A7001B"/>
                </a:solidFill>
                <a:latin typeface="Calibri" panose="020F0502020204030204" pitchFamily="34" charset="0"/>
                <a:ea typeface="+mj-ea"/>
                <a:cs typeface="Calibri" panose="020F0502020204030204" pitchFamily="34" charset="0"/>
              </a:rPr>
              <a:t>Part I</a:t>
            </a:r>
          </a:p>
        </p:txBody>
      </p:sp>
      <p:sp>
        <p:nvSpPr>
          <p:cNvPr id="7" name="TextBox 6">
            <a:extLst>
              <a:ext uri="{FF2B5EF4-FFF2-40B4-BE49-F238E27FC236}">
                <a16:creationId xmlns:a16="http://schemas.microsoft.com/office/drawing/2014/main" id="{2C1F0397-1BBB-EF4C-838D-EF49DEC002D7}"/>
              </a:ext>
            </a:extLst>
          </p:cNvPr>
          <p:cNvSpPr txBox="1"/>
          <p:nvPr/>
        </p:nvSpPr>
        <p:spPr>
          <a:xfrm>
            <a:off x="228600" y="685800"/>
            <a:ext cx="8534400" cy="1015663"/>
          </a:xfrm>
          <a:prstGeom prst="rect">
            <a:avLst/>
          </a:prstGeom>
          <a:noFill/>
        </p:spPr>
        <p:txBody>
          <a:bodyPr wrap="square" rtlCol="0">
            <a:spAutoFit/>
          </a:bodyPr>
          <a:lstStyle/>
          <a:p>
            <a:pPr lvl="1">
              <a:spcBef>
                <a:spcPct val="20000"/>
              </a:spcBef>
              <a:buClr>
                <a:srgbClr val="400080"/>
              </a:buClr>
              <a:buSzPct val="65000"/>
            </a:pPr>
            <a:r>
              <a:rPr lang="en-US" sz="6000" cap="small" dirty="0">
                <a:solidFill>
                  <a:srgbClr val="A7001B"/>
                </a:solidFill>
                <a:latin typeface="Calibri" panose="020F0502020204030204" pitchFamily="34" charset="0"/>
                <a:ea typeface="+mj-ea"/>
                <a:cs typeface="Calibri" panose="020F0502020204030204" pitchFamily="34" charset="0"/>
              </a:rPr>
              <a:t>Ph.D. Thesis Research</a:t>
            </a:r>
          </a:p>
        </p:txBody>
      </p:sp>
    </p:spTree>
    <p:extLst>
      <p:ext uri="{BB962C8B-B14F-4D97-AF65-F5344CB8AC3E}">
        <p14:creationId xmlns:p14="http://schemas.microsoft.com/office/powerpoint/2010/main" val="564008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9466E26E-59BC-9547-BC26-F9F09E3BD552}"/>
              </a:ext>
            </a:extLst>
          </p:cNvPr>
          <p:cNvSpPr txBox="1"/>
          <p:nvPr/>
        </p:nvSpPr>
        <p:spPr>
          <a:xfrm>
            <a:off x="5317756" y="4173767"/>
            <a:ext cx="790537" cy="307777"/>
          </a:xfrm>
          <a:prstGeom prst="rect">
            <a:avLst/>
          </a:prstGeom>
          <a:noFill/>
          <a:ln>
            <a:noFill/>
          </a:ln>
        </p:spPr>
        <p:txBody>
          <a:bodyPr wrap="none" rtlCol="0">
            <a:spAutoFit/>
          </a:bodyPr>
          <a:lstStyle/>
          <a:p>
            <a:r>
              <a:rPr lang="en-US" sz="1400" b="1" dirty="0">
                <a:latin typeface="Times New Roman" charset="0"/>
                <a:ea typeface="Times New Roman" charset="0"/>
                <a:cs typeface="Times New Roman" charset="0"/>
              </a:rPr>
              <a:t>ordered</a:t>
            </a:r>
          </a:p>
        </p:txBody>
      </p:sp>
      <p:sp>
        <p:nvSpPr>
          <p:cNvPr id="55" name="TextBox 54">
            <a:extLst>
              <a:ext uri="{FF2B5EF4-FFF2-40B4-BE49-F238E27FC236}">
                <a16:creationId xmlns:a16="http://schemas.microsoft.com/office/drawing/2014/main" id="{AEC3D52B-1871-8F43-AF74-F6A379644828}"/>
              </a:ext>
            </a:extLst>
          </p:cNvPr>
          <p:cNvSpPr txBox="1"/>
          <p:nvPr/>
        </p:nvSpPr>
        <p:spPr>
          <a:xfrm>
            <a:off x="5317756" y="4169742"/>
            <a:ext cx="790537" cy="307777"/>
          </a:xfrm>
          <a:prstGeom prst="rect">
            <a:avLst/>
          </a:prstGeom>
          <a:noFill/>
          <a:ln>
            <a:noFill/>
          </a:ln>
        </p:spPr>
        <p:txBody>
          <a:bodyPr wrap="none" rtlCol="0">
            <a:spAutoFit/>
          </a:bodyPr>
          <a:lstStyle/>
          <a:p>
            <a:r>
              <a:rPr lang="en-US" sz="1400" b="1" dirty="0">
                <a:latin typeface="Times New Roman" charset="0"/>
                <a:ea typeface="Times New Roman" charset="0"/>
                <a:cs typeface="Times New Roman" charset="0"/>
              </a:rPr>
              <a:t>ordered</a:t>
            </a:r>
          </a:p>
        </p:txBody>
      </p:sp>
      <p:sp>
        <p:nvSpPr>
          <p:cNvPr id="54" name="TextBox 53">
            <a:extLst>
              <a:ext uri="{FF2B5EF4-FFF2-40B4-BE49-F238E27FC236}">
                <a16:creationId xmlns:a16="http://schemas.microsoft.com/office/drawing/2014/main" id="{75D9A00D-F6E8-A341-BB54-6DC685C17F41}"/>
              </a:ext>
            </a:extLst>
          </p:cNvPr>
          <p:cNvSpPr txBox="1"/>
          <p:nvPr/>
        </p:nvSpPr>
        <p:spPr>
          <a:xfrm>
            <a:off x="5317611" y="2979996"/>
            <a:ext cx="801823" cy="307777"/>
          </a:xfrm>
          <a:prstGeom prst="rect">
            <a:avLst/>
          </a:prstGeom>
          <a:noFill/>
          <a:ln>
            <a:noFill/>
          </a:ln>
        </p:spPr>
        <p:txBody>
          <a:bodyPr wrap="none" rtlCol="0">
            <a:spAutoFit/>
          </a:bodyPr>
          <a:lstStyle/>
          <a:p>
            <a:r>
              <a:rPr lang="en-US" sz="1400" b="1" dirty="0">
                <a:latin typeface="Times New Roman" charset="0"/>
                <a:ea typeface="Times New Roman" charset="0"/>
                <a:cs typeface="Times New Roman" charset="0"/>
              </a:rPr>
              <a:t>monitor</a:t>
            </a:r>
          </a:p>
        </p:txBody>
      </p:sp>
      <p:sp>
        <p:nvSpPr>
          <p:cNvPr id="53" name="TextBox 52">
            <a:extLst>
              <a:ext uri="{FF2B5EF4-FFF2-40B4-BE49-F238E27FC236}">
                <a16:creationId xmlns:a16="http://schemas.microsoft.com/office/drawing/2014/main" id="{827A033C-3362-7E4F-9A29-22F5B134DB38}"/>
              </a:ext>
            </a:extLst>
          </p:cNvPr>
          <p:cNvSpPr txBox="1"/>
          <p:nvPr/>
        </p:nvSpPr>
        <p:spPr>
          <a:xfrm>
            <a:off x="5324427" y="2979997"/>
            <a:ext cx="801823" cy="307777"/>
          </a:xfrm>
          <a:prstGeom prst="rect">
            <a:avLst/>
          </a:prstGeom>
          <a:noFill/>
          <a:ln>
            <a:noFill/>
          </a:ln>
        </p:spPr>
        <p:txBody>
          <a:bodyPr wrap="none" rtlCol="0">
            <a:spAutoFit/>
          </a:bodyPr>
          <a:lstStyle/>
          <a:p>
            <a:r>
              <a:rPr lang="en-US" sz="1400" b="1" dirty="0">
                <a:latin typeface="Times New Roman" charset="0"/>
                <a:ea typeface="Times New Roman" charset="0"/>
                <a:cs typeface="Times New Roman" charset="0"/>
              </a:rPr>
              <a:t>monitor</a:t>
            </a:r>
          </a:p>
        </p:txBody>
      </p:sp>
      <p:sp>
        <p:nvSpPr>
          <p:cNvPr id="52" name="TextBox 51">
            <a:extLst>
              <a:ext uri="{FF2B5EF4-FFF2-40B4-BE49-F238E27FC236}">
                <a16:creationId xmlns:a16="http://schemas.microsoft.com/office/drawing/2014/main" id="{BA0B8D1C-469A-C34A-B8E5-6EC7BEC871D0}"/>
              </a:ext>
            </a:extLst>
          </p:cNvPr>
          <p:cNvSpPr txBox="1"/>
          <p:nvPr/>
        </p:nvSpPr>
        <p:spPr>
          <a:xfrm>
            <a:off x="5324427" y="2970311"/>
            <a:ext cx="801823" cy="307777"/>
          </a:xfrm>
          <a:prstGeom prst="rect">
            <a:avLst/>
          </a:prstGeom>
          <a:noFill/>
          <a:ln>
            <a:noFill/>
          </a:ln>
        </p:spPr>
        <p:txBody>
          <a:bodyPr wrap="none" rtlCol="0">
            <a:spAutoFit/>
          </a:bodyPr>
          <a:lstStyle/>
          <a:p>
            <a:r>
              <a:rPr lang="en-US" sz="1400" b="1" dirty="0">
                <a:latin typeface="Times New Roman" charset="0"/>
                <a:ea typeface="Times New Roman" charset="0"/>
                <a:cs typeface="Times New Roman" charset="0"/>
              </a:rPr>
              <a:t>monitor</a:t>
            </a:r>
          </a:p>
        </p:txBody>
      </p:sp>
      <p:sp>
        <p:nvSpPr>
          <p:cNvPr id="51" name="TextBox 50">
            <a:extLst>
              <a:ext uri="{FF2B5EF4-FFF2-40B4-BE49-F238E27FC236}">
                <a16:creationId xmlns:a16="http://schemas.microsoft.com/office/drawing/2014/main" id="{F5465B13-DBC7-4043-AD11-B7B745E6BC6A}"/>
              </a:ext>
            </a:extLst>
          </p:cNvPr>
          <p:cNvSpPr txBox="1"/>
          <p:nvPr/>
        </p:nvSpPr>
        <p:spPr>
          <a:xfrm>
            <a:off x="5321092" y="2967052"/>
            <a:ext cx="801823" cy="307777"/>
          </a:xfrm>
          <a:prstGeom prst="rect">
            <a:avLst/>
          </a:prstGeom>
          <a:noFill/>
          <a:ln>
            <a:noFill/>
          </a:ln>
        </p:spPr>
        <p:txBody>
          <a:bodyPr wrap="none" rtlCol="0">
            <a:spAutoFit/>
          </a:bodyPr>
          <a:lstStyle/>
          <a:p>
            <a:r>
              <a:rPr lang="en-US" sz="1400" b="1" dirty="0">
                <a:latin typeface="Times New Roman" charset="0"/>
                <a:ea typeface="Times New Roman" charset="0"/>
                <a:cs typeface="Times New Roman" charset="0"/>
              </a:rPr>
              <a:t>monitor</a:t>
            </a:r>
          </a:p>
        </p:txBody>
      </p:sp>
      <p:sp>
        <p:nvSpPr>
          <p:cNvPr id="50" name="TextBox 49">
            <a:extLst>
              <a:ext uri="{FF2B5EF4-FFF2-40B4-BE49-F238E27FC236}">
                <a16:creationId xmlns:a16="http://schemas.microsoft.com/office/drawing/2014/main" id="{FA0167F5-14D7-9241-8E39-B181B66DC612}"/>
              </a:ext>
            </a:extLst>
          </p:cNvPr>
          <p:cNvSpPr txBox="1"/>
          <p:nvPr/>
        </p:nvSpPr>
        <p:spPr>
          <a:xfrm>
            <a:off x="3452856" y="4186736"/>
            <a:ext cx="873957" cy="307777"/>
          </a:xfrm>
          <a:prstGeom prst="rect">
            <a:avLst/>
          </a:prstGeom>
          <a:noFill/>
          <a:ln>
            <a:noFill/>
          </a:ln>
        </p:spPr>
        <p:txBody>
          <a:bodyPr wrap="none" rtlCol="0">
            <a:spAutoFit/>
          </a:bodyPr>
          <a:lstStyle/>
          <a:p>
            <a:r>
              <a:rPr lang="en-US" altLang="zh-CN" sz="1400" b="1" dirty="0">
                <a:latin typeface="Times New Roman" charset="0"/>
                <a:ea typeface="Times New Roman" charset="0"/>
                <a:cs typeface="Times New Roman" charset="0"/>
              </a:rPr>
              <a:t>cascaded</a:t>
            </a:r>
            <a:endParaRPr lang="en-US" sz="1400" b="1" dirty="0">
              <a:latin typeface="Times New Roman" charset="0"/>
              <a:ea typeface="Times New Roman" charset="0"/>
              <a:cs typeface="Times New Roman" charset="0"/>
            </a:endParaRPr>
          </a:p>
        </p:txBody>
      </p:sp>
      <p:sp>
        <p:nvSpPr>
          <p:cNvPr id="49" name="TextBox 48">
            <a:extLst>
              <a:ext uri="{FF2B5EF4-FFF2-40B4-BE49-F238E27FC236}">
                <a16:creationId xmlns:a16="http://schemas.microsoft.com/office/drawing/2014/main" id="{1FD7C706-046D-F946-A57B-AD9AADD6EFDE}"/>
              </a:ext>
            </a:extLst>
          </p:cNvPr>
          <p:cNvSpPr txBox="1"/>
          <p:nvPr/>
        </p:nvSpPr>
        <p:spPr>
          <a:xfrm>
            <a:off x="3452857" y="4196786"/>
            <a:ext cx="873957" cy="307777"/>
          </a:xfrm>
          <a:prstGeom prst="rect">
            <a:avLst/>
          </a:prstGeom>
          <a:noFill/>
          <a:ln>
            <a:noFill/>
          </a:ln>
        </p:spPr>
        <p:txBody>
          <a:bodyPr wrap="none" rtlCol="0">
            <a:spAutoFit/>
          </a:bodyPr>
          <a:lstStyle/>
          <a:p>
            <a:r>
              <a:rPr lang="en-US" altLang="zh-CN" sz="1400" b="1" dirty="0">
                <a:latin typeface="Times New Roman" charset="0"/>
                <a:ea typeface="Times New Roman" charset="0"/>
                <a:cs typeface="Times New Roman" charset="0"/>
              </a:rPr>
              <a:t>cascaded</a:t>
            </a:r>
            <a:endParaRPr lang="en-US" sz="1400" b="1" dirty="0">
              <a:latin typeface="Times New Roman" charset="0"/>
              <a:ea typeface="Times New Roman" charset="0"/>
              <a:cs typeface="Times New Roman" charset="0"/>
            </a:endParaRPr>
          </a:p>
        </p:txBody>
      </p:sp>
      <p:sp>
        <p:nvSpPr>
          <p:cNvPr id="48" name="TextBox 47">
            <a:extLst>
              <a:ext uri="{FF2B5EF4-FFF2-40B4-BE49-F238E27FC236}">
                <a16:creationId xmlns:a16="http://schemas.microsoft.com/office/drawing/2014/main" id="{9D664915-86BD-CF4C-AA26-C6E877E36A33}"/>
              </a:ext>
            </a:extLst>
          </p:cNvPr>
          <p:cNvSpPr txBox="1"/>
          <p:nvPr/>
        </p:nvSpPr>
        <p:spPr>
          <a:xfrm>
            <a:off x="3452857" y="4197043"/>
            <a:ext cx="873957" cy="307777"/>
          </a:xfrm>
          <a:prstGeom prst="rect">
            <a:avLst/>
          </a:prstGeom>
          <a:noFill/>
          <a:ln>
            <a:noFill/>
          </a:ln>
        </p:spPr>
        <p:txBody>
          <a:bodyPr wrap="none" rtlCol="0">
            <a:spAutoFit/>
          </a:bodyPr>
          <a:lstStyle/>
          <a:p>
            <a:r>
              <a:rPr lang="en-US" altLang="zh-CN" sz="1400" b="1" dirty="0">
                <a:latin typeface="Times New Roman" charset="0"/>
                <a:ea typeface="Times New Roman" charset="0"/>
                <a:cs typeface="Times New Roman" charset="0"/>
              </a:rPr>
              <a:t>cascaded</a:t>
            </a:r>
            <a:endParaRPr lang="en-US" sz="1400" b="1" dirty="0">
              <a:latin typeface="Times New Roman" charset="0"/>
              <a:ea typeface="Times New Roman" charset="0"/>
              <a:cs typeface="Times New Roman" charset="0"/>
            </a:endParaRPr>
          </a:p>
        </p:txBody>
      </p:sp>
      <p:sp>
        <p:nvSpPr>
          <p:cNvPr id="47" name="TextBox 46">
            <a:extLst>
              <a:ext uri="{FF2B5EF4-FFF2-40B4-BE49-F238E27FC236}">
                <a16:creationId xmlns:a16="http://schemas.microsoft.com/office/drawing/2014/main" id="{65CD4FAA-5F6F-B648-9597-5F4CCDCC323E}"/>
              </a:ext>
            </a:extLst>
          </p:cNvPr>
          <p:cNvSpPr txBox="1"/>
          <p:nvPr/>
        </p:nvSpPr>
        <p:spPr>
          <a:xfrm>
            <a:off x="3452857" y="4183554"/>
            <a:ext cx="873957" cy="307777"/>
          </a:xfrm>
          <a:prstGeom prst="rect">
            <a:avLst/>
          </a:prstGeom>
          <a:noFill/>
          <a:ln>
            <a:noFill/>
          </a:ln>
        </p:spPr>
        <p:txBody>
          <a:bodyPr wrap="none" rtlCol="0">
            <a:spAutoFit/>
          </a:bodyPr>
          <a:lstStyle/>
          <a:p>
            <a:r>
              <a:rPr lang="en-US" altLang="zh-CN" sz="1400" b="1" dirty="0">
                <a:latin typeface="Times New Roman" charset="0"/>
                <a:ea typeface="Times New Roman" charset="0"/>
                <a:cs typeface="Times New Roman" charset="0"/>
              </a:rPr>
              <a:t>cascaded</a:t>
            </a:r>
            <a:endParaRPr lang="en-US" sz="1400" b="1" dirty="0">
              <a:latin typeface="Times New Roman" charset="0"/>
              <a:ea typeface="Times New Roman" charset="0"/>
              <a:cs typeface="Times New Roman" charset="0"/>
            </a:endParaRPr>
          </a:p>
        </p:txBody>
      </p:sp>
      <p:sp>
        <p:nvSpPr>
          <p:cNvPr id="46" name="TextBox 45">
            <a:extLst>
              <a:ext uri="{FF2B5EF4-FFF2-40B4-BE49-F238E27FC236}">
                <a16:creationId xmlns:a16="http://schemas.microsoft.com/office/drawing/2014/main" id="{C46ABA95-9F47-9A45-9186-8C50EF19CE7A}"/>
              </a:ext>
            </a:extLst>
          </p:cNvPr>
          <p:cNvSpPr txBox="1"/>
          <p:nvPr/>
        </p:nvSpPr>
        <p:spPr>
          <a:xfrm>
            <a:off x="2512113" y="3560210"/>
            <a:ext cx="522900" cy="307777"/>
          </a:xfrm>
          <a:prstGeom prst="rect">
            <a:avLst/>
          </a:prstGeom>
          <a:noFill/>
          <a:ln>
            <a:noFill/>
          </a:ln>
        </p:spPr>
        <p:txBody>
          <a:bodyPr wrap="none" rtlCol="0">
            <a:spAutoFit/>
          </a:bodyPr>
          <a:lstStyle/>
          <a:p>
            <a:r>
              <a:rPr lang="en-US" sz="1400" b="1" dirty="0">
                <a:latin typeface="Times New Roman" charset="0"/>
                <a:ea typeface="Times New Roman" charset="0"/>
                <a:cs typeface="Times New Roman" charset="0"/>
              </a:rPr>
              <a:t>hurt</a:t>
            </a:r>
          </a:p>
        </p:txBody>
      </p:sp>
      <p:sp>
        <p:nvSpPr>
          <p:cNvPr id="35" name="TextBox 34">
            <a:extLst>
              <a:ext uri="{FF2B5EF4-FFF2-40B4-BE49-F238E27FC236}">
                <a16:creationId xmlns:a16="http://schemas.microsoft.com/office/drawing/2014/main" id="{B92B956A-DB60-4C14-A246-235EDA984580}"/>
              </a:ext>
            </a:extLst>
          </p:cNvPr>
          <p:cNvSpPr txBox="1"/>
          <p:nvPr/>
        </p:nvSpPr>
        <p:spPr>
          <a:xfrm>
            <a:off x="2509034" y="3556596"/>
            <a:ext cx="522900" cy="307777"/>
          </a:xfrm>
          <a:prstGeom prst="rect">
            <a:avLst/>
          </a:prstGeom>
          <a:noFill/>
          <a:ln>
            <a:noFill/>
          </a:ln>
        </p:spPr>
        <p:txBody>
          <a:bodyPr wrap="none" rtlCol="0">
            <a:spAutoFit/>
          </a:bodyPr>
          <a:lstStyle/>
          <a:p>
            <a:r>
              <a:rPr lang="en-US" sz="1400" b="1" dirty="0">
                <a:latin typeface="Times New Roman" charset="0"/>
                <a:ea typeface="Times New Roman" charset="0"/>
                <a:cs typeface="Times New Roman" charset="0"/>
              </a:rPr>
              <a:t>hurt</a:t>
            </a:r>
          </a:p>
        </p:txBody>
      </p:sp>
      <p:sp>
        <p:nvSpPr>
          <p:cNvPr id="44" name="TextBox 43">
            <a:extLst>
              <a:ext uri="{FF2B5EF4-FFF2-40B4-BE49-F238E27FC236}">
                <a16:creationId xmlns:a16="http://schemas.microsoft.com/office/drawing/2014/main" id="{0F90EFB9-7961-EF47-94F2-36A4ED5971C6}"/>
              </a:ext>
            </a:extLst>
          </p:cNvPr>
          <p:cNvSpPr txBox="1"/>
          <p:nvPr/>
        </p:nvSpPr>
        <p:spPr>
          <a:xfrm>
            <a:off x="2515191" y="3563825"/>
            <a:ext cx="522900" cy="307777"/>
          </a:xfrm>
          <a:prstGeom prst="rect">
            <a:avLst/>
          </a:prstGeom>
          <a:noFill/>
          <a:ln>
            <a:solidFill>
              <a:schemeClr val="bg2"/>
            </a:solidFill>
          </a:ln>
        </p:spPr>
        <p:txBody>
          <a:bodyPr wrap="none" rtlCol="0">
            <a:spAutoFit/>
          </a:bodyPr>
          <a:lstStyle/>
          <a:p>
            <a:r>
              <a:rPr lang="en-US" sz="1400" b="1" dirty="0">
                <a:solidFill>
                  <a:srgbClr val="7030A0"/>
                </a:solidFill>
                <a:latin typeface="Times New Roman" charset="0"/>
                <a:ea typeface="Times New Roman" charset="0"/>
                <a:cs typeface="Times New Roman" charset="0"/>
              </a:rPr>
              <a:t>hurt</a:t>
            </a:r>
          </a:p>
        </p:txBody>
      </p:sp>
      <p:sp>
        <p:nvSpPr>
          <p:cNvPr id="43" name="TextBox 42">
            <a:extLst>
              <a:ext uri="{FF2B5EF4-FFF2-40B4-BE49-F238E27FC236}">
                <a16:creationId xmlns:a16="http://schemas.microsoft.com/office/drawing/2014/main" id="{1B0F5427-D97D-D446-A8E0-E7B2935333EF}"/>
              </a:ext>
            </a:extLst>
          </p:cNvPr>
          <p:cNvSpPr txBox="1"/>
          <p:nvPr/>
        </p:nvSpPr>
        <p:spPr>
          <a:xfrm>
            <a:off x="3518406" y="2973478"/>
            <a:ext cx="752129" cy="307777"/>
          </a:xfrm>
          <a:prstGeom prst="rect">
            <a:avLst/>
          </a:prstGeom>
          <a:noFill/>
          <a:ln>
            <a:noFill/>
          </a:ln>
        </p:spPr>
        <p:txBody>
          <a:bodyPr wrap="none" rtlCol="0">
            <a:spAutoFit/>
          </a:bodyPr>
          <a:lstStyle/>
          <a:p>
            <a:r>
              <a:rPr lang="en-US" sz="1400" b="1" dirty="0">
                <a:latin typeface="Times New Roman" charset="0"/>
                <a:ea typeface="Times New Roman" charset="0"/>
                <a:cs typeface="Times New Roman" charset="0"/>
              </a:rPr>
              <a:t>ripping</a:t>
            </a:r>
          </a:p>
        </p:txBody>
      </p:sp>
      <p:sp>
        <p:nvSpPr>
          <p:cNvPr id="42" name="TextBox 41">
            <a:extLst>
              <a:ext uri="{FF2B5EF4-FFF2-40B4-BE49-F238E27FC236}">
                <a16:creationId xmlns:a16="http://schemas.microsoft.com/office/drawing/2014/main" id="{4932E516-C897-DE48-9651-A9FCDE8EC45A}"/>
              </a:ext>
            </a:extLst>
          </p:cNvPr>
          <p:cNvSpPr txBox="1"/>
          <p:nvPr/>
        </p:nvSpPr>
        <p:spPr>
          <a:xfrm>
            <a:off x="3518407" y="2973478"/>
            <a:ext cx="752129" cy="307777"/>
          </a:xfrm>
          <a:prstGeom prst="rect">
            <a:avLst/>
          </a:prstGeom>
          <a:noFill/>
          <a:ln>
            <a:noFill/>
          </a:ln>
        </p:spPr>
        <p:txBody>
          <a:bodyPr wrap="none" rtlCol="0">
            <a:spAutoFit/>
          </a:bodyPr>
          <a:lstStyle/>
          <a:p>
            <a:r>
              <a:rPr lang="en-US" sz="1400" b="1" dirty="0">
                <a:latin typeface="Times New Roman" charset="0"/>
                <a:ea typeface="Times New Roman" charset="0"/>
                <a:cs typeface="Times New Roman" charset="0"/>
              </a:rPr>
              <a:t>ripping</a:t>
            </a:r>
          </a:p>
        </p:txBody>
      </p:sp>
      <p:sp>
        <p:nvSpPr>
          <p:cNvPr id="41" name="TextBox 40">
            <a:extLst>
              <a:ext uri="{FF2B5EF4-FFF2-40B4-BE49-F238E27FC236}">
                <a16:creationId xmlns:a16="http://schemas.microsoft.com/office/drawing/2014/main" id="{43310B80-3C07-DA40-B669-9A98366B3BF1}"/>
              </a:ext>
            </a:extLst>
          </p:cNvPr>
          <p:cNvSpPr txBox="1"/>
          <p:nvPr/>
        </p:nvSpPr>
        <p:spPr>
          <a:xfrm>
            <a:off x="3515070" y="2970311"/>
            <a:ext cx="752129" cy="307777"/>
          </a:xfrm>
          <a:prstGeom prst="rect">
            <a:avLst/>
          </a:prstGeom>
          <a:noFill/>
          <a:ln>
            <a:noFill/>
          </a:ln>
        </p:spPr>
        <p:txBody>
          <a:bodyPr wrap="none" rtlCol="0">
            <a:spAutoFit/>
          </a:bodyPr>
          <a:lstStyle/>
          <a:p>
            <a:r>
              <a:rPr lang="en-US" sz="1400" b="1" dirty="0">
                <a:latin typeface="Times New Roman" charset="0"/>
                <a:ea typeface="Times New Roman" charset="0"/>
                <a:cs typeface="Times New Roman" charset="0"/>
              </a:rPr>
              <a:t>ripping</a:t>
            </a:r>
          </a:p>
        </p:txBody>
      </p:sp>
      <p:sp>
        <p:nvSpPr>
          <p:cNvPr id="2" name="Title 1">
            <a:extLst>
              <a:ext uri="{FF2B5EF4-FFF2-40B4-BE49-F238E27FC236}">
                <a16:creationId xmlns:a16="http://schemas.microsoft.com/office/drawing/2014/main" id="{4C1B584B-C97F-4280-A16C-ABFABC535E5A}"/>
              </a:ext>
            </a:extLst>
          </p:cNvPr>
          <p:cNvSpPr>
            <a:spLocks noGrp="1"/>
          </p:cNvSpPr>
          <p:nvPr>
            <p:ph type="title"/>
          </p:nvPr>
        </p:nvSpPr>
        <p:spPr/>
        <p:txBody>
          <a:bodyPr/>
          <a:lstStyle/>
          <a:p>
            <a:r>
              <a:rPr lang="en-US" dirty="0"/>
              <a:t>Temporal Graphs Are Structured</a:t>
            </a:r>
          </a:p>
        </p:txBody>
      </p:sp>
      <p:sp>
        <p:nvSpPr>
          <p:cNvPr id="3" name="Content Placeholder 2">
            <a:extLst>
              <a:ext uri="{FF2B5EF4-FFF2-40B4-BE49-F238E27FC236}">
                <a16:creationId xmlns:a16="http://schemas.microsoft.com/office/drawing/2014/main" id="{E67D7159-3482-41DA-952A-D9B4545CE6AD}"/>
              </a:ext>
            </a:extLst>
          </p:cNvPr>
          <p:cNvSpPr>
            <a:spLocks noGrp="1"/>
          </p:cNvSpPr>
          <p:nvPr>
            <p:ph idx="1"/>
          </p:nvPr>
        </p:nvSpPr>
        <p:spPr>
          <a:xfrm>
            <a:off x="381000" y="1219200"/>
            <a:ext cx="8534400" cy="1643740"/>
          </a:xfrm>
        </p:spPr>
        <p:txBody>
          <a:bodyPr/>
          <a:lstStyle/>
          <a:p>
            <a:r>
              <a:rPr lang="en-US" dirty="0"/>
              <a:t>Due to transitivity, </a:t>
            </a:r>
            <a:r>
              <a:rPr lang="en-US" dirty="0" err="1"/>
              <a:t>TempRels</a:t>
            </a:r>
            <a:r>
              <a:rPr lang="en-US" dirty="0"/>
              <a:t> are highly </a:t>
            </a:r>
            <a:r>
              <a:rPr lang="en-US" u="sng" dirty="0"/>
              <a:t>interrelated</a:t>
            </a:r>
            <a:endParaRPr lang="en-US" dirty="0"/>
          </a:p>
          <a:p>
            <a:r>
              <a:rPr lang="en-US" dirty="0"/>
              <a:t>Existing methods have already considered the interrelation in </a:t>
            </a:r>
            <a:r>
              <a:rPr lang="en-US" i="1" u="sng" dirty="0"/>
              <a:t>inference</a:t>
            </a:r>
            <a:r>
              <a:rPr lang="en-US" dirty="0"/>
              <a:t>, but not in </a:t>
            </a:r>
            <a:r>
              <a:rPr lang="en-US" i="1" u="sng" dirty="0"/>
              <a:t>learning</a:t>
            </a:r>
            <a:r>
              <a:rPr lang="en-US" dirty="0">
                <a:solidFill>
                  <a:srgbClr val="000080"/>
                </a:solidFill>
              </a:rPr>
              <a:t>.</a:t>
            </a:r>
          </a:p>
          <a:p>
            <a:endParaRPr lang="en-US" dirty="0">
              <a:sym typeface="Wingdings" panose="05000000000000000000" pitchFamily="2" charset="2"/>
            </a:endParaRPr>
          </a:p>
          <a:p>
            <a:endParaRPr lang="en-US" dirty="0"/>
          </a:p>
        </p:txBody>
      </p:sp>
      <p:cxnSp>
        <p:nvCxnSpPr>
          <p:cNvPr id="7" name="Straight Connector 6">
            <a:extLst>
              <a:ext uri="{FF2B5EF4-FFF2-40B4-BE49-F238E27FC236}">
                <a16:creationId xmlns:a16="http://schemas.microsoft.com/office/drawing/2014/main" id="{37576C52-D3C3-4A84-ACE8-9DBA2AD73360}"/>
              </a:ext>
            </a:extLst>
          </p:cNvPr>
          <p:cNvCxnSpPr/>
          <p:nvPr/>
        </p:nvCxnSpPr>
        <p:spPr>
          <a:xfrm flipH="1" flipV="1">
            <a:off x="5582675" y="4974732"/>
            <a:ext cx="2495001" cy="533778"/>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9231A96-B0D2-4862-A853-F2BB70CA4250}"/>
              </a:ext>
            </a:extLst>
          </p:cNvPr>
          <p:cNvSpPr txBox="1"/>
          <p:nvPr/>
        </p:nvSpPr>
        <p:spPr>
          <a:xfrm>
            <a:off x="3452857" y="4181346"/>
            <a:ext cx="873957" cy="307777"/>
          </a:xfrm>
          <a:prstGeom prst="rect">
            <a:avLst/>
          </a:prstGeom>
          <a:noFill/>
          <a:ln>
            <a:solidFill>
              <a:schemeClr val="bg2"/>
            </a:solidFill>
          </a:ln>
        </p:spPr>
        <p:txBody>
          <a:bodyPr wrap="none" rtlCol="0">
            <a:spAutoFit/>
          </a:bodyPr>
          <a:lstStyle/>
          <a:p>
            <a:r>
              <a:rPr lang="en-US" altLang="zh-CN" sz="1400" b="1" dirty="0">
                <a:solidFill>
                  <a:srgbClr val="7030A0"/>
                </a:solidFill>
                <a:latin typeface="Times New Roman" charset="0"/>
                <a:ea typeface="Times New Roman" charset="0"/>
                <a:cs typeface="Times New Roman" charset="0"/>
              </a:rPr>
              <a:t>cascaded</a:t>
            </a:r>
            <a:endParaRPr lang="en-US" sz="1400" b="1" dirty="0">
              <a:solidFill>
                <a:srgbClr val="7030A0"/>
              </a:solidFill>
              <a:latin typeface="Times New Roman" charset="0"/>
              <a:ea typeface="Times New Roman" charset="0"/>
              <a:cs typeface="Times New Roman" charset="0"/>
            </a:endParaRPr>
          </a:p>
        </p:txBody>
      </p:sp>
      <p:sp>
        <p:nvSpPr>
          <p:cNvPr id="33" name="TextBox 32">
            <a:extLst>
              <a:ext uri="{FF2B5EF4-FFF2-40B4-BE49-F238E27FC236}">
                <a16:creationId xmlns:a16="http://schemas.microsoft.com/office/drawing/2014/main" id="{306FE320-D23E-4FEE-9F8E-CA98C6C5F530}"/>
              </a:ext>
            </a:extLst>
          </p:cNvPr>
          <p:cNvSpPr txBox="1"/>
          <p:nvPr/>
        </p:nvSpPr>
        <p:spPr>
          <a:xfrm>
            <a:off x="3518408" y="2973478"/>
            <a:ext cx="752129" cy="307777"/>
          </a:xfrm>
          <a:prstGeom prst="rect">
            <a:avLst/>
          </a:prstGeom>
          <a:noFill/>
          <a:ln>
            <a:solidFill>
              <a:schemeClr val="bg2"/>
            </a:solidFill>
          </a:ln>
        </p:spPr>
        <p:txBody>
          <a:bodyPr wrap="none" rtlCol="0">
            <a:spAutoFit/>
          </a:bodyPr>
          <a:lstStyle/>
          <a:p>
            <a:r>
              <a:rPr lang="en-US" sz="1400" b="1" dirty="0">
                <a:solidFill>
                  <a:srgbClr val="7030A0"/>
                </a:solidFill>
                <a:latin typeface="Times New Roman" charset="0"/>
                <a:ea typeface="Times New Roman" charset="0"/>
                <a:cs typeface="Times New Roman" charset="0"/>
              </a:rPr>
              <a:t>ripping</a:t>
            </a:r>
          </a:p>
        </p:txBody>
      </p:sp>
      <p:sp>
        <p:nvSpPr>
          <p:cNvPr id="31" name="TextBox 30">
            <a:extLst>
              <a:ext uri="{FF2B5EF4-FFF2-40B4-BE49-F238E27FC236}">
                <a16:creationId xmlns:a16="http://schemas.microsoft.com/office/drawing/2014/main" id="{49003EBB-30C2-4A6E-9B7E-9B8B4726829D}"/>
              </a:ext>
            </a:extLst>
          </p:cNvPr>
          <p:cNvSpPr txBox="1"/>
          <p:nvPr/>
        </p:nvSpPr>
        <p:spPr>
          <a:xfrm>
            <a:off x="5317756" y="4176892"/>
            <a:ext cx="790537" cy="307777"/>
          </a:xfrm>
          <a:prstGeom prst="rect">
            <a:avLst/>
          </a:prstGeom>
          <a:noFill/>
          <a:ln>
            <a:solidFill>
              <a:schemeClr val="bg2"/>
            </a:solidFill>
          </a:ln>
        </p:spPr>
        <p:txBody>
          <a:bodyPr wrap="none" rtlCol="0">
            <a:spAutoFit/>
          </a:bodyPr>
          <a:lstStyle/>
          <a:p>
            <a:r>
              <a:rPr lang="en-US" sz="1400" b="1" dirty="0">
                <a:solidFill>
                  <a:srgbClr val="7030A0"/>
                </a:solidFill>
                <a:latin typeface="Times New Roman" charset="0"/>
                <a:ea typeface="Times New Roman" charset="0"/>
                <a:cs typeface="Times New Roman" charset="0"/>
              </a:rPr>
              <a:t>ordered</a:t>
            </a:r>
          </a:p>
        </p:txBody>
      </p:sp>
      <p:cxnSp>
        <p:nvCxnSpPr>
          <p:cNvPr id="18" name="Straight Arrow Connector 17">
            <a:extLst>
              <a:ext uri="{FF2B5EF4-FFF2-40B4-BE49-F238E27FC236}">
                <a16:creationId xmlns:a16="http://schemas.microsoft.com/office/drawing/2014/main" id="{0BACCC43-6CC5-4C3C-8E5E-F9F927F8B94F}"/>
              </a:ext>
            </a:extLst>
          </p:cNvPr>
          <p:cNvCxnSpPr/>
          <p:nvPr/>
        </p:nvCxnSpPr>
        <p:spPr>
          <a:xfrm flipH="1">
            <a:off x="3872577" y="3329000"/>
            <a:ext cx="2275" cy="798556"/>
          </a:xfrm>
          <a:prstGeom prst="straightConnector1">
            <a:avLst/>
          </a:prstGeom>
          <a:ln w="76200" cmpd="dbl">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FF3051B-1BED-4F81-84E9-9144F59A6658}"/>
              </a:ext>
            </a:extLst>
          </p:cNvPr>
          <p:cNvCxnSpPr/>
          <p:nvPr/>
        </p:nvCxnSpPr>
        <p:spPr>
          <a:xfrm flipH="1">
            <a:off x="2908533" y="3124200"/>
            <a:ext cx="609875" cy="439625"/>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B33CC75-CE81-4793-BE14-84BC2B70A7B6}"/>
              </a:ext>
            </a:extLst>
          </p:cNvPr>
          <p:cNvCxnSpPr/>
          <p:nvPr/>
        </p:nvCxnSpPr>
        <p:spPr>
          <a:xfrm>
            <a:off x="4026126" y="3266340"/>
            <a:ext cx="1516020" cy="900866"/>
          </a:xfrm>
          <a:prstGeom prst="straightConnector1">
            <a:avLst/>
          </a:prstGeom>
          <a:ln w="31750" cmpd="sng">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F7A1C68-39CB-4B4F-AF30-2115BB94C260}"/>
              </a:ext>
            </a:extLst>
          </p:cNvPr>
          <p:cNvCxnSpPr/>
          <p:nvPr/>
        </p:nvCxnSpPr>
        <p:spPr>
          <a:xfrm flipV="1">
            <a:off x="4328517" y="4327615"/>
            <a:ext cx="989239" cy="4454"/>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FF47532-9C5A-4318-AAFC-616F8209B108}"/>
              </a:ext>
            </a:extLst>
          </p:cNvPr>
          <p:cNvCxnSpPr/>
          <p:nvPr/>
        </p:nvCxnSpPr>
        <p:spPr>
          <a:xfrm flipH="1" flipV="1">
            <a:off x="2908533" y="3866374"/>
            <a:ext cx="544324" cy="465694"/>
          </a:xfrm>
          <a:prstGeom prst="straightConnector1">
            <a:avLst/>
          </a:prstGeom>
          <a:ln w="31750" cmpd="sng">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F3EC16A-6808-436E-B8D5-2FC0C52207EE}"/>
              </a:ext>
            </a:extLst>
          </p:cNvPr>
          <p:cNvSpPr txBox="1"/>
          <p:nvPr/>
        </p:nvSpPr>
        <p:spPr>
          <a:xfrm>
            <a:off x="5317756" y="2973628"/>
            <a:ext cx="801823" cy="307777"/>
          </a:xfrm>
          <a:prstGeom prst="rect">
            <a:avLst/>
          </a:prstGeom>
          <a:noFill/>
          <a:ln>
            <a:solidFill>
              <a:schemeClr val="bg2"/>
            </a:solidFill>
          </a:ln>
        </p:spPr>
        <p:txBody>
          <a:bodyPr wrap="none" rtlCol="0">
            <a:spAutoFit/>
          </a:bodyPr>
          <a:lstStyle/>
          <a:p>
            <a:r>
              <a:rPr lang="en-US" sz="1400" b="1" dirty="0">
                <a:solidFill>
                  <a:srgbClr val="7030A0"/>
                </a:solidFill>
                <a:latin typeface="Times New Roman" charset="0"/>
                <a:ea typeface="Times New Roman" charset="0"/>
                <a:cs typeface="Times New Roman" charset="0"/>
              </a:rPr>
              <a:t>monitor</a:t>
            </a:r>
          </a:p>
        </p:txBody>
      </p:sp>
      <p:cxnSp>
        <p:nvCxnSpPr>
          <p:cNvPr id="24" name="Straight Connector 23">
            <a:extLst>
              <a:ext uri="{FF2B5EF4-FFF2-40B4-BE49-F238E27FC236}">
                <a16:creationId xmlns:a16="http://schemas.microsoft.com/office/drawing/2014/main" id="{F6CE56D6-D023-4B88-B59D-400ACE613C21}"/>
              </a:ext>
            </a:extLst>
          </p:cNvPr>
          <p:cNvCxnSpPr/>
          <p:nvPr/>
        </p:nvCxnSpPr>
        <p:spPr>
          <a:xfrm flipH="1" flipV="1">
            <a:off x="4267200" y="3124200"/>
            <a:ext cx="1050557" cy="150"/>
          </a:xfrm>
          <a:prstGeom prst="line">
            <a:avLst/>
          </a:prstGeom>
          <a:ln w="31750">
            <a:solidFill>
              <a:schemeClr val="bg2"/>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235993-3487-4925-AE51-802546311D16}"/>
              </a:ext>
            </a:extLst>
          </p:cNvPr>
          <p:cNvCxnSpPr/>
          <p:nvPr/>
        </p:nvCxnSpPr>
        <p:spPr>
          <a:xfrm flipH="1">
            <a:off x="5693420" y="3329150"/>
            <a:ext cx="7422" cy="775397"/>
          </a:xfrm>
          <a:prstGeom prst="line">
            <a:avLst/>
          </a:prstGeom>
          <a:ln w="31750">
            <a:solidFill>
              <a:schemeClr val="bg2"/>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F41F946-2002-4ED4-994A-76B18F3455CF}"/>
              </a:ext>
            </a:extLst>
          </p:cNvPr>
          <p:cNvCxnSpPr/>
          <p:nvPr/>
        </p:nvCxnSpPr>
        <p:spPr>
          <a:xfrm flipH="1">
            <a:off x="4023851" y="3329150"/>
            <a:ext cx="1676991" cy="861065"/>
          </a:xfrm>
          <a:prstGeom prst="line">
            <a:avLst/>
          </a:prstGeom>
          <a:ln w="31750">
            <a:solidFill>
              <a:schemeClr val="bg2"/>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1B8A9-5B03-4D1A-B2D7-9B58D51F6443}"/>
              </a:ext>
            </a:extLst>
          </p:cNvPr>
          <p:cNvCxnSpPr/>
          <p:nvPr/>
        </p:nvCxnSpPr>
        <p:spPr>
          <a:xfrm flipH="1">
            <a:off x="2971193" y="3266491"/>
            <a:ext cx="2578374" cy="448609"/>
          </a:xfrm>
          <a:prstGeom prst="line">
            <a:avLst/>
          </a:prstGeom>
          <a:ln w="31750">
            <a:solidFill>
              <a:schemeClr val="bg2"/>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790034E-07E3-4A1D-A4A6-9B3839F3BF3F}"/>
              </a:ext>
            </a:extLst>
          </p:cNvPr>
          <p:cNvCxnSpPr/>
          <p:nvPr/>
        </p:nvCxnSpPr>
        <p:spPr>
          <a:xfrm flipV="1">
            <a:off x="3740060" y="4711536"/>
            <a:ext cx="271390" cy="3376"/>
          </a:xfrm>
          <a:prstGeom prst="straightConnector1">
            <a:avLst/>
          </a:prstGeom>
          <a:ln w="635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CDA7464-9DEF-4ECF-8EB3-DA28951C95A3}"/>
              </a:ext>
            </a:extLst>
          </p:cNvPr>
          <p:cNvSpPr txBox="1"/>
          <p:nvPr/>
        </p:nvSpPr>
        <p:spPr>
          <a:xfrm>
            <a:off x="3978825" y="4621876"/>
            <a:ext cx="607859" cy="215444"/>
          </a:xfrm>
          <a:prstGeom prst="rect">
            <a:avLst/>
          </a:prstGeom>
          <a:noFill/>
          <a:ln>
            <a:noFill/>
          </a:ln>
        </p:spPr>
        <p:txBody>
          <a:bodyPr wrap="none" rtlCol="0">
            <a:spAutoFit/>
          </a:bodyPr>
          <a:lstStyle/>
          <a:p>
            <a:r>
              <a:rPr lang="en-US" sz="800" b="1" dirty="0">
                <a:solidFill>
                  <a:srgbClr val="7030A0"/>
                </a:solidFill>
                <a:latin typeface="Times New Roman" charset="0"/>
                <a:ea typeface="Times New Roman" charset="0"/>
                <a:cs typeface="Times New Roman" charset="0"/>
              </a:rPr>
              <a:t>BEFORE</a:t>
            </a:r>
            <a:endParaRPr lang="en-US" sz="1200" b="1" dirty="0">
              <a:solidFill>
                <a:srgbClr val="7030A0"/>
              </a:solidFill>
              <a:latin typeface="Times New Roman" charset="0"/>
              <a:ea typeface="Times New Roman" charset="0"/>
              <a:cs typeface="Times New Roman" charset="0"/>
            </a:endParaRPr>
          </a:p>
        </p:txBody>
      </p:sp>
      <p:cxnSp>
        <p:nvCxnSpPr>
          <p:cNvPr id="12" name="Straight Arrow Connector 11">
            <a:extLst>
              <a:ext uri="{FF2B5EF4-FFF2-40B4-BE49-F238E27FC236}">
                <a16:creationId xmlns:a16="http://schemas.microsoft.com/office/drawing/2014/main" id="{3698058B-8FA1-4E6D-AED0-E7432B76635D}"/>
              </a:ext>
            </a:extLst>
          </p:cNvPr>
          <p:cNvCxnSpPr/>
          <p:nvPr/>
        </p:nvCxnSpPr>
        <p:spPr>
          <a:xfrm flipV="1">
            <a:off x="4589374" y="4711535"/>
            <a:ext cx="271390" cy="0"/>
          </a:xfrm>
          <a:prstGeom prst="straightConnector1">
            <a:avLst/>
          </a:prstGeom>
          <a:ln w="88900" cmpd="dbl">
            <a:solidFill>
              <a:schemeClr val="bg2"/>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83684F5-6E3C-428D-B627-C1F6F491FD1A}"/>
              </a:ext>
            </a:extLst>
          </p:cNvPr>
          <p:cNvSpPr txBox="1"/>
          <p:nvPr/>
        </p:nvSpPr>
        <p:spPr>
          <a:xfrm>
            <a:off x="4828139" y="4621876"/>
            <a:ext cx="731290" cy="215444"/>
          </a:xfrm>
          <a:prstGeom prst="rect">
            <a:avLst/>
          </a:prstGeom>
          <a:noFill/>
          <a:ln>
            <a:noFill/>
          </a:ln>
        </p:spPr>
        <p:txBody>
          <a:bodyPr wrap="none" rtlCol="0">
            <a:spAutoFit/>
          </a:bodyPr>
          <a:lstStyle/>
          <a:p>
            <a:r>
              <a:rPr lang="en-US" sz="800" b="1" dirty="0">
                <a:solidFill>
                  <a:srgbClr val="7030A0"/>
                </a:solidFill>
                <a:latin typeface="Times New Roman" charset="0"/>
                <a:ea typeface="Times New Roman" charset="0"/>
                <a:cs typeface="Times New Roman" charset="0"/>
              </a:rPr>
              <a:t>INCLUDED</a:t>
            </a:r>
            <a:endParaRPr lang="en-US" sz="1200" b="1" dirty="0">
              <a:solidFill>
                <a:srgbClr val="7030A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50866767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Elbow Connector 76">
            <a:extLst>
              <a:ext uri="{FF2B5EF4-FFF2-40B4-BE49-F238E27FC236}">
                <a16:creationId xmlns:a16="http://schemas.microsoft.com/office/drawing/2014/main" id="{825B8EA7-88DA-F143-8302-5409CE8F083A}"/>
              </a:ext>
            </a:extLst>
          </p:cNvPr>
          <p:cNvCxnSpPr>
            <a:cxnSpLocks/>
          </p:cNvCxnSpPr>
          <p:nvPr/>
        </p:nvCxnSpPr>
        <p:spPr>
          <a:xfrm>
            <a:off x="5372298" y="4077394"/>
            <a:ext cx="3162102" cy="210258"/>
          </a:xfrm>
          <a:prstGeom prst="bentConnector3">
            <a:avLst>
              <a:gd name="adj1" fmla="val 16361"/>
            </a:avLst>
          </a:prstGeom>
          <a:ln w="19050">
            <a:solidFill>
              <a:schemeClr val="tx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FF2B5EF4-FFF2-40B4-BE49-F238E27FC236}">
                <a16:creationId xmlns:a16="http://schemas.microsoft.com/office/drawing/2014/main" id="{51589945-D842-3947-8CFB-2262AAD44E26}"/>
              </a:ext>
            </a:extLst>
          </p:cNvPr>
          <p:cNvCxnSpPr>
            <a:cxnSpLocks/>
          </p:cNvCxnSpPr>
          <p:nvPr/>
        </p:nvCxnSpPr>
        <p:spPr>
          <a:xfrm>
            <a:off x="5372298" y="3751670"/>
            <a:ext cx="3162102" cy="535982"/>
          </a:xfrm>
          <a:prstGeom prst="bentConnector3">
            <a:avLst>
              <a:gd name="adj1" fmla="val 16361"/>
            </a:avLst>
          </a:prstGeom>
          <a:ln w="19050">
            <a:solidFill>
              <a:schemeClr val="tx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a:extLst>
              <a:ext uri="{FF2B5EF4-FFF2-40B4-BE49-F238E27FC236}">
                <a16:creationId xmlns:a16="http://schemas.microsoft.com/office/drawing/2014/main" id="{4F8D7680-DBD5-D840-A532-0090010809BD}"/>
              </a:ext>
            </a:extLst>
          </p:cNvPr>
          <p:cNvCxnSpPr>
            <a:cxnSpLocks/>
          </p:cNvCxnSpPr>
          <p:nvPr/>
        </p:nvCxnSpPr>
        <p:spPr>
          <a:xfrm>
            <a:off x="5372298" y="3470663"/>
            <a:ext cx="3162102" cy="816989"/>
          </a:xfrm>
          <a:prstGeom prst="bentConnector3">
            <a:avLst>
              <a:gd name="adj1" fmla="val 16361"/>
            </a:avLst>
          </a:prstGeom>
          <a:ln w="19050">
            <a:solidFill>
              <a:schemeClr val="tx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09DE97DA-D56B-894F-81BB-94B81B82F82D}"/>
              </a:ext>
            </a:extLst>
          </p:cNvPr>
          <p:cNvCxnSpPr>
            <a:cxnSpLocks/>
          </p:cNvCxnSpPr>
          <p:nvPr/>
        </p:nvCxnSpPr>
        <p:spPr>
          <a:xfrm>
            <a:off x="5372298" y="3139863"/>
            <a:ext cx="3162102" cy="1147789"/>
          </a:xfrm>
          <a:prstGeom prst="bentConnector3">
            <a:avLst>
              <a:gd name="adj1" fmla="val 16361"/>
            </a:avLst>
          </a:prstGeom>
          <a:ln w="19050">
            <a:solidFill>
              <a:schemeClr val="tx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1B584B-C97F-4280-A16C-ABFABC535E5A}"/>
              </a:ext>
            </a:extLst>
          </p:cNvPr>
          <p:cNvSpPr>
            <a:spLocks noGrp="1"/>
          </p:cNvSpPr>
          <p:nvPr>
            <p:ph type="title"/>
          </p:nvPr>
        </p:nvSpPr>
        <p:spPr/>
        <p:txBody>
          <a:bodyPr/>
          <a:lstStyle/>
          <a:p>
            <a:r>
              <a:rPr lang="en-US" dirty="0"/>
              <a:t>Temporal Graphs Are Structured</a:t>
            </a:r>
          </a:p>
        </p:txBody>
      </p:sp>
      <p:sp>
        <p:nvSpPr>
          <p:cNvPr id="37" name="TextBox 36">
            <a:extLst>
              <a:ext uri="{FF2B5EF4-FFF2-40B4-BE49-F238E27FC236}">
                <a16:creationId xmlns:a16="http://schemas.microsoft.com/office/drawing/2014/main" id="{69231A96-B0D2-4862-A853-F2BB70CA4250}"/>
              </a:ext>
            </a:extLst>
          </p:cNvPr>
          <p:cNvSpPr txBox="1"/>
          <p:nvPr/>
        </p:nvSpPr>
        <p:spPr>
          <a:xfrm>
            <a:off x="4498341" y="2986693"/>
            <a:ext cx="873957" cy="307777"/>
          </a:xfrm>
          <a:prstGeom prst="rect">
            <a:avLst/>
          </a:prstGeom>
          <a:noFill/>
          <a:ln>
            <a:noFill/>
          </a:ln>
        </p:spPr>
        <p:txBody>
          <a:bodyPr wrap="square" rtlCol="0">
            <a:spAutoFit/>
          </a:bodyPr>
          <a:lstStyle/>
          <a:p>
            <a:r>
              <a:rPr lang="en-US" altLang="zh-CN" sz="1400" b="1" dirty="0">
                <a:solidFill>
                  <a:srgbClr val="7030A0"/>
                </a:solidFill>
                <a:latin typeface="Times New Roman" charset="0"/>
                <a:ea typeface="Times New Roman" charset="0"/>
                <a:cs typeface="Times New Roman" charset="0"/>
              </a:rPr>
              <a:t>cascaded</a:t>
            </a:r>
            <a:endParaRPr lang="en-US" sz="1400" b="1" dirty="0">
              <a:solidFill>
                <a:srgbClr val="7030A0"/>
              </a:solidFill>
              <a:latin typeface="Times New Roman" charset="0"/>
              <a:ea typeface="Times New Roman" charset="0"/>
              <a:cs typeface="Times New Roman" charset="0"/>
            </a:endParaRPr>
          </a:p>
        </p:txBody>
      </p:sp>
      <p:sp>
        <p:nvSpPr>
          <p:cNvPr id="35" name="TextBox 34">
            <a:extLst>
              <a:ext uri="{FF2B5EF4-FFF2-40B4-BE49-F238E27FC236}">
                <a16:creationId xmlns:a16="http://schemas.microsoft.com/office/drawing/2014/main" id="{B92B956A-DB60-4C14-A246-235EDA984580}"/>
              </a:ext>
            </a:extLst>
          </p:cNvPr>
          <p:cNvSpPr txBox="1"/>
          <p:nvPr/>
        </p:nvSpPr>
        <p:spPr>
          <a:xfrm>
            <a:off x="4499896" y="3288291"/>
            <a:ext cx="522900" cy="307777"/>
          </a:xfrm>
          <a:prstGeom prst="rect">
            <a:avLst/>
          </a:prstGeom>
          <a:noFill/>
          <a:ln>
            <a:noFill/>
          </a:ln>
        </p:spPr>
        <p:txBody>
          <a:bodyPr wrap="square" rtlCol="0">
            <a:spAutoFit/>
          </a:bodyPr>
          <a:lstStyle/>
          <a:p>
            <a:r>
              <a:rPr lang="en-US" sz="1400" b="1" dirty="0">
                <a:solidFill>
                  <a:srgbClr val="7030A0"/>
                </a:solidFill>
                <a:latin typeface="Times New Roman" charset="0"/>
                <a:ea typeface="Times New Roman" charset="0"/>
                <a:cs typeface="Times New Roman" charset="0"/>
              </a:rPr>
              <a:t>hurt</a:t>
            </a:r>
          </a:p>
        </p:txBody>
      </p:sp>
      <p:sp>
        <p:nvSpPr>
          <p:cNvPr id="33" name="TextBox 32">
            <a:extLst>
              <a:ext uri="{FF2B5EF4-FFF2-40B4-BE49-F238E27FC236}">
                <a16:creationId xmlns:a16="http://schemas.microsoft.com/office/drawing/2014/main" id="{306FE320-D23E-4FEE-9F8E-CA98C6C5F530}"/>
              </a:ext>
            </a:extLst>
          </p:cNvPr>
          <p:cNvSpPr txBox="1"/>
          <p:nvPr/>
        </p:nvSpPr>
        <p:spPr>
          <a:xfrm>
            <a:off x="924675" y="2986694"/>
            <a:ext cx="752129" cy="307777"/>
          </a:xfrm>
          <a:prstGeom prst="rect">
            <a:avLst/>
          </a:prstGeom>
          <a:noFill/>
          <a:ln>
            <a:noFill/>
          </a:ln>
        </p:spPr>
        <p:txBody>
          <a:bodyPr wrap="square" rtlCol="0">
            <a:spAutoFit/>
          </a:bodyPr>
          <a:lstStyle/>
          <a:p>
            <a:r>
              <a:rPr lang="en-US" sz="1400" b="1" dirty="0">
                <a:solidFill>
                  <a:srgbClr val="7030A0"/>
                </a:solidFill>
                <a:latin typeface="Times New Roman" charset="0"/>
                <a:ea typeface="Times New Roman" charset="0"/>
                <a:cs typeface="Times New Roman" charset="0"/>
              </a:rPr>
              <a:t>ripping</a:t>
            </a:r>
          </a:p>
        </p:txBody>
      </p:sp>
      <p:sp>
        <p:nvSpPr>
          <p:cNvPr id="31" name="TextBox 30">
            <a:extLst>
              <a:ext uri="{FF2B5EF4-FFF2-40B4-BE49-F238E27FC236}">
                <a16:creationId xmlns:a16="http://schemas.microsoft.com/office/drawing/2014/main" id="{49003EBB-30C2-4A6E-9B7E-9B8B4726829D}"/>
              </a:ext>
            </a:extLst>
          </p:cNvPr>
          <p:cNvSpPr txBox="1"/>
          <p:nvPr/>
        </p:nvSpPr>
        <p:spPr>
          <a:xfrm>
            <a:off x="924675" y="3908129"/>
            <a:ext cx="790537" cy="307777"/>
          </a:xfrm>
          <a:prstGeom prst="rect">
            <a:avLst/>
          </a:prstGeom>
          <a:noFill/>
          <a:ln>
            <a:noFill/>
          </a:ln>
        </p:spPr>
        <p:txBody>
          <a:bodyPr wrap="square" rtlCol="0">
            <a:spAutoFit/>
          </a:bodyPr>
          <a:lstStyle/>
          <a:p>
            <a:r>
              <a:rPr lang="en-US" sz="1400" b="1" dirty="0">
                <a:solidFill>
                  <a:srgbClr val="7030A0"/>
                </a:solidFill>
                <a:latin typeface="Times New Roman" charset="0"/>
                <a:ea typeface="Times New Roman" charset="0"/>
                <a:cs typeface="Times New Roman" charset="0"/>
              </a:rPr>
              <a:t>ordered</a:t>
            </a:r>
          </a:p>
        </p:txBody>
      </p:sp>
      <p:cxnSp>
        <p:nvCxnSpPr>
          <p:cNvPr id="18" name="Straight Arrow Connector 17">
            <a:extLst>
              <a:ext uri="{FF2B5EF4-FFF2-40B4-BE49-F238E27FC236}">
                <a16:creationId xmlns:a16="http://schemas.microsoft.com/office/drawing/2014/main" id="{0BACCC43-6CC5-4C3C-8E5E-F9F927F8B94F}"/>
              </a:ext>
            </a:extLst>
          </p:cNvPr>
          <p:cNvCxnSpPr>
            <a:cxnSpLocks/>
          </p:cNvCxnSpPr>
          <p:nvPr/>
        </p:nvCxnSpPr>
        <p:spPr>
          <a:xfrm rot="-5400000" flipH="1">
            <a:off x="3118003" y="2742443"/>
            <a:ext cx="2275" cy="798556"/>
          </a:xfrm>
          <a:prstGeom prst="straightConnector1">
            <a:avLst/>
          </a:prstGeom>
          <a:ln w="76200" cmpd="dbl">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FF3051B-1BED-4F81-84E9-9144F59A6658}"/>
              </a:ext>
            </a:extLst>
          </p:cNvPr>
          <p:cNvCxnSpPr>
            <a:cxnSpLocks/>
          </p:cNvCxnSpPr>
          <p:nvPr/>
        </p:nvCxnSpPr>
        <p:spPr>
          <a:xfrm rot="-8640000" flipH="1">
            <a:off x="2814203" y="3537797"/>
            <a:ext cx="609875" cy="439625"/>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B33CC75-CE81-4793-BE14-84BC2B70A7B6}"/>
              </a:ext>
            </a:extLst>
          </p:cNvPr>
          <p:cNvCxnSpPr>
            <a:cxnSpLocks/>
          </p:cNvCxnSpPr>
          <p:nvPr/>
        </p:nvCxnSpPr>
        <p:spPr>
          <a:xfrm rot="-1860000">
            <a:off x="2361130" y="4531509"/>
            <a:ext cx="1516020" cy="900866"/>
          </a:xfrm>
          <a:prstGeom prst="straightConnector1">
            <a:avLst/>
          </a:prstGeom>
          <a:ln w="31750" cmpd="sng">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F7A1C68-39CB-4B4F-AF30-2115BB94C260}"/>
              </a:ext>
            </a:extLst>
          </p:cNvPr>
          <p:cNvCxnSpPr>
            <a:cxnSpLocks/>
          </p:cNvCxnSpPr>
          <p:nvPr/>
        </p:nvCxnSpPr>
        <p:spPr>
          <a:xfrm flipV="1">
            <a:off x="2624521" y="4390629"/>
            <a:ext cx="989239" cy="4454"/>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FF47532-9C5A-4318-AAFC-616F8209B108}"/>
              </a:ext>
            </a:extLst>
          </p:cNvPr>
          <p:cNvCxnSpPr>
            <a:cxnSpLocks/>
          </p:cNvCxnSpPr>
          <p:nvPr/>
        </p:nvCxnSpPr>
        <p:spPr>
          <a:xfrm rot="8400000" flipH="1" flipV="1">
            <a:off x="2846978" y="3221098"/>
            <a:ext cx="544324" cy="465694"/>
          </a:xfrm>
          <a:prstGeom prst="straightConnector1">
            <a:avLst/>
          </a:prstGeom>
          <a:ln w="31750" cmpd="sng">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F3EC16A-6808-436E-B8D5-2FC0C52207EE}"/>
              </a:ext>
            </a:extLst>
          </p:cNvPr>
          <p:cNvSpPr txBox="1"/>
          <p:nvPr/>
        </p:nvSpPr>
        <p:spPr>
          <a:xfrm>
            <a:off x="4498341" y="3897665"/>
            <a:ext cx="801823" cy="307777"/>
          </a:xfrm>
          <a:prstGeom prst="rect">
            <a:avLst/>
          </a:prstGeom>
          <a:noFill/>
          <a:ln>
            <a:noFill/>
          </a:ln>
        </p:spPr>
        <p:txBody>
          <a:bodyPr wrap="square" rtlCol="0">
            <a:spAutoFit/>
          </a:bodyPr>
          <a:lstStyle/>
          <a:p>
            <a:r>
              <a:rPr lang="en-US" sz="1400" b="1" dirty="0">
                <a:solidFill>
                  <a:srgbClr val="7030A0"/>
                </a:solidFill>
                <a:latin typeface="Times New Roman" charset="0"/>
                <a:ea typeface="Times New Roman" charset="0"/>
                <a:cs typeface="Times New Roman" charset="0"/>
              </a:rPr>
              <a:t>monitor</a:t>
            </a:r>
          </a:p>
        </p:txBody>
      </p:sp>
      <p:cxnSp>
        <p:nvCxnSpPr>
          <p:cNvPr id="24" name="Straight Connector 23">
            <a:extLst>
              <a:ext uri="{FF2B5EF4-FFF2-40B4-BE49-F238E27FC236}">
                <a16:creationId xmlns:a16="http://schemas.microsoft.com/office/drawing/2014/main" id="{F6CE56D6-D023-4B88-B59D-400ACE613C21}"/>
              </a:ext>
            </a:extLst>
          </p:cNvPr>
          <p:cNvCxnSpPr>
            <a:cxnSpLocks/>
          </p:cNvCxnSpPr>
          <p:nvPr/>
        </p:nvCxnSpPr>
        <p:spPr>
          <a:xfrm flipH="1" flipV="1">
            <a:off x="2593862" y="4676994"/>
            <a:ext cx="1050557" cy="150"/>
          </a:xfrm>
          <a:prstGeom prst="line">
            <a:avLst/>
          </a:prstGeom>
          <a:ln w="31750">
            <a:solidFill>
              <a:schemeClr val="bg2"/>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235993-3487-4925-AE51-802546311D16}"/>
              </a:ext>
            </a:extLst>
          </p:cNvPr>
          <p:cNvCxnSpPr>
            <a:cxnSpLocks/>
          </p:cNvCxnSpPr>
          <p:nvPr/>
        </p:nvCxnSpPr>
        <p:spPr>
          <a:xfrm rot="5400000" flipH="1">
            <a:off x="3115429" y="3703675"/>
            <a:ext cx="7422" cy="775397"/>
          </a:xfrm>
          <a:prstGeom prst="line">
            <a:avLst/>
          </a:prstGeom>
          <a:ln w="31750">
            <a:solidFill>
              <a:schemeClr val="bg2"/>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F41F946-2002-4ED4-994A-76B18F3455CF}"/>
              </a:ext>
            </a:extLst>
          </p:cNvPr>
          <p:cNvCxnSpPr>
            <a:cxnSpLocks/>
          </p:cNvCxnSpPr>
          <p:nvPr/>
        </p:nvCxnSpPr>
        <p:spPr>
          <a:xfrm rot="1620000" flipH="1">
            <a:off x="2280645" y="4864206"/>
            <a:ext cx="1676991" cy="861065"/>
          </a:xfrm>
          <a:prstGeom prst="line">
            <a:avLst/>
          </a:prstGeom>
          <a:ln w="31750">
            <a:solidFill>
              <a:schemeClr val="bg2"/>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1B8A9-5B03-4D1A-B2D7-9B58D51F6443}"/>
              </a:ext>
            </a:extLst>
          </p:cNvPr>
          <p:cNvCxnSpPr>
            <a:cxnSpLocks/>
          </p:cNvCxnSpPr>
          <p:nvPr/>
        </p:nvCxnSpPr>
        <p:spPr>
          <a:xfrm rot="600000" flipH="1">
            <a:off x="1829953" y="5408338"/>
            <a:ext cx="2578374" cy="448609"/>
          </a:xfrm>
          <a:prstGeom prst="line">
            <a:avLst/>
          </a:prstGeom>
          <a:ln w="31750">
            <a:solidFill>
              <a:schemeClr val="bg2"/>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790034E-07E3-4A1D-A4A6-9B3839F3BF3F}"/>
              </a:ext>
            </a:extLst>
          </p:cNvPr>
          <p:cNvCxnSpPr>
            <a:cxnSpLocks/>
          </p:cNvCxnSpPr>
          <p:nvPr/>
        </p:nvCxnSpPr>
        <p:spPr>
          <a:xfrm flipV="1">
            <a:off x="2389221" y="6050148"/>
            <a:ext cx="271390" cy="3376"/>
          </a:xfrm>
          <a:prstGeom prst="straightConnector1">
            <a:avLst/>
          </a:prstGeom>
          <a:ln w="635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CDA7464-9DEF-4ECF-8EB3-DA28951C95A3}"/>
              </a:ext>
            </a:extLst>
          </p:cNvPr>
          <p:cNvSpPr txBox="1"/>
          <p:nvPr/>
        </p:nvSpPr>
        <p:spPr>
          <a:xfrm>
            <a:off x="2627986" y="5960488"/>
            <a:ext cx="607859" cy="215444"/>
          </a:xfrm>
          <a:prstGeom prst="rect">
            <a:avLst/>
          </a:prstGeom>
          <a:noFill/>
          <a:ln>
            <a:noFill/>
          </a:ln>
        </p:spPr>
        <p:txBody>
          <a:bodyPr wrap="square" rtlCol="0">
            <a:spAutoFit/>
          </a:bodyPr>
          <a:lstStyle/>
          <a:p>
            <a:r>
              <a:rPr lang="en-US" sz="800" b="1" dirty="0">
                <a:solidFill>
                  <a:srgbClr val="7030A0"/>
                </a:solidFill>
                <a:latin typeface="Times New Roman" charset="0"/>
                <a:ea typeface="Times New Roman" charset="0"/>
                <a:cs typeface="Times New Roman" charset="0"/>
              </a:rPr>
              <a:t>BEFORE</a:t>
            </a:r>
            <a:endParaRPr lang="en-US" sz="1200" b="1" dirty="0">
              <a:solidFill>
                <a:srgbClr val="7030A0"/>
              </a:solidFill>
              <a:latin typeface="Times New Roman" charset="0"/>
              <a:ea typeface="Times New Roman" charset="0"/>
              <a:cs typeface="Times New Roman" charset="0"/>
            </a:endParaRPr>
          </a:p>
        </p:txBody>
      </p:sp>
      <p:cxnSp>
        <p:nvCxnSpPr>
          <p:cNvPr id="12" name="Straight Arrow Connector 11">
            <a:extLst>
              <a:ext uri="{FF2B5EF4-FFF2-40B4-BE49-F238E27FC236}">
                <a16:creationId xmlns:a16="http://schemas.microsoft.com/office/drawing/2014/main" id="{3698058B-8FA1-4E6D-AED0-E7432B76635D}"/>
              </a:ext>
            </a:extLst>
          </p:cNvPr>
          <p:cNvCxnSpPr>
            <a:cxnSpLocks/>
          </p:cNvCxnSpPr>
          <p:nvPr/>
        </p:nvCxnSpPr>
        <p:spPr>
          <a:xfrm flipV="1">
            <a:off x="3238535" y="6050147"/>
            <a:ext cx="271390" cy="0"/>
          </a:xfrm>
          <a:prstGeom prst="straightConnector1">
            <a:avLst/>
          </a:prstGeom>
          <a:ln w="88900" cmpd="dbl">
            <a:solidFill>
              <a:schemeClr val="bg2"/>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83684F5-6E3C-428D-B627-C1F6F491FD1A}"/>
              </a:ext>
            </a:extLst>
          </p:cNvPr>
          <p:cNvSpPr txBox="1"/>
          <p:nvPr/>
        </p:nvSpPr>
        <p:spPr>
          <a:xfrm>
            <a:off x="3477300" y="5960488"/>
            <a:ext cx="731290" cy="215444"/>
          </a:xfrm>
          <a:prstGeom prst="rect">
            <a:avLst/>
          </a:prstGeom>
          <a:noFill/>
          <a:ln>
            <a:noFill/>
          </a:ln>
        </p:spPr>
        <p:txBody>
          <a:bodyPr wrap="square" rtlCol="0">
            <a:spAutoFit/>
          </a:bodyPr>
          <a:lstStyle/>
          <a:p>
            <a:r>
              <a:rPr lang="en-US" sz="800" b="1" dirty="0">
                <a:solidFill>
                  <a:srgbClr val="7030A0"/>
                </a:solidFill>
                <a:latin typeface="Times New Roman" charset="0"/>
                <a:ea typeface="Times New Roman" charset="0"/>
                <a:cs typeface="Times New Roman" charset="0"/>
              </a:rPr>
              <a:t>INCLUDED</a:t>
            </a:r>
            <a:endParaRPr lang="en-US" sz="1200" b="1" dirty="0">
              <a:solidFill>
                <a:srgbClr val="7030A0"/>
              </a:solidFill>
              <a:latin typeface="Times New Roman" charset="0"/>
              <a:ea typeface="Times New Roman" charset="0"/>
              <a:cs typeface="Times New Roman" charset="0"/>
            </a:endParaRPr>
          </a:p>
        </p:txBody>
      </p:sp>
      <p:sp>
        <p:nvSpPr>
          <p:cNvPr id="32" name="TextBox 31">
            <a:extLst>
              <a:ext uri="{FF2B5EF4-FFF2-40B4-BE49-F238E27FC236}">
                <a16:creationId xmlns:a16="http://schemas.microsoft.com/office/drawing/2014/main" id="{445A0CE4-0058-9A40-9453-8133EB8DBC60}"/>
              </a:ext>
            </a:extLst>
          </p:cNvPr>
          <p:cNvSpPr txBox="1"/>
          <p:nvPr/>
        </p:nvSpPr>
        <p:spPr>
          <a:xfrm>
            <a:off x="924675" y="3288291"/>
            <a:ext cx="752129" cy="307777"/>
          </a:xfrm>
          <a:prstGeom prst="rect">
            <a:avLst/>
          </a:prstGeom>
          <a:noFill/>
          <a:ln>
            <a:noFill/>
          </a:ln>
        </p:spPr>
        <p:txBody>
          <a:bodyPr wrap="square" rtlCol="0">
            <a:spAutoFit/>
          </a:bodyPr>
          <a:lstStyle/>
          <a:p>
            <a:r>
              <a:rPr lang="en-US" sz="1400" b="1" dirty="0">
                <a:solidFill>
                  <a:srgbClr val="7030A0"/>
                </a:solidFill>
                <a:latin typeface="Times New Roman" charset="0"/>
                <a:ea typeface="Times New Roman" charset="0"/>
                <a:cs typeface="Times New Roman" charset="0"/>
              </a:rPr>
              <a:t>ripping</a:t>
            </a:r>
          </a:p>
        </p:txBody>
      </p:sp>
      <p:sp>
        <p:nvSpPr>
          <p:cNvPr id="34" name="TextBox 33">
            <a:extLst>
              <a:ext uri="{FF2B5EF4-FFF2-40B4-BE49-F238E27FC236}">
                <a16:creationId xmlns:a16="http://schemas.microsoft.com/office/drawing/2014/main" id="{B40C0D57-5372-6D40-ABAA-E2DB91C19334}"/>
              </a:ext>
            </a:extLst>
          </p:cNvPr>
          <p:cNvSpPr txBox="1"/>
          <p:nvPr/>
        </p:nvSpPr>
        <p:spPr>
          <a:xfrm>
            <a:off x="924675" y="3589888"/>
            <a:ext cx="873957" cy="307777"/>
          </a:xfrm>
          <a:prstGeom prst="rect">
            <a:avLst/>
          </a:prstGeom>
          <a:noFill/>
          <a:ln>
            <a:noFill/>
          </a:ln>
        </p:spPr>
        <p:txBody>
          <a:bodyPr wrap="square" rtlCol="0">
            <a:spAutoFit/>
          </a:bodyPr>
          <a:lstStyle/>
          <a:p>
            <a:r>
              <a:rPr lang="en-US" altLang="zh-CN" sz="1400" b="1" dirty="0">
                <a:solidFill>
                  <a:srgbClr val="7030A0"/>
                </a:solidFill>
                <a:latin typeface="Times New Roman" charset="0"/>
                <a:ea typeface="Times New Roman" charset="0"/>
                <a:cs typeface="Times New Roman" charset="0"/>
              </a:rPr>
              <a:t>cascaded</a:t>
            </a:r>
            <a:endParaRPr lang="en-US" sz="1400" b="1" dirty="0">
              <a:solidFill>
                <a:srgbClr val="7030A0"/>
              </a:solidFill>
              <a:latin typeface="Times New Roman" charset="0"/>
              <a:ea typeface="Times New Roman" charset="0"/>
              <a:cs typeface="Times New Roman" charset="0"/>
            </a:endParaRPr>
          </a:p>
        </p:txBody>
      </p:sp>
      <p:sp>
        <p:nvSpPr>
          <p:cNvPr id="36" name="TextBox 35">
            <a:extLst>
              <a:ext uri="{FF2B5EF4-FFF2-40B4-BE49-F238E27FC236}">
                <a16:creationId xmlns:a16="http://schemas.microsoft.com/office/drawing/2014/main" id="{55BDB408-B6B3-5040-B4CF-8F75CD2B609E}"/>
              </a:ext>
            </a:extLst>
          </p:cNvPr>
          <p:cNvSpPr txBox="1"/>
          <p:nvPr/>
        </p:nvSpPr>
        <p:spPr>
          <a:xfrm>
            <a:off x="4499896" y="3586986"/>
            <a:ext cx="522900" cy="307777"/>
          </a:xfrm>
          <a:prstGeom prst="rect">
            <a:avLst/>
          </a:prstGeom>
          <a:noFill/>
          <a:ln>
            <a:noFill/>
          </a:ln>
        </p:spPr>
        <p:txBody>
          <a:bodyPr wrap="square" rtlCol="0">
            <a:spAutoFit/>
          </a:bodyPr>
          <a:lstStyle/>
          <a:p>
            <a:r>
              <a:rPr lang="en-US" sz="1400" b="1" dirty="0">
                <a:solidFill>
                  <a:srgbClr val="7030A0"/>
                </a:solidFill>
                <a:latin typeface="Times New Roman" charset="0"/>
                <a:ea typeface="Times New Roman" charset="0"/>
                <a:cs typeface="Times New Roman" charset="0"/>
              </a:rPr>
              <a:t>hurt</a:t>
            </a:r>
          </a:p>
        </p:txBody>
      </p:sp>
      <p:sp>
        <p:nvSpPr>
          <p:cNvPr id="38" name="TextBox 37">
            <a:extLst>
              <a:ext uri="{FF2B5EF4-FFF2-40B4-BE49-F238E27FC236}">
                <a16:creationId xmlns:a16="http://schemas.microsoft.com/office/drawing/2014/main" id="{630AE675-0B7E-EA41-8E46-4858E8D9A076}"/>
              </a:ext>
            </a:extLst>
          </p:cNvPr>
          <p:cNvSpPr txBox="1"/>
          <p:nvPr/>
        </p:nvSpPr>
        <p:spPr>
          <a:xfrm>
            <a:off x="924675" y="4212545"/>
            <a:ext cx="873957" cy="307777"/>
          </a:xfrm>
          <a:prstGeom prst="rect">
            <a:avLst/>
          </a:prstGeom>
          <a:noFill/>
          <a:ln>
            <a:noFill/>
          </a:ln>
        </p:spPr>
        <p:txBody>
          <a:bodyPr wrap="square" rtlCol="0">
            <a:spAutoFit/>
          </a:bodyPr>
          <a:lstStyle/>
          <a:p>
            <a:r>
              <a:rPr lang="en-US" altLang="zh-CN" sz="1400" b="1" dirty="0">
                <a:solidFill>
                  <a:srgbClr val="7030A0"/>
                </a:solidFill>
                <a:latin typeface="Times New Roman" charset="0"/>
                <a:ea typeface="Times New Roman" charset="0"/>
                <a:cs typeface="Times New Roman" charset="0"/>
              </a:rPr>
              <a:t>cascaded</a:t>
            </a:r>
            <a:endParaRPr lang="en-US" sz="1400" b="1" dirty="0">
              <a:solidFill>
                <a:srgbClr val="7030A0"/>
              </a:solidFill>
              <a:latin typeface="Times New Roman" charset="0"/>
              <a:ea typeface="Times New Roman" charset="0"/>
              <a:cs typeface="Times New Roman" charset="0"/>
            </a:endParaRPr>
          </a:p>
        </p:txBody>
      </p:sp>
      <p:sp>
        <p:nvSpPr>
          <p:cNvPr id="40" name="TextBox 39">
            <a:extLst>
              <a:ext uri="{FF2B5EF4-FFF2-40B4-BE49-F238E27FC236}">
                <a16:creationId xmlns:a16="http://schemas.microsoft.com/office/drawing/2014/main" id="{740BF692-DFBB-1B4E-9D9C-479535407470}"/>
              </a:ext>
            </a:extLst>
          </p:cNvPr>
          <p:cNvSpPr txBox="1"/>
          <p:nvPr/>
        </p:nvSpPr>
        <p:spPr>
          <a:xfrm>
            <a:off x="4498341" y="4212545"/>
            <a:ext cx="790537" cy="307777"/>
          </a:xfrm>
          <a:prstGeom prst="rect">
            <a:avLst/>
          </a:prstGeom>
          <a:noFill/>
          <a:ln>
            <a:noFill/>
          </a:ln>
        </p:spPr>
        <p:txBody>
          <a:bodyPr wrap="square" rtlCol="0">
            <a:spAutoFit/>
          </a:bodyPr>
          <a:lstStyle/>
          <a:p>
            <a:r>
              <a:rPr lang="en-US" sz="1400" b="1" dirty="0">
                <a:solidFill>
                  <a:srgbClr val="7030A0"/>
                </a:solidFill>
                <a:latin typeface="Times New Roman" charset="0"/>
                <a:ea typeface="Times New Roman" charset="0"/>
                <a:cs typeface="Times New Roman" charset="0"/>
              </a:rPr>
              <a:t>ordered</a:t>
            </a:r>
          </a:p>
        </p:txBody>
      </p:sp>
      <p:sp>
        <p:nvSpPr>
          <p:cNvPr id="41" name="TextBox 40">
            <a:extLst>
              <a:ext uri="{FF2B5EF4-FFF2-40B4-BE49-F238E27FC236}">
                <a16:creationId xmlns:a16="http://schemas.microsoft.com/office/drawing/2014/main" id="{4FE57E4F-239B-934B-9D27-B9862E3B7475}"/>
              </a:ext>
            </a:extLst>
          </p:cNvPr>
          <p:cNvSpPr txBox="1"/>
          <p:nvPr/>
        </p:nvSpPr>
        <p:spPr>
          <a:xfrm>
            <a:off x="924675" y="4516961"/>
            <a:ext cx="752129" cy="307777"/>
          </a:xfrm>
          <a:prstGeom prst="rect">
            <a:avLst/>
          </a:prstGeom>
          <a:noFill/>
          <a:ln>
            <a:noFill/>
          </a:ln>
        </p:spPr>
        <p:txBody>
          <a:bodyPr wrap="square" rtlCol="0">
            <a:spAutoFit/>
          </a:bodyPr>
          <a:lstStyle/>
          <a:p>
            <a:r>
              <a:rPr lang="en-US" sz="1400" b="1" dirty="0">
                <a:solidFill>
                  <a:srgbClr val="7030A0"/>
                </a:solidFill>
                <a:latin typeface="Times New Roman" charset="0"/>
                <a:ea typeface="Times New Roman" charset="0"/>
                <a:cs typeface="Times New Roman" charset="0"/>
              </a:rPr>
              <a:t>ripping</a:t>
            </a:r>
          </a:p>
        </p:txBody>
      </p:sp>
      <p:sp>
        <p:nvSpPr>
          <p:cNvPr id="42" name="TextBox 41">
            <a:extLst>
              <a:ext uri="{FF2B5EF4-FFF2-40B4-BE49-F238E27FC236}">
                <a16:creationId xmlns:a16="http://schemas.microsoft.com/office/drawing/2014/main" id="{04868608-1792-454A-A42E-E3CD073C3867}"/>
              </a:ext>
            </a:extLst>
          </p:cNvPr>
          <p:cNvSpPr txBox="1"/>
          <p:nvPr/>
        </p:nvSpPr>
        <p:spPr>
          <a:xfrm>
            <a:off x="4498341" y="4523256"/>
            <a:ext cx="801823" cy="307777"/>
          </a:xfrm>
          <a:prstGeom prst="rect">
            <a:avLst/>
          </a:prstGeom>
          <a:noFill/>
          <a:ln>
            <a:noFill/>
          </a:ln>
        </p:spPr>
        <p:txBody>
          <a:bodyPr wrap="square" rtlCol="0">
            <a:spAutoFit/>
          </a:bodyPr>
          <a:lstStyle/>
          <a:p>
            <a:r>
              <a:rPr lang="en-US" sz="1400" b="1" dirty="0">
                <a:solidFill>
                  <a:srgbClr val="7030A0"/>
                </a:solidFill>
                <a:latin typeface="Times New Roman" charset="0"/>
                <a:ea typeface="Times New Roman" charset="0"/>
                <a:cs typeface="Times New Roman" charset="0"/>
              </a:rPr>
              <a:t>monitor</a:t>
            </a:r>
          </a:p>
        </p:txBody>
      </p:sp>
      <p:sp>
        <p:nvSpPr>
          <p:cNvPr id="43" name="TextBox 42">
            <a:extLst>
              <a:ext uri="{FF2B5EF4-FFF2-40B4-BE49-F238E27FC236}">
                <a16:creationId xmlns:a16="http://schemas.microsoft.com/office/drawing/2014/main" id="{CAC43683-FFB5-E940-871C-E1B838B51B11}"/>
              </a:ext>
            </a:extLst>
          </p:cNvPr>
          <p:cNvSpPr txBox="1"/>
          <p:nvPr/>
        </p:nvSpPr>
        <p:spPr>
          <a:xfrm>
            <a:off x="924675" y="4824738"/>
            <a:ext cx="752129" cy="307777"/>
          </a:xfrm>
          <a:prstGeom prst="rect">
            <a:avLst/>
          </a:prstGeom>
          <a:noFill/>
          <a:ln>
            <a:noFill/>
          </a:ln>
        </p:spPr>
        <p:txBody>
          <a:bodyPr wrap="square" rtlCol="0">
            <a:spAutoFit/>
          </a:bodyPr>
          <a:lstStyle/>
          <a:p>
            <a:r>
              <a:rPr lang="en-US" sz="1400" b="1" dirty="0">
                <a:solidFill>
                  <a:srgbClr val="7030A0"/>
                </a:solidFill>
                <a:latin typeface="Times New Roman" charset="0"/>
                <a:ea typeface="Times New Roman" charset="0"/>
                <a:cs typeface="Times New Roman" charset="0"/>
              </a:rPr>
              <a:t>ripping</a:t>
            </a:r>
          </a:p>
        </p:txBody>
      </p:sp>
      <p:sp>
        <p:nvSpPr>
          <p:cNvPr id="44" name="TextBox 43">
            <a:extLst>
              <a:ext uri="{FF2B5EF4-FFF2-40B4-BE49-F238E27FC236}">
                <a16:creationId xmlns:a16="http://schemas.microsoft.com/office/drawing/2014/main" id="{45ECF81F-97A4-AD4E-A6EA-C9A21347A2A5}"/>
              </a:ext>
            </a:extLst>
          </p:cNvPr>
          <p:cNvSpPr txBox="1"/>
          <p:nvPr/>
        </p:nvSpPr>
        <p:spPr>
          <a:xfrm>
            <a:off x="4498340" y="4822197"/>
            <a:ext cx="790537" cy="307777"/>
          </a:xfrm>
          <a:prstGeom prst="rect">
            <a:avLst/>
          </a:prstGeom>
          <a:noFill/>
          <a:ln>
            <a:noFill/>
          </a:ln>
        </p:spPr>
        <p:txBody>
          <a:bodyPr wrap="square" rtlCol="0">
            <a:spAutoFit/>
          </a:bodyPr>
          <a:lstStyle/>
          <a:p>
            <a:r>
              <a:rPr lang="en-US" sz="1400" b="1" dirty="0">
                <a:solidFill>
                  <a:srgbClr val="7030A0"/>
                </a:solidFill>
                <a:latin typeface="Times New Roman" charset="0"/>
                <a:ea typeface="Times New Roman" charset="0"/>
                <a:cs typeface="Times New Roman" charset="0"/>
              </a:rPr>
              <a:t>ordered</a:t>
            </a:r>
          </a:p>
        </p:txBody>
      </p:sp>
      <p:sp>
        <p:nvSpPr>
          <p:cNvPr id="45" name="TextBox 44">
            <a:extLst>
              <a:ext uri="{FF2B5EF4-FFF2-40B4-BE49-F238E27FC236}">
                <a16:creationId xmlns:a16="http://schemas.microsoft.com/office/drawing/2014/main" id="{8B79661A-C955-874C-B8A3-62DF390B69B6}"/>
              </a:ext>
            </a:extLst>
          </p:cNvPr>
          <p:cNvSpPr txBox="1"/>
          <p:nvPr/>
        </p:nvSpPr>
        <p:spPr>
          <a:xfrm>
            <a:off x="924675" y="5128049"/>
            <a:ext cx="873957" cy="307777"/>
          </a:xfrm>
          <a:prstGeom prst="rect">
            <a:avLst/>
          </a:prstGeom>
          <a:noFill/>
          <a:ln>
            <a:noFill/>
          </a:ln>
        </p:spPr>
        <p:txBody>
          <a:bodyPr wrap="square" rtlCol="0">
            <a:spAutoFit/>
          </a:bodyPr>
          <a:lstStyle/>
          <a:p>
            <a:r>
              <a:rPr lang="en-US" altLang="zh-CN" sz="1400" b="1" dirty="0">
                <a:solidFill>
                  <a:srgbClr val="7030A0"/>
                </a:solidFill>
                <a:latin typeface="Times New Roman" charset="0"/>
                <a:ea typeface="Times New Roman" charset="0"/>
                <a:cs typeface="Times New Roman" charset="0"/>
              </a:rPr>
              <a:t>cascaded</a:t>
            </a:r>
            <a:endParaRPr lang="en-US" sz="1400" b="1" dirty="0">
              <a:solidFill>
                <a:srgbClr val="7030A0"/>
              </a:solidFill>
              <a:latin typeface="Times New Roman" charset="0"/>
              <a:ea typeface="Times New Roman" charset="0"/>
              <a:cs typeface="Times New Roman" charset="0"/>
            </a:endParaRPr>
          </a:p>
        </p:txBody>
      </p:sp>
      <p:sp>
        <p:nvSpPr>
          <p:cNvPr id="46" name="TextBox 45">
            <a:extLst>
              <a:ext uri="{FF2B5EF4-FFF2-40B4-BE49-F238E27FC236}">
                <a16:creationId xmlns:a16="http://schemas.microsoft.com/office/drawing/2014/main" id="{7EC58FBA-8049-9946-B95E-A76FD81F75D1}"/>
              </a:ext>
            </a:extLst>
          </p:cNvPr>
          <p:cNvSpPr txBox="1"/>
          <p:nvPr/>
        </p:nvSpPr>
        <p:spPr>
          <a:xfrm>
            <a:off x="4499551" y="5121138"/>
            <a:ext cx="801823" cy="307777"/>
          </a:xfrm>
          <a:prstGeom prst="rect">
            <a:avLst/>
          </a:prstGeom>
          <a:noFill/>
          <a:ln>
            <a:noFill/>
          </a:ln>
        </p:spPr>
        <p:txBody>
          <a:bodyPr wrap="square" rtlCol="0">
            <a:spAutoFit/>
          </a:bodyPr>
          <a:lstStyle/>
          <a:p>
            <a:r>
              <a:rPr lang="en-US" sz="1400" b="1" dirty="0">
                <a:solidFill>
                  <a:srgbClr val="7030A0"/>
                </a:solidFill>
                <a:latin typeface="Times New Roman" charset="0"/>
                <a:ea typeface="Times New Roman" charset="0"/>
                <a:cs typeface="Times New Roman" charset="0"/>
              </a:rPr>
              <a:t>monitor</a:t>
            </a:r>
          </a:p>
        </p:txBody>
      </p:sp>
      <p:sp>
        <p:nvSpPr>
          <p:cNvPr id="47" name="TextBox 46">
            <a:extLst>
              <a:ext uri="{FF2B5EF4-FFF2-40B4-BE49-F238E27FC236}">
                <a16:creationId xmlns:a16="http://schemas.microsoft.com/office/drawing/2014/main" id="{D18CC848-1ABF-6648-89FC-F6DF63C8A2C2}"/>
              </a:ext>
            </a:extLst>
          </p:cNvPr>
          <p:cNvSpPr txBox="1"/>
          <p:nvPr/>
        </p:nvSpPr>
        <p:spPr>
          <a:xfrm>
            <a:off x="924675" y="5443079"/>
            <a:ext cx="522900" cy="307777"/>
          </a:xfrm>
          <a:prstGeom prst="rect">
            <a:avLst/>
          </a:prstGeom>
          <a:noFill/>
          <a:ln>
            <a:noFill/>
          </a:ln>
        </p:spPr>
        <p:txBody>
          <a:bodyPr wrap="square" rtlCol="0">
            <a:spAutoFit/>
          </a:bodyPr>
          <a:lstStyle/>
          <a:p>
            <a:r>
              <a:rPr lang="en-US" sz="1400" b="1" dirty="0">
                <a:solidFill>
                  <a:srgbClr val="7030A0"/>
                </a:solidFill>
                <a:latin typeface="Times New Roman" charset="0"/>
                <a:ea typeface="Times New Roman" charset="0"/>
                <a:cs typeface="Times New Roman" charset="0"/>
              </a:rPr>
              <a:t>hurt</a:t>
            </a:r>
          </a:p>
        </p:txBody>
      </p:sp>
      <p:sp>
        <p:nvSpPr>
          <p:cNvPr id="48" name="TextBox 47">
            <a:extLst>
              <a:ext uri="{FF2B5EF4-FFF2-40B4-BE49-F238E27FC236}">
                <a16:creationId xmlns:a16="http://schemas.microsoft.com/office/drawing/2014/main" id="{A07E4DB0-F6EF-8842-8EF2-EAFE1EC0E970}"/>
              </a:ext>
            </a:extLst>
          </p:cNvPr>
          <p:cNvSpPr txBox="1"/>
          <p:nvPr/>
        </p:nvSpPr>
        <p:spPr>
          <a:xfrm>
            <a:off x="4499174" y="5438674"/>
            <a:ext cx="801823" cy="307777"/>
          </a:xfrm>
          <a:prstGeom prst="rect">
            <a:avLst/>
          </a:prstGeom>
          <a:noFill/>
          <a:ln>
            <a:noFill/>
          </a:ln>
        </p:spPr>
        <p:txBody>
          <a:bodyPr wrap="square" rtlCol="0">
            <a:spAutoFit/>
          </a:bodyPr>
          <a:lstStyle/>
          <a:p>
            <a:r>
              <a:rPr lang="en-US" sz="1400" b="1" dirty="0">
                <a:solidFill>
                  <a:srgbClr val="7030A0"/>
                </a:solidFill>
                <a:latin typeface="Times New Roman" charset="0"/>
                <a:ea typeface="Times New Roman" charset="0"/>
                <a:cs typeface="Times New Roman" charset="0"/>
              </a:rPr>
              <a:t>monitor</a:t>
            </a:r>
          </a:p>
        </p:txBody>
      </p:sp>
      <p:sp>
        <p:nvSpPr>
          <p:cNvPr id="62" name="Rounded Rectangle 61">
            <a:extLst>
              <a:ext uri="{FF2B5EF4-FFF2-40B4-BE49-F238E27FC236}">
                <a16:creationId xmlns:a16="http://schemas.microsoft.com/office/drawing/2014/main" id="{909F75B9-0062-E240-8CF3-4202B5100BA2}"/>
              </a:ext>
            </a:extLst>
          </p:cNvPr>
          <p:cNvSpPr/>
          <p:nvPr/>
        </p:nvSpPr>
        <p:spPr>
          <a:xfrm>
            <a:off x="6477000" y="4024668"/>
            <a:ext cx="1676400" cy="492293"/>
          </a:xfrm>
          <a:prstGeom prst="round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entury Gothic" panose="020B0502020202020204" pitchFamily="34" charset="0"/>
              </a:rPr>
              <a:t>Learning Paradigm</a:t>
            </a:r>
          </a:p>
        </p:txBody>
      </p:sp>
      <p:sp>
        <p:nvSpPr>
          <p:cNvPr id="69" name="Snip and Round Single Corner Rectangle 68">
            <a:extLst>
              <a:ext uri="{FF2B5EF4-FFF2-40B4-BE49-F238E27FC236}">
                <a16:creationId xmlns:a16="http://schemas.microsoft.com/office/drawing/2014/main" id="{934F8341-63F8-DB4D-8683-53E91FDD0F9F}"/>
              </a:ext>
            </a:extLst>
          </p:cNvPr>
          <p:cNvSpPr/>
          <p:nvPr/>
        </p:nvSpPr>
        <p:spPr>
          <a:xfrm>
            <a:off x="774511" y="2529493"/>
            <a:ext cx="4922668" cy="3795107"/>
          </a:xfrm>
          <a:prstGeom prst="snip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20EB5C29-4BF6-1245-8A21-0EF81D4FBCA9}"/>
              </a:ext>
            </a:extLst>
          </p:cNvPr>
          <p:cNvSpPr/>
          <p:nvPr/>
        </p:nvSpPr>
        <p:spPr>
          <a:xfrm>
            <a:off x="2500400" y="2577055"/>
            <a:ext cx="1237479" cy="218031"/>
          </a:xfrm>
          <a:prstGeom prst="round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entury Gothic" panose="020B0502020202020204" pitchFamily="34" charset="0"/>
              </a:rPr>
              <a:t>Training Data</a:t>
            </a:r>
          </a:p>
        </p:txBody>
      </p:sp>
      <p:sp>
        <p:nvSpPr>
          <p:cNvPr id="81" name="TextBox 80">
            <a:extLst>
              <a:ext uri="{FF2B5EF4-FFF2-40B4-BE49-F238E27FC236}">
                <a16:creationId xmlns:a16="http://schemas.microsoft.com/office/drawing/2014/main" id="{FE3D8522-A949-A748-9839-83C3D9CD9CAE}"/>
              </a:ext>
            </a:extLst>
          </p:cNvPr>
          <p:cNvSpPr txBox="1"/>
          <p:nvPr/>
        </p:nvSpPr>
        <p:spPr>
          <a:xfrm>
            <a:off x="6553581" y="3567004"/>
            <a:ext cx="1523238" cy="369332"/>
          </a:xfrm>
          <a:prstGeom prst="rect">
            <a:avLst/>
          </a:prstGeom>
          <a:noFill/>
        </p:spPr>
        <p:txBody>
          <a:bodyPr wrap="none" rtlCol="0">
            <a:spAutoFit/>
          </a:bodyPr>
          <a:lstStyle/>
          <a:p>
            <a:r>
              <a:rPr lang="en-US" i="1" cap="small" dirty="0">
                <a:solidFill>
                  <a:srgbClr val="A7001B"/>
                </a:solidFill>
                <a:latin typeface="Calibri" panose="020F0502020204030204" pitchFamily="34" charset="0"/>
                <a:ea typeface="+mj-ea"/>
                <a:cs typeface="Calibri" panose="020F0502020204030204" pitchFamily="34" charset="0"/>
              </a:rPr>
              <a:t>Local Learning</a:t>
            </a:r>
            <a:endParaRPr lang="en-US" sz="1400" i="1" dirty="0"/>
          </a:p>
        </p:txBody>
      </p:sp>
      <p:sp>
        <p:nvSpPr>
          <p:cNvPr id="49" name="Content Placeholder 2">
            <a:extLst>
              <a:ext uri="{FF2B5EF4-FFF2-40B4-BE49-F238E27FC236}">
                <a16:creationId xmlns:a16="http://schemas.microsoft.com/office/drawing/2014/main" id="{E67D7159-3482-41DA-952A-D9B4545CE6AD}"/>
              </a:ext>
            </a:extLst>
          </p:cNvPr>
          <p:cNvSpPr>
            <a:spLocks noGrp="1"/>
          </p:cNvSpPr>
          <p:nvPr>
            <p:ph idx="1"/>
          </p:nvPr>
        </p:nvSpPr>
        <p:spPr>
          <a:xfrm>
            <a:off x="381000" y="1219200"/>
            <a:ext cx="8534400" cy="1643740"/>
          </a:xfrm>
        </p:spPr>
        <p:txBody>
          <a:bodyPr/>
          <a:lstStyle/>
          <a:p>
            <a:r>
              <a:rPr lang="en-US" dirty="0"/>
              <a:t>Due to transitivity, </a:t>
            </a:r>
            <a:r>
              <a:rPr lang="en-US" dirty="0" err="1"/>
              <a:t>TempRels</a:t>
            </a:r>
            <a:r>
              <a:rPr lang="en-US" dirty="0"/>
              <a:t> are highly </a:t>
            </a:r>
            <a:r>
              <a:rPr lang="en-US" u="sng" dirty="0"/>
              <a:t>interrelated</a:t>
            </a:r>
            <a:endParaRPr lang="en-US" dirty="0"/>
          </a:p>
          <a:p>
            <a:r>
              <a:rPr lang="en-US" dirty="0"/>
              <a:t>Existing methods have already considered the interrelation in </a:t>
            </a:r>
            <a:r>
              <a:rPr lang="en-US" i="1" u="sng" dirty="0"/>
              <a:t>inference</a:t>
            </a:r>
            <a:r>
              <a:rPr lang="en-US" dirty="0"/>
              <a:t>, but not in </a:t>
            </a:r>
            <a:r>
              <a:rPr lang="en-US" i="1" u="sng" dirty="0"/>
              <a:t>learning</a:t>
            </a:r>
            <a:r>
              <a:rPr lang="en-US" dirty="0">
                <a:solidFill>
                  <a:srgbClr val="000080"/>
                </a:solidFill>
              </a:rPr>
              <a:t>.</a:t>
            </a:r>
          </a:p>
          <a:p>
            <a:endParaRPr lang="en-US" dirty="0">
              <a:sym typeface="Wingdings" panose="05000000000000000000" pitchFamily="2" charset="2"/>
            </a:endParaRPr>
          </a:p>
          <a:p>
            <a:endParaRPr lang="en-US" dirty="0"/>
          </a:p>
        </p:txBody>
      </p:sp>
    </p:spTree>
    <p:extLst>
      <p:ext uri="{BB962C8B-B14F-4D97-AF65-F5344CB8AC3E}">
        <p14:creationId xmlns:p14="http://schemas.microsoft.com/office/powerpoint/2010/main" val="4227257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 presetClass="exit" presetSubtype="6" fill="hold" grpId="0" nodeType="afterEffect">
                                  <p:stCondLst>
                                    <p:cond delay="500"/>
                                  </p:stCondLst>
                                  <p:childTnLst>
                                    <p:anim calcmode="lin" valueType="num">
                                      <p:cBhvr additive="base">
                                        <p:cTn id="10" dur="500"/>
                                        <p:tgtEl>
                                          <p:spTgt spid="33"/>
                                        </p:tgtEl>
                                        <p:attrNameLst>
                                          <p:attrName>ppt_x</p:attrName>
                                        </p:attrNameLst>
                                      </p:cBhvr>
                                      <p:tavLst>
                                        <p:tav tm="0">
                                          <p:val>
                                            <p:strVal val="ppt_x"/>
                                          </p:val>
                                        </p:tav>
                                        <p:tav tm="100000">
                                          <p:val>
                                            <p:strVal val="1+ppt_w/2"/>
                                          </p:val>
                                        </p:tav>
                                      </p:tavLst>
                                    </p:anim>
                                    <p:anim calcmode="lin" valueType="num">
                                      <p:cBhvr additive="base">
                                        <p:cTn id="11" dur="500"/>
                                        <p:tgtEl>
                                          <p:spTgt spid="33"/>
                                        </p:tgtEl>
                                        <p:attrNameLst>
                                          <p:attrName>ppt_y</p:attrName>
                                        </p:attrNameLst>
                                      </p:cBhvr>
                                      <p:tavLst>
                                        <p:tav tm="0">
                                          <p:val>
                                            <p:strVal val="ppt_y"/>
                                          </p:val>
                                        </p:tav>
                                        <p:tav tm="100000">
                                          <p:val>
                                            <p:strVal val="1+ppt_h/2"/>
                                          </p:val>
                                        </p:tav>
                                      </p:tavLst>
                                    </p:anim>
                                    <p:set>
                                      <p:cBhvr>
                                        <p:cTn id="12" dur="1" fill="hold">
                                          <p:stCondLst>
                                            <p:cond delay="499"/>
                                          </p:stCondLst>
                                        </p:cTn>
                                        <p:tgtEl>
                                          <p:spTgt spid="33"/>
                                        </p:tgtEl>
                                        <p:attrNameLst>
                                          <p:attrName>style.visibility</p:attrName>
                                        </p:attrNameLst>
                                      </p:cBhvr>
                                      <p:to>
                                        <p:strVal val="hidden"/>
                                      </p:to>
                                    </p:set>
                                  </p:childTnLst>
                                </p:cTn>
                              </p:par>
                              <p:par>
                                <p:cTn id="13" presetID="2" presetClass="exit" presetSubtype="6" fill="hold" nodeType="withEffect">
                                  <p:stCondLst>
                                    <p:cond delay="500"/>
                                  </p:stCondLst>
                                  <p:childTnLst>
                                    <p:anim calcmode="lin" valueType="num">
                                      <p:cBhvr additive="base">
                                        <p:cTn id="14" dur="500"/>
                                        <p:tgtEl>
                                          <p:spTgt spid="18"/>
                                        </p:tgtEl>
                                        <p:attrNameLst>
                                          <p:attrName>ppt_x</p:attrName>
                                        </p:attrNameLst>
                                      </p:cBhvr>
                                      <p:tavLst>
                                        <p:tav tm="0">
                                          <p:val>
                                            <p:strVal val="ppt_x"/>
                                          </p:val>
                                        </p:tav>
                                        <p:tav tm="100000">
                                          <p:val>
                                            <p:strVal val="1+ppt_w/2"/>
                                          </p:val>
                                        </p:tav>
                                      </p:tavLst>
                                    </p:anim>
                                    <p:anim calcmode="lin" valueType="num">
                                      <p:cBhvr additive="base">
                                        <p:cTn id="15" dur="500"/>
                                        <p:tgtEl>
                                          <p:spTgt spid="18"/>
                                        </p:tgtEl>
                                        <p:attrNameLst>
                                          <p:attrName>ppt_y</p:attrName>
                                        </p:attrNameLst>
                                      </p:cBhvr>
                                      <p:tavLst>
                                        <p:tav tm="0">
                                          <p:val>
                                            <p:strVal val="ppt_y"/>
                                          </p:val>
                                        </p:tav>
                                        <p:tav tm="100000">
                                          <p:val>
                                            <p:strVal val="1+ppt_h/2"/>
                                          </p:val>
                                        </p:tav>
                                      </p:tavLst>
                                    </p:anim>
                                    <p:set>
                                      <p:cBhvr>
                                        <p:cTn id="16" dur="1" fill="hold">
                                          <p:stCondLst>
                                            <p:cond delay="499"/>
                                          </p:stCondLst>
                                        </p:cTn>
                                        <p:tgtEl>
                                          <p:spTgt spid="18"/>
                                        </p:tgtEl>
                                        <p:attrNameLst>
                                          <p:attrName>style.visibility</p:attrName>
                                        </p:attrNameLst>
                                      </p:cBhvr>
                                      <p:to>
                                        <p:strVal val="hidden"/>
                                      </p:to>
                                    </p:set>
                                  </p:childTnLst>
                                </p:cTn>
                              </p:par>
                              <p:par>
                                <p:cTn id="17" presetID="2" presetClass="exit" presetSubtype="6" fill="hold" grpId="0" nodeType="withEffect">
                                  <p:stCondLst>
                                    <p:cond delay="500"/>
                                  </p:stCondLst>
                                  <p:childTnLst>
                                    <p:anim calcmode="lin" valueType="num">
                                      <p:cBhvr additive="base">
                                        <p:cTn id="18" dur="500"/>
                                        <p:tgtEl>
                                          <p:spTgt spid="37"/>
                                        </p:tgtEl>
                                        <p:attrNameLst>
                                          <p:attrName>ppt_x</p:attrName>
                                        </p:attrNameLst>
                                      </p:cBhvr>
                                      <p:tavLst>
                                        <p:tav tm="0">
                                          <p:val>
                                            <p:strVal val="ppt_x"/>
                                          </p:val>
                                        </p:tav>
                                        <p:tav tm="100000">
                                          <p:val>
                                            <p:strVal val="1+ppt_w/2"/>
                                          </p:val>
                                        </p:tav>
                                      </p:tavLst>
                                    </p:anim>
                                    <p:anim calcmode="lin" valueType="num">
                                      <p:cBhvr additive="base">
                                        <p:cTn id="19" dur="500"/>
                                        <p:tgtEl>
                                          <p:spTgt spid="37"/>
                                        </p:tgtEl>
                                        <p:attrNameLst>
                                          <p:attrName>ppt_y</p:attrName>
                                        </p:attrNameLst>
                                      </p:cBhvr>
                                      <p:tavLst>
                                        <p:tav tm="0">
                                          <p:val>
                                            <p:strVal val="ppt_y"/>
                                          </p:val>
                                        </p:tav>
                                        <p:tav tm="100000">
                                          <p:val>
                                            <p:strVal val="1+ppt_h/2"/>
                                          </p:val>
                                        </p:tav>
                                      </p:tavLst>
                                    </p:anim>
                                    <p:set>
                                      <p:cBhvr>
                                        <p:cTn id="20" dur="1" fill="hold">
                                          <p:stCondLst>
                                            <p:cond delay="499"/>
                                          </p:stCondLst>
                                        </p:cTn>
                                        <p:tgtEl>
                                          <p:spTgt spid="37"/>
                                        </p:tgtEl>
                                        <p:attrNameLst>
                                          <p:attrName>style.visibility</p:attrName>
                                        </p:attrNameLst>
                                      </p:cBhvr>
                                      <p:to>
                                        <p:strVal val="hidden"/>
                                      </p:to>
                                    </p:set>
                                  </p:childTnLst>
                                </p:cTn>
                              </p:par>
                              <p:par>
                                <p:cTn id="21" presetID="22" presetClass="exit" presetSubtype="8" fill="hold" nodeType="withEffect">
                                  <p:stCondLst>
                                    <p:cond delay="500"/>
                                  </p:stCondLst>
                                  <p:childTnLst>
                                    <p:animEffect transition="out" filter="wipe(left)">
                                      <p:cBhvr>
                                        <p:cTn id="22" dur="500"/>
                                        <p:tgtEl>
                                          <p:spTgt spid="64"/>
                                        </p:tgtEl>
                                      </p:cBhvr>
                                    </p:animEffect>
                                    <p:set>
                                      <p:cBhvr>
                                        <p:cTn id="23" dur="1" fill="hold">
                                          <p:stCondLst>
                                            <p:cond delay="499"/>
                                          </p:stCondLst>
                                        </p:cTn>
                                        <p:tgtEl>
                                          <p:spTgt spid="64"/>
                                        </p:tgtEl>
                                        <p:attrNameLst>
                                          <p:attrName>style.visibility</p:attrName>
                                        </p:attrNameLst>
                                      </p:cBhvr>
                                      <p:to>
                                        <p:strVal val="hidden"/>
                                      </p:to>
                                    </p:set>
                                  </p:childTnLst>
                                </p:cTn>
                              </p:par>
                              <p:par>
                                <p:cTn id="24" presetID="22" presetClass="entr" presetSubtype="8" fill="hold" nodeType="withEffect">
                                  <p:stCondLst>
                                    <p:cond delay="500"/>
                                  </p:stCondLst>
                                  <p:childTnLst>
                                    <p:set>
                                      <p:cBhvr>
                                        <p:cTn id="25" dur="1" fill="hold">
                                          <p:stCondLst>
                                            <p:cond delay="0"/>
                                          </p:stCondLst>
                                        </p:cTn>
                                        <p:tgtEl>
                                          <p:spTgt spid="71"/>
                                        </p:tgtEl>
                                        <p:attrNameLst>
                                          <p:attrName>style.visibility</p:attrName>
                                        </p:attrNameLst>
                                      </p:cBhvr>
                                      <p:to>
                                        <p:strVal val="visible"/>
                                      </p:to>
                                    </p:set>
                                    <p:animEffect transition="in" filter="wipe(left)">
                                      <p:cBhvr>
                                        <p:cTn id="26" dur="500"/>
                                        <p:tgtEl>
                                          <p:spTgt spid="71"/>
                                        </p:tgtEl>
                                      </p:cBhvr>
                                    </p:animEffect>
                                  </p:childTnLst>
                                </p:cTn>
                              </p:par>
                            </p:childTnLst>
                          </p:cTn>
                        </p:par>
                        <p:par>
                          <p:cTn id="27" fill="hold">
                            <p:stCondLst>
                              <p:cond delay="1500"/>
                            </p:stCondLst>
                            <p:childTnLst>
                              <p:par>
                                <p:cTn id="28" presetID="2" presetClass="exit" presetSubtype="6" fill="hold" grpId="0" nodeType="afterEffect">
                                  <p:stCondLst>
                                    <p:cond delay="500"/>
                                  </p:stCondLst>
                                  <p:childTnLst>
                                    <p:anim calcmode="lin" valueType="num">
                                      <p:cBhvr additive="base">
                                        <p:cTn id="29" dur="500"/>
                                        <p:tgtEl>
                                          <p:spTgt spid="32"/>
                                        </p:tgtEl>
                                        <p:attrNameLst>
                                          <p:attrName>ppt_x</p:attrName>
                                        </p:attrNameLst>
                                      </p:cBhvr>
                                      <p:tavLst>
                                        <p:tav tm="0">
                                          <p:val>
                                            <p:strVal val="ppt_x"/>
                                          </p:val>
                                        </p:tav>
                                        <p:tav tm="100000">
                                          <p:val>
                                            <p:strVal val="1+ppt_w/2"/>
                                          </p:val>
                                        </p:tav>
                                      </p:tavLst>
                                    </p:anim>
                                    <p:anim calcmode="lin" valueType="num">
                                      <p:cBhvr additive="base">
                                        <p:cTn id="30" dur="500"/>
                                        <p:tgtEl>
                                          <p:spTgt spid="32"/>
                                        </p:tgtEl>
                                        <p:attrNameLst>
                                          <p:attrName>ppt_y</p:attrName>
                                        </p:attrNameLst>
                                      </p:cBhvr>
                                      <p:tavLst>
                                        <p:tav tm="0">
                                          <p:val>
                                            <p:strVal val="ppt_y"/>
                                          </p:val>
                                        </p:tav>
                                        <p:tav tm="100000">
                                          <p:val>
                                            <p:strVal val="1+ppt_h/2"/>
                                          </p:val>
                                        </p:tav>
                                      </p:tavLst>
                                    </p:anim>
                                    <p:set>
                                      <p:cBhvr>
                                        <p:cTn id="31" dur="1" fill="hold">
                                          <p:stCondLst>
                                            <p:cond delay="499"/>
                                          </p:stCondLst>
                                        </p:cTn>
                                        <p:tgtEl>
                                          <p:spTgt spid="32"/>
                                        </p:tgtEl>
                                        <p:attrNameLst>
                                          <p:attrName>style.visibility</p:attrName>
                                        </p:attrNameLst>
                                      </p:cBhvr>
                                      <p:to>
                                        <p:strVal val="hidden"/>
                                      </p:to>
                                    </p:set>
                                  </p:childTnLst>
                                </p:cTn>
                              </p:par>
                              <p:par>
                                <p:cTn id="32" presetID="2" presetClass="exit" presetSubtype="6" fill="hold" nodeType="withEffect">
                                  <p:stCondLst>
                                    <p:cond delay="500"/>
                                  </p:stCondLst>
                                  <p:childTnLst>
                                    <p:anim calcmode="lin" valueType="num">
                                      <p:cBhvr additive="base">
                                        <p:cTn id="33" dur="500"/>
                                        <p:tgtEl>
                                          <p:spTgt spid="22"/>
                                        </p:tgtEl>
                                        <p:attrNameLst>
                                          <p:attrName>ppt_x</p:attrName>
                                        </p:attrNameLst>
                                      </p:cBhvr>
                                      <p:tavLst>
                                        <p:tav tm="0">
                                          <p:val>
                                            <p:strVal val="ppt_x"/>
                                          </p:val>
                                        </p:tav>
                                        <p:tav tm="100000">
                                          <p:val>
                                            <p:strVal val="1+ppt_w/2"/>
                                          </p:val>
                                        </p:tav>
                                      </p:tavLst>
                                    </p:anim>
                                    <p:anim calcmode="lin" valueType="num">
                                      <p:cBhvr additive="base">
                                        <p:cTn id="34" dur="500"/>
                                        <p:tgtEl>
                                          <p:spTgt spid="22"/>
                                        </p:tgtEl>
                                        <p:attrNameLst>
                                          <p:attrName>ppt_y</p:attrName>
                                        </p:attrNameLst>
                                      </p:cBhvr>
                                      <p:tavLst>
                                        <p:tav tm="0">
                                          <p:val>
                                            <p:strVal val="ppt_y"/>
                                          </p:val>
                                        </p:tav>
                                        <p:tav tm="100000">
                                          <p:val>
                                            <p:strVal val="1+ppt_h/2"/>
                                          </p:val>
                                        </p:tav>
                                      </p:tavLst>
                                    </p:anim>
                                    <p:set>
                                      <p:cBhvr>
                                        <p:cTn id="35" dur="1" fill="hold">
                                          <p:stCondLst>
                                            <p:cond delay="499"/>
                                          </p:stCondLst>
                                        </p:cTn>
                                        <p:tgtEl>
                                          <p:spTgt spid="22"/>
                                        </p:tgtEl>
                                        <p:attrNameLst>
                                          <p:attrName>style.visibility</p:attrName>
                                        </p:attrNameLst>
                                      </p:cBhvr>
                                      <p:to>
                                        <p:strVal val="hidden"/>
                                      </p:to>
                                    </p:set>
                                  </p:childTnLst>
                                </p:cTn>
                              </p:par>
                              <p:par>
                                <p:cTn id="36" presetID="2" presetClass="exit" presetSubtype="6" fill="hold" grpId="0" nodeType="withEffect">
                                  <p:stCondLst>
                                    <p:cond delay="500"/>
                                  </p:stCondLst>
                                  <p:childTnLst>
                                    <p:anim calcmode="lin" valueType="num">
                                      <p:cBhvr additive="base">
                                        <p:cTn id="37" dur="500"/>
                                        <p:tgtEl>
                                          <p:spTgt spid="35"/>
                                        </p:tgtEl>
                                        <p:attrNameLst>
                                          <p:attrName>ppt_x</p:attrName>
                                        </p:attrNameLst>
                                      </p:cBhvr>
                                      <p:tavLst>
                                        <p:tav tm="0">
                                          <p:val>
                                            <p:strVal val="ppt_x"/>
                                          </p:val>
                                        </p:tav>
                                        <p:tav tm="100000">
                                          <p:val>
                                            <p:strVal val="1+ppt_w/2"/>
                                          </p:val>
                                        </p:tav>
                                      </p:tavLst>
                                    </p:anim>
                                    <p:anim calcmode="lin" valueType="num">
                                      <p:cBhvr additive="base">
                                        <p:cTn id="38" dur="500"/>
                                        <p:tgtEl>
                                          <p:spTgt spid="35"/>
                                        </p:tgtEl>
                                        <p:attrNameLst>
                                          <p:attrName>ppt_y</p:attrName>
                                        </p:attrNameLst>
                                      </p:cBhvr>
                                      <p:tavLst>
                                        <p:tav tm="0">
                                          <p:val>
                                            <p:strVal val="ppt_y"/>
                                          </p:val>
                                        </p:tav>
                                        <p:tav tm="100000">
                                          <p:val>
                                            <p:strVal val="1+ppt_h/2"/>
                                          </p:val>
                                        </p:tav>
                                      </p:tavLst>
                                    </p:anim>
                                    <p:set>
                                      <p:cBhvr>
                                        <p:cTn id="39" dur="1" fill="hold">
                                          <p:stCondLst>
                                            <p:cond delay="499"/>
                                          </p:stCondLst>
                                        </p:cTn>
                                        <p:tgtEl>
                                          <p:spTgt spid="35"/>
                                        </p:tgtEl>
                                        <p:attrNameLst>
                                          <p:attrName>style.visibility</p:attrName>
                                        </p:attrNameLst>
                                      </p:cBhvr>
                                      <p:to>
                                        <p:strVal val="hidden"/>
                                      </p:to>
                                    </p:set>
                                  </p:childTnLst>
                                </p:cTn>
                              </p:par>
                              <p:par>
                                <p:cTn id="40" presetID="22" presetClass="exit" presetSubtype="8" fill="hold" nodeType="withEffect">
                                  <p:stCondLst>
                                    <p:cond delay="500"/>
                                  </p:stCondLst>
                                  <p:childTnLst>
                                    <p:animEffect transition="out" filter="wipe(left)">
                                      <p:cBhvr>
                                        <p:cTn id="41" dur="500"/>
                                        <p:tgtEl>
                                          <p:spTgt spid="71"/>
                                        </p:tgtEl>
                                      </p:cBhvr>
                                    </p:animEffect>
                                    <p:set>
                                      <p:cBhvr>
                                        <p:cTn id="42" dur="1" fill="hold">
                                          <p:stCondLst>
                                            <p:cond delay="499"/>
                                          </p:stCondLst>
                                        </p:cTn>
                                        <p:tgtEl>
                                          <p:spTgt spid="71"/>
                                        </p:tgtEl>
                                        <p:attrNameLst>
                                          <p:attrName>style.visibility</p:attrName>
                                        </p:attrNameLst>
                                      </p:cBhvr>
                                      <p:to>
                                        <p:strVal val="hidden"/>
                                      </p:to>
                                    </p:set>
                                  </p:childTnLst>
                                </p:cTn>
                              </p:par>
                              <p:par>
                                <p:cTn id="43" presetID="22" presetClass="entr" presetSubtype="8" fill="hold" nodeType="withEffect">
                                  <p:stCondLst>
                                    <p:cond delay="500"/>
                                  </p:stCondLst>
                                  <p:childTnLst>
                                    <p:set>
                                      <p:cBhvr>
                                        <p:cTn id="44" dur="1" fill="hold">
                                          <p:stCondLst>
                                            <p:cond delay="0"/>
                                          </p:stCondLst>
                                        </p:cTn>
                                        <p:tgtEl>
                                          <p:spTgt spid="74"/>
                                        </p:tgtEl>
                                        <p:attrNameLst>
                                          <p:attrName>style.visibility</p:attrName>
                                        </p:attrNameLst>
                                      </p:cBhvr>
                                      <p:to>
                                        <p:strVal val="visible"/>
                                      </p:to>
                                    </p:set>
                                    <p:animEffect transition="in" filter="wipe(left)">
                                      <p:cBhvr>
                                        <p:cTn id="45" dur="500"/>
                                        <p:tgtEl>
                                          <p:spTgt spid="74"/>
                                        </p:tgtEl>
                                      </p:cBhvr>
                                    </p:animEffect>
                                  </p:childTnLst>
                                </p:cTn>
                              </p:par>
                            </p:childTnLst>
                          </p:cTn>
                        </p:par>
                        <p:par>
                          <p:cTn id="46" fill="hold">
                            <p:stCondLst>
                              <p:cond delay="2500"/>
                            </p:stCondLst>
                            <p:childTnLst>
                              <p:par>
                                <p:cTn id="47" presetID="2" presetClass="exit" presetSubtype="6" fill="hold" grpId="0" nodeType="afterEffect">
                                  <p:stCondLst>
                                    <p:cond delay="500"/>
                                  </p:stCondLst>
                                  <p:childTnLst>
                                    <p:anim calcmode="lin" valueType="num">
                                      <p:cBhvr additive="base">
                                        <p:cTn id="48" dur="500"/>
                                        <p:tgtEl>
                                          <p:spTgt spid="34"/>
                                        </p:tgtEl>
                                        <p:attrNameLst>
                                          <p:attrName>ppt_x</p:attrName>
                                        </p:attrNameLst>
                                      </p:cBhvr>
                                      <p:tavLst>
                                        <p:tav tm="0">
                                          <p:val>
                                            <p:strVal val="ppt_x"/>
                                          </p:val>
                                        </p:tav>
                                        <p:tav tm="100000">
                                          <p:val>
                                            <p:strVal val="1+ppt_w/2"/>
                                          </p:val>
                                        </p:tav>
                                      </p:tavLst>
                                    </p:anim>
                                    <p:anim calcmode="lin" valueType="num">
                                      <p:cBhvr additive="base">
                                        <p:cTn id="49" dur="500"/>
                                        <p:tgtEl>
                                          <p:spTgt spid="34"/>
                                        </p:tgtEl>
                                        <p:attrNameLst>
                                          <p:attrName>ppt_y</p:attrName>
                                        </p:attrNameLst>
                                      </p:cBhvr>
                                      <p:tavLst>
                                        <p:tav tm="0">
                                          <p:val>
                                            <p:strVal val="ppt_y"/>
                                          </p:val>
                                        </p:tav>
                                        <p:tav tm="100000">
                                          <p:val>
                                            <p:strVal val="1+ppt_h/2"/>
                                          </p:val>
                                        </p:tav>
                                      </p:tavLst>
                                    </p:anim>
                                    <p:set>
                                      <p:cBhvr>
                                        <p:cTn id="50" dur="1" fill="hold">
                                          <p:stCondLst>
                                            <p:cond delay="499"/>
                                          </p:stCondLst>
                                        </p:cTn>
                                        <p:tgtEl>
                                          <p:spTgt spid="34"/>
                                        </p:tgtEl>
                                        <p:attrNameLst>
                                          <p:attrName>style.visibility</p:attrName>
                                        </p:attrNameLst>
                                      </p:cBhvr>
                                      <p:to>
                                        <p:strVal val="hidden"/>
                                      </p:to>
                                    </p:set>
                                  </p:childTnLst>
                                </p:cTn>
                              </p:par>
                              <p:par>
                                <p:cTn id="51" presetID="2" presetClass="exit" presetSubtype="6" fill="hold" nodeType="withEffect">
                                  <p:stCondLst>
                                    <p:cond delay="500"/>
                                  </p:stCondLst>
                                  <p:childTnLst>
                                    <p:anim calcmode="lin" valueType="num">
                                      <p:cBhvr additive="base">
                                        <p:cTn id="52" dur="500"/>
                                        <p:tgtEl>
                                          <p:spTgt spid="19"/>
                                        </p:tgtEl>
                                        <p:attrNameLst>
                                          <p:attrName>ppt_x</p:attrName>
                                        </p:attrNameLst>
                                      </p:cBhvr>
                                      <p:tavLst>
                                        <p:tav tm="0">
                                          <p:val>
                                            <p:strVal val="ppt_x"/>
                                          </p:val>
                                        </p:tav>
                                        <p:tav tm="100000">
                                          <p:val>
                                            <p:strVal val="1+ppt_w/2"/>
                                          </p:val>
                                        </p:tav>
                                      </p:tavLst>
                                    </p:anim>
                                    <p:anim calcmode="lin" valueType="num">
                                      <p:cBhvr additive="base">
                                        <p:cTn id="53" dur="500"/>
                                        <p:tgtEl>
                                          <p:spTgt spid="19"/>
                                        </p:tgtEl>
                                        <p:attrNameLst>
                                          <p:attrName>ppt_y</p:attrName>
                                        </p:attrNameLst>
                                      </p:cBhvr>
                                      <p:tavLst>
                                        <p:tav tm="0">
                                          <p:val>
                                            <p:strVal val="ppt_y"/>
                                          </p:val>
                                        </p:tav>
                                        <p:tav tm="100000">
                                          <p:val>
                                            <p:strVal val="1+ppt_h/2"/>
                                          </p:val>
                                        </p:tav>
                                      </p:tavLst>
                                    </p:anim>
                                    <p:set>
                                      <p:cBhvr>
                                        <p:cTn id="54" dur="1" fill="hold">
                                          <p:stCondLst>
                                            <p:cond delay="499"/>
                                          </p:stCondLst>
                                        </p:cTn>
                                        <p:tgtEl>
                                          <p:spTgt spid="19"/>
                                        </p:tgtEl>
                                        <p:attrNameLst>
                                          <p:attrName>style.visibility</p:attrName>
                                        </p:attrNameLst>
                                      </p:cBhvr>
                                      <p:to>
                                        <p:strVal val="hidden"/>
                                      </p:to>
                                    </p:set>
                                  </p:childTnLst>
                                </p:cTn>
                              </p:par>
                              <p:par>
                                <p:cTn id="55" presetID="2" presetClass="exit" presetSubtype="6" fill="hold" grpId="0" nodeType="withEffect">
                                  <p:stCondLst>
                                    <p:cond delay="500"/>
                                  </p:stCondLst>
                                  <p:childTnLst>
                                    <p:anim calcmode="lin" valueType="num">
                                      <p:cBhvr additive="base">
                                        <p:cTn id="56" dur="500"/>
                                        <p:tgtEl>
                                          <p:spTgt spid="36"/>
                                        </p:tgtEl>
                                        <p:attrNameLst>
                                          <p:attrName>ppt_x</p:attrName>
                                        </p:attrNameLst>
                                      </p:cBhvr>
                                      <p:tavLst>
                                        <p:tav tm="0">
                                          <p:val>
                                            <p:strVal val="ppt_x"/>
                                          </p:val>
                                        </p:tav>
                                        <p:tav tm="100000">
                                          <p:val>
                                            <p:strVal val="1+ppt_w/2"/>
                                          </p:val>
                                        </p:tav>
                                      </p:tavLst>
                                    </p:anim>
                                    <p:anim calcmode="lin" valueType="num">
                                      <p:cBhvr additive="base">
                                        <p:cTn id="57" dur="500"/>
                                        <p:tgtEl>
                                          <p:spTgt spid="36"/>
                                        </p:tgtEl>
                                        <p:attrNameLst>
                                          <p:attrName>ppt_y</p:attrName>
                                        </p:attrNameLst>
                                      </p:cBhvr>
                                      <p:tavLst>
                                        <p:tav tm="0">
                                          <p:val>
                                            <p:strVal val="ppt_y"/>
                                          </p:val>
                                        </p:tav>
                                        <p:tav tm="100000">
                                          <p:val>
                                            <p:strVal val="1+ppt_h/2"/>
                                          </p:val>
                                        </p:tav>
                                      </p:tavLst>
                                    </p:anim>
                                    <p:set>
                                      <p:cBhvr>
                                        <p:cTn id="58" dur="1" fill="hold">
                                          <p:stCondLst>
                                            <p:cond delay="499"/>
                                          </p:stCondLst>
                                        </p:cTn>
                                        <p:tgtEl>
                                          <p:spTgt spid="36"/>
                                        </p:tgtEl>
                                        <p:attrNameLst>
                                          <p:attrName>style.visibility</p:attrName>
                                        </p:attrNameLst>
                                      </p:cBhvr>
                                      <p:to>
                                        <p:strVal val="hidden"/>
                                      </p:to>
                                    </p:set>
                                  </p:childTnLst>
                                </p:cTn>
                              </p:par>
                              <p:par>
                                <p:cTn id="59" presetID="22" presetClass="exit" presetSubtype="8" fill="hold" nodeType="withEffect">
                                  <p:stCondLst>
                                    <p:cond delay="500"/>
                                  </p:stCondLst>
                                  <p:childTnLst>
                                    <p:animEffect transition="out" filter="wipe(left)">
                                      <p:cBhvr>
                                        <p:cTn id="60" dur="500"/>
                                        <p:tgtEl>
                                          <p:spTgt spid="74"/>
                                        </p:tgtEl>
                                      </p:cBhvr>
                                    </p:animEffect>
                                    <p:set>
                                      <p:cBhvr>
                                        <p:cTn id="61" dur="1" fill="hold">
                                          <p:stCondLst>
                                            <p:cond delay="499"/>
                                          </p:stCondLst>
                                        </p:cTn>
                                        <p:tgtEl>
                                          <p:spTgt spid="74"/>
                                        </p:tgtEl>
                                        <p:attrNameLst>
                                          <p:attrName>style.visibility</p:attrName>
                                        </p:attrNameLst>
                                      </p:cBhvr>
                                      <p:to>
                                        <p:strVal val="hidden"/>
                                      </p:to>
                                    </p:set>
                                  </p:childTnLst>
                                </p:cTn>
                              </p:par>
                              <p:par>
                                <p:cTn id="62" presetID="22" presetClass="entr" presetSubtype="8" fill="hold" nodeType="withEffect">
                                  <p:stCondLst>
                                    <p:cond delay="500"/>
                                  </p:stCondLst>
                                  <p:childTnLst>
                                    <p:set>
                                      <p:cBhvr>
                                        <p:cTn id="63" dur="1" fill="hold">
                                          <p:stCondLst>
                                            <p:cond delay="0"/>
                                          </p:stCondLst>
                                        </p:cTn>
                                        <p:tgtEl>
                                          <p:spTgt spid="77"/>
                                        </p:tgtEl>
                                        <p:attrNameLst>
                                          <p:attrName>style.visibility</p:attrName>
                                        </p:attrNameLst>
                                      </p:cBhvr>
                                      <p:to>
                                        <p:strVal val="visible"/>
                                      </p:to>
                                    </p:set>
                                    <p:animEffect transition="in" filter="wipe(left)">
                                      <p:cBhvr>
                                        <p:cTn id="64" dur="500"/>
                                        <p:tgtEl>
                                          <p:spTgt spid="77"/>
                                        </p:tgtEl>
                                      </p:cBhvr>
                                    </p:animEffect>
                                  </p:childTnLst>
                                </p:cTn>
                              </p:par>
                            </p:childTnLst>
                          </p:cTn>
                        </p:par>
                        <p:par>
                          <p:cTn id="65" fill="hold">
                            <p:stCondLst>
                              <p:cond delay="3500"/>
                            </p:stCondLst>
                            <p:childTnLst>
                              <p:par>
                                <p:cTn id="66" presetID="2" presetClass="exit" presetSubtype="6" fill="hold" grpId="0" nodeType="afterEffect">
                                  <p:stCondLst>
                                    <p:cond delay="500"/>
                                  </p:stCondLst>
                                  <p:childTnLst>
                                    <p:anim calcmode="lin" valueType="num">
                                      <p:cBhvr additive="base">
                                        <p:cTn id="67" dur="500"/>
                                        <p:tgtEl>
                                          <p:spTgt spid="29"/>
                                        </p:tgtEl>
                                        <p:attrNameLst>
                                          <p:attrName>ppt_x</p:attrName>
                                        </p:attrNameLst>
                                      </p:cBhvr>
                                      <p:tavLst>
                                        <p:tav tm="0">
                                          <p:val>
                                            <p:strVal val="ppt_x"/>
                                          </p:val>
                                        </p:tav>
                                        <p:tav tm="100000">
                                          <p:val>
                                            <p:strVal val="1+ppt_w/2"/>
                                          </p:val>
                                        </p:tav>
                                      </p:tavLst>
                                    </p:anim>
                                    <p:anim calcmode="lin" valueType="num">
                                      <p:cBhvr additive="base">
                                        <p:cTn id="68" dur="500"/>
                                        <p:tgtEl>
                                          <p:spTgt spid="29"/>
                                        </p:tgtEl>
                                        <p:attrNameLst>
                                          <p:attrName>ppt_y</p:attrName>
                                        </p:attrNameLst>
                                      </p:cBhvr>
                                      <p:tavLst>
                                        <p:tav tm="0">
                                          <p:val>
                                            <p:strVal val="ppt_y"/>
                                          </p:val>
                                        </p:tav>
                                        <p:tav tm="100000">
                                          <p:val>
                                            <p:strVal val="1+ppt_h/2"/>
                                          </p:val>
                                        </p:tav>
                                      </p:tavLst>
                                    </p:anim>
                                    <p:set>
                                      <p:cBhvr>
                                        <p:cTn id="69" dur="1" fill="hold">
                                          <p:stCondLst>
                                            <p:cond delay="499"/>
                                          </p:stCondLst>
                                        </p:cTn>
                                        <p:tgtEl>
                                          <p:spTgt spid="29"/>
                                        </p:tgtEl>
                                        <p:attrNameLst>
                                          <p:attrName>style.visibility</p:attrName>
                                        </p:attrNameLst>
                                      </p:cBhvr>
                                      <p:to>
                                        <p:strVal val="hidden"/>
                                      </p:to>
                                    </p:set>
                                  </p:childTnLst>
                                </p:cTn>
                              </p:par>
                              <p:par>
                                <p:cTn id="70" presetID="2" presetClass="exit" presetSubtype="6" fill="hold" nodeType="withEffect">
                                  <p:stCondLst>
                                    <p:cond delay="500"/>
                                  </p:stCondLst>
                                  <p:childTnLst>
                                    <p:anim calcmode="lin" valueType="num">
                                      <p:cBhvr additive="base">
                                        <p:cTn id="71" dur="500"/>
                                        <p:tgtEl>
                                          <p:spTgt spid="25"/>
                                        </p:tgtEl>
                                        <p:attrNameLst>
                                          <p:attrName>ppt_x</p:attrName>
                                        </p:attrNameLst>
                                      </p:cBhvr>
                                      <p:tavLst>
                                        <p:tav tm="0">
                                          <p:val>
                                            <p:strVal val="ppt_x"/>
                                          </p:val>
                                        </p:tav>
                                        <p:tav tm="100000">
                                          <p:val>
                                            <p:strVal val="1+ppt_w/2"/>
                                          </p:val>
                                        </p:tav>
                                      </p:tavLst>
                                    </p:anim>
                                    <p:anim calcmode="lin" valueType="num">
                                      <p:cBhvr additive="base">
                                        <p:cTn id="72" dur="500"/>
                                        <p:tgtEl>
                                          <p:spTgt spid="25"/>
                                        </p:tgtEl>
                                        <p:attrNameLst>
                                          <p:attrName>ppt_y</p:attrName>
                                        </p:attrNameLst>
                                      </p:cBhvr>
                                      <p:tavLst>
                                        <p:tav tm="0">
                                          <p:val>
                                            <p:strVal val="ppt_y"/>
                                          </p:val>
                                        </p:tav>
                                        <p:tav tm="100000">
                                          <p:val>
                                            <p:strVal val="1+ppt_h/2"/>
                                          </p:val>
                                        </p:tav>
                                      </p:tavLst>
                                    </p:anim>
                                    <p:set>
                                      <p:cBhvr>
                                        <p:cTn id="73" dur="1" fill="hold">
                                          <p:stCondLst>
                                            <p:cond delay="499"/>
                                          </p:stCondLst>
                                        </p:cTn>
                                        <p:tgtEl>
                                          <p:spTgt spid="25"/>
                                        </p:tgtEl>
                                        <p:attrNameLst>
                                          <p:attrName>style.visibility</p:attrName>
                                        </p:attrNameLst>
                                      </p:cBhvr>
                                      <p:to>
                                        <p:strVal val="hidden"/>
                                      </p:to>
                                    </p:set>
                                  </p:childTnLst>
                                </p:cTn>
                              </p:par>
                              <p:par>
                                <p:cTn id="74" presetID="2" presetClass="exit" presetSubtype="6" fill="hold" grpId="0" nodeType="withEffect">
                                  <p:stCondLst>
                                    <p:cond delay="500"/>
                                  </p:stCondLst>
                                  <p:childTnLst>
                                    <p:anim calcmode="lin" valueType="num">
                                      <p:cBhvr additive="base">
                                        <p:cTn id="75" dur="500"/>
                                        <p:tgtEl>
                                          <p:spTgt spid="31"/>
                                        </p:tgtEl>
                                        <p:attrNameLst>
                                          <p:attrName>ppt_x</p:attrName>
                                        </p:attrNameLst>
                                      </p:cBhvr>
                                      <p:tavLst>
                                        <p:tav tm="0">
                                          <p:val>
                                            <p:strVal val="ppt_x"/>
                                          </p:val>
                                        </p:tav>
                                        <p:tav tm="100000">
                                          <p:val>
                                            <p:strVal val="1+ppt_w/2"/>
                                          </p:val>
                                        </p:tav>
                                      </p:tavLst>
                                    </p:anim>
                                    <p:anim calcmode="lin" valueType="num">
                                      <p:cBhvr additive="base">
                                        <p:cTn id="76" dur="500"/>
                                        <p:tgtEl>
                                          <p:spTgt spid="31"/>
                                        </p:tgtEl>
                                        <p:attrNameLst>
                                          <p:attrName>ppt_y</p:attrName>
                                        </p:attrNameLst>
                                      </p:cBhvr>
                                      <p:tavLst>
                                        <p:tav tm="0">
                                          <p:val>
                                            <p:strVal val="ppt_y"/>
                                          </p:val>
                                        </p:tav>
                                        <p:tav tm="100000">
                                          <p:val>
                                            <p:strVal val="1+ppt_h/2"/>
                                          </p:val>
                                        </p:tav>
                                      </p:tavLst>
                                    </p:anim>
                                    <p:set>
                                      <p:cBhvr>
                                        <p:cTn id="77" dur="1" fill="hold">
                                          <p:stCondLst>
                                            <p:cond delay="499"/>
                                          </p:stCondLst>
                                        </p:cTn>
                                        <p:tgtEl>
                                          <p:spTgt spid="31"/>
                                        </p:tgtEl>
                                        <p:attrNameLst>
                                          <p:attrName>style.visibility</p:attrName>
                                        </p:attrNameLst>
                                      </p:cBhvr>
                                      <p:to>
                                        <p:strVal val="hidden"/>
                                      </p:to>
                                    </p:set>
                                  </p:childTnLst>
                                </p:cTn>
                              </p:par>
                              <p:par>
                                <p:cTn id="78" presetID="22" presetClass="exit" presetSubtype="8" fill="hold" nodeType="withEffect">
                                  <p:stCondLst>
                                    <p:cond delay="500"/>
                                  </p:stCondLst>
                                  <p:childTnLst>
                                    <p:animEffect transition="out" filter="wipe(left)">
                                      <p:cBhvr>
                                        <p:cTn id="79" dur="500"/>
                                        <p:tgtEl>
                                          <p:spTgt spid="77"/>
                                        </p:tgtEl>
                                      </p:cBhvr>
                                    </p:animEffect>
                                    <p:set>
                                      <p:cBhvr>
                                        <p:cTn id="80" dur="1" fill="hold">
                                          <p:stCondLst>
                                            <p:cond delay="499"/>
                                          </p:stCondLst>
                                        </p:cTn>
                                        <p:tgtEl>
                                          <p:spTgt spid="77"/>
                                        </p:tgtEl>
                                        <p:attrNameLst>
                                          <p:attrName>style.visibility</p:attrName>
                                        </p:attrNameLst>
                                      </p:cBhvr>
                                      <p:to>
                                        <p:strVal val="hidden"/>
                                      </p:to>
                                    </p:set>
                                  </p:childTnLst>
                                </p:cTn>
                              </p:par>
                            </p:childTnLst>
                          </p:cTn>
                        </p:par>
                        <p:par>
                          <p:cTn id="81" fill="hold">
                            <p:stCondLst>
                              <p:cond delay="4500"/>
                            </p:stCondLst>
                            <p:childTnLst>
                              <p:par>
                                <p:cTn id="82" presetID="9" presetClass="entr" presetSubtype="0" fill="hold" grpId="0" nodeType="afterEffect">
                                  <p:stCondLst>
                                    <p:cond delay="0"/>
                                  </p:stCondLst>
                                  <p:childTnLst>
                                    <p:set>
                                      <p:cBhvr>
                                        <p:cTn id="83" dur="1" fill="hold">
                                          <p:stCondLst>
                                            <p:cond delay="0"/>
                                          </p:stCondLst>
                                        </p:cTn>
                                        <p:tgtEl>
                                          <p:spTgt spid="81"/>
                                        </p:tgtEl>
                                        <p:attrNameLst>
                                          <p:attrName>style.visibility</p:attrName>
                                        </p:attrNameLst>
                                      </p:cBhvr>
                                      <p:to>
                                        <p:strVal val="visible"/>
                                      </p:to>
                                    </p:set>
                                    <p:animEffect transition="in" filter="dissolve">
                                      <p:cBhvr>
                                        <p:cTn id="84"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5" grpId="0"/>
      <p:bldP spid="33" grpId="0"/>
      <p:bldP spid="31" grpId="0"/>
      <p:bldP spid="29" grpId="0"/>
      <p:bldP spid="32" grpId="0"/>
      <p:bldP spid="34" grpId="0"/>
      <p:bldP spid="36"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423E5-2081-436B-AC11-F8A2D82D4675}"/>
              </a:ext>
            </a:extLst>
          </p:cNvPr>
          <p:cNvSpPr>
            <a:spLocks noGrp="1"/>
          </p:cNvSpPr>
          <p:nvPr>
            <p:ph type="title"/>
          </p:nvPr>
        </p:nvSpPr>
        <p:spPr>
          <a:xfrm>
            <a:off x="2835894" y="254286"/>
            <a:ext cx="5934074" cy="533400"/>
          </a:xfrm>
        </p:spPr>
        <p:txBody>
          <a:bodyPr/>
          <a:lstStyle/>
          <a:p>
            <a:r>
              <a:rPr lang="en-US" dirty="0"/>
              <a:t>Is Not Sufficient</a:t>
            </a:r>
          </a:p>
        </p:txBody>
      </p:sp>
      <p:sp>
        <p:nvSpPr>
          <p:cNvPr id="3" name="Content Placeholder 2">
            <a:extLst>
              <a:ext uri="{FF2B5EF4-FFF2-40B4-BE49-F238E27FC236}">
                <a16:creationId xmlns:a16="http://schemas.microsoft.com/office/drawing/2014/main" id="{6A4692F0-E04E-46C4-8BEB-E50EC94A923B}"/>
              </a:ext>
            </a:extLst>
          </p:cNvPr>
          <p:cNvSpPr>
            <a:spLocks noGrp="1"/>
          </p:cNvSpPr>
          <p:nvPr>
            <p:ph idx="1"/>
          </p:nvPr>
        </p:nvSpPr>
        <p:spPr>
          <a:xfrm>
            <a:off x="381000" y="914400"/>
            <a:ext cx="8534400" cy="5181600"/>
          </a:xfrm>
        </p:spPr>
        <p:txBody>
          <a:bodyPr/>
          <a:lstStyle/>
          <a:p>
            <a:r>
              <a:rPr lang="en-US" dirty="0"/>
              <a:t>Information from other events is often necessary in the </a:t>
            </a:r>
            <a:r>
              <a:rPr lang="en-US" u="sng" dirty="0"/>
              <a:t>learning</a:t>
            </a:r>
            <a:r>
              <a:rPr lang="en-US" dirty="0"/>
              <a:t> phase.</a:t>
            </a:r>
          </a:p>
          <a:p>
            <a:endParaRPr lang="en-US" dirty="0"/>
          </a:p>
          <a:p>
            <a:pPr lvl="1"/>
            <a:r>
              <a:rPr lang="en-US" dirty="0"/>
              <a:t>…</a:t>
            </a:r>
            <a:r>
              <a:rPr lang="en-US" b="1" dirty="0">
                <a:solidFill>
                  <a:srgbClr val="FF0000"/>
                </a:solidFill>
              </a:rPr>
              <a:t>ripping</a:t>
            </a:r>
            <a:r>
              <a:rPr lang="en-US" dirty="0">
                <a:solidFill>
                  <a:srgbClr val="FF0000"/>
                </a:solidFill>
              </a:rPr>
              <a:t> </a:t>
            </a:r>
            <a:r>
              <a:rPr lang="en-US" dirty="0"/>
              <a:t>two houses…firefighters </a:t>
            </a:r>
            <a:r>
              <a:rPr lang="en-US" b="1" dirty="0">
                <a:solidFill>
                  <a:srgbClr val="FF0000"/>
                </a:solidFill>
              </a:rPr>
              <a:t>ordered</a:t>
            </a:r>
            <a:r>
              <a:rPr lang="en-US" dirty="0">
                <a:solidFill>
                  <a:srgbClr val="FF0000"/>
                </a:solidFill>
              </a:rPr>
              <a:t> </a:t>
            </a:r>
            <a:r>
              <a:rPr lang="en-US" dirty="0"/>
              <a:t>the evacuation of nearby homes… </a:t>
            </a:r>
            <a:endParaRPr lang="en-US" i="1" dirty="0"/>
          </a:p>
          <a:p>
            <a:pPr lvl="2"/>
            <a:r>
              <a:rPr lang="en-US" dirty="0"/>
              <a:t>Q: (</a:t>
            </a:r>
            <a:r>
              <a:rPr lang="en-US" dirty="0">
                <a:solidFill>
                  <a:srgbClr val="FF0000"/>
                </a:solidFill>
              </a:rPr>
              <a:t>ripping</a:t>
            </a:r>
            <a:r>
              <a:rPr lang="en-US" dirty="0"/>
              <a:t>, </a:t>
            </a:r>
            <a:r>
              <a:rPr lang="en-US" dirty="0">
                <a:solidFill>
                  <a:srgbClr val="FF0000"/>
                </a:solidFill>
              </a:rPr>
              <a:t>ordered</a:t>
            </a:r>
            <a:r>
              <a:rPr lang="en-US" dirty="0"/>
              <a:t>)=? </a:t>
            </a:r>
            <a:r>
              <a:rPr lang="en-US" sz="1400" i="1" dirty="0"/>
              <a:t>(A: by annotation, it’s </a:t>
            </a:r>
            <a:r>
              <a:rPr lang="en-US" sz="1400" i="1" dirty="0">
                <a:latin typeface="Courier" charset="0"/>
                <a:ea typeface="Courier" charset="0"/>
                <a:cs typeface="Courier" charset="0"/>
              </a:rPr>
              <a:t>BEFORE</a:t>
            </a:r>
            <a:r>
              <a:rPr lang="en-US" sz="1400" i="1" dirty="0"/>
              <a:t>)</a:t>
            </a:r>
          </a:p>
          <a:p>
            <a:pPr lvl="2"/>
            <a:r>
              <a:rPr lang="en-US" dirty="0"/>
              <a:t>So, training on this instance using local information leads to </a:t>
            </a:r>
            <a:r>
              <a:rPr lang="en-US" u="sng" dirty="0"/>
              <a:t>overfitting</a:t>
            </a:r>
          </a:p>
          <a:p>
            <a:pPr lvl="1"/>
            <a:r>
              <a:rPr lang="en-US" dirty="0"/>
              <a:t>(</a:t>
            </a:r>
            <a:r>
              <a:rPr lang="en-US" dirty="0">
                <a:solidFill>
                  <a:srgbClr val="FF0000"/>
                </a:solidFill>
              </a:rPr>
              <a:t>ripping</a:t>
            </a:r>
            <a:r>
              <a:rPr lang="en-US" dirty="0"/>
              <a:t>, </a:t>
            </a:r>
            <a:r>
              <a:rPr lang="en-US" dirty="0">
                <a:solidFill>
                  <a:srgbClr val="0070C0"/>
                </a:solidFill>
              </a:rPr>
              <a:t>cascaded</a:t>
            </a:r>
            <a:r>
              <a:rPr lang="en-US" dirty="0"/>
              <a:t>)=</a:t>
            </a:r>
            <a:r>
              <a:rPr lang="en-US" dirty="0">
                <a:latin typeface="Courier" charset="0"/>
                <a:ea typeface="Courier" charset="0"/>
                <a:cs typeface="Courier" charset="0"/>
              </a:rPr>
              <a:t>INCLUDED</a:t>
            </a:r>
            <a:r>
              <a:rPr lang="en-US" dirty="0"/>
              <a:t> and (</a:t>
            </a:r>
            <a:r>
              <a:rPr lang="en-US" dirty="0">
                <a:solidFill>
                  <a:srgbClr val="0070C0"/>
                </a:solidFill>
              </a:rPr>
              <a:t>cascaded</a:t>
            </a:r>
            <a:r>
              <a:rPr lang="en-US" dirty="0"/>
              <a:t>, </a:t>
            </a:r>
            <a:r>
              <a:rPr lang="en-US" dirty="0">
                <a:solidFill>
                  <a:srgbClr val="FF0000"/>
                </a:solidFill>
              </a:rPr>
              <a:t>ordered</a:t>
            </a:r>
            <a:r>
              <a:rPr lang="en-US" dirty="0"/>
              <a:t>)=</a:t>
            </a:r>
            <a:r>
              <a:rPr lang="en-US" dirty="0">
                <a:latin typeface="Courier" charset="0"/>
                <a:ea typeface="Courier" charset="0"/>
                <a:cs typeface="Courier" charset="0"/>
              </a:rPr>
              <a:t>BEFORE </a:t>
            </a:r>
            <a:r>
              <a:rPr lang="en-US" dirty="0">
                <a:latin typeface="Courier" charset="0"/>
                <a:ea typeface="Courier" charset="0"/>
                <a:cs typeface="Courier" charset="0"/>
                <a:sym typeface="Wingdings"/>
              </a:rPr>
              <a:t></a:t>
            </a:r>
            <a:r>
              <a:rPr lang="en-US" dirty="0"/>
              <a:t> (</a:t>
            </a:r>
            <a:r>
              <a:rPr lang="en-US" dirty="0">
                <a:solidFill>
                  <a:srgbClr val="FF0000"/>
                </a:solidFill>
              </a:rPr>
              <a:t>ripping</a:t>
            </a:r>
            <a:r>
              <a:rPr lang="en-US" dirty="0"/>
              <a:t>, </a:t>
            </a:r>
            <a:r>
              <a:rPr lang="en-US" dirty="0">
                <a:solidFill>
                  <a:srgbClr val="FF0000"/>
                </a:solidFill>
              </a:rPr>
              <a:t>ordered</a:t>
            </a:r>
            <a:r>
              <a:rPr lang="en-US" dirty="0"/>
              <a:t>)=</a:t>
            </a:r>
            <a:r>
              <a:rPr lang="en-US" dirty="0">
                <a:latin typeface="Courier" charset="0"/>
                <a:ea typeface="Courier" charset="0"/>
                <a:cs typeface="Courier" charset="0"/>
              </a:rPr>
              <a:t>BEFORE</a:t>
            </a:r>
            <a:endParaRPr lang="en-US" dirty="0"/>
          </a:p>
        </p:txBody>
      </p:sp>
      <p:sp>
        <p:nvSpPr>
          <p:cNvPr id="5" name="TextBox 4">
            <a:extLst>
              <a:ext uri="{FF2B5EF4-FFF2-40B4-BE49-F238E27FC236}">
                <a16:creationId xmlns:a16="http://schemas.microsoft.com/office/drawing/2014/main" id="{99D73CAA-E3E3-434F-8F9E-B3634BFFB49E}"/>
              </a:ext>
            </a:extLst>
          </p:cNvPr>
          <p:cNvSpPr txBox="1"/>
          <p:nvPr/>
        </p:nvSpPr>
        <p:spPr>
          <a:xfrm>
            <a:off x="152400" y="1752600"/>
            <a:ext cx="3719288" cy="338554"/>
          </a:xfrm>
          <a:prstGeom prst="rect">
            <a:avLst/>
          </a:prstGeom>
          <a:noFill/>
        </p:spPr>
        <p:txBody>
          <a:bodyPr wrap="none" rtlCol="0">
            <a:spAutoFit/>
          </a:bodyPr>
          <a:lstStyle/>
          <a:p>
            <a:r>
              <a:rPr lang="en-US" sz="1600" dirty="0">
                <a:solidFill>
                  <a:srgbClr val="7030A0"/>
                </a:solidFill>
              </a:rPr>
              <a:t>tons of earth </a:t>
            </a:r>
            <a:r>
              <a:rPr lang="en-US" sz="1600" dirty="0">
                <a:solidFill>
                  <a:srgbClr val="0070C0"/>
                </a:solidFill>
              </a:rPr>
              <a:t>cascaded </a:t>
            </a:r>
            <a:r>
              <a:rPr lang="en-US" sz="1600" dirty="0">
                <a:solidFill>
                  <a:srgbClr val="7030A0"/>
                </a:solidFill>
              </a:rPr>
              <a:t>down a hillside,</a:t>
            </a:r>
          </a:p>
        </p:txBody>
      </p:sp>
      <p:grpSp>
        <p:nvGrpSpPr>
          <p:cNvPr id="12" name="Group 11">
            <a:extLst>
              <a:ext uri="{FF2B5EF4-FFF2-40B4-BE49-F238E27FC236}">
                <a16:creationId xmlns:a16="http://schemas.microsoft.com/office/drawing/2014/main" id="{D273E3CA-8BB4-4B86-B91D-FFB3C0FBB87D}"/>
              </a:ext>
            </a:extLst>
          </p:cNvPr>
          <p:cNvGrpSpPr/>
          <p:nvPr/>
        </p:nvGrpSpPr>
        <p:grpSpPr>
          <a:xfrm>
            <a:off x="609227" y="4724400"/>
            <a:ext cx="3581400" cy="1055133"/>
            <a:chOff x="-5105400" y="2901434"/>
            <a:chExt cx="3581400" cy="1055133"/>
          </a:xfrm>
        </p:grpSpPr>
        <p:cxnSp>
          <p:nvCxnSpPr>
            <p:cNvPr id="6" name="Straight Arrow Connector 5">
              <a:extLst>
                <a:ext uri="{FF2B5EF4-FFF2-40B4-BE49-F238E27FC236}">
                  <a16:creationId xmlns:a16="http://schemas.microsoft.com/office/drawing/2014/main" id="{858A82AE-1D57-49BF-9258-2785122378EC}"/>
                </a:ext>
              </a:extLst>
            </p:cNvPr>
            <p:cNvCxnSpPr/>
            <p:nvPr/>
          </p:nvCxnSpPr>
          <p:spPr>
            <a:xfrm>
              <a:off x="-5105400" y="3429000"/>
              <a:ext cx="3581400" cy="0"/>
            </a:xfrm>
            <a:prstGeom prst="straightConnector1">
              <a:avLst/>
            </a:prstGeom>
            <a:ln>
              <a:solidFill>
                <a:srgbClr val="A7001B"/>
              </a:solidFill>
              <a:tailEnd type="triangle"/>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7603DF52-E395-4713-B8B9-059283B5B8B6}"/>
                </a:ext>
              </a:extLst>
            </p:cNvPr>
            <p:cNvSpPr txBox="1"/>
            <p:nvPr/>
          </p:nvSpPr>
          <p:spPr>
            <a:xfrm>
              <a:off x="-4648200" y="2901434"/>
              <a:ext cx="877163" cy="369332"/>
            </a:xfrm>
            <a:prstGeom prst="rect">
              <a:avLst/>
            </a:prstGeom>
            <a:noFill/>
          </p:spPr>
          <p:txBody>
            <a:bodyPr wrap="none" rtlCol="0">
              <a:spAutoFit/>
            </a:bodyPr>
            <a:lstStyle/>
            <a:p>
              <a:r>
                <a:rPr lang="en-US" dirty="0">
                  <a:solidFill>
                    <a:srgbClr val="002060"/>
                  </a:solidFill>
                </a:rPr>
                <a:t>ripping</a:t>
              </a:r>
            </a:p>
          </p:txBody>
        </p:sp>
        <p:sp>
          <p:nvSpPr>
            <p:cNvPr id="8" name="TextBox 7">
              <a:extLst>
                <a:ext uri="{FF2B5EF4-FFF2-40B4-BE49-F238E27FC236}">
                  <a16:creationId xmlns:a16="http://schemas.microsoft.com/office/drawing/2014/main" id="{3B20816E-9B8B-41E6-B8DD-4D19EAB7FE99}"/>
                </a:ext>
              </a:extLst>
            </p:cNvPr>
            <p:cNvSpPr txBox="1"/>
            <p:nvPr/>
          </p:nvSpPr>
          <p:spPr>
            <a:xfrm>
              <a:off x="-3314700" y="2901434"/>
              <a:ext cx="979755" cy="369332"/>
            </a:xfrm>
            <a:prstGeom prst="rect">
              <a:avLst/>
            </a:prstGeom>
            <a:noFill/>
          </p:spPr>
          <p:txBody>
            <a:bodyPr wrap="none" rtlCol="0">
              <a:spAutoFit/>
            </a:bodyPr>
            <a:lstStyle/>
            <a:p>
              <a:r>
                <a:rPr lang="en-US" dirty="0">
                  <a:solidFill>
                    <a:srgbClr val="002060"/>
                  </a:solidFill>
                </a:rPr>
                <a:t>ordered</a:t>
              </a:r>
            </a:p>
          </p:txBody>
        </p:sp>
        <p:sp>
          <p:nvSpPr>
            <p:cNvPr id="9" name="TextBox 8">
              <a:extLst>
                <a:ext uri="{FF2B5EF4-FFF2-40B4-BE49-F238E27FC236}">
                  <a16:creationId xmlns:a16="http://schemas.microsoft.com/office/drawing/2014/main" id="{3A7FB579-5B3B-4CAA-B552-57207E32E320}"/>
                </a:ext>
              </a:extLst>
            </p:cNvPr>
            <p:cNvSpPr txBox="1"/>
            <p:nvPr/>
          </p:nvSpPr>
          <p:spPr>
            <a:xfrm>
              <a:off x="-4658032" y="3587235"/>
              <a:ext cx="979755" cy="369332"/>
            </a:xfrm>
            <a:prstGeom prst="rect">
              <a:avLst/>
            </a:prstGeom>
            <a:noFill/>
          </p:spPr>
          <p:txBody>
            <a:bodyPr wrap="none" rtlCol="0">
              <a:spAutoFit/>
            </a:bodyPr>
            <a:lstStyle/>
            <a:p>
              <a:r>
                <a:rPr lang="en-US" dirty="0">
                  <a:solidFill>
                    <a:srgbClr val="002060"/>
                  </a:solidFill>
                </a:rPr>
                <a:t>ordered</a:t>
              </a:r>
            </a:p>
          </p:txBody>
        </p:sp>
        <p:sp>
          <p:nvSpPr>
            <p:cNvPr id="10" name="TextBox 9">
              <a:extLst>
                <a:ext uri="{FF2B5EF4-FFF2-40B4-BE49-F238E27FC236}">
                  <a16:creationId xmlns:a16="http://schemas.microsoft.com/office/drawing/2014/main" id="{88C5B2D2-053B-4306-B17C-CE2F64CB0BA8}"/>
                </a:ext>
              </a:extLst>
            </p:cNvPr>
            <p:cNvSpPr txBox="1"/>
            <p:nvPr/>
          </p:nvSpPr>
          <p:spPr>
            <a:xfrm>
              <a:off x="-3263405" y="3587235"/>
              <a:ext cx="877163" cy="369332"/>
            </a:xfrm>
            <a:prstGeom prst="rect">
              <a:avLst/>
            </a:prstGeom>
            <a:noFill/>
          </p:spPr>
          <p:txBody>
            <a:bodyPr wrap="none" rtlCol="0">
              <a:spAutoFit/>
            </a:bodyPr>
            <a:lstStyle/>
            <a:p>
              <a:r>
                <a:rPr lang="en-US" dirty="0">
                  <a:solidFill>
                    <a:srgbClr val="002060"/>
                  </a:solidFill>
                </a:rPr>
                <a:t>ripping</a:t>
              </a:r>
            </a:p>
          </p:txBody>
        </p:sp>
        <p:sp>
          <p:nvSpPr>
            <p:cNvPr id="11" name="TextBox 10">
              <a:extLst>
                <a:ext uri="{FF2B5EF4-FFF2-40B4-BE49-F238E27FC236}">
                  <a16:creationId xmlns:a16="http://schemas.microsoft.com/office/drawing/2014/main" id="{699FC58B-E499-4C88-B370-5D3F121FB404}"/>
                </a:ext>
              </a:extLst>
            </p:cNvPr>
            <p:cNvSpPr txBox="1"/>
            <p:nvPr/>
          </p:nvSpPr>
          <p:spPr>
            <a:xfrm>
              <a:off x="-3697719" y="3094367"/>
              <a:ext cx="412292" cy="584775"/>
            </a:xfrm>
            <a:prstGeom prst="rect">
              <a:avLst/>
            </a:prstGeom>
            <a:noFill/>
          </p:spPr>
          <p:txBody>
            <a:bodyPr wrap="none" rtlCol="0">
              <a:spAutoFit/>
            </a:bodyPr>
            <a:lstStyle/>
            <a:p>
              <a:r>
                <a:rPr lang="en-US" sz="3200" dirty="0">
                  <a:solidFill>
                    <a:srgbClr val="002060"/>
                  </a:solidFill>
                </a:rPr>
                <a:t>?</a:t>
              </a:r>
            </a:p>
          </p:txBody>
        </p:sp>
      </p:grpSp>
      <p:grpSp>
        <p:nvGrpSpPr>
          <p:cNvPr id="34" name="Group 33">
            <a:extLst>
              <a:ext uri="{FF2B5EF4-FFF2-40B4-BE49-F238E27FC236}">
                <a16:creationId xmlns:a16="http://schemas.microsoft.com/office/drawing/2014/main" id="{C53D4241-E862-44AD-91E0-1AE4EC43A1ED}"/>
              </a:ext>
            </a:extLst>
          </p:cNvPr>
          <p:cNvGrpSpPr/>
          <p:nvPr/>
        </p:nvGrpSpPr>
        <p:grpSpPr>
          <a:xfrm>
            <a:off x="5167786" y="4724400"/>
            <a:ext cx="3581400" cy="1198586"/>
            <a:chOff x="-5105400" y="4876800"/>
            <a:chExt cx="3581400" cy="1198586"/>
          </a:xfrm>
        </p:grpSpPr>
        <p:grpSp>
          <p:nvGrpSpPr>
            <p:cNvPr id="13" name="Group 12">
              <a:extLst>
                <a:ext uri="{FF2B5EF4-FFF2-40B4-BE49-F238E27FC236}">
                  <a16:creationId xmlns:a16="http://schemas.microsoft.com/office/drawing/2014/main" id="{CE9AC7EB-5258-46BE-8922-984BD8ED2AC5}"/>
                </a:ext>
              </a:extLst>
            </p:cNvPr>
            <p:cNvGrpSpPr/>
            <p:nvPr/>
          </p:nvGrpSpPr>
          <p:grpSpPr>
            <a:xfrm>
              <a:off x="-5105400" y="4876800"/>
              <a:ext cx="3581400" cy="1198586"/>
              <a:chOff x="-5105400" y="2901434"/>
              <a:chExt cx="3581400" cy="1198586"/>
            </a:xfrm>
          </p:grpSpPr>
          <p:cxnSp>
            <p:nvCxnSpPr>
              <p:cNvPr id="14" name="Straight Arrow Connector 13">
                <a:extLst>
                  <a:ext uri="{FF2B5EF4-FFF2-40B4-BE49-F238E27FC236}">
                    <a16:creationId xmlns:a16="http://schemas.microsoft.com/office/drawing/2014/main" id="{AA59A54E-69CC-4110-875D-1321EF3474EE}"/>
                  </a:ext>
                </a:extLst>
              </p:cNvPr>
              <p:cNvCxnSpPr/>
              <p:nvPr/>
            </p:nvCxnSpPr>
            <p:spPr>
              <a:xfrm>
                <a:off x="-5105400" y="3429000"/>
                <a:ext cx="3581400" cy="0"/>
              </a:xfrm>
              <a:prstGeom prst="straightConnector1">
                <a:avLst/>
              </a:prstGeom>
              <a:ln>
                <a:solidFill>
                  <a:srgbClr val="A7001B"/>
                </a:solidFill>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8A18C202-0690-4D36-8A57-92B252CC6383}"/>
                  </a:ext>
                </a:extLst>
              </p:cNvPr>
              <p:cNvSpPr txBox="1"/>
              <p:nvPr/>
            </p:nvSpPr>
            <p:spPr>
              <a:xfrm>
                <a:off x="-4682613" y="3730688"/>
                <a:ext cx="877163" cy="369332"/>
              </a:xfrm>
              <a:prstGeom prst="rect">
                <a:avLst/>
              </a:prstGeom>
              <a:noFill/>
            </p:spPr>
            <p:txBody>
              <a:bodyPr wrap="none" rtlCol="0">
                <a:spAutoFit/>
              </a:bodyPr>
              <a:lstStyle/>
              <a:p>
                <a:r>
                  <a:rPr lang="en-US" dirty="0">
                    <a:solidFill>
                      <a:srgbClr val="002060"/>
                    </a:solidFill>
                  </a:rPr>
                  <a:t>ripping</a:t>
                </a:r>
              </a:p>
            </p:txBody>
          </p:sp>
          <p:sp>
            <p:nvSpPr>
              <p:cNvPr id="16" name="TextBox 15">
                <a:extLst>
                  <a:ext uri="{FF2B5EF4-FFF2-40B4-BE49-F238E27FC236}">
                    <a16:creationId xmlns:a16="http://schemas.microsoft.com/office/drawing/2014/main" id="{DF6A1C92-FB1E-452B-BB37-8DC52D88B74F}"/>
                  </a:ext>
                </a:extLst>
              </p:cNvPr>
              <p:cNvSpPr txBox="1"/>
              <p:nvPr/>
            </p:nvSpPr>
            <p:spPr>
              <a:xfrm>
                <a:off x="-3062375" y="2901434"/>
                <a:ext cx="979755" cy="369332"/>
              </a:xfrm>
              <a:prstGeom prst="rect">
                <a:avLst/>
              </a:prstGeom>
              <a:noFill/>
            </p:spPr>
            <p:txBody>
              <a:bodyPr wrap="none" rtlCol="0">
                <a:spAutoFit/>
              </a:bodyPr>
              <a:lstStyle/>
              <a:p>
                <a:r>
                  <a:rPr lang="en-US" dirty="0">
                    <a:solidFill>
                      <a:srgbClr val="002060"/>
                    </a:solidFill>
                  </a:rPr>
                  <a:t>ordered</a:t>
                </a:r>
              </a:p>
            </p:txBody>
          </p:sp>
          <p:sp>
            <p:nvSpPr>
              <p:cNvPr id="20" name="TextBox 19">
                <a:extLst>
                  <a:ext uri="{FF2B5EF4-FFF2-40B4-BE49-F238E27FC236}">
                    <a16:creationId xmlns:a16="http://schemas.microsoft.com/office/drawing/2014/main" id="{B98CE8A9-DDB9-48C7-95F5-28FB90161200}"/>
                  </a:ext>
                </a:extLst>
              </p:cNvPr>
              <p:cNvSpPr txBox="1"/>
              <p:nvPr/>
            </p:nvSpPr>
            <p:spPr>
              <a:xfrm>
                <a:off x="-4754213" y="2904891"/>
                <a:ext cx="1172116" cy="369332"/>
              </a:xfrm>
              <a:prstGeom prst="rect">
                <a:avLst/>
              </a:prstGeom>
              <a:noFill/>
            </p:spPr>
            <p:txBody>
              <a:bodyPr wrap="none" rtlCol="0">
                <a:spAutoFit/>
              </a:bodyPr>
              <a:lstStyle/>
              <a:p>
                <a:r>
                  <a:rPr lang="en-US" dirty="0">
                    <a:solidFill>
                      <a:srgbClr val="002060"/>
                    </a:solidFill>
                  </a:rPr>
                  <a:t>cascaded</a:t>
                </a:r>
              </a:p>
            </p:txBody>
          </p:sp>
        </p:grpSp>
        <p:cxnSp>
          <p:nvCxnSpPr>
            <p:cNvPr id="22" name="Straight Connector 21">
              <a:extLst>
                <a:ext uri="{FF2B5EF4-FFF2-40B4-BE49-F238E27FC236}">
                  <a16:creationId xmlns:a16="http://schemas.microsoft.com/office/drawing/2014/main" id="{9798B3E3-AC46-457B-9C7F-AC794D67C297}"/>
                </a:ext>
              </a:extLst>
            </p:cNvPr>
            <p:cNvCxnSpPr>
              <a:cxnSpLocks/>
            </p:cNvCxnSpPr>
            <p:nvPr/>
          </p:nvCxnSpPr>
          <p:spPr>
            <a:xfrm>
              <a:off x="-3491573"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3FF83C6A-4B53-49D9-9D9C-8FDA10238B3F}"/>
                </a:ext>
              </a:extLst>
            </p:cNvPr>
            <p:cNvCxnSpPr>
              <a:cxnSpLocks/>
            </p:cNvCxnSpPr>
            <p:nvPr/>
          </p:nvCxnSpPr>
          <p:spPr>
            <a:xfrm>
              <a:off x="-4419600" y="5404366"/>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B74B6E31-3AE6-4889-8CCB-2EBA573EDCB8}"/>
                </a:ext>
              </a:extLst>
            </p:cNvPr>
            <p:cNvCxnSpPr>
              <a:cxnSpLocks/>
            </p:cNvCxnSpPr>
            <p:nvPr/>
          </p:nvCxnSpPr>
          <p:spPr>
            <a:xfrm>
              <a:off x="-4089497" y="5404366"/>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49EBC9B2-7830-44B9-A45B-893722E69C22}"/>
                </a:ext>
              </a:extLst>
            </p:cNvPr>
            <p:cNvCxnSpPr>
              <a:cxnSpLocks/>
            </p:cNvCxnSpPr>
            <p:nvPr/>
          </p:nvCxnSpPr>
          <p:spPr>
            <a:xfrm>
              <a:off x="-3060614"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C3BB5E95-AC33-412A-910D-D244E5AB2CAA}"/>
                </a:ext>
              </a:extLst>
            </p:cNvPr>
            <p:cNvCxnSpPr>
              <a:cxnSpLocks/>
            </p:cNvCxnSpPr>
            <p:nvPr/>
          </p:nvCxnSpPr>
          <p:spPr>
            <a:xfrm>
              <a:off x="-2082620"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1EBCAB9D-535F-431B-AB72-C12077EF6C6B}"/>
                </a:ext>
              </a:extLst>
            </p:cNvPr>
            <p:cNvCxnSpPr>
              <a:cxnSpLocks/>
            </p:cNvCxnSpPr>
            <p:nvPr/>
          </p:nvCxnSpPr>
          <p:spPr>
            <a:xfrm>
              <a:off x="-4953000" y="5064923"/>
              <a:ext cx="0" cy="339443"/>
            </a:xfrm>
            <a:prstGeom prst="line">
              <a:avLst/>
            </a:prstGeom>
          </p:spPr>
          <p:style>
            <a:lnRef idx="3">
              <a:schemeClr val="dk1"/>
            </a:lnRef>
            <a:fillRef idx="0">
              <a:schemeClr val="dk1"/>
            </a:fillRef>
            <a:effectRef idx="2">
              <a:schemeClr val="dk1"/>
            </a:effectRef>
            <a:fontRef idx="minor">
              <a:schemeClr val="tx1"/>
            </a:fontRef>
          </p:style>
        </p:cxnSp>
      </p:grpSp>
      <p:sp>
        <p:nvSpPr>
          <p:cNvPr id="25" name="TextBox 24">
            <a:extLst>
              <a:ext uri="{FF2B5EF4-FFF2-40B4-BE49-F238E27FC236}">
                <a16:creationId xmlns:a16="http://schemas.microsoft.com/office/drawing/2014/main" id="{9715C1E2-4E26-524C-A43B-B07BF570BB85}"/>
              </a:ext>
            </a:extLst>
          </p:cNvPr>
          <p:cNvSpPr txBox="1"/>
          <p:nvPr/>
        </p:nvSpPr>
        <p:spPr>
          <a:xfrm>
            <a:off x="676274" y="264466"/>
            <a:ext cx="2277355" cy="523220"/>
          </a:xfrm>
          <a:prstGeom prst="rect">
            <a:avLst/>
          </a:prstGeom>
          <a:noFill/>
        </p:spPr>
        <p:txBody>
          <a:bodyPr wrap="none" rtlCol="0">
            <a:spAutoFit/>
          </a:bodyPr>
          <a:lstStyle/>
          <a:p>
            <a:r>
              <a:rPr lang="en-US" sz="2800" cap="small" dirty="0">
                <a:solidFill>
                  <a:srgbClr val="A7001B"/>
                </a:solidFill>
                <a:latin typeface="Calibri" panose="020F0502020204030204" pitchFamily="34" charset="0"/>
                <a:ea typeface="+mj-ea"/>
                <a:cs typeface="Calibri" panose="020F0502020204030204" pitchFamily="34" charset="0"/>
              </a:rPr>
              <a:t>Local Learning</a:t>
            </a:r>
            <a:endParaRPr lang="en-US" sz="2000" dirty="0"/>
          </a:p>
        </p:txBody>
      </p:sp>
    </p:spTree>
    <p:extLst>
      <p:ext uri="{BB962C8B-B14F-4D97-AF65-F5344CB8AC3E}">
        <p14:creationId xmlns:p14="http://schemas.microsoft.com/office/powerpoint/2010/main" val="1613931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par>
                          <p:cTn id="39" fill="hold">
                            <p:stCondLst>
                              <p:cond delay="0"/>
                            </p:stCondLst>
                            <p:childTnLst>
                              <p:par>
                                <p:cTn id="40" presetID="22" presetClass="entr" presetSubtype="8"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11"/>
              <p:cNvSpPr/>
              <p:nvPr/>
            </p:nvSpPr>
            <p:spPr>
              <a:xfrm>
                <a:off x="5486400" y="2597722"/>
                <a:ext cx="2575129" cy="6585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chemeClr val="tx1"/>
                              </a:solidFill>
                              <a:latin typeface="Cambria Math" panose="02040503050406030204" pitchFamily="18" charset="0"/>
                              <a:cs typeface="Calibri" panose="020F0502020204030204" pitchFamily="34" charset="0"/>
                            </a:rPr>
                          </m:ctrlPr>
                        </m:accPr>
                        <m:e>
                          <m:r>
                            <a:rPr lang="en-US" sz="2400" i="1">
                              <a:solidFill>
                                <a:schemeClr val="tx1"/>
                              </a:solidFill>
                              <a:latin typeface="Cambria Math" panose="02040503050406030204" pitchFamily="18" charset="0"/>
                              <a:cs typeface="Calibri" panose="020F0502020204030204" pitchFamily="34" charset="0"/>
                            </a:rPr>
                            <m:t>𝑌</m:t>
                          </m:r>
                        </m:e>
                      </m:acc>
                      <m:r>
                        <a:rPr lang="en-US" sz="2400" i="1">
                          <a:solidFill>
                            <a:schemeClr val="tx1"/>
                          </a:solidFill>
                          <a:latin typeface="Cambria Math" panose="02040503050406030204" pitchFamily="18" charset="0"/>
                          <a:cs typeface="Calibri" panose="020F0502020204030204" pitchFamily="34" charset="0"/>
                        </a:rPr>
                        <m:t>=</m:t>
                      </m:r>
                      <m:func>
                        <m:funcPr>
                          <m:ctrlPr>
                            <a:rPr lang="en-US" sz="2400" i="1">
                              <a:solidFill>
                                <a:schemeClr val="tx1"/>
                              </a:solidFill>
                              <a:latin typeface="Cambria Math" panose="02040503050406030204" pitchFamily="18" charset="0"/>
                              <a:cs typeface="Calibri" panose="020F0502020204030204" pitchFamily="34" charset="0"/>
                            </a:rPr>
                          </m:ctrlPr>
                        </m:funcPr>
                        <m:fName>
                          <m:limLow>
                            <m:limLowPr>
                              <m:ctrlPr>
                                <a:rPr lang="en-US" sz="2400" i="1">
                                  <a:solidFill>
                                    <a:schemeClr val="tx1"/>
                                  </a:solidFill>
                                  <a:latin typeface="Cambria Math" panose="02040503050406030204" pitchFamily="18" charset="0"/>
                                  <a:cs typeface="Calibri" panose="020F0502020204030204" pitchFamily="34" charset="0"/>
                                </a:rPr>
                              </m:ctrlPr>
                            </m:limLowPr>
                            <m:e>
                              <m:r>
                                <m:rPr>
                                  <m:sty m:val="p"/>
                                </m:rPr>
                                <a:rPr lang="en-US" sz="2400">
                                  <a:solidFill>
                                    <a:schemeClr val="tx1"/>
                                  </a:solidFill>
                                  <a:latin typeface="Cambria Math" panose="02040503050406030204" pitchFamily="18" charset="0"/>
                                  <a:cs typeface="Calibri" panose="020F0502020204030204" pitchFamily="34" charset="0"/>
                                </a:rPr>
                                <m:t>argmax</m:t>
                              </m:r>
                            </m:e>
                            <m:lim>
                              <m:r>
                                <a:rPr lang="en-US" sz="2400" i="1">
                                  <a:solidFill>
                                    <a:schemeClr val="tx1"/>
                                  </a:solidFill>
                                  <a:latin typeface="Cambria Math" panose="02040503050406030204" pitchFamily="18" charset="0"/>
                                  <a:cs typeface="Calibri" panose="020F0502020204030204" pitchFamily="34" charset="0"/>
                                </a:rPr>
                                <m:t>𝑌</m:t>
                              </m:r>
                              <m:r>
                                <a:rPr lang="en-US" sz="2400" i="1" dirty="0">
                                  <a:solidFill>
                                    <a:schemeClr val="tx1"/>
                                  </a:solidFill>
                                  <a:latin typeface="Cambria Math" panose="02040503050406030204" pitchFamily="18" charset="0"/>
                                  <a:cs typeface="Calibri" panose="020F0502020204030204" pitchFamily="34" charset="0"/>
                                </a:rPr>
                                <m:t>∈</m:t>
                              </m:r>
                              <m:r>
                                <a:rPr lang="en-US" sz="2400" i="1" dirty="0">
                                  <a:solidFill>
                                    <a:schemeClr val="tx1"/>
                                  </a:solidFill>
                                  <a:latin typeface="Cambria Math" panose="02040503050406030204" pitchFamily="18" charset="0"/>
                                  <a:cs typeface="Calibri" panose="020F0502020204030204" pitchFamily="34" charset="0"/>
                                </a:rPr>
                                <m:t>𝒞</m:t>
                              </m:r>
                            </m:lim>
                          </m:limLow>
                        </m:fName>
                        <m:e>
                          <m:sSup>
                            <m:sSupPr>
                              <m:ctrlPr>
                                <a:rPr lang="en-US" sz="2400" i="1">
                                  <a:solidFill>
                                    <a:schemeClr val="tx1"/>
                                  </a:solidFill>
                                  <a:latin typeface="Cambria Math" panose="02040503050406030204" pitchFamily="18" charset="0"/>
                                  <a:cs typeface="Calibri" panose="020F0502020204030204" pitchFamily="34" charset="0"/>
                                </a:rPr>
                              </m:ctrlPr>
                            </m:sSupPr>
                            <m:e>
                              <m:r>
                                <a:rPr lang="en-US" sz="2400" i="1">
                                  <a:solidFill>
                                    <a:schemeClr val="tx1"/>
                                  </a:solidFill>
                                  <a:latin typeface="Cambria Math" panose="02040503050406030204" pitchFamily="18" charset="0"/>
                                  <a:cs typeface="Calibri" panose="020F0502020204030204" pitchFamily="34" charset="0"/>
                                </a:rPr>
                                <m:t>𝑊</m:t>
                              </m:r>
                            </m:e>
                            <m:sup>
                              <m:r>
                                <a:rPr lang="en-US" sz="2400" i="1">
                                  <a:solidFill>
                                    <a:schemeClr val="tx1"/>
                                  </a:solidFill>
                                  <a:latin typeface="Cambria Math" panose="02040503050406030204" pitchFamily="18" charset="0"/>
                                  <a:cs typeface="Calibri" panose="020F0502020204030204" pitchFamily="34" charset="0"/>
                                </a:rPr>
                                <m:t>𝑇</m:t>
                              </m:r>
                            </m:sup>
                          </m:sSup>
                          <m:r>
                            <a:rPr lang="en-US" sz="2400" i="1">
                              <a:solidFill>
                                <a:schemeClr val="tx1"/>
                              </a:solidFill>
                              <a:latin typeface="Cambria Math" panose="02040503050406030204" pitchFamily="18" charset="0"/>
                              <a:cs typeface="Calibri" panose="020F0502020204030204" pitchFamily="34" charset="0"/>
                            </a:rPr>
                            <m:t>𝑋</m:t>
                          </m:r>
                        </m:e>
                      </m:func>
                    </m:oMath>
                  </m:oMathPara>
                </a14:m>
                <a:endParaRPr lang="en-US" dirty="0">
                  <a:solidFill>
                    <a:schemeClr val="tx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5486400" y="2597722"/>
                <a:ext cx="2575129" cy="658514"/>
              </a:xfrm>
              <a:prstGeom prst="rect">
                <a:avLst/>
              </a:prstGeom>
              <a:blipFill rotWithShape="0">
                <a:blip r:embed="rId3"/>
                <a:stretch>
                  <a:fillRect/>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11B7D0D8-B826-48CD-9D53-969F5987D9E6}"/>
              </a:ext>
            </a:extLst>
          </p:cNvPr>
          <p:cNvSpPr>
            <a:spLocks noGrp="1"/>
          </p:cNvSpPr>
          <p:nvPr>
            <p:ph type="title"/>
          </p:nvPr>
        </p:nvSpPr>
        <p:spPr/>
        <p:txBody>
          <a:bodyPr/>
          <a:lstStyle/>
          <a:p>
            <a:r>
              <a:rPr lang="en-US" dirty="0"/>
              <a:t>Global/Structured Learning</a:t>
            </a:r>
            <a:r>
              <a:rPr lang="zh-CN" altLang="en-US" dirty="0"/>
              <a:t> </a:t>
            </a:r>
            <a:r>
              <a:rPr lang="en-US" altLang="zh-CN" dirty="0"/>
              <a:t>(e.g., Perceptron)</a:t>
            </a:r>
            <a:endParaRPr lang="en-US" dirty="0"/>
          </a:p>
        </p:txBody>
      </p:sp>
      <p:sp>
        <p:nvSpPr>
          <p:cNvPr id="8" name="Text Placeholder 7">
            <a:extLst>
              <a:ext uri="{FF2B5EF4-FFF2-40B4-BE49-F238E27FC236}">
                <a16:creationId xmlns:a16="http://schemas.microsoft.com/office/drawing/2014/main" id="{8D1916CC-EAD4-4EA7-A445-F8159943258B}"/>
              </a:ext>
            </a:extLst>
          </p:cNvPr>
          <p:cNvSpPr>
            <a:spLocks noGrp="1"/>
          </p:cNvSpPr>
          <p:nvPr>
            <p:ph type="body" idx="1"/>
          </p:nvPr>
        </p:nvSpPr>
        <p:spPr/>
        <p:txBody>
          <a:bodyPr/>
          <a:lstStyle/>
          <a:p>
            <a:r>
              <a:rPr lang="en-US" dirty="0"/>
              <a:t>Local Learning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B0DF5D-F9CD-4391-92A9-7600F2154229}"/>
                  </a:ext>
                </a:extLst>
              </p:cNvPr>
              <p:cNvSpPr>
                <a:spLocks noGrp="1"/>
              </p:cNvSpPr>
              <p:nvPr>
                <p:ph sz="half" idx="2"/>
              </p:nvPr>
            </p:nvSpPr>
            <p:spPr/>
            <p:txBody>
              <a:bodyPr/>
              <a:lstStyle/>
              <a:p>
                <a:pPr marL="0" indent="0">
                  <a:buNone/>
                </a:pPr>
                <a:r>
                  <a:rPr lang="en-US" dirty="0"/>
                  <a:t>For each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oMath>
                </a14:m>
                <a:endParaRPr lang="en-US" b="0" dirty="0"/>
              </a:p>
              <a:p>
                <a:pPr marL="0" indent="0">
                  <a:buNone/>
                </a:pPr>
                <a:r>
                  <a:rPr lang="en-US" dirty="0"/>
                  <a: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dirty="0" smtClean="0">
                        <a:latin typeface="Cambria Math" panose="02040503050406030204" pitchFamily="18" charset="0"/>
                      </a:rPr>
                      <m:t>=</m:t>
                    </m:r>
                    <m:r>
                      <a:rPr lang="en-US" b="0" i="1" dirty="0" smtClean="0">
                        <a:latin typeface="Cambria Math" panose="02040503050406030204" pitchFamily="18" charset="0"/>
                      </a:rPr>
                      <m:t>𝑠𝑔𝑛</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𝑤</m:t>
                        </m:r>
                      </m:e>
                      <m:sup>
                        <m:r>
                          <a:rPr lang="en-US" b="0" i="1" dirty="0" smtClean="0">
                            <a:latin typeface="Cambria Math" panose="02040503050406030204" pitchFamily="18" charset="0"/>
                          </a:rPr>
                          <m:t>𝑇</m:t>
                        </m:r>
                      </m:sup>
                    </m:sSup>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endParaRPr lang="en-US" dirty="0"/>
              </a:p>
              <a:p>
                <a:pPr marL="0" indent="0">
                  <a:buNone/>
                </a:pPr>
                <a:r>
                  <a:rPr lang="en-US" dirty="0"/>
                  <a:t>	If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oMath>
                </a14:m>
                <a:endParaRPr lang="en-US" b="0" dirty="0"/>
              </a:p>
              <a:p>
                <a:pPr marL="0" indent="0">
                  <a:buNone/>
                </a:pPr>
                <a:r>
                  <a:rPr lang="en-US" dirty="0"/>
                  <a:t>		Update </a:t>
                </a:r>
                <a14:m>
                  <m:oMath xmlns:m="http://schemas.openxmlformats.org/officeDocument/2006/math">
                    <m:r>
                      <a:rPr lang="en-US" b="0" i="1" smtClean="0">
                        <a:latin typeface="Cambria Math" panose="02040503050406030204" pitchFamily="18" charset="0"/>
                      </a:rPr>
                      <m:t>𝑤</m:t>
                    </m:r>
                  </m:oMath>
                </a14:m>
                <a:endParaRPr lang="en-US" dirty="0"/>
              </a:p>
              <a:p>
                <a:r>
                  <a:rPr lang="en-US" dirty="0"/>
                  <a: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feature and label for a single pair of events</a:t>
                </a:r>
              </a:p>
              <a:p>
                <a:r>
                  <a:rPr lang="en-US" dirty="0"/>
                  <a:t>When learning from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oMath>
                </a14:m>
                <a:r>
                  <a:rPr lang="en-US" dirty="0"/>
                  <a:t>, the algorithm is unaware of decisions with respect to other pairs. </a:t>
                </a:r>
              </a:p>
              <a:p>
                <a:endParaRPr lang="en-US" b="1"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57B0DF5D-F9CD-4391-92A9-7600F2154229}"/>
                  </a:ext>
                </a:extLst>
              </p:cNvPr>
              <p:cNvSpPr>
                <a:spLocks noGrp="1" noRot="1" noChangeAspect="1" noMove="1" noResize="1" noEditPoints="1" noAdjustHandles="1" noChangeArrowheads="1" noChangeShapeType="1" noTextEdit="1"/>
              </p:cNvSpPr>
              <p:nvPr>
                <p:ph sz="half" idx="2"/>
              </p:nvPr>
            </p:nvSpPr>
            <p:spPr>
              <a:blipFill>
                <a:blip r:embed="rId4"/>
                <a:stretch>
                  <a:fillRect l="-2362" t="-1203" r="-1260" b="-4962"/>
                </a:stretch>
              </a:blipFill>
            </p:spPr>
            <p:txBody>
              <a:bodyPr/>
              <a:lstStyle/>
              <a:p>
                <a:r>
                  <a:rPr lang="en-US">
                    <a:noFill/>
                  </a:rPr>
                  <a:t> </a:t>
                </a:r>
              </a:p>
            </p:txBody>
          </p:sp>
        </mc:Fallback>
      </mc:AlternateContent>
      <p:sp>
        <p:nvSpPr>
          <p:cNvPr id="9" name="Text Placeholder 8">
            <a:extLst>
              <a:ext uri="{FF2B5EF4-FFF2-40B4-BE49-F238E27FC236}">
                <a16:creationId xmlns:a16="http://schemas.microsoft.com/office/drawing/2014/main" id="{87B91A4A-D7F6-49DC-91A6-0AB078951FB2}"/>
              </a:ext>
            </a:extLst>
          </p:cNvPr>
          <p:cNvSpPr>
            <a:spLocks noGrp="1"/>
          </p:cNvSpPr>
          <p:nvPr>
            <p:ph type="body" sz="quarter" idx="3"/>
          </p:nvPr>
        </p:nvSpPr>
        <p:spPr/>
        <p:txBody>
          <a:bodyPr/>
          <a:lstStyle/>
          <a:p>
            <a:r>
              <a:rPr lang="en-US" dirty="0"/>
              <a:t>Global Learning</a:t>
            </a: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153DE9B1-AEC7-40D3-BED1-67BAA91B38D6}"/>
                  </a:ext>
                </a:extLst>
              </p:cNvPr>
              <p:cNvSpPr>
                <a:spLocks noGrp="1"/>
              </p:cNvSpPr>
              <p:nvPr>
                <p:ph sz="quarter" idx="4"/>
              </p:nvPr>
            </p:nvSpPr>
            <p:spPr>
              <a:xfrm>
                <a:off x="4629150" y="2133600"/>
                <a:ext cx="3887788" cy="3883141"/>
              </a:xfrm>
            </p:spPr>
            <p:txBody>
              <a:bodyPr/>
              <a:lstStyle/>
              <a:p>
                <a:pPr marL="0" indent="0">
                  <a:buNone/>
                </a:pPr>
                <a:r>
                  <a:rPr lang="en-US" dirty="0"/>
                  <a:t>For each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endParaRPr lang="en-US" dirty="0"/>
              </a:p>
              <a:p>
                <a:pPr marL="0" indent="0">
                  <a:buNone/>
                </a:pPr>
                <a:r>
                  <a:rPr lang="en-US" dirty="0"/>
                  <a: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argmax</m:t>
                            </m:r>
                          </m:e>
                          <m:lim>
                            <m:r>
                              <a:rPr lang="en-US" b="0" i="1" smtClean="0">
                                <a:latin typeface="Cambria Math" panose="02040503050406030204" pitchFamily="18" charset="0"/>
                              </a:rPr>
                              <m:t>𝑌</m:t>
                            </m:r>
                            <m:r>
                              <a:rPr lang="en-US" b="0" i="1" dirty="0" smtClean="0">
                                <a:latin typeface="Cambria Math" panose="02040503050406030204" pitchFamily="18" charset="0"/>
                              </a:rPr>
                              <m:t>∈</m:t>
                            </m:r>
                            <m:r>
                              <a:rPr lang="en-US" b="0" i="1" dirty="0" smtClean="0">
                                <a:latin typeface="Cambria Math" panose="02040503050406030204" pitchFamily="18" charset="0"/>
                              </a:rPr>
                              <m:t>𝒞</m:t>
                            </m:r>
                          </m:lim>
                        </m:limLow>
                      </m:fNa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𝑊</m:t>
                            </m:r>
                          </m:e>
                          <m:sup>
                            <m:r>
                              <a:rPr lang="en-US" b="0" i="1" smtClean="0">
                                <a:latin typeface="Cambria Math" panose="02040503050406030204" pitchFamily="18" charset="0"/>
                              </a:rPr>
                              <m:t>𝑇</m:t>
                            </m:r>
                          </m:sup>
                        </m:sSup>
                        <m:r>
                          <a:rPr lang="en-US" b="0" i="1" smtClean="0">
                            <a:latin typeface="Cambria Math" panose="02040503050406030204" pitchFamily="18" charset="0"/>
                          </a:rPr>
                          <m:t>𝑋</m:t>
                        </m:r>
                      </m:e>
                    </m:func>
                  </m:oMath>
                </a14:m>
                <a:endParaRPr lang="en-US" dirty="0"/>
              </a:p>
              <a:p>
                <a:pPr marL="0" indent="0">
                  <a:buNone/>
                </a:pPr>
                <a:r>
                  <a:rPr lang="en-US" dirty="0"/>
                  <a:t>	If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oMath>
                </a14:m>
                <a:endParaRPr lang="en-US" b="0" dirty="0"/>
              </a:p>
              <a:p>
                <a:pPr marL="0" indent="0">
                  <a:buNone/>
                </a:pPr>
                <a:r>
                  <a:rPr lang="en-US" dirty="0"/>
                  <a:t>		Update </a:t>
                </a:r>
                <a14:m>
                  <m:oMath xmlns:m="http://schemas.openxmlformats.org/officeDocument/2006/math">
                    <m:r>
                      <a:rPr lang="en-US" b="0" i="1" smtClean="0">
                        <a:latin typeface="Cambria Math" panose="02040503050406030204" pitchFamily="18" charset="0"/>
                      </a:rPr>
                      <m:t>𝑊</m:t>
                    </m:r>
                  </m:oMath>
                </a14:m>
                <a:endParaRPr lang="en-US" dirty="0"/>
              </a:p>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oMath>
                </a14:m>
                <a:r>
                  <a:rPr lang="en-US" dirty="0"/>
                  <a:t>: features and labels from a whole document</a:t>
                </a:r>
              </a:p>
              <a:p>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𝒞</m:t>
                    </m:r>
                  </m:oMath>
                </a14:m>
                <a:r>
                  <a:rPr lang="en-US" dirty="0"/>
                  <a:t>: Enforce transitivity through constraint </a:t>
                </a:r>
                <a14:m>
                  <m:oMath xmlns:m="http://schemas.openxmlformats.org/officeDocument/2006/math">
                    <m:r>
                      <a:rPr lang="en-US" b="0" i="1" smtClean="0">
                        <a:latin typeface="Cambria Math" panose="02040503050406030204" pitchFamily="18" charset="0"/>
                      </a:rPr>
                      <m:t>𝒞</m:t>
                    </m:r>
                  </m:oMath>
                </a14:m>
                <a:r>
                  <a:rPr lang="en-US" dirty="0"/>
                  <a:t>.</a:t>
                </a:r>
              </a:p>
            </p:txBody>
          </p:sp>
        </mc:Choice>
        <mc:Fallback xmlns="">
          <p:sp>
            <p:nvSpPr>
              <p:cNvPr id="10" name="Content Placeholder 9">
                <a:extLst>
                  <a:ext uri="{FF2B5EF4-FFF2-40B4-BE49-F238E27FC236}">
                    <a16:creationId xmlns:a16="http://schemas.microsoft.com/office/drawing/2014/main" id="{153DE9B1-AEC7-40D3-BED1-67BAA91B38D6}"/>
                  </a:ext>
                </a:extLst>
              </p:cNvPr>
              <p:cNvSpPr>
                <a:spLocks noGrp="1" noRot="1" noChangeAspect="1" noMove="1" noResize="1" noEditPoints="1" noAdjustHandles="1" noChangeArrowheads="1" noChangeShapeType="1" noTextEdit="1"/>
              </p:cNvSpPr>
              <p:nvPr>
                <p:ph sz="quarter" idx="4"/>
              </p:nvPr>
            </p:nvSpPr>
            <p:spPr>
              <a:xfrm>
                <a:off x="4629150" y="2133600"/>
                <a:ext cx="3887788" cy="3883141"/>
              </a:xfrm>
              <a:blipFill>
                <a:blip r:embed="rId5"/>
                <a:stretch>
                  <a:fillRect l="-2280" t="-980" r="-977"/>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1DF243D1-2C10-4AB6-BD25-D5EAB4CC6A55}"/>
              </a:ext>
            </a:extLst>
          </p:cNvPr>
          <p:cNvSpPr/>
          <p:nvPr/>
        </p:nvSpPr>
        <p:spPr>
          <a:xfrm>
            <a:off x="5419493" y="2667000"/>
            <a:ext cx="3155795"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124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500"/>
                                        <p:tgtEl>
                                          <p:spTgt spid="10">
                                            <p:txEl>
                                              <p:pRg st="2" end="2"/>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fade">
                                      <p:cBhvr>
                                        <p:cTn id="31" dur="500"/>
                                        <p:tgtEl>
                                          <p:spTgt spid="10">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dissolv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Effect transition="in" filter="wipe(up)">
                                      <p:cBhvr>
                                        <p:cTn id="41" dur="250"/>
                                        <p:tgtEl>
                                          <p:spTgt spid="10">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dissolve">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250"/>
                                        <p:tgtEl>
                                          <p:spTgt spid="11"/>
                                        </p:tgtEl>
                                      </p:cBhvr>
                                    </p:animEffect>
                                  </p:childTnLst>
                                </p:cTn>
                              </p:par>
                            </p:childTnLst>
                          </p:cTn>
                        </p:par>
                        <p:par>
                          <p:cTn id="52" fill="hold">
                            <p:stCondLst>
                              <p:cond delay="250"/>
                            </p:stCondLst>
                            <p:childTnLst>
                              <p:par>
                                <p:cTn id="53" presetID="22" presetClass="entr" presetSubtype="1" fill="hold" grpId="0" nodeType="afterEffect">
                                  <p:stCondLst>
                                    <p:cond delay="0"/>
                                  </p:stCondLst>
                                  <p:childTnLst>
                                    <p:set>
                                      <p:cBhvr>
                                        <p:cTn id="54" dur="1" fill="hold">
                                          <p:stCondLst>
                                            <p:cond delay="0"/>
                                          </p:stCondLst>
                                        </p:cTn>
                                        <p:tgtEl>
                                          <p:spTgt spid="10">
                                            <p:txEl>
                                              <p:pRg st="5" end="5"/>
                                            </p:txEl>
                                          </p:spTgt>
                                        </p:tgtEl>
                                        <p:attrNameLst>
                                          <p:attrName>style.visibility</p:attrName>
                                        </p:attrNameLst>
                                      </p:cBhvr>
                                      <p:to>
                                        <p:strVal val="visible"/>
                                      </p:to>
                                    </p:set>
                                    <p:animEffect transition="in" filter="wipe(up)">
                                      <p:cBhvr>
                                        <p:cTn id="55" dur="2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uiExpand="1" build="p"/>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7DAD8-661B-426E-A64C-930C32D1572C}"/>
              </a:ext>
            </a:extLst>
          </p:cNvPr>
          <p:cNvSpPr>
            <a:spLocks noGrp="1"/>
          </p:cNvSpPr>
          <p:nvPr>
            <p:ph type="title"/>
          </p:nvPr>
        </p:nvSpPr>
        <p:spPr/>
        <p:txBody>
          <a:bodyPr/>
          <a:lstStyle/>
          <a:p>
            <a:r>
              <a:rPr lang="en-US" sz="2400" dirty="0"/>
              <a:t>Solving The Inference Step In Global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2C4E20-21E9-49F2-99C9-0CA78E0DF464}"/>
                  </a:ext>
                </a:extLst>
              </p:cNvPr>
              <p:cNvSpPr>
                <a:spLocks noGrp="1"/>
              </p:cNvSpPr>
              <p:nvPr>
                <p:ph idx="4294967295"/>
              </p:nvPr>
            </p:nvSpPr>
            <p:spPr>
              <a:xfrm>
                <a:off x="609600" y="1219200"/>
                <a:ext cx="8534400" cy="5181600"/>
              </a:xfrm>
            </p:spPr>
            <p:txBody>
              <a:bodyPr/>
              <a:lstStyle/>
              <a:p>
                <a:r>
                  <a:rPr lang="en-US" dirty="0"/>
                  <a:t>Integer Linear Programming (ILP)</a:t>
                </a:r>
              </a:p>
              <a:p>
                <a:pPr lvl="1"/>
                <a:endParaRPr lang="en-US" dirty="0">
                  <a:solidFill>
                    <a:srgbClr val="7030A0"/>
                  </a:solidFill>
                </a:endParaRPr>
              </a:p>
              <a:p>
                <a:pPr marL="457200" lvl="1" indent="0">
                  <a:buNone/>
                </a:pPr>
                <a14:m>
                  <m:oMathPara xmlns:m="http://schemas.openxmlformats.org/officeDocument/2006/math">
                    <m:oMathParaPr>
                      <m:jc m:val="centerGroup"/>
                    </m:oMathParaPr>
                    <m:oMath xmlns:m="http://schemas.openxmlformats.org/officeDocument/2006/math">
                      <m:acc>
                        <m:accPr>
                          <m:chr m:val="̂"/>
                          <m:ctrlPr>
                            <a:rPr lang="en-US" b="0" i="1" smtClean="0">
                              <a:solidFill>
                                <a:srgbClr val="7030A0"/>
                              </a:solidFill>
                              <a:latin typeface="Cambria Math" panose="02040503050406030204" pitchFamily="18" charset="0"/>
                            </a:rPr>
                          </m:ctrlPr>
                        </m:accPr>
                        <m:e>
                          <m:r>
                            <a:rPr lang="en-US" b="0" i="1" smtClean="0">
                              <a:solidFill>
                                <a:srgbClr val="7030A0"/>
                              </a:solidFill>
                              <a:latin typeface="Cambria Math" panose="02040503050406030204" pitchFamily="18" charset="0"/>
                            </a:rPr>
                            <m:t>𝐼</m:t>
                          </m:r>
                        </m:e>
                      </m:acc>
                      <m:r>
                        <a:rPr lang="en-US" b="0" i="1" dirty="0" smtClean="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𝑎𝑟𝑔</m:t>
                      </m:r>
                      <m:func>
                        <m:funcPr>
                          <m:ctrlPr>
                            <a:rPr lang="en-US" b="0" i="1" dirty="0" smtClean="0">
                              <a:solidFill>
                                <a:srgbClr val="7030A0"/>
                              </a:solidFill>
                              <a:latin typeface="Cambria Math" panose="02040503050406030204" pitchFamily="18" charset="0"/>
                            </a:rPr>
                          </m:ctrlPr>
                        </m:funcPr>
                        <m:fName>
                          <m:limLow>
                            <m:limLowPr>
                              <m:ctrlPr>
                                <a:rPr lang="en-US" b="0" i="1" dirty="0" smtClean="0">
                                  <a:solidFill>
                                    <a:srgbClr val="7030A0"/>
                                  </a:solidFill>
                                  <a:latin typeface="Cambria Math" panose="02040503050406030204" pitchFamily="18" charset="0"/>
                                </a:rPr>
                              </m:ctrlPr>
                            </m:limLowPr>
                            <m:e>
                              <m:r>
                                <m:rPr>
                                  <m:sty m:val="p"/>
                                </m:rPr>
                                <a:rPr lang="en-US" b="0" i="0" dirty="0" smtClean="0">
                                  <a:solidFill>
                                    <a:srgbClr val="7030A0"/>
                                  </a:solidFill>
                                  <a:latin typeface="Cambria Math" panose="02040503050406030204" pitchFamily="18" charset="0"/>
                                </a:rPr>
                                <m:t>m</m:t>
                              </m:r>
                              <m:r>
                                <m:rPr>
                                  <m:sty m:val="p"/>
                                </m:rPr>
                                <a:rPr lang="en-US" b="0" i="0" dirty="0" smtClean="0">
                                  <a:solidFill>
                                    <a:srgbClr val="7030A0"/>
                                  </a:solidFill>
                                  <a:latin typeface="Cambria Math" charset="0"/>
                                </a:rPr>
                                <m:t>ax</m:t>
                              </m:r>
                            </m:e>
                            <m:lim>
                              <m:r>
                                <a:rPr lang="en-US" b="0" i="1" dirty="0" smtClean="0">
                                  <a:solidFill>
                                    <a:srgbClr val="7030A0"/>
                                  </a:solidFill>
                                  <a:latin typeface="Cambria Math" panose="02040503050406030204" pitchFamily="18" charset="0"/>
                                </a:rPr>
                                <m:t>𝐼</m:t>
                              </m:r>
                            </m:lim>
                          </m:limLow>
                        </m:fName>
                        <m:e>
                          <m:nary>
                            <m:naryPr>
                              <m:chr m:val="∑"/>
                              <m:supHide m:val="on"/>
                              <m:ctrlPr>
                                <a:rPr lang="en-US" b="0" i="1" dirty="0" smtClean="0">
                                  <a:solidFill>
                                    <a:srgbClr val="7030A0"/>
                                  </a:solidFill>
                                  <a:latin typeface="Cambria Math" panose="02040503050406030204" pitchFamily="18" charset="0"/>
                                </a:rPr>
                              </m:ctrlPr>
                            </m:naryPr>
                            <m:sub>
                              <m:r>
                                <a:rPr lang="en-US" b="0" i="1" dirty="0" smtClean="0">
                                  <a:solidFill>
                                    <a:srgbClr val="7030A0"/>
                                  </a:solidFill>
                                  <a:latin typeface="Cambria Math" panose="02040503050406030204" pitchFamily="18" charset="0"/>
                                </a:rPr>
                                <m:t>𝑖</m:t>
                              </m:r>
                              <m:r>
                                <a:rPr lang="en-US" b="0" i="1" dirty="0" smtClean="0">
                                  <a:solidFill>
                                    <a:srgbClr val="7030A0"/>
                                  </a:solidFill>
                                  <a:latin typeface="Cambria Math" panose="02040503050406030204" pitchFamily="18" charset="0"/>
                                </a:rPr>
                                <m:t>&lt;</m:t>
                              </m:r>
                              <m:r>
                                <a:rPr lang="en-US" b="0" i="1" dirty="0" smtClean="0">
                                  <a:solidFill>
                                    <a:srgbClr val="7030A0"/>
                                  </a:solidFill>
                                  <a:latin typeface="Cambria Math" panose="02040503050406030204" pitchFamily="18" charset="0"/>
                                </a:rPr>
                                <m:t>𝑗</m:t>
                              </m:r>
                            </m:sub>
                            <m:sup/>
                            <m:e>
                              <m:nary>
                                <m:naryPr>
                                  <m:chr m:val="∑"/>
                                  <m:supHide m:val="on"/>
                                  <m:ctrlPr>
                                    <a:rPr lang="en-US" b="0" i="1" dirty="0" smtClean="0">
                                      <a:solidFill>
                                        <a:srgbClr val="7030A0"/>
                                      </a:solidFill>
                                      <a:latin typeface="Cambria Math" panose="02040503050406030204" pitchFamily="18" charset="0"/>
                                    </a:rPr>
                                  </m:ctrlPr>
                                </m:naryPr>
                                <m:sub>
                                  <m:r>
                                    <a:rPr lang="en-US" b="0" i="1" dirty="0" smtClean="0">
                                      <a:solidFill>
                                        <a:srgbClr val="7030A0"/>
                                      </a:solidFill>
                                      <a:latin typeface="Cambria Math" panose="02040503050406030204" pitchFamily="18" charset="0"/>
                                    </a:rPr>
                                    <m:t>𝑟</m:t>
                                  </m:r>
                                </m:sub>
                                <m:sup/>
                                <m:e>
                                  <m:sSub>
                                    <m:sSubPr>
                                      <m:ctrlPr>
                                        <a:rPr lang="en-US" b="0" i="1" dirty="0" smtClean="0">
                                          <a:solidFill>
                                            <a:srgbClr val="7030A0"/>
                                          </a:solidFill>
                                          <a:latin typeface="Cambria Math" panose="02040503050406030204" pitchFamily="18" charset="0"/>
                                        </a:rPr>
                                      </m:ctrlPr>
                                    </m:sSubPr>
                                    <m:e>
                                      <m:r>
                                        <a:rPr lang="en-US" b="0" i="1" dirty="0" smtClean="0">
                                          <a:solidFill>
                                            <a:srgbClr val="7030A0"/>
                                          </a:solidFill>
                                          <a:latin typeface="Cambria Math" panose="02040503050406030204" pitchFamily="18" charset="0"/>
                                        </a:rPr>
                                        <m:t>𝑓</m:t>
                                      </m:r>
                                    </m:e>
                                    <m:sub>
                                      <m:r>
                                        <a:rPr lang="en-US" b="0" i="1" dirty="0" smtClean="0">
                                          <a:solidFill>
                                            <a:srgbClr val="7030A0"/>
                                          </a:solidFill>
                                          <a:latin typeface="Cambria Math" panose="02040503050406030204" pitchFamily="18" charset="0"/>
                                        </a:rPr>
                                        <m:t>𝑟</m:t>
                                      </m:r>
                                    </m:sub>
                                  </m:sSub>
                                  <m:d>
                                    <m:dPr>
                                      <m:ctrlPr>
                                        <a:rPr lang="en-US" b="0" i="1" dirty="0" smtClean="0">
                                          <a:solidFill>
                                            <a:srgbClr val="7030A0"/>
                                          </a:solidFill>
                                          <a:latin typeface="Cambria Math" panose="02040503050406030204" pitchFamily="18" charset="0"/>
                                        </a:rPr>
                                      </m:ctrlPr>
                                    </m:dPr>
                                    <m:e>
                                      <m:r>
                                        <a:rPr lang="en-US" b="0" i="1" dirty="0" smtClean="0">
                                          <a:solidFill>
                                            <a:srgbClr val="7030A0"/>
                                          </a:solidFill>
                                          <a:latin typeface="Cambria Math" panose="02040503050406030204" pitchFamily="18" charset="0"/>
                                        </a:rPr>
                                        <m:t>𝑖𝑗</m:t>
                                      </m:r>
                                    </m:e>
                                  </m:d>
                                  <m:sSub>
                                    <m:sSubPr>
                                      <m:ctrlPr>
                                        <a:rPr lang="en-US" b="0" i="1" dirty="0" smtClean="0">
                                          <a:solidFill>
                                            <a:srgbClr val="7030A0"/>
                                          </a:solidFill>
                                          <a:latin typeface="Cambria Math" panose="02040503050406030204" pitchFamily="18" charset="0"/>
                                        </a:rPr>
                                      </m:ctrlPr>
                                    </m:sSubPr>
                                    <m:e>
                                      <m:r>
                                        <a:rPr lang="en-US" b="0" i="1" dirty="0" smtClean="0">
                                          <a:solidFill>
                                            <a:srgbClr val="7030A0"/>
                                          </a:solidFill>
                                          <a:latin typeface="Cambria Math" panose="02040503050406030204" pitchFamily="18" charset="0"/>
                                        </a:rPr>
                                        <m:t>𝐼</m:t>
                                      </m:r>
                                    </m:e>
                                    <m:sub>
                                      <m:r>
                                        <a:rPr lang="en-US" b="0" i="1" dirty="0" smtClean="0">
                                          <a:solidFill>
                                            <a:srgbClr val="7030A0"/>
                                          </a:solidFill>
                                          <a:latin typeface="Cambria Math" panose="02040503050406030204" pitchFamily="18" charset="0"/>
                                        </a:rPr>
                                        <m:t>𝑟</m:t>
                                      </m:r>
                                    </m:sub>
                                  </m:sSub>
                                  <m:r>
                                    <a:rPr lang="en-US" b="0" i="1" dirty="0" smtClean="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𝑖𝑗</m:t>
                                  </m:r>
                                  <m:r>
                                    <a:rPr lang="en-US" b="0" i="1" dirty="0" smtClean="0">
                                      <a:solidFill>
                                        <a:srgbClr val="7030A0"/>
                                      </a:solidFill>
                                      <a:latin typeface="Cambria Math" panose="02040503050406030204" pitchFamily="18" charset="0"/>
                                    </a:rPr>
                                    <m:t>)</m:t>
                                  </m:r>
                                </m:e>
                              </m:nary>
                            </m:e>
                          </m:nary>
                        </m:e>
                      </m:func>
                    </m:oMath>
                  </m:oMathPara>
                </a14:m>
                <a:endParaRPr lang="en-US" b="0" dirty="0">
                  <a:solidFill>
                    <a:srgbClr val="7030A0"/>
                  </a:solidFill>
                </a:endParaRPr>
              </a:p>
              <a:p>
                <a:pPr marL="457200" lvl="1" indent="0">
                  <a:buNone/>
                </a:pPr>
                <a:r>
                  <a:rPr lang="en-US" dirty="0" err="1">
                    <a:solidFill>
                      <a:srgbClr val="7030A0"/>
                    </a:solidFill>
                  </a:rPr>
                  <a:t>s.t.</a:t>
                </a:r>
                <a:r>
                  <a:rPr lang="en-US" dirty="0">
                    <a:solidFill>
                      <a:srgbClr val="7030A0"/>
                    </a:solidFill>
                  </a:rPr>
                  <a:t> </a:t>
                </a:r>
                <a14:m>
                  <m:oMath xmlns:m="http://schemas.openxmlformats.org/officeDocument/2006/math">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𝑖</m:t>
                    </m:r>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𝑗</m:t>
                    </m:r>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𝑘</m:t>
                    </m:r>
                  </m:oMath>
                </a14:m>
                <a:endParaRPr lang="en-US" b="0" dirty="0">
                  <a:solidFill>
                    <a:srgbClr val="7030A0"/>
                  </a:solidFill>
                </a:endParaRPr>
              </a:p>
              <a:p>
                <a:pPr marL="457200" lvl="1" indent="0">
                  <a:buNone/>
                </a:pPr>
                <a14:m>
                  <m:oMathPara xmlns:m="http://schemas.openxmlformats.org/officeDocument/2006/math">
                    <m:oMathParaPr>
                      <m:jc m:val="centerGroup"/>
                    </m:oMathParaPr>
                    <m:oMath xmlns:m="http://schemas.openxmlformats.org/officeDocument/2006/math">
                      <m:nary>
                        <m:naryPr>
                          <m:chr m:val="∑"/>
                          <m:supHide m:val="on"/>
                          <m:ctrlPr>
                            <a:rPr lang="en-US" b="0" i="1" smtClean="0">
                              <a:solidFill>
                                <a:srgbClr val="7030A0"/>
                              </a:solidFill>
                              <a:latin typeface="Cambria Math" panose="02040503050406030204" pitchFamily="18" charset="0"/>
                            </a:rPr>
                          </m:ctrlPr>
                        </m:naryPr>
                        <m:sub>
                          <m:r>
                            <a:rPr lang="en-US" b="0" i="1" smtClean="0">
                              <a:solidFill>
                                <a:srgbClr val="7030A0"/>
                              </a:solidFill>
                              <a:latin typeface="Cambria Math" panose="02040503050406030204" pitchFamily="18" charset="0"/>
                            </a:rPr>
                            <m:t>𝑟</m:t>
                          </m:r>
                        </m:sub>
                        <m:sup/>
                        <m:e>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𝐼</m:t>
                              </m:r>
                            </m:e>
                            <m:sub>
                              <m:r>
                                <a:rPr lang="en-US" b="0" i="1" smtClean="0">
                                  <a:solidFill>
                                    <a:srgbClr val="7030A0"/>
                                  </a:solidFill>
                                  <a:latin typeface="Cambria Math" panose="02040503050406030204" pitchFamily="18" charset="0"/>
                                </a:rPr>
                                <m:t>𝑟</m:t>
                              </m:r>
                            </m:sub>
                          </m:sSub>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𝑖𝑗</m:t>
                              </m:r>
                            </m:e>
                          </m:d>
                        </m:e>
                      </m:nary>
                      <m:r>
                        <a:rPr lang="en-US" b="0" i="1" smtClean="0">
                          <a:solidFill>
                            <a:srgbClr val="7030A0"/>
                          </a:solidFill>
                          <a:latin typeface="Cambria Math" panose="02040503050406030204" pitchFamily="18" charset="0"/>
                        </a:rPr>
                        <m:t>=1</m:t>
                      </m:r>
                    </m:oMath>
                  </m:oMathPara>
                </a14:m>
                <a:endParaRPr lang="en-US" b="0" i="1" dirty="0">
                  <a:solidFill>
                    <a:srgbClr val="7030A0"/>
                  </a:solidFill>
                  <a:latin typeface="Cambria Math" panose="02040503050406030204" pitchFamily="18" charset="0"/>
                </a:endParaRPr>
              </a:p>
              <a:p>
                <a:pPr marL="457200" lvl="1" indent="0">
                  <a:buNone/>
                </a:pPr>
                <a:endParaRPr lang="en-US" i="1" dirty="0">
                  <a:solidFill>
                    <a:srgbClr val="7030A0"/>
                  </a:solidFill>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𝐼</m:t>
                          </m:r>
                        </m:e>
                        <m:sub>
                          <m:r>
                            <a:rPr lang="en-US" i="1">
                              <a:solidFill>
                                <a:srgbClr val="7030A0"/>
                              </a:solidFill>
                              <a:latin typeface="Cambria Math" panose="02040503050406030204" pitchFamily="18" charset="0"/>
                            </a:rPr>
                            <m:t>𝑟</m:t>
                          </m:r>
                          <m:r>
                            <a:rPr lang="en-US" i="1">
                              <a:solidFill>
                                <a:srgbClr val="7030A0"/>
                              </a:solidFill>
                              <a:latin typeface="Cambria Math" panose="02040503050406030204" pitchFamily="18" charset="0"/>
                            </a:rPr>
                            <m:t>1</m:t>
                          </m:r>
                        </m:sub>
                      </m:sSub>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𝑖𝑗</m:t>
                          </m:r>
                        </m:e>
                      </m:d>
                      <m:r>
                        <a:rPr lang="en-US" i="1">
                          <a:solidFill>
                            <a:srgbClr val="7030A0"/>
                          </a:solidFill>
                          <a:latin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𝐼</m:t>
                          </m:r>
                        </m:e>
                        <m:sub>
                          <m:r>
                            <a:rPr lang="en-US" i="1">
                              <a:solidFill>
                                <a:srgbClr val="7030A0"/>
                              </a:solidFill>
                              <a:latin typeface="Cambria Math" panose="02040503050406030204" pitchFamily="18" charset="0"/>
                            </a:rPr>
                            <m:t>𝑟</m:t>
                          </m:r>
                          <m:r>
                            <a:rPr lang="en-US" i="1">
                              <a:solidFill>
                                <a:srgbClr val="7030A0"/>
                              </a:solidFill>
                              <a:latin typeface="Cambria Math" panose="02040503050406030204" pitchFamily="18" charset="0"/>
                            </a:rPr>
                            <m:t>2</m:t>
                          </m:r>
                        </m:sub>
                      </m:sSub>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𝑗𝑘</m:t>
                          </m:r>
                        </m:e>
                      </m:d>
                      <m:r>
                        <a:rPr lang="en-US" i="1">
                          <a:solidFill>
                            <a:srgbClr val="7030A0"/>
                          </a:solidFill>
                          <a:latin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𝐼</m:t>
                          </m:r>
                        </m:e>
                        <m:sub>
                          <m:r>
                            <a:rPr lang="en-US" i="1">
                              <a:solidFill>
                                <a:srgbClr val="7030A0"/>
                              </a:solidFill>
                              <a:latin typeface="Cambria Math" panose="02040503050406030204" pitchFamily="18" charset="0"/>
                            </a:rPr>
                            <m:t>𝑟</m:t>
                          </m:r>
                          <m:r>
                            <a:rPr lang="en-US" i="1">
                              <a:solidFill>
                                <a:srgbClr val="7030A0"/>
                              </a:solidFill>
                              <a:latin typeface="Cambria Math" charset="0"/>
                            </a:rPr>
                            <m:t>3</m:t>
                          </m:r>
                        </m:sub>
                      </m:sSub>
                      <m:d>
                        <m:dPr>
                          <m:ctrlPr>
                            <a:rPr lang="en-US" i="1">
                              <a:solidFill>
                                <a:srgbClr val="7030A0"/>
                              </a:solidFill>
                              <a:latin typeface="Cambria Math" panose="02040503050406030204" pitchFamily="18" charset="0"/>
                            </a:rPr>
                          </m:ctrlPr>
                        </m:dPr>
                        <m:e>
                          <m:r>
                            <a:rPr lang="en-US" i="1">
                              <a:solidFill>
                                <a:srgbClr val="7030A0"/>
                              </a:solidFill>
                              <a:latin typeface="Cambria Math" charset="0"/>
                            </a:rPr>
                            <m:t>𝑖</m:t>
                          </m:r>
                          <m:r>
                            <a:rPr lang="en-US" i="1">
                              <a:solidFill>
                                <a:srgbClr val="7030A0"/>
                              </a:solidFill>
                              <a:latin typeface="Cambria Math" panose="02040503050406030204" pitchFamily="18" charset="0"/>
                            </a:rPr>
                            <m:t>𝑘</m:t>
                          </m:r>
                        </m:e>
                      </m:d>
                      <m:r>
                        <a:rPr lang="en-US" i="1">
                          <a:solidFill>
                            <a:srgbClr val="7030A0"/>
                          </a:solidFill>
                          <a:latin typeface="Cambria Math" panose="02040503050406030204" pitchFamily="18" charset="0"/>
                        </a:rPr>
                        <m:t>≤1</m:t>
                      </m:r>
                    </m:oMath>
                  </m:oMathPara>
                </a14:m>
                <a:endParaRPr lang="en-US" dirty="0">
                  <a:solidFill>
                    <a:srgbClr val="7030A0"/>
                  </a:solidFill>
                </a:endParaRPr>
              </a:p>
              <a:p>
                <a:endParaRPr lang="en-US" dirty="0">
                  <a:solidFill>
                    <a:schemeClr val="accent3">
                      <a:lumMod val="25000"/>
                    </a:schemeClr>
                  </a:solidFill>
                </a:endParaRPr>
              </a:p>
              <a:p>
                <a:r>
                  <a:rPr lang="en-US" dirty="0">
                    <a:solidFill>
                      <a:schemeClr val="accent3">
                        <a:lumMod val="25000"/>
                      </a:schemeClr>
                    </a:solidFill>
                  </a:rPr>
                  <a:t>We’re maximizing the score of an entire graph while enforcing those structural constraints.</a:t>
                </a:r>
              </a:p>
            </p:txBody>
          </p:sp>
        </mc:Choice>
        <mc:Fallback xmlns="">
          <p:sp>
            <p:nvSpPr>
              <p:cNvPr id="3" name="Content Placeholder 2">
                <a:extLst>
                  <a:ext uri="{FF2B5EF4-FFF2-40B4-BE49-F238E27FC236}">
                    <a16:creationId xmlns:a16="http://schemas.microsoft.com/office/drawing/2014/main" xmlns:a14="http://schemas.microsoft.com/office/drawing/2010/main" xmlns="" id="{F02C4E20-21E9-49F2-99C9-0CA78E0DF464}"/>
                  </a:ext>
                </a:extLst>
              </p:cNvPr>
              <p:cNvSpPr>
                <a:spLocks noGrp="1" noRot="1" noChangeAspect="1" noMove="1" noResize="1" noEditPoints="1" noAdjustHandles="1" noChangeArrowheads="1" noChangeShapeType="1" noTextEdit="1"/>
              </p:cNvSpPr>
              <p:nvPr>
                <p:ph idx="4294967295"/>
              </p:nvPr>
            </p:nvSpPr>
            <p:spPr>
              <a:xfrm>
                <a:off x="609600" y="1219200"/>
                <a:ext cx="8534400" cy="5181600"/>
              </a:xfrm>
              <a:blipFill rotWithShape="0">
                <a:blip r:embed="rId3"/>
                <a:stretch>
                  <a:fillRect l="-1000" t="-94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0CB617D-BD82-460A-81E8-D560F32C96B0}"/>
              </a:ext>
            </a:extLst>
          </p:cNvPr>
          <p:cNvSpPr txBox="1"/>
          <p:nvPr/>
        </p:nvSpPr>
        <p:spPr>
          <a:xfrm>
            <a:off x="6486972" y="3299511"/>
            <a:ext cx="140294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srgbClr val="002060"/>
                </a:solidFill>
              </a:rPr>
              <a:t>Uniqueness</a:t>
            </a:r>
          </a:p>
        </p:txBody>
      </p:sp>
      <p:sp>
        <p:nvSpPr>
          <p:cNvPr id="9" name="TextBox 8">
            <a:extLst>
              <a:ext uri="{FF2B5EF4-FFF2-40B4-BE49-F238E27FC236}">
                <a16:creationId xmlns:a16="http://schemas.microsoft.com/office/drawing/2014/main" id="{13C649FF-D4DE-4DDB-B1B8-730DA7C8DC8A}"/>
              </a:ext>
            </a:extLst>
          </p:cNvPr>
          <p:cNvSpPr txBox="1"/>
          <p:nvPr/>
        </p:nvSpPr>
        <p:spPr>
          <a:xfrm>
            <a:off x="6486972" y="4180924"/>
            <a:ext cx="120129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srgbClr val="002060"/>
                </a:solidFill>
              </a:rPr>
              <a:t>Transitivity</a:t>
            </a:r>
          </a:p>
        </p:txBody>
      </p:sp>
      <p:sp>
        <p:nvSpPr>
          <p:cNvPr id="6" name="TextBox 5"/>
          <p:cNvSpPr txBox="1"/>
          <p:nvPr/>
        </p:nvSpPr>
        <p:spPr>
          <a:xfrm>
            <a:off x="6041016" y="1734062"/>
            <a:ext cx="2050561" cy="369332"/>
          </a:xfrm>
          <a:prstGeom prst="rect">
            <a:avLst/>
          </a:prstGeom>
          <a:noFill/>
        </p:spPr>
        <p:txBody>
          <a:bodyPr wrap="none" rtlCol="0">
            <a:spAutoFit/>
          </a:bodyPr>
          <a:lstStyle/>
          <a:p>
            <a:r>
              <a:rPr lang="en-US" dirty="0" err="1">
                <a:solidFill>
                  <a:srgbClr val="FF0000"/>
                </a:solidFill>
              </a:rPr>
              <a:t>boolean</a:t>
            </a:r>
            <a:r>
              <a:rPr lang="en-US" dirty="0">
                <a:solidFill>
                  <a:srgbClr val="FF0000"/>
                </a:solidFill>
              </a:rPr>
              <a:t> </a:t>
            </a:r>
            <a:r>
              <a:rPr lang="en-US" dirty="0" err="1">
                <a:solidFill>
                  <a:srgbClr val="FF0000"/>
                </a:solidFill>
              </a:rPr>
              <a:t>var</a:t>
            </a:r>
            <a:r>
              <a:rPr lang="en-US" dirty="0">
                <a:solidFill>
                  <a:srgbClr val="FF0000"/>
                </a:solidFill>
              </a:rPr>
              <a:t>: (</a:t>
            </a:r>
            <a:r>
              <a:rPr lang="en-US" dirty="0" err="1">
                <a:solidFill>
                  <a:srgbClr val="FF0000"/>
                </a:solidFill>
              </a:rPr>
              <a:t>i,j</a:t>
            </a:r>
            <a:r>
              <a:rPr lang="en-US" dirty="0">
                <a:solidFill>
                  <a:srgbClr val="FF0000"/>
                </a:solidFill>
              </a:rPr>
              <a:t>)=r</a:t>
            </a:r>
          </a:p>
        </p:txBody>
      </p:sp>
      <p:sp>
        <p:nvSpPr>
          <p:cNvPr id="8" name="TextBox 7"/>
          <p:cNvSpPr txBox="1"/>
          <p:nvPr/>
        </p:nvSpPr>
        <p:spPr>
          <a:xfrm>
            <a:off x="3742793" y="1686427"/>
            <a:ext cx="1960793" cy="369332"/>
          </a:xfrm>
          <a:prstGeom prst="rect">
            <a:avLst/>
          </a:prstGeom>
          <a:noFill/>
        </p:spPr>
        <p:txBody>
          <a:bodyPr wrap="none" rtlCol="0">
            <a:spAutoFit/>
          </a:bodyPr>
          <a:lstStyle/>
          <a:p>
            <a:r>
              <a:rPr lang="en-US" dirty="0" err="1">
                <a:solidFill>
                  <a:srgbClr val="FF0000"/>
                </a:solidFill>
              </a:rPr>
              <a:t>softmax</a:t>
            </a:r>
            <a:r>
              <a:rPr lang="en-US" dirty="0">
                <a:solidFill>
                  <a:srgbClr val="FF0000"/>
                </a:solidFill>
              </a:rPr>
              <a:t>: P{(</a:t>
            </a:r>
            <a:r>
              <a:rPr lang="en-US" dirty="0" err="1">
                <a:solidFill>
                  <a:srgbClr val="FF0000"/>
                </a:solidFill>
              </a:rPr>
              <a:t>i,j</a:t>
            </a:r>
            <a:r>
              <a:rPr lang="en-US" dirty="0">
                <a:solidFill>
                  <a:srgbClr val="FF0000"/>
                </a:solidFill>
              </a:rPr>
              <a:t>)=r}</a:t>
            </a:r>
          </a:p>
        </p:txBody>
      </p:sp>
      <p:sp>
        <p:nvSpPr>
          <p:cNvPr id="7" name="Rectangle 6"/>
          <p:cNvSpPr/>
          <p:nvPr/>
        </p:nvSpPr>
        <p:spPr>
          <a:xfrm>
            <a:off x="5715000" y="2154627"/>
            <a:ext cx="772881" cy="3077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6522323" y="238297"/>
                <a:ext cx="2575129" cy="6585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a:solidFill>
                                <a:srgbClr val="000080"/>
                              </a:solidFill>
                              <a:latin typeface="Cambria Math" panose="02040503050406030204" pitchFamily="18" charset="0"/>
                              <a:cs typeface="Calibri" panose="020F0502020204030204" pitchFamily="34" charset="0"/>
                            </a:rPr>
                          </m:ctrlPr>
                        </m:accPr>
                        <m:e>
                          <m:r>
                            <a:rPr lang="en-US" sz="2400" i="1">
                              <a:solidFill>
                                <a:srgbClr val="000080"/>
                              </a:solidFill>
                              <a:latin typeface="Cambria Math" panose="02040503050406030204" pitchFamily="18" charset="0"/>
                              <a:cs typeface="Calibri" panose="020F0502020204030204" pitchFamily="34" charset="0"/>
                            </a:rPr>
                            <m:t>𝑌</m:t>
                          </m:r>
                        </m:e>
                      </m:acc>
                      <m:r>
                        <a:rPr lang="en-US" sz="2400" i="1">
                          <a:solidFill>
                            <a:srgbClr val="000080"/>
                          </a:solidFill>
                          <a:latin typeface="Cambria Math" panose="02040503050406030204" pitchFamily="18" charset="0"/>
                          <a:cs typeface="Calibri" panose="020F0502020204030204" pitchFamily="34" charset="0"/>
                        </a:rPr>
                        <m:t>=</m:t>
                      </m:r>
                      <m:func>
                        <m:funcPr>
                          <m:ctrlPr>
                            <a:rPr lang="en-US" sz="2400" i="1">
                              <a:solidFill>
                                <a:srgbClr val="000080"/>
                              </a:solidFill>
                              <a:latin typeface="Cambria Math" panose="02040503050406030204" pitchFamily="18" charset="0"/>
                              <a:cs typeface="Calibri" panose="020F0502020204030204" pitchFamily="34" charset="0"/>
                            </a:rPr>
                          </m:ctrlPr>
                        </m:funcPr>
                        <m:fName>
                          <m:limLow>
                            <m:limLowPr>
                              <m:ctrlPr>
                                <a:rPr lang="en-US" sz="2400" i="1">
                                  <a:solidFill>
                                    <a:srgbClr val="000080"/>
                                  </a:solidFill>
                                  <a:latin typeface="Cambria Math" panose="02040503050406030204" pitchFamily="18" charset="0"/>
                                  <a:cs typeface="Calibri" panose="020F0502020204030204" pitchFamily="34" charset="0"/>
                                </a:rPr>
                              </m:ctrlPr>
                            </m:limLowPr>
                            <m:e>
                              <m:r>
                                <m:rPr>
                                  <m:sty m:val="p"/>
                                </m:rPr>
                                <a:rPr lang="en-US" sz="2400">
                                  <a:solidFill>
                                    <a:srgbClr val="000080"/>
                                  </a:solidFill>
                                  <a:latin typeface="Cambria Math" panose="02040503050406030204" pitchFamily="18" charset="0"/>
                                  <a:cs typeface="Calibri" panose="020F0502020204030204" pitchFamily="34" charset="0"/>
                                </a:rPr>
                                <m:t>argmax</m:t>
                              </m:r>
                            </m:e>
                            <m:lim>
                              <m:r>
                                <a:rPr lang="en-US" sz="2400" i="1">
                                  <a:solidFill>
                                    <a:srgbClr val="000080"/>
                                  </a:solidFill>
                                  <a:latin typeface="Cambria Math" panose="02040503050406030204" pitchFamily="18" charset="0"/>
                                  <a:cs typeface="Calibri" panose="020F0502020204030204" pitchFamily="34" charset="0"/>
                                </a:rPr>
                                <m:t>𝑌</m:t>
                              </m:r>
                              <m:r>
                                <a:rPr lang="en-US" sz="2400" i="1" dirty="0">
                                  <a:solidFill>
                                    <a:srgbClr val="000080"/>
                                  </a:solidFill>
                                  <a:latin typeface="Cambria Math" panose="02040503050406030204" pitchFamily="18" charset="0"/>
                                  <a:cs typeface="Calibri" panose="020F0502020204030204" pitchFamily="34" charset="0"/>
                                </a:rPr>
                                <m:t>∈</m:t>
                              </m:r>
                              <m:r>
                                <a:rPr lang="en-US" sz="2400" i="1" dirty="0">
                                  <a:solidFill>
                                    <a:srgbClr val="000080"/>
                                  </a:solidFill>
                                  <a:latin typeface="Cambria Math" panose="02040503050406030204" pitchFamily="18" charset="0"/>
                                  <a:cs typeface="Calibri" panose="020F0502020204030204" pitchFamily="34" charset="0"/>
                                </a:rPr>
                                <m:t>𝒞</m:t>
                              </m:r>
                            </m:lim>
                          </m:limLow>
                        </m:fName>
                        <m:e>
                          <m:sSup>
                            <m:sSupPr>
                              <m:ctrlPr>
                                <a:rPr lang="en-US" sz="2400" i="1">
                                  <a:solidFill>
                                    <a:srgbClr val="000080"/>
                                  </a:solidFill>
                                  <a:latin typeface="Cambria Math" panose="02040503050406030204" pitchFamily="18" charset="0"/>
                                  <a:cs typeface="Calibri" panose="020F0502020204030204" pitchFamily="34" charset="0"/>
                                </a:rPr>
                              </m:ctrlPr>
                            </m:sSupPr>
                            <m:e>
                              <m:r>
                                <a:rPr lang="en-US" sz="2400" i="1">
                                  <a:solidFill>
                                    <a:srgbClr val="000080"/>
                                  </a:solidFill>
                                  <a:latin typeface="Cambria Math" panose="02040503050406030204" pitchFamily="18" charset="0"/>
                                  <a:cs typeface="Calibri" panose="020F0502020204030204" pitchFamily="34" charset="0"/>
                                </a:rPr>
                                <m:t>𝑊</m:t>
                              </m:r>
                            </m:e>
                            <m:sup>
                              <m:r>
                                <a:rPr lang="en-US" sz="2400" i="1">
                                  <a:solidFill>
                                    <a:srgbClr val="000080"/>
                                  </a:solidFill>
                                  <a:latin typeface="Cambria Math" panose="02040503050406030204" pitchFamily="18" charset="0"/>
                                  <a:cs typeface="Calibri" panose="020F0502020204030204" pitchFamily="34" charset="0"/>
                                </a:rPr>
                                <m:t>𝑇</m:t>
                              </m:r>
                            </m:sup>
                          </m:sSup>
                          <m:r>
                            <a:rPr lang="en-US" sz="2400" i="1">
                              <a:solidFill>
                                <a:srgbClr val="000080"/>
                              </a:solidFill>
                              <a:latin typeface="Cambria Math" panose="02040503050406030204" pitchFamily="18" charset="0"/>
                              <a:cs typeface="Calibri" panose="020F0502020204030204" pitchFamily="34" charset="0"/>
                            </a:rPr>
                            <m:t>𝑋</m:t>
                          </m:r>
                        </m:e>
                      </m:func>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6522323" y="238297"/>
                <a:ext cx="2575129" cy="658514"/>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92499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0" presetClass="path" presetSubtype="0" accel="50000" decel="50000" fill="hold" grpId="1" nodeType="withEffect">
                                  <p:stCondLst>
                                    <p:cond delay="0"/>
                                  </p:stCondLst>
                                  <p:childTnLst>
                                    <p:animMotion origin="layout" path="M 2.5E-6 -4.07407E-6 L -0.07552 -4.07407E-6 " pathEditMode="relative" rAng="0" ptsTypes="AA">
                                      <p:cBhvr>
                                        <p:cTn id="16" dur="1000" fill="hold"/>
                                        <p:tgtEl>
                                          <p:spTgt spid="7"/>
                                        </p:tgtEl>
                                        <p:attrNameLst>
                                          <p:attrName>ppt_x</p:attrName>
                                          <p:attrName>ppt_y</p:attrName>
                                        </p:attrNameLst>
                                      </p:cBhvr>
                                      <p:rCtr x="-3785" y="0"/>
                                    </p:animMotion>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2"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9"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6" grpId="0"/>
      <p:bldP spid="6" grpId="1"/>
      <p:bldP spid="8" grpId="0"/>
      <p:bldP spid="8" grpId="1"/>
      <p:bldP spid="7" grpId="0" animBg="1"/>
      <p:bldP spid="7" grpId="1" animBg="1"/>
      <p:bldP spid="7"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F2613-70B0-4C0B-BAF1-9053EED9CF55}"/>
              </a:ext>
            </a:extLst>
          </p:cNvPr>
          <p:cNvSpPr>
            <a:spLocks noGrp="1"/>
          </p:cNvSpPr>
          <p:nvPr>
            <p:ph type="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2A98DD76-53F6-47A1-B150-3FB73D6467A7}"/>
              </a:ext>
            </a:extLst>
          </p:cNvPr>
          <p:cNvSpPr>
            <a:spLocks noGrp="1"/>
          </p:cNvSpPr>
          <p:nvPr>
            <p:ph type="sldNum" sz="quarter" idx="4294967295"/>
          </p:nvPr>
        </p:nvSpPr>
        <p:spPr>
          <a:xfrm>
            <a:off x="6560487" y="6553200"/>
            <a:ext cx="914400" cy="228600"/>
          </a:xfrm>
          <a:prstGeom prst="rect">
            <a:avLst/>
          </a:prstGeom>
        </p:spPr>
        <p:txBody>
          <a:bodyPr/>
          <a:lstStyle/>
          <a:p>
            <a:fld id="{F9A5469C-637E-44FD-B7E4-745B0C69012A}" type="slidenum">
              <a:rPr lang="en-US" smtClean="0"/>
              <a:t>18</a:t>
            </a:fld>
            <a:endParaRPr lang="en-US"/>
          </a:p>
        </p:txBody>
      </p:sp>
      <p:sp>
        <p:nvSpPr>
          <p:cNvPr id="6" name="TextBox 5">
            <a:extLst>
              <a:ext uri="{FF2B5EF4-FFF2-40B4-BE49-F238E27FC236}">
                <a16:creationId xmlns:a16="http://schemas.microsoft.com/office/drawing/2014/main" id="{163FE45C-D2DA-4101-B247-212E21A47F6F}"/>
              </a:ext>
            </a:extLst>
          </p:cNvPr>
          <p:cNvSpPr txBox="1"/>
          <p:nvPr/>
        </p:nvSpPr>
        <p:spPr>
          <a:xfrm>
            <a:off x="1058894" y="6033700"/>
            <a:ext cx="7389780" cy="276999"/>
          </a:xfrm>
          <a:prstGeom prst="rect">
            <a:avLst/>
          </a:prstGeom>
          <a:noFill/>
        </p:spPr>
        <p:txBody>
          <a:bodyPr wrap="none" rtlCol="0">
            <a:spAutoFit/>
          </a:bodyPr>
          <a:lstStyle/>
          <a:p>
            <a:r>
              <a:rPr lang="en-US" sz="1200" i="1" dirty="0">
                <a:solidFill>
                  <a:srgbClr val="002060"/>
                </a:solidFill>
              </a:rPr>
              <a:t>[</a:t>
            </a:r>
            <a:r>
              <a:rPr lang="en-US" sz="1200" i="1" dirty="0" err="1">
                <a:solidFill>
                  <a:srgbClr val="002060"/>
                </a:solidFill>
              </a:rPr>
              <a:t>UTTime</a:t>
            </a:r>
            <a:r>
              <a:rPr lang="en-US" sz="1200" i="1" dirty="0">
                <a:solidFill>
                  <a:srgbClr val="002060"/>
                </a:solidFill>
              </a:rPr>
              <a:t>] </a:t>
            </a:r>
            <a:r>
              <a:rPr lang="en-US" sz="1200" i="1" dirty="0" err="1">
                <a:solidFill>
                  <a:srgbClr val="002060"/>
                </a:solidFill>
              </a:rPr>
              <a:t>Laokulrat</a:t>
            </a:r>
            <a:r>
              <a:rPr lang="en-US" sz="1200" i="1" dirty="0">
                <a:solidFill>
                  <a:srgbClr val="002060"/>
                </a:solidFill>
              </a:rPr>
              <a:t> et al. *SEM’13. </a:t>
            </a:r>
            <a:r>
              <a:rPr lang="en-US" sz="1200" i="1" dirty="0" err="1">
                <a:solidFill>
                  <a:srgbClr val="002060"/>
                </a:solidFill>
              </a:rPr>
              <a:t>UTTime</a:t>
            </a:r>
            <a:r>
              <a:rPr lang="en-US" sz="1200" i="1" dirty="0">
                <a:solidFill>
                  <a:srgbClr val="002060"/>
                </a:solidFill>
              </a:rPr>
              <a:t>: Temporal relation classiﬁcation using deep syntactic features.</a:t>
            </a:r>
          </a:p>
        </p:txBody>
      </p:sp>
      <p:graphicFrame>
        <p:nvGraphicFramePr>
          <p:cNvPr id="7" name="Chart 6"/>
          <p:cNvGraphicFramePr/>
          <p:nvPr>
            <p:extLst>
              <p:ext uri="{D42A27DB-BD31-4B8C-83A1-F6EECF244321}">
                <p14:modId xmlns:p14="http://schemas.microsoft.com/office/powerpoint/2010/main" val="1363021397"/>
              </p:ext>
            </p:extLst>
          </p:nvPr>
        </p:nvGraphicFramePr>
        <p:xfrm>
          <a:off x="1219200" y="779584"/>
          <a:ext cx="6954672" cy="4783015"/>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a:off x="5791200" y="2590800"/>
            <a:ext cx="2075465" cy="762000"/>
            <a:chOff x="5791200" y="2590800"/>
            <a:chExt cx="2075465" cy="762000"/>
          </a:xfrm>
        </p:grpSpPr>
        <p:cxnSp>
          <p:nvCxnSpPr>
            <p:cNvPr id="13" name="Straight Arrow Connector 12"/>
            <p:cNvCxnSpPr/>
            <p:nvPr/>
          </p:nvCxnSpPr>
          <p:spPr>
            <a:xfrm flipV="1">
              <a:off x="5791200" y="2590800"/>
              <a:ext cx="0" cy="762000"/>
            </a:xfrm>
            <a:prstGeom prst="straightConnector1">
              <a:avLst/>
            </a:prstGeom>
            <a:ln w="38100">
              <a:solidFill>
                <a:schemeClr val="tx1">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7400" y="2787134"/>
              <a:ext cx="1999265" cy="369332"/>
            </a:xfrm>
            <a:prstGeom prst="rect">
              <a:avLst/>
            </a:prstGeom>
            <a:noFill/>
          </p:spPr>
          <p:txBody>
            <a:bodyPr wrap="none" rtlCol="0">
              <a:spAutoFit/>
            </a:bodyPr>
            <a:lstStyle/>
            <a:p>
              <a:r>
                <a:rPr lang="en-US" dirty="0">
                  <a:solidFill>
                    <a:srgbClr val="FF0000"/>
                  </a:solidFill>
                </a:rPr>
                <a:t>+Global inference</a:t>
              </a:r>
            </a:p>
          </p:txBody>
        </p:sp>
      </p:grpSp>
      <p:grpSp>
        <p:nvGrpSpPr>
          <p:cNvPr id="18" name="Group 17"/>
          <p:cNvGrpSpPr/>
          <p:nvPr/>
        </p:nvGrpSpPr>
        <p:grpSpPr>
          <a:xfrm>
            <a:off x="6096000" y="1828800"/>
            <a:ext cx="2961067" cy="762000"/>
            <a:chOff x="6096000" y="1828800"/>
            <a:chExt cx="2961067" cy="762000"/>
          </a:xfrm>
        </p:grpSpPr>
        <p:cxnSp>
          <p:nvCxnSpPr>
            <p:cNvPr id="17" name="Straight Arrow Connector 16"/>
            <p:cNvCxnSpPr/>
            <p:nvPr/>
          </p:nvCxnSpPr>
          <p:spPr>
            <a:xfrm flipV="1">
              <a:off x="6096000" y="1828800"/>
              <a:ext cx="0" cy="762000"/>
            </a:xfrm>
            <a:prstGeom prst="straightConnector1">
              <a:avLst/>
            </a:prstGeom>
            <a:ln w="38100">
              <a:solidFill>
                <a:schemeClr val="tx1">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96000" y="1985918"/>
              <a:ext cx="2961067" cy="369332"/>
            </a:xfrm>
            <a:prstGeom prst="rect">
              <a:avLst/>
            </a:prstGeom>
            <a:noFill/>
          </p:spPr>
          <p:txBody>
            <a:bodyPr wrap="none" rtlCol="0">
              <a:spAutoFit/>
            </a:bodyPr>
            <a:lstStyle/>
            <a:p>
              <a:r>
                <a:rPr lang="en-US" dirty="0">
                  <a:solidFill>
                    <a:srgbClr val="FF0000"/>
                  </a:solidFill>
                </a:rPr>
                <a:t>+Global/structured learning</a:t>
              </a:r>
            </a:p>
          </p:txBody>
        </p:sp>
      </p:grpSp>
      <p:sp>
        <p:nvSpPr>
          <p:cNvPr id="20" name="Rectangle 19"/>
          <p:cNvSpPr/>
          <p:nvPr/>
        </p:nvSpPr>
        <p:spPr>
          <a:xfrm>
            <a:off x="1905000" y="4800600"/>
            <a:ext cx="1676400" cy="304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48200" y="4800600"/>
            <a:ext cx="2057400" cy="3048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02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par>
                                <p:cTn id="18" presetID="9"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073B35-2F9A-6349-89EF-5B7F67203A7E}"/>
              </a:ext>
            </a:extLst>
          </p:cNvPr>
          <p:cNvSpPr txBox="1"/>
          <p:nvPr/>
        </p:nvSpPr>
        <p:spPr>
          <a:xfrm>
            <a:off x="676274" y="264467"/>
            <a:ext cx="6791326" cy="523220"/>
          </a:xfrm>
          <a:prstGeom prst="rect">
            <a:avLst/>
          </a:prstGeom>
          <a:noFill/>
        </p:spPr>
        <p:txBody>
          <a:bodyPr wrap="square" rtlCol="0">
            <a:spAutoFit/>
          </a:bodyPr>
          <a:lstStyle/>
          <a:p>
            <a:r>
              <a:rPr lang="en-US" sz="2800" cap="small" dirty="0">
                <a:solidFill>
                  <a:srgbClr val="A7001B"/>
                </a:solidFill>
                <a:latin typeface="Calibri" panose="020F0502020204030204" pitchFamily="34" charset="0"/>
                <a:ea typeface="+mj-ea"/>
                <a:cs typeface="Calibri" panose="020F0502020204030204" pitchFamily="34" charset="0"/>
              </a:rPr>
              <a:t>Understanding time in natural language</a:t>
            </a:r>
          </a:p>
        </p:txBody>
      </p:sp>
      <p:sp>
        <p:nvSpPr>
          <p:cNvPr id="13" name="TextBox 12">
            <a:extLst>
              <a:ext uri="{FF2B5EF4-FFF2-40B4-BE49-F238E27FC236}">
                <a16:creationId xmlns:a16="http://schemas.microsoft.com/office/drawing/2014/main" id="{E722C95D-5972-134C-B56C-148F3C45A894}"/>
              </a:ext>
            </a:extLst>
          </p:cNvPr>
          <p:cNvSpPr txBox="1"/>
          <p:nvPr/>
        </p:nvSpPr>
        <p:spPr>
          <a:xfrm>
            <a:off x="228600" y="1066800"/>
            <a:ext cx="6791326" cy="338554"/>
          </a:xfrm>
          <a:prstGeom prst="rect">
            <a:avLst/>
          </a:prstGeom>
          <a:noFill/>
        </p:spPr>
        <p:txBody>
          <a:bodyPr wrap="square" rtlCol="0">
            <a:spAutoFit/>
          </a:bodyPr>
          <a:lstStyle/>
          <a:p>
            <a:pPr marL="800100" lvl="1" indent="-342900">
              <a:spcBef>
                <a:spcPct val="20000"/>
              </a:spcBef>
              <a:buClr>
                <a:srgbClr val="400080"/>
              </a:buClr>
              <a:buSzPct val="65000"/>
              <a:buFont typeface="Wingdings" panose="05000000000000000000" pitchFamily="2" charset="2"/>
              <a:buChar char="q"/>
            </a:pPr>
            <a:r>
              <a:rPr lang="en-US" sz="1600" dirty="0">
                <a:solidFill>
                  <a:srgbClr val="400080"/>
                </a:solidFill>
                <a:latin typeface="Calibri" panose="020F0502020204030204" pitchFamily="34" charset="0"/>
                <a:cs typeface="Calibri" panose="020F0502020204030204" pitchFamily="34" charset="0"/>
              </a:rPr>
              <a:t>Structured learning</a:t>
            </a:r>
          </a:p>
        </p:txBody>
      </p:sp>
      <p:sp>
        <p:nvSpPr>
          <p:cNvPr id="14" name="TextBox 13">
            <a:extLst>
              <a:ext uri="{FF2B5EF4-FFF2-40B4-BE49-F238E27FC236}">
                <a16:creationId xmlns:a16="http://schemas.microsoft.com/office/drawing/2014/main" id="{C760D838-A07D-B048-8197-9AB5EC186A36}"/>
              </a:ext>
            </a:extLst>
          </p:cNvPr>
          <p:cNvSpPr txBox="1"/>
          <p:nvPr/>
        </p:nvSpPr>
        <p:spPr>
          <a:xfrm>
            <a:off x="228600" y="2434940"/>
            <a:ext cx="6791326" cy="338554"/>
          </a:xfrm>
          <a:prstGeom prst="rect">
            <a:avLst/>
          </a:prstGeom>
          <a:noFill/>
        </p:spPr>
        <p:txBody>
          <a:bodyPr wrap="square" rtlCol="0">
            <a:spAutoFit/>
          </a:bodyPr>
          <a:lstStyle/>
          <a:p>
            <a:pPr marL="800100" lvl="1" indent="-342900">
              <a:spcBef>
                <a:spcPct val="20000"/>
              </a:spcBef>
              <a:buClr>
                <a:srgbClr val="400080"/>
              </a:buClr>
              <a:buSzPct val="65000"/>
              <a:buFont typeface="Wingdings" panose="05000000000000000000" pitchFamily="2" charset="2"/>
              <a:buChar char="q"/>
            </a:pPr>
            <a:r>
              <a:rPr lang="en-US" sz="1600" dirty="0">
                <a:solidFill>
                  <a:srgbClr val="400080"/>
                </a:solidFill>
                <a:latin typeface="Calibri" panose="020F0502020204030204" pitchFamily="34" charset="0"/>
                <a:cs typeface="Calibri" panose="020F0502020204030204" pitchFamily="34" charset="0"/>
              </a:rPr>
              <a:t>Common sense</a:t>
            </a:r>
          </a:p>
        </p:txBody>
      </p:sp>
      <p:sp>
        <p:nvSpPr>
          <p:cNvPr id="15" name="TextBox 14">
            <a:extLst>
              <a:ext uri="{FF2B5EF4-FFF2-40B4-BE49-F238E27FC236}">
                <a16:creationId xmlns:a16="http://schemas.microsoft.com/office/drawing/2014/main" id="{A9AE9B84-EA9D-FB4D-90C0-E07934A5624A}"/>
              </a:ext>
            </a:extLst>
          </p:cNvPr>
          <p:cNvSpPr txBox="1"/>
          <p:nvPr/>
        </p:nvSpPr>
        <p:spPr>
          <a:xfrm>
            <a:off x="228600" y="3850826"/>
            <a:ext cx="6791326" cy="338554"/>
          </a:xfrm>
          <a:prstGeom prst="rect">
            <a:avLst/>
          </a:prstGeom>
          <a:noFill/>
        </p:spPr>
        <p:txBody>
          <a:bodyPr wrap="square" rtlCol="0">
            <a:spAutoFit/>
          </a:bodyPr>
          <a:lstStyle/>
          <a:p>
            <a:pPr marL="800100" lvl="1" indent="-342900">
              <a:spcBef>
                <a:spcPct val="20000"/>
              </a:spcBef>
              <a:buClr>
                <a:srgbClr val="400080"/>
              </a:buClr>
              <a:buSzPct val="65000"/>
              <a:buFont typeface="Wingdings" panose="05000000000000000000" pitchFamily="2" charset="2"/>
              <a:buChar char="q"/>
            </a:pPr>
            <a:r>
              <a:rPr lang="en-US" sz="1600" dirty="0">
                <a:solidFill>
                  <a:srgbClr val="400080"/>
                </a:solidFill>
                <a:latin typeface="Calibri" panose="020F0502020204030204" pitchFamily="34" charset="0"/>
                <a:cs typeface="Calibri" panose="020F0502020204030204" pitchFamily="34" charset="0"/>
              </a:rPr>
              <a:t>Data collection</a:t>
            </a:r>
          </a:p>
        </p:txBody>
      </p:sp>
      <p:sp>
        <p:nvSpPr>
          <p:cNvPr id="18" name="TextBox 17">
            <a:extLst>
              <a:ext uri="{FF2B5EF4-FFF2-40B4-BE49-F238E27FC236}">
                <a16:creationId xmlns:a16="http://schemas.microsoft.com/office/drawing/2014/main" id="{C3942C0A-E387-D447-B005-D0D8546B52A4}"/>
              </a:ext>
            </a:extLst>
          </p:cNvPr>
          <p:cNvSpPr txBox="1"/>
          <p:nvPr/>
        </p:nvSpPr>
        <p:spPr>
          <a:xfrm>
            <a:off x="228600" y="4183296"/>
            <a:ext cx="7553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b="1" dirty="0">
                <a:solidFill>
                  <a:srgbClr val="000080"/>
                </a:solidFill>
                <a:latin typeface="Calibri" panose="020F0502020204030204" pitchFamily="34" charset="0"/>
                <a:cs typeface="Calibri" panose="020F0502020204030204" pitchFamily="34" charset="0"/>
              </a:rPr>
              <a:t>A Multi-Axis Annotation Scheme for Event Temporal Relations (ACL’18)</a:t>
            </a:r>
            <a:endParaRPr lang="en-US" sz="1200" b="1" dirty="0">
              <a:solidFill>
                <a:srgbClr val="40008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38E5D957-D24E-D641-9C77-F53A934EE7F2}"/>
              </a:ext>
            </a:extLst>
          </p:cNvPr>
          <p:cNvSpPr txBox="1"/>
          <p:nvPr/>
        </p:nvSpPr>
        <p:spPr>
          <a:xfrm>
            <a:off x="228600" y="4603459"/>
            <a:ext cx="6791326" cy="338554"/>
          </a:xfrm>
          <a:prstGeom prst="rect">
            <a:avLst/>
          </a:prstGeom>
          <a:noFill/>
        </p:spPr>
        <p:txBody>
          <a:bodyPr wrap="square" rtlCol="0">
            <a:spAutoFit/>
          </a:bodyPr>
          <a:lstStyle/>
          <a:p>
            <a:pPr marL="800100" lvl="1" indent="-342900">
              <a:spcBef>
                <a:spcPct val="20000"/>
              </a:spcBef>
              <a:buClr>
                <a:srgbClr val="400080"/>
              </a:buClr>
              <a:buSzPct val="65000"/>
              <a:buFont typeface="Wingdings" panose="05000000000000000000" pitchFamily="2" charset="2"/>
              <a:buChar char="q"/>
            </a:pPr>
            <a:r>
              <a:rPr lang="en-US" sz="1600" dirty="0">
                <a:solidFill>
                  <a:srgbClr val="400080"/>
                </a:solidFill>
                <a:latin typeface="Calibri" panose="020F0502020204030204" pitchFamily="34" charset="0"/>
                <a:cs typeface="Calibri" panose="020F0502020204030204" pitchFamily="34" charset="0"/>
              </a:rPr>
              <a:t>Online demo</a:t>
            </a:r>
          </a:p>
        </p:txBody>
      </p:sp>
      <p:sp>
        <p:nvSpPr>
          <p:cNvPr id="20" name="TextBox 19">
            <a:extLst>
              <a:ext uri="{FF2B5EF4-FFF2-40B4-BE49-F238E27FC236}">
                <a16:creationId xmlns:a16="http://schemas.microsoft.com/office/drawing/2014/main" id="{C1A69E7B-68C2-5C43-ABE7-ED518D3F8F14}"/>
              </a:ext>
            </a:extLst>
          </p:cNvPr>
          <p:cNvSpPr txBox="1"/>
          <p:nvPr/>
        </p:nvSpPr>
        <p:spPr>
          <a:xfrm>
            <a:off x="228600" y="4935929"/>
            <a:ext cx="7553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dirty="0" err="1">
                <a:solidFill>
                  <a:srgbClr val="000080"/>
                </a:solidFill>
                <a:latin typeface="Calibri" panose="020F0502020204030204" pitchFamily="34" charset="0"/>
                <a:cs typeface="Calibri" panose="020F0502020204030204" pitchFamily="34" charset="0"/>
              </a:rPr>
              <a:t>CogCompTime</a:t>
            </a:r>
            <a:r>
              <a:rPr lang="en-US" sz="1200" dirty="0">
                <a:solidFill>
                  <a:srgbClr val="000080"/>
                </a:solidFill>
                <a:latin typeface="Calibri" panose="020F0502020204030204" pitchFamily="34" charset="0"/>
                <a:cs typeface="Calibri" panose="020F0502020204030204" pitchFamily="34" charset="0"/>
              </a:rPr>
              <a:t>: A Tool for Understanding Time in Natural Language Text (EMNLP’18)</a:t>
            </a:r>
            <a:endParaRPr lang="en-US" sz="1200" dirty="0">
              <a:solidFill>
                <a:srgbClr val="40008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4A2A2E0-A323-8D46-9546-B65E94CAFBBF}"/>
              </a:ext>
            </a:extLst>
          </p:cNvPr>
          <p:cNvSpPr txBox="1"/>
          <p:nvPr/>
        </p:nvSpPr>
        <p:spPr>
          <a:xfrm>
            <a:off x="228600" y="1342997"/>
            <a:ext cx="6791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b="1" dirty="0">
                <a:solidFill>
                  <a:srgbClr val="000080"/>
                </a:solidFill>
                <a:latin typeface="Calibri" panose="020F0502020204030204" pitchFamily="34" charset="0"/>
                <a:cs typeface="Calibri" panose="020F0502020204030204" pitchFamily="34" charset="0"/>
              </a:rPr>
              <a:t>A Structured Learning Approach to Temporal Relation Extraction (EMNLP’17)</a:t>
            </a:r>
            <a:endParaRPr lang="en-US" sz="1200" dirty="0">
              <a:solidFill>
                <a:srgbClr val="40008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ACD7C3C-A7A7-354A-9FDF-F4DE32924CA3}"/>
              </a:ext>
            </a:extLst>
          </p:cNvPr>
          <p:cNvSpPr txBox="1"/>
          <p:nvPr/>
        </p:nvSpPr>
        <p:spPr>
          <a:xfrm>
            <a:off x="228600" y="1778247"/>
            <a:ext cx="6791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dirty="0">
                <a:solidFill>
                  <a:srgbClr val="000080"/>
                </a:solidFill>
                <a:latin typeface="Calibri" panose="020F0502020204030204" pitchFamily="34" charset="0"/>
                <a:cs typeface="Calibri" panose="020F0502020204030204" pitchFamily="34" charset="0"/>
              </a:rPr>
              <a:t>Partial or Complete, That’s The Question (submitted to NAACL’19)</a:t>
            </a:r>
            <a:endParaRPr lang="en-US" sz="1200" dirty="0">
              <a:solidFill>
                <a:srgbClr val="400080"/>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866719DF-D00E-264F-A3FE-DA09D9AE111D}"/>
              </a:ext>
            </a:extLst>
          </p:cNvPr>
          <p:cNvSpPr txBox="1"/>
          <p:nvPr/>
        </p:nvSpPr>
        <p:spPr>
          <a:xfrm>
            <a:off x="228600" y="1556493"/>
            <a:ext cx="6791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dirty="0">
                <a:solidFill>
                  <a:srgbClr val="000080"/>
                </a:solidFill>
                <a:latin typeface="Calibri" panose="020F0502020204030204" pitchFamily="34" charset="0"/>
                <a:cs typeface="Calibri" panose="020F0502020204030204" pitchFamily="34" charset="0"/>
              </a:rPr>
              <a:t>Exploiting Partially Annotated Data in Temporal Relation Extraction (*SEM’18)</a:t>
            </a:r>
            <a:endParaRPr lang="en-US" sz="1200" dirty="0">
              <a:solidFill>
                <a:srgbClr val="400080"/>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B5BCB7F9-5119-984C-954D-32920FCC281B}"/>
              </a:ext>
            </a:extLst>
          </p:cNvPr>
          <p:cNvSpPr txBox="1"/>
          <p:nvPr/>
        </p:nvSpPr>
        <p:spPr>
          <a:xfrm>
            <a:off x="228600" y="1999846"/>
            <a:ext cx="6791326" cy="498598"/>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dirty="0">
                <a:solidFill>
                  <a:srgbClr val="000080"/>
                </a:solidFill>
                <a:latin typeface="Calibri" panose="020F0502020204030204" pitchFamily="34" charset="0"/>
                <a:cs typeface="Calibri" panose="020F0502020204030204" pitchFamily="34" charset="0"/>
              </a:rPr>
              <a:t>An End-to-end Temporal Relation Extractor (submitted to NAACL’19)</a:t>
            </a:r>
          </a:p>
          <a:p>
            <a:pPr marL="800100" lvl="1" indent="-342900">
              <a:spcBef>
                <a:spcPct val="20000"/>
              </a:spcBef>
              <a:buClr>
                <a:srgbClr val="400080"/>
              </a:buClr>
              <a:buSzPct val="65000"/>
              <a:buFont typeface="Wingdings" pitchFamily="2" charset="2"/>
              <a:buChar char="v"/>
            </a:pPr>
            <a:endParaRPr lang="en-US" sz="1200" dirty="0">
              <a:solidFill>
                <a:srgbClr val="400080"/>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1972ACBF-4972-9F45-8861-B28FAF316C55}"/>
              </a:ext>
            </a:extLst>
          </p:cNvPr>
          <p:cNvSpPr txBox="1"/>
          <p:nvPr/>
        </p:nvSpPr>
        <p:spPr>
          <a:xfrm>
            <a:off x="228600" y="2697587"/>
            <a:ext cx="8077200"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b="1" dirty="0">
                <a:solidFill>
                  <a:srgbClr val="000080"/>
                </a:solidFill>
                <a:latin typeface="Calibri" panose="020F0502020204030204" pitchFamily="34" charset="0"/>
                <a:cs typeface="Calibri" panose="020F0502020204030204" pitchFamily="34" charset="0"/>
              </a:rPr>
              <a:t>Improving Temporal Relation Extraction with a Globally Acquired Statistical Resource</a:t>
            </a:r>
            <a:r>
              <a:rPr lang="en-US" sz="1200" dirty="0">
                <a:solidFill>
                  <a:srgbClr val="000080"/>
                </a:solidFill>
                <a:latin typeface="Calibri" panose="020F0502020204030204" pitchFamily="34" charset="0"/>
                <a:cs typeface="Calibri" panose="020F0502020204030204" pitchFamily="34" charset="0"/>
              </a:rPr>
              <a:t> </a:t>
            </a:r>
            <a:r>
              <a:rPr lang="en-US" sz="1200" b="1" dirty="0">
                <a:solidFill>
                  <a:srgbClr val="000080"/>
                </a:solidFill>
                <a:latin typeface="Calibri" panose="020F0502020204030204" pitchFamily="34" charset="0"/>
                <a:cs typeface="Calibri" panose="020F0502020204030204" pitchFamily="34" charset="0"/>
              </a:rPr>
              <a:t>(NAACL’18)</a:t>
            </a:r>
          </a:p>
        </p:txBody>
      </p:sp>
      <p:sp>
        <p:nvSpPr>
          <p:cNvPr id="24" name="TextBox 23">
            <a:extLst>
              <a:ext uri="{FF2B5EF4-FFF2-40B4-BE49-F238E27FC236}">
                <a16:creationId xmlns:a16="http://schemas.microsoft.com/office/drawing/2014/main" id="{A44EB503-E53D-8F44-B23D-6EF180C8F3B7}"/>
              </a:ext>
            </a:extLst>
          </p:cNvPr>
          <p:cNvSpPr txBox="1"/>
          <p:nvPr/>
        </p:nvSpPr>
        <p:spPr>
          <a:xfrm>
            <a:off x="228600" y="3135706"/>
            <a:ext cx="7553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dirty="0">
                <a:solidFill>
                  <a:srgbClr val="000080"/>
                </a:solidFill>
                <a:latin typeface="Calibri" panose="020F0502020204030204" pitchFamily="34" charset="0"/>
                <a:cs typeface="Calibri" panose="020F0502020204030204" pitchFamily="34" charset="0"/>
              </a:rPr>
              <a:t>A Question Answering Benchmark for Temporal Common-sense (submitted to NAACL’19)</a:t>
            </a:r>
          </a:p>
        </p:txBody>
      </p:sp>
      <p:sp>
        <p:nvSpPr>
          <p:cNvPr id="25" name="TextBox 24">
            <a:extLst>
              <a:ext uri="{FF2B5EF4-FFF2-40B4-BE49-F238E27FC236}">
                <a16:creationId xmlns:a16="http://schemas.microsoft.com/office/drawing/2014/main" id="{47F3BC78-3B69-3341-A3C9-30FE7DEDF834}"/>
              </a:ext>
            </a:extLst>
          </p:cNvPr>
          <p:cNvSpPr txBox="1"/>
          <p:nvPr/>
        </p:nvSpPr>
        <p:spPr>
          <a:xfrm>
            <a:off x="228600" y="2918279"/>
            <a:ext cx="6791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dirty="0">
                <a:solidFill>
                  <a:srgbClr val="000080"/>
                </a:solidFill>
                <a:latin typeface="Calibri" panose="020F0502020204030204" pitchFamily="34" charset="0"/>
                <a:cs typeface="Calibri" panose="020F0502020204030204" pitchFamily="34" charset="0"/>
              </a:rPr>
              <a:t>Joint Reasoning for Temporal and Causal Relations (ACL’18)</a:t>
            </a:r>
          </a:p>
        </p:txBody>
      </p:sp>
      <p:sp>
        <p:nvSpPr>
          <p:cNvPr id="26" name="TextBox 25">
            <a:extLst>
              <a:ext uri="{FF2B5EF4-FFF2-40B4-BE49-F238E27FC236}">
                <a16:creationId xmlns:a16="http://schemas.microsoft.com/office/drawing/2014/main" id="{5BBB7F20-0FF2-2343-9A6A-098423E78CEF}"/>
              </a:ext>
            </a:extLst>
          </p:cNvPr>
          <p:cNvSpPr txBox="1"/>
          <p:nvPr/>
        </p:nvSpPr>
        <p:spPr>
          <a:xfrm>
            <a:off x="228600" y="3363746"/>
            <a:ext cx="6791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dirty="0" err="1">
                <a:solidFill>
                  <a:srgbClr val="000080"/>
                </a:solidFill>
                <a:latin typeface="Calibri" panose="020F0502020204030204" pitchFamily="34" charset="0"/>
                <a:cs typeface="Calibri" panose="020F0502020204030204" pitchFamily="34" charset="0"/>
              </a:rPr>
              <a:t>KnowSemLM</a:t>
            </a:r>
            <a:r>
              <a:rPr lang="en-US" sz="1200" dirty="0">
                <a:solidFill>
                  <a:srgbClr val="000080"/>
                </a:solidFill>
                <a:latin typeface="Calibri" panose="020F0502020204030204" pitchFamily="34" charset="0"/>
                <a:cs typeface="Calibri" panose="020F0502020204030204" pitchFamily="34" charset="0"/>
              </a:rPr>
              <a:t>: A Knowledge Infused Semantic Language Model (submitted to TACL)</a:t>
            </a:r>
          </a:p>
        </p:txBody>
      </p:sp>
    </p:spTree>
    <p:extLst>
      <p:ext uri="{BB962C8B-B14F-4D97-AF65-F5344CB8AC3E}">
        <p14:creationId xmlns:p14="http://schemas.microsoft.com/office/powerpoint/2010/main" val="964360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7D8DA"/>
        </a:solidFill>
        <a:effectLst/>
      </p:bgPr>
    </p:bg>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F272CB9A-11DA-403F-8A2C-8ACABB9E55E3}"/>
              </a:ext>
            </a:extLst>
          </p:cNvPr>
          <p:cNvCxnSpPr/>
          <p:nvPr/>
        </p:nvCxnSpPr>
        <p:spPr>
          <a:xfrm>
            <a:off x="4631316" y="3853739"/>
            <a:ext cx="168965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7E87360-F24A-47BA-928F-2F0179FA8620}"/>
              </a:ext>
            </a:extLst>
          </p:cNvPr>
          <p:cNvCxnSpPr/>
          <p:nvPr/>
        </p:nvCxnSpPr>
        <p:spPr>
          <a:xfrm>
            <a:off x="6309761" y="3853739"/>
            <a:ext cx="168965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8346D99-21A2-4F27-AB30-6BF25A60C3AC}"/>
              </a:ext>
            </a:extLst>
          </p:cNvPr>
          <p:cNvCxnSpPr>
            <a:cxnSpLocks/>
          </p:cNvCxnSpPr>
          <p:nvPr/>
        </p:nvCxnSpPr>
        <p:spPr>
          <a:xfrm>
            <a:off x="7999414" y="3853739"/>
            <a:ext cx="115388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92DD698-41EA-44B3-A338-53428D7D5050}"/>
              </a:ext>
            </a:extLst>
          </p:cNvPr>
          <p:cNvCxnSpPr/>
          <p:nvPr/>
        </p:nvCxnSpPr>
        <p:spPr>
          <a:xfrm>
            <a:off x="2933504" y="3853739"/>
            <a:ext cx="168965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41C71E-E08E-4C35-AF33-12A46FFB4E28}"/>
              </a:ext>
            </a:extLst>
          </p:cNvPr>
          <p:cNvCxnSpPr/>
          <p:nvPr/>
        </p:nvCxnSpPr>
        <p:spPr>
          <a:xfrm>
            <a:off x="1243429" y="3853739"/>
            <a:ext cx="168965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AF54DAFC-72BF-4C18-B451-30110FC8EBCC}"/>
              </a:ext>
            </a:extLst>
          </p:cNvPr>
          <p:cNvSpPr/>
          <p:nvPr/>
        </p:nvSpPr>
        <p:spPr>
          <a:xfrm>
            <a:off x="862948" y="350905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B54977-33F8-4105-824C-3D0C493D5B00}"/>
              </a:ext>
            </a:extLst>
          </p:cNvPr>
          <p:cNvCxnSpPr>
            <a:cxnSpLocks/>
          </p:cNvCxnSpPr>
          <p:nvPr/>
        </p:nvCxnSpPr>
        <p:spPr>
          <a:xfrm>
            <a:off x="0" y="3853739"/>
            <a:ext cx="115388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ADB8234-7655-4312-99D5-ACC91B4B894B}"/>
              </a:ext>
            </a:extLst>
          </p:cNvPr>
          <p:cNvSpPr/>
          <p:nvPr/>
        </p:nvSpPr>
        <p:spPr>
          <a:xfrm>
            <a:off x="1136196" y="3782302"/>
            <a:ext cx="142875" cy="142875"/>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id="{868629C6-9D56-44C4-A90C-D16F2E7AA94B}"/>
              </a:ext>
            </a:extLst>
          </p:cNvPr>
          <p:cNvSpPr/>
          <p:nvPr/>
        </p:nvSpPr>
        <p:spPr>
          <a:xfrm>
            <a:off x="1046899" y="3693004"/>
            <a:ext cx="321470" cy="321470"/>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1E0E5245-3E9D-45CB-A2A2-78E37536928E}"/>
              </a:ext>
            </a:extLst>
          </p:cNvPr>
          <p:cNvSpPr/>
          <p:nvPr/>
        </p:nvSpPr>
        <p:spPr>
          <a:xfrm>
            <a:off x="947245" y="359335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id="{1B8353AA-1A28-4FAD-AF44-130B899BAAE4}"/>
              </a:ext>
            </a:extLst>
          </p:cNvPr>
          <p:cNvCxnSpPr>
            <a:cxnSpLocks/>
          </p:cNvCxnSpPr>
          <p:nvPr/>
        </p:nvCxnSpPr>
        <p:spPr>
          <a:xfrm flipV="1">
            <a:off x="1207634" y="4114129"/>
            <a:ext cx="0" cy="77504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6B49B4F-63E8-4430-9059-553CBCA3AB43}"/>
              </a:ext>
            </a:extLst>
          </p:cNvPr>
          <p:cNvSpPr/>
          <p:nvPr/>
        </p:nvSpPr>
        <p:spPr>
          <a:xfrm>
            <a:off x="1161044" y="4870319"/>
            <a:ext cx="93180" cy="9318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959B938-7387-4E6C-B81C-CA1B61488588}"/>
              </a:ext>
            </a:extLst>
          </p:cNvPr>
          <p:cNvSpPr txBox="1"/>
          <p:nvPr/>
        </p:nvSpPr>
        <p:spPr>
          <a:xfrm>
            <a:off x="639364" y="3078623"/>
            <a:ext cx="1136540" cy="507831"/>
          </a:xfrm>
          <a:prstGeom prst="rect">
            <a:avLst/>
          </a:prstGeom>
          <a:noFill/>
        </p:spPr>
        <p:txBody>
          <a:bodyPr wrap="square" rtlCol="0">
            <a:spAutoFit/>
          </a:bodyPr>
          <a:lstStyle/>
          <a:p>
            <a:pPr algn="ctr"/>
            <a:r>
              <a:rPr lang="en-US" sz="2700" dirty="0">
                <a:solidFill>
                  <a:srgbClr val="03A1A4"/>
                </a:solidFill>
                <a:latin typeface="Century Gothic" panose="020B0502020202020204" pitchFamily="34" charset="0"/>
              </a:rPr>
              <a:t>2013</a:t>
            </a:r>
          </a:p>
        </p:txBody>
      </p:sp>
      <p:sp>
        <p:nvSpPr>
          <p:cNvPr id="17" name="TextBox 16">
            <a:extLst>
              <a:ext uri="{FF2B5EF4-FFF2-40B4-BE49-F238E27FC236}">
                <a16:creationId xmlns:a16="http://schemas.microsoft.com/office/drawing/2014/main" id="{E623F98E-5FFF-4701-A99F-87B202C66033}"/>
              </a:ext>
            </a:extLst>
          </p:cNvPr>
          <p:cNvSpPr txBox="1"/>
          <p:nvPr/>
        </p:nvSpPr>
        <p:spPr>
          <a:xfrm>
            <a:off x="410930" y="4944806"/>
            <a:ext cx="2400782" cy="577081"/>
          </a:xfrm>
          <a:prstGeom prst="rect">
            <a:avLst/>
          </a:prstGeom>
          <a:noFill/>
        </p:spPr>
        <p:txBody>
          <a:bodyPr wrap="square" rtlCol="0">
            <a:spAutoFit/>
          </a:bodyPr>
          <a:lstStyle/>
          <a:p>
            <a:r>
              <a:rPr lang="en-US" sz="1050" dirty="0">
                <a:latin typeface="Century Gothic" panose="020B0502020202020204" pitchFamily="34" charset="0"/>
              </a:rPr>
              <a:t>Obtained my Bachelor’s degree in Electronic Engineering from Tsinghua</a:t>
            </a:r>
          </a:p>
        </p:txBody>
      </p:sp>
      <p:sp>
        <p:nvSpPr>
          <p:cNvPr id="18" name="Arc 17">
            <a:extLst>
              <a:ext uri="{FF2B5EF4-FFF2-40B4-BE49-F238E27FC236}">
                <a16:creationId xmlns:a16="http://schemas.microsoft.com/office/drawing/2014/main" id="{B54B9C7B-4DA7-40E1-B723-68758EB971FE}"/>
              </a:ext>
            </a:extLst>
          </p:cNvPr>
          <p:cNvSpPr/>
          <p:nvPr/>
        </p:nvSpPr>
        <p:spPr>
          <a:xfrm rot="5400000">
            <a:off x="2541806" y="350905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id="{037A3CB3-AA60-41C6-B92B-B84EC0A87E61}"/>
              </a:ext>
            </a:extLst>
          </p:cNvPr>
          <p:cNvSpPr/>
          <p:nvPr/>
        </p:nvSpPr>
        <p:spPr>
          <a:xfrm>
            <a:off x="2815055" y="3782302"/>
            <a:ext cx="142875" cy="142875"/>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id="{5AB77009-91CD-4089-A339-205E1FD860BA}"/>
              </a:ext>
            </a:extLst>
          </p:cNvPr>
          <p:cNvSpPr/>
          <p:nvPr/>
        </p:nvSpPr>
        <p:spPr>
          <a:xfrm>
            <a:off x="2725757" y="3693004"/>
            <a:ext cx="321470" cy="321470"/>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id="{EB4F978A-6973-4038-9D44-C992F6903D28}"/>
              </a:ext>
            </a:extLst>
          </p:cNvPr>
          <p:cNvSpPr/>
          <p:nvPr/>
        </p:nvSpPr>
        <p:spPr>
          <a:xfrm>
            <a:off x="2626103" y="359335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7982AF7D-7FF0-494C-891D-C601C69FAD64}"/>
              </a:ext>
            </a:extLst>
          </p:cNvPr>
          <p:cNvCxnSpPr>
            <a:cxnSpLocks/>
          </p:cNvCxnSpPr>
          <p:nvPr/>
        </p:nvCxnSpPr>
        <p:spPr>
          <a:xfrm flipV="1">
            <a:off x="2886493" y="2818311"/>
            <a:ext cx="0" cy="77504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26033AC-E99E-4309-BD9B-47A98BA0DEA7}"/>
              </a:ext>
            </a:extLst>
          </p:cNvPr>
          <p:cNvSpPr/>
          <p:nvPr/>
        </p:nvSpPr>
        <p:spPr>
          <a:xfrm>
            <a:off x="2839902" y="2783543"/>
            <a:ext cx="93180" cy="9318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297ECE7-7E0E-48D0-9C27-6FB0E3DB79DD}"/>
              </a:ext>
            </a:extLst>
          </p:cNvPr>
          <p:cNvSpPr txBox="1"/>
          <p:nvPr/>
        </p:nvSpPr>
        <p:spPr>
          <a:xfrm>
            <a:off x="2318222" y="4144209"/>
            <a:ext cx="1136540" cy="507831"/>
          </a:xfrm>
          <a:prstGeom prst="rect">
            <a:avLst/>
          </a:prstGeom>
          <a:noFill/>
        </p:spPr>
        <p:txBody>
          <a:bodyPr wrap="square" rtlCol="0">
            <a:spAutoFit/>
          </a:bodyPr>
          <a:lstStyle/>
          <a:p>
            <a:pPr algn="ctr"/>
            <a:r>
              <a:rPr lang="en-US" sz="2700" dirty="0">
                <a:solidFill>
                  <a:srgbClr val="EE9524"/>
                </a:solidFill>
                <a:latin typeface="Century Gothic" panose="020B0502020202020204" pitchFamily="34" charset="0"/>
              </a:rPr>
              <a:t>2015</a:t>
            </a:r>
          </a:p>
        </p:txBody>
      </p:sp>
      <p:sp>
        <p:nvSpPr>
          <p:cNvPr id="26" name="TextBox 25">
            <a:extLst>
              <a:ext uri="{FF2B5EF4-FFF2-40B4-BE49-F238E27FC236}">
                <a16:creationId xmlns:a16="http://schemas.microsoft.com/office/drawing/2014/main" id="{7DEA27D8-0CF3-496D-AD7D-2076231DE52C}"/>
              </a:ext>
            </a:extLst>
          </p:cNvPr>
          <p:cNvSpPr txBox="1"/>
          <p:nvPr/>
        </p:nvSpPr>
        <p:spPr>
          <a:xfrm>
            <a:off x="2025392" y="2173550"/>
            <a:ext cx="2400782" cy="415498"/>
          </a:xfrm>
          <a:prstGeom prst="rect">
            <a:avLst/>
          </a:prstGeom>
          <a:noFill/>
        </p:spPr>
        <p:txBody>
          <a:bodyPr wrap="square" rtlCol="0">
            <a:spAutoFit/>
          </a:bodyPr>
          <a:lstStyle/>
          <a:p>
            <a:r>
              <a:rPr lang="en-US" sz="1050" dirty="0">
                <a:latin typeface="Century Gothic" panose="020B0502020202020204" pitchFamily="34" charset="0"/>
              </a:rPr>
              <a:t>Obtained my Master’s degree in Elec. &amp; Comp. Engr. from UIUC</a:t>
            </a:r>
          </a:p>
        </p:txBody>
      </p:sp>
      <p:sp>
        <p:nvSpPr>
          <p:cNvPr id="27" name="Arc 26">
            <a:extLst>
              <a:ext uri="{FF2B5EF4-FFF2-40B4-BE49-F238E27FC236}">
                <a16:creationId xmlns:a16="http://schemas.microsoft.com/office/drawing/2014/main" id="{A2636062-43D3-463C-B6BD-741D547DE965}"/>
              </a:ext>
            </a:extLst>
          </p:cNvPr>
          <p:cNvSpPr/>
          <p:nvPr/>
        </p:nvSpPr>
        <p:spPr>
          <a:xfrm>
            <a:off x="4231881" y="350905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id="{CDCB9A2B-6699-4804-99AE-7A924FDA4340}"/>
              </a:ext>
            </a:extLst>
          </p:cNvPr>
          <p:cNvSpPr/>
          <p:nvPr/>
        </p:nvSpPr>
        <p:spPr>
          <a:xfrm>
            <a:off x="4505129" y="3782302"/>
            <a:ext cx="142875" cy="142875"/>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id="{3A6CDF07-EF0B-4379-8FBF-3718BD896047}"/>
              </a:ext>
            </a:extLst>
          </p:cNvPr>
          <p:cNvSpPr/>
          <p:nvPr/>
        </p:nvSpPr>
        <p:spPr>
          <a:xfrm>
            <a:off x="4415832" y="3693004"/>
            <a:ext cx="321470" cy="321470"/>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id="{FB3E2DCF-4068-4715-BD27-13370B541EAC}"/>
              </a:ext>
            </a:extLst>
          </p:cNvPr>
          <p:cNvSpPr/>
          <p:nvPr/>
        </p:nvSpPr>
        <p:spPr>
          <a:xfrm>
            <a:off x="4316178" y="359335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EA49CDC4-E9AD-4789-BEA6-BFF07A73111B}"/>
              </a:ext>
            </a:extLst>
          </p:cNvPr>
          <p:cNvCxnSpPr>
            <a:cxnSpLocks/>
          </p:cNvCxnSpPr>
          <p:nvPr/>
        </p:nvCxnSpPr>
        <p:spPr>
          <a:xfrm flipV="1">
            <a:off x="4576568" y="4114129"/>
            <a:ext cx="0" cy="77504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D4A8794-EADF-4527-95C6-C9D6781E9C8E}"/>
              </a:ext>
            </a:extLst>
          </p:cNvPr>
          <p:cNvSpPr/>
          <p:nvPr/>
        </p:nvSpPr>
        <p:spPr>
          <a:xfrm>
            <a:off x="4529977" y="4870319"/>
            <a:ext cx="93180" cy="9318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BE7D141-E60D-4B00-AA4B-1F588212DCAD}"/>
              </a:ext>
            </a:extLst>
          </p:cNvPr>
          <p:cNvSpPr txBox="1"/>
          <p:nvPr/>
        </p:nvSpPr>
        <p:spPr>
          <a:xfrm>
            <a:off x="4008297" y="3078623"/>
            <a:ext cx="1136540" cy="507831"/>
          </a:xfrm>
          <a:prstGeom prst="rect">
            <a:avLst/>
          </a:prstGeom>
          <a:noFill/>
        </p:spPr>
        <p:txBody>
          <a:bodyPr wrap="square" rtlCol="0">
            <a:spAutoFit/>
          </a:bodyPr>
          <a:lstStyle/>
          <a:p>
            <a:pPr algn="ctr"/>
            <a:r>
              <a:rPr lang="en-US" sz="2700" dirty="0">
                <a:solidFill>
                  <a:srgbClr val="EF3078"/>
                </a:solidFill>
                <a:latin typeface="Century Gothic" panose="020B0502020202020204" pitchFamily="34" charset="0"/>
              </a:rPr>
              <a:t>2016</a:t>
            </a:r>
          </a:p>
        </p:txBody>
      </p:sp>
      <p:sp>
        <p:nvSpPr>
          <p:cNvPr id="35" name="TextBox 34">
            <a:extLst>
              <a:ext uri="{FF2B5EF4-FFF2-40B4-BE49-F238E27FC236}">
                <a16:creationId xmlns:a16="http://schemas.microsoft.com/office/drawing/2014/main" id="{0A5C5A36-EC92-462F-BB70-6A797D63B1DD}"/>
              </a:ext>
            </a:extLst>
          </p:cNvPr>
          <p:cNvSpPr txBox="1"/>
          <p:nvPr/>
        </p:nvSpPr>
        <p:spPr>
          <a:xfrm>
            <a:off x="3779863" y="4942509"/>
            <a:ext cx="2400782" cy="415498"/>
          </a:xfrm>
          <a:prstGeom prst="rect">
            <a:avLst/>
          </a:prstGeom>
          <a:noFill/>
        </p:spPr>
        <p:txBody>
          <a:bodyPr wrap="square" rtlCol="0">
            <a:spAutoFit/>
          </a:bodyPr>
          <a:lstStyle/>
          <a:p>
            <a:r>
              <a:rPr lang="en-US" sz="1050" dirty="0">
                <a:latin typeface="Century Gothic" panose="020B0502020202020204" pitchFamily="34" charset="0"/>
              </a:rPr>
              <a:t>Started my Ph.D. research in Prof. Dan Roth’s group</a:t>
            </a:r>
          </a:p>
        </p:txBody>
      </p:sp>
      <p:sp>
        <p:nvSpPr>
          <p:cNvPr id="45" name="Arc 44">
            <a:extLst>
              <a:ext uri="{FF2B5EF4-FFF2-40B4-BE49-F238E27FC236}">
                <a16:creationId xmlns:a16="http://schemas.microsoft.com/office/drawing/2014/main" id="{E3730103-7F8D-4792-83EE-5FFC4A5D2274}"/>
              </a:ext>
            </a:extLst>
          </p:cNvPr>
          <p:cNvSpPr/>
          <p:nvPr/>
        </p:nvSpPr>
        <p:spPr>
          <a:xfrm rot="5400000">
            <a:off x="5929693" y="350905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id="{86694F26-80D5-467D-94C4-C9C860517F5F}"/>
              </a:ext>
            </a:extLst>
          </p:cNvPr>
          <p:cNvSpPr/>
          <p:nvPr/>
        </p:nvSpPr>
        <p:spPr>
          <a:xfrm>
            <a:off x="6202941" y="3782302"/>
            <a:ext cx="142875" cy="142875"/>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id="{B0789B4A-0620-4211-9109-6DBE9A07FE51}"/>
              </a:ext>
            </a:extLst>
          </p:cNvPr>
          <p:cNvSpPr/>
          <p:nvPr/>
        </p:nvSpPr>
        <p:spPr>
          <a:xfrm>
            <a:off x="6113644" y="3693004"/>
            <a:ext cx="321470" cy="321470"/>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id="{9C63B36C-028C-4461-9179-02E81EA9B830}"/>
              </a:ext>
            </a:extLst>
          </p:cNvPr>
          <p:cNvSpPr/>
          <p:nvPr/>
        </p:nvSpPr>
        <p:spPr>
          <a:xfrm>
            <a:off x="6013990" y="359335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id="{15E6C7CE-0DCB-4A82-B08E-519AC3270B85}"/>
              </a:ext>
            </a:extLst>
          </p:cNvPr>
          <p:cNvCxnSpPr>
            <a:cxnSpLocks/>
          </p:cNvCxnSpPr>
          <p:nvPr/>
        </p:nvCxnSpPr>
        <p:spPr>
          <a:xfrm flipV="1">
            <a:off x="6274379" y="2818311"/>
            <a:ext cx="0" cy="77504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4CFE38F3-7830-46D8-95EE-69DB62ED465D}"/>
              </a:ext>
            </a:extLst>
          </p:cNvPr>
          <p:cNvSpPr/>
          <p:nvPr/>
        </p:nvSpPr>
        <p:spPr>
          <a:xfrm>
            <a:off x="6227789" y="2783543"/>
            <a:ext cx="93180" cy="9318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65F62DC2-C651-4B22-B4CB-1846861868F6}"/>
              </a:ext>
            </a:extLst>
          </p:cNvPr>
          <p:cNvSpPr txBox="1"/>
          <p:nvPr/>
        </p:nvSpPr>
        <p:spPr>
          <a:xfrm>
            <a:off x="5706109" y="4144209"/>
            <a:ext cx="1136540" cy="507831"/>
          </a:xfrm>
          <a:prstGeom prst="rect">
            <a:avLst/>
          </a:prstGeom>
          <a:noFill/>
        </p:spPr>
        <p:txBody>
          <a:bodyPr wrap="square" rtlCol="0">
            <a:spAutoFit/>
          </a:bodyPr>
          <a:lstStyle/>
          <a:p>
            <a:pPr algn="ctr"/>
            <a:r>
              <a:rPr lang="en-US" sz="2700" dirty="0">
                <a:solidFill>
                  <a:srgbClr val="1C7CBB"/>
                </a:solidFill>
                <a:latin typeface="Century Gothic" panose="020B0502020202020204" pitchFamily="34" charset="0"/>
              </a:rPr>
              <a:t>2017</a:t>
            </a:r>
          </a:p>
        </p:txBody>
      </p:sp>
      <p:sp>
        <p:nvSpPr>
          <p:cNvPr id="52" name="TextBox 51">
            <a:extLst>
              <a:ext uri="{FF2B5EF4-FFF2-40B4-BE49-F238E27FC236}">
                <a16:creationId xmlns:a16="http://schemas.microsoft.com/office/drawing/2014/main" id="{44337E62-7F21-4CD3-9B0D-507A64DF7728}"/>
              </a:ext>
            </a:extLst>
          </p:cNvPr>
          <p:cNvSpPr txBox="1"/>
          <p:nvPr/>
        </p:nvSpPr>
        <p:spPr>
          <a:xfrm>
            <a:off x="5413279" y="2172935"/>
            <a:ext cx="2400782" cy="577081"/>
          </a:xfrm>
          <a:prstGeom prst="rect">
            <a:avLst/>
          </a:prstGeom>
          <a:noFill/>
        </p:spPr>
        <p:txBody>
          <a:bodyPr wrap="square" rtlCol="0">
            <a:spAutoFit/>
          </a:bodyPr>
          <a:lstStyle/>
          <a:p>
            <a:r>
              <a:rPr lang="en-US" sz="1050" dirty="0">
                <a:latin typeface="Century Gothic" panose="020B0502020202020204" pitchFamily="34" charset="0"/>
              </a:rPr>
              <a:t>Did an internship in ads ranking at Facebook; improved the overall ”ads score” by 1.1%</a:t>
            </a:r>
          </a:p>
        </p:txBody>
      </p:sp>
      <p:sp>
        <p:nvSpPr>
          <p:cNvPr id="53" name="Arc 52">
            <a:extLst>
              <a:ext uri="{FF2B5EF4-FFF2-40B4-BE49-F238E27FC236}">
                <a16:creationId xmlns:a16="http://schemas.microsoft.com/office/drawing/2014/main" id="{FC85B459-7BA2-4C61-9178-E1CE5EFAEC56}"/>
              </a:ext>
            </a:extLst>
          </p:cNvPr>
          <p:cNvSpPr/>
          <p:nvPr/>
        </p:nvSpPr>
        <p:spPr>
          <a:xfrm>
            <a:off x="7608138" y="350905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id="{4A6EEA54-5314-432F-B5DF-B223248AB8AA}"/>
              </a:ext>
            </a:extLst>
          </p:cNvPr>
          <p:cNvSpPr/>
          <p:nvPr/>
        </p:nvSpPr>
        <p:spPr>
          <a:xfrm>
            <a:off x="7881386" y="3782302"/>
            <a:ext cx="142875" cy="14287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id="{0C983C23-7914-456E-AA37-90FEEBD851C0}"/>
              </a:ext>
            </a:extLst>
          </p:cNvPr>
          <p:cNvSpPr/>
          <p:nvPr/>
        </p:nvSpPr>
        <p:spPr>
          <a:xfrm>
            <a:off x="7792089" y="3693004"/>
            <a:ext cx="321470" cy="321470"/>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id="{CD810234-B3DF-4AE8-B7F5-9B91C3FEE8A3}"/>
              </a:ext>
            </a:extLst>
          </p:cNvPr>
          <p:cNvSpPr/>
          <p:nvPr/>
        </p:nvSpPr>
        <p:spPr>
          <a:xfrm>
            <a:off x="7692435" y="359335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id="{A61A79A1-830D-43A5-991E-41089FE309F5}"/>
              </a:ext>
            </a:extLst>
          </p:cNvPr>
          <p:cNvCxnSpPr>
            <a:cxnSpLocks/>
          </p:cNvCxnSpPr>
          <p:nvPr/>
        </p:nvCxnSpPr>
        <p:spPr>
          <a:xfrm flipV="1">
            <a:off x="7952825" y="4114129"/>
            <a:ext cx="0" cy="77504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91D217BA-6735-41FC-ADDE-ADA84BF5E891}"/>
              </a:ext>
            </a:extLst>
          </p:cNvPr>
          <p:cNvSpPr/>
          <p:nvPr/>
        </p:nvSpPr>
        <p:spPr>
          <a:xfrm>
            <a:off x="7906234" y="4870319"/>
            <a:ext cx="93180" cy="9318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493BBA26-6FB6-4EDA-AE7C-332D388F6619}"/>
              </a:ext>
            </a:extLst>
          </p:cNvPr>
          <p:cNvSpPr txBox="1"/>
          <p:nvPr/>
        </p:nvSpPr>
        <p:spPr>
          <a:xfrm>
            <a:off x="7384554" y="3078623"/>
            <a:ext cx="1136540" cy="507831"/>
          </a:xfrm>
          <a:prstGeom prst="rect">
            <a:avLst/>
          </a:prstGeom>
          <a:noFill/>
        </p:spPr>
        <p:txBody>
          <a:bodyPr wrap="square" rtlCol="0">
            <a:spAutoFit/>
          </a:bodyPr>
          <a:lstStyle/>
          <a:p>
            <a:pPr algn="ctr"/>
            <a:r>
              <a:rPr lang="en-US" sz="2700" dirty="0">
                <a:solidFill>
                  <a:schemeClr val="accent6">
                    <a:lumMod val="50000"/>
                  </a:schemeClr>
                </a:solidFill>
                <a:latin typeface="Century Gothic" panose="020B0502020202020204" pitchFamily="34" charset="0"/>
              </a:rPr>
              <a:t>2019</a:t>
            </a:r>
          </a:p>
        </p:txBody>
      </p:sp>
      <p:sp>
        <p:nvSpPr>
          <p:cNvPr id="61" name="TextBox 60">
            <a:extLst>
              <a:ext uri="{FF2B5EF4-FFF2-40B4-BE49-F238E27FC236}">
                <a16:creationId xmlns:a16="http://schemas.microsoft.com/office/drawing/2014/main" id="{8710CEB2-4E11-44C6-A201-5DCB3EA9A265}"/>
              </a:ext>
            </a:extLst>
          </p:cNvPr>
          <p:cNvSpPr txBox="1"/>
          <p:nvPr/>
        </p:nvSpPr>
        <p:spPr>
          <a:xfrm>
            <a:off x="7156120" y="5059489"/>
            <a:ext cx="2140280" cy="415498"/>
          </a:xfrm>
          <a:prstGeom prst="rect">
            <a:avLst/>
          </a:prstGeom>
          <a:noFill/>
        </p:spPr>
        <p:txBody>
          <a:bodyPr wrap="square" rtlCol="0">
            <a:spAutoFit/>
          </a:bodyPr>
          <a:lstStyle/>
          <a:p>
            <a:r>
              <a:rPr lang="en-US" sz="1050" dirty="0">
                <a:latin typeface="Century Gothic" panose="020B0502020202020204" pitchFamily="34" charset="0"/>
              </a:rPr>
              <a:t>Expected to defend my Ph.D. thesis</a:t>
            </a:r>
          </a:p>
        </p:txBody>
      </p:sp>
      <p:cxnSp>
        <p:nvCxnSpPr>
          <p:cNvPr id="64" name="Straight Connector 63">
            <a:extLst>
              <a:ext uri="{FF2B5EF4-FFF2-40B4-BE49-F238E27FC236}">
                <a16:creationId xmlns:a16="http://schemas.microsoft.com/office/drawing/2014/main" id="{5CE23E97-80CA-4DCE-905B-0371552128FB}"/>
              </a:ext>
            </a:extLst>
          </p:cNvPr>
          <p:cNvCxnSpPr>
            <a:cxnSpLocks/>
          </p:cNvCxnSpPr>
          <p:nvPr/>
        </p:nvCxnSpPr>
        <p:spPr>
          <a:xfrm>
            <a:off x="488743" y="5516532"/>
            <a:ext cx="1536649" cy="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6AF9195-D1C7-4EAB-9766-CBBD5AC04E3E}"/>
              </a:ext>
            </a:extLst>
          </p:cNvPr>
          <p:cNvCxnSpPr>
            <a:cxnSpLocks/>
          </p:cNvCxnSpPr>
          <p:nvPr/>
        </p:nvCxnSpPr>
        <p:spPr>
          <a:xfrm>
            <a:off x="3848704" y="5516532"/>
            <a:ext cx="1536649" cy="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7FD0854-B613-4503-8F9F-7EBA21977DB6}"/>
              </a:ext>
            </a:extLst>
          </p:cNvPr>
          <p:cNvCxnSpPr>
            <a:cxnSpLocks/>
          </p:cNvCxnSpPr>
          <p:nvPr/>
        </p:nvCxnSpPr>
        <p:spPr>
          <a:xfrm>
            <a:off x="7241325" y="5516532"/>
            <a:ext cx="1536649"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67D5D77-7183-46A2-913A-91854EB46B5B}"/>
              </a:ext>
            </a:extLst>
          </p:cNvPr>
          <p:cNvCxnSpPr>
            <a:cxnSpLocks/>
          </p:cNvCxnSpPr>
          <p:nvPr/>
        </p:nvCxnSpPr>
        <p:spPr>
          <a:xfrm>
            <a:off x="2105977" y="2105453"/>
            <a:ext cx="1536649"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FE4C8AC-856E-47A1-86C3-D3143F6DF56B}"/>
              </a:ext>
            </a:extLst>
          </p:cNvPr>
          <p:cNvCxnSpPr>
            <a:cxnSpLocks/>
          </p:cNvCxnSpPr>
          <p:nvPr/>
        </p:nvCxnSpPr>
        <p:spPr>
          <a:xfrm>
            <a:off x="5496021" y="2105453"/>
            <a:ext cx="1536649" cy="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AC17817C-AF36-4468-94FC-44DCFF825290}"/>
              </a:ext>
            </a:extLst>
          </p:cNvPr>
          <p:cNvSpPr txBox="1"/>
          <p:nvPr/>
        </p:nvSpPr>
        <p:spPr>
          <a:xfrm>
            <a:off x="1842408" y="956109"/>
            <a:ext cx="5459186" cy="553998"/>
          </a:xfrm>
          <a:prstGeom prst="rect">
            <a:avLst/>
          </a:prstGeom>
          <a:noFill/>
        </p:spPr>
        <p:txBody>
          <a:bodyPr wrap="square" rtlCol="0">
            <a:spAutoFit/>
          </a:bodyPr>
          <a:lstStyle/>
          <a:p>
            <a:pPr algn="ctr"/>
            <a:r>
              <a:rPr lang="en-US" sz="3000" dirty="0">
                <a:latin typeface="Tw Cen MT" panose="020B0602020104020603" pitchFamily="34" charset="0"/>
              </a:rPr>
              <a:t>A Bit About Myself</a:t>
            </a:r>
          </a:p>
        </p:txBody>
      </p:sp>
      <p:sp>
        <p:nvSpPr>
          <p:cNvPr id="71" name="Oval 70">
            <a:extLst>
              <a:ext uri="{FF2B5EF4-FFF2-40B4-BE49-F238E27FC236}">
                <a16:creationId xmlns:a16="http://schemas.microsoft.com/office/drawing/2014/main" id="{957F6F33-D335-4F37-A9F5-23DE49CB0B4A}"/>
              </a:ext>
            </a:extLst>
          </p:cNvPr>
          <p:cNvSpPr/>
          <p:nvPr/>
        </p:nvSpPr>
        <p:spPr>
          <a:xfrm>
            <a:off x="4034067" y="1516491"/>
            <a:ext cx="142875" cy="142875"/>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D3A95DB-0E0C-40A8-88F7-9DAC67B156F6}"/>
              </a:ext>
            </a:extLst>
          </p:cNvPr>
          <p:cNvSpPr/>
          <p:nvPr/>
        </p:nvSpPr>
        <p:spPr>
          <a:xfrm>
            <a:off x="4267430" y="1516491"/>
            <a:ext cx="142875" cy="142875"/>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D1EA8C3-D35D-4FB7-8D6B-858B4EE08256}"/>
              </a:ext>
            </a:extLst>
          </p:cNvPr>
          <p:cNvSpPr/>
          <p:nvPr/>
        </p:nvSpPr>
        <p:spPr>
          <a:xfrm>
            <a:off x="4500519" y="1516491"/>
            <a:ext cx="142875" cy="142875"/>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D4B96A9-29AD-4507-B1E8-D12C03BAD2C2}"/>
              </a:ext>
            </a:extLst>
          </p:cNvPr>
          <p:cNvSpPr/>
          <p:nvPr/>
        </p:nvSpPr>
        <p:spPr>
          <a:xfrm>
            <a:off x="4733609" y="1516491"/>
            <a:ext cx="142875" cy="142875"/>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0AFA104-D1BD-427D-90C1-6CE47F2C7A56}"/>
              </a:ext>
            </a:extLst>
          </p:cNvPr>
          <p:cNvSpPr/>
          <p:nvPr/>
        </p:nvSpPr>
        <p:spPr>
          <a:xfrm>
            <a:off x="4967059" y="1516491"/>
            <a:ext cx="142875" cy="14287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07CE7D68-FDCC-9F43-AAE1-500E67F03213}"/>
              </a:ext>
            </a:extLst>
          </p:cNvPr>
          <p:cNvSpPr txBox="1"/>
          <p:nvPr/>
        </p:nvSpPr>
        <p:spPr>
          <a:xfrm>
            <a:off x="410930" y="5562600"/>
            <a:ext cx="2400782" cy="253916"/>
          </a:xfrm>
          <a:prstGeom prst="rect">
            <a:avLst/>
          </a:prstGeom>
          <a:noFill/>
        </p:spPr>
        <p:txBody>
          <a:bodyPr wrap="square" rtlCol="0">
            <a:spAutoFit/>
          </a:bodyPr>
          <a:lstStyle/>
          <a:p>
            <a:r>
              <a:rPr lang="en-US" sz="1050" dirty="0">
                <a:latin typeface="Century Gothic" panose="020B0502020202020204" pitchFamily="34" charset="0"/>
              </a:rPr>
              <a:t>National Scholarship</a:t>
            </a:r>
          </a:p>
        </p:txBody>
      </p:sp>
      <p:sp>
        <p:nvSpPr>
          <p:cNvPr id="65" name="TextBox 64">
            <a:extLst>
              <a:ext uri="{FF2B5EF4-FFF2-40B4-BE49-F238E27FC236}">
                <a16:creationId xmlns:a16="http://schemas.microsoft.com/office/drawing/2014/main" id="{21ABFDA8-20BE-E34C-9B0E-213B1AB343ED}"/>
              </a:ext>
            </a:extLst>
          </p:cNvPr>
          <p:cNvSpPr txBox="1"/>
          <p:nvPr/>
        </p:nvSpPr>
        <p:spPr>
          <a:xfrm>
            <a:off x="2025392" y="1809224"/>
            <a:ext cx="2400782" cy="253916"/>
          </a:xfrm>
          <a:prstGeom prst="rect">
            <a:avLst/>
          </a:prstGeom>
          <a:noFill/>
        </p:spPr>
        <p:txBody>
          <a:bodyPr wrap="square" rtlCol="0">
            <a:spAutoFit/>
          </a:bodyPr>
          <a:lstStyle/>
          <a:p>
            <a:r>
              <a:rPr lang="en-US" sz="1050" dirty="0">
                <a:latin typeface="Century Gothic" panose="020B0502020202020204" pitchFamily="34" charset="0"/>
              </a:rPr>
              <a:t>IEEE ISBI Best Paper Finalist</a:t>
            </a:r>
          </a:p>
        </p:txBody>
      </p:sp>
      <p:sp>
        <p:nvSpPr>
          <p:cNvPr id="73" name="TextBox 72">
            <a:extLst>
              <a:ext uri="{FF2B5EF4-FFF2-40B4-BE49-F238E27FC236}">
                <a16:creationId xmlns:a16="http://schemas.microsoft.com/office/drawing/2014/main" id="{0DEB3E90-2478-5149-A16D-0C04317A20E9}"/>
              </a:ext>
            </a:extLst>
          </p:cNvPr>
          <p:cNvSpPr txBox="1"/>
          <p:nvPr/>
        </p:nvSpPr>
        <p:spPr>
          <a:xfrm>
            <a:off x="3779863" y="5562600"/>
            <a:ext cx="2400782" cy="253916"/>
          </a:xfrm>
          <a:prstGeom prst="rect">
            <a:avLst/>
          </a:prstGeom>
          <a:noFill/>
        </p:spPr>
        <p:txBody>
          <a:bodyPr wrap="square" rtlCol="0">
            <a:spAutoFit/>
          </a:bodyPr>
          <a:lstStyle/>
          <a:p>
            <a:r>
              <a:rPr lang="en-US" sz="1050" dirty="0">
                <a:latin typeface="Century Gothic" panose="020B0502020202020204" pitchFamily="34" charset="0"/>
              </a:rPr>
              <a:t>YEE Fellowship</a:t>
            </a:r>
          </a:p>
        </p:txBody>
      </p:sp>
      <p:sp>
        <p:nvSpPr>
          <p:cNvPr id="75" name="TextBox 74"/>
          <p:cNvSpPr txBox="1"/>
          <p:nvPr/>
        </p:nvSpPr>
        <p:spPr>
          <a:xfrm>
            <a:off x="3778330" y="5257505"/>
            <a:ext cx="1213794" cy="253916"/>
          </a:xfrm>
          <a:prstGeom prst="rect">
            <a:avLst/>
          </a:prstGeom>
          <a:noFill/>
        </p:spPr>
        <p:txBody>
          <a:bodyPr wrap="none" rtlCol="0">
            <a:spAutoFit/>
          </a:bodyPr>
          <a:lstStyle/>
          <a:p>
            <a:r>
              <a:rPr lang="en-US" sz="1050" dirty="0">
                <a:latin typeface="Century Gothic" panose="020B0502020202020204" pitchFamily="34" charset="0"/>
              </a:rPr>
              <a:t>Topic: NLP &amp; ML</a:t>
            </a:r>
          </a:p>
        </p:txBody>
      </p:sp>
      <p:sp>
        <p:nvSpPr>
          <p:cNvPr id="79" name="Rectangle 78"/>
          <p:cNvSpPr/>
          <p:nvPr/>
        </p:nvSpPr>
        <p:spPr>
          <a:xfrm>
            <a:off x="2025519" y="2492353"/>
            <a:ext cx="1721946" cy="253916"/>
          </a:xfrm>
          <a:prstGeom prst="rect">
            <a:avLst/>
          </a:prstGeom>
        </p:spPr>
        <p:txBody>
          <a:bodyPr wrap="none">
            <a:spAutoFit/>
          </a:bodyPr>
          <a:lstStyle/>
          <a:p>
            <a:r>
              <a:rPr lang="en-US" sz="1050" dirty="0">
                <a:latin typeface="Century Gothic" panose="020B0502020202020204" pitchFamily="34" charset="0"/>
              </a:rPr>
              <a:t>Topic: Signal Processing</a:t>
            </a:r>
          </a:p>
        </p:txBody>
      </p:sp>
    </p:spTree>
    <p:extLst>
      <p:ext uri="{BB962C8B-B14F-4D97-AF65-F5344CB8AC3E}">
        <p14:creationId xmlns:p14="http://schemas.microsoft.com/office/powerpoint/2010/main" val="244029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left)">
                                      <p:cBhvr>
                                        <p:cTn id="55" dur="500"/>
                                        <p:tgtEl>
                                          <p:spTgt spid="64"/>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6000"/>
                            </p:stCondLst>
                            <p:childTnLst>
                              <p:par>
                                <p:cTn id="79" presetID="22" presetClass="entr" presetSubtype="4"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down)">
                                      <p:cBhvr>
                                        <p:cTn id="81" dur="500"/>
                                        <p:tgtEl>
                                          <p:spTgt spid="23"/>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Effect transition="in" filter="fade">
                                      <p:cBhvr>
                                        <p:cTn id="93" dur="500"/>
                                        <p:tgtEl>
                                          <p:spTgt spid="1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strVal val="#ppt_x"/>
                                          </p:val>
                                        </p:tav>
                                        <p:tav tm="100000">
                                          <p:val>
                                            <p:strVal val="#ppt_x"/>
                                          </p:val>
                                        </p:tav>
                                      </p:tavLst>
                                    </p:anim>
                                    <p:anim calcmode="lin" valueType="num">
                                      <p:cBhvr>
                                        <p:cTn id="98" dur="500" fill="hold"/>
                                        <p:tgtEl>
                                          <p:spTgt spid="25"/>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strVal val="#ppt_x"/>
                                          </p:val>
                                        </p:tav>
                                        <p:tav tm="100000">
                                          <p:val>
                                            <p:strVal val="#ppt_x"/>
                                          </p:val>
                                        </p:tav>
                                      </p:tavLst>
                                    </p:anim>
                                    <p:anim calcmode="lin" valueType="num">
                                      <p:cBhvr>
                                        <p:cTn id="103" dur="500" fill="hold"/>
                                        <p:tgtEl>
                                          <p:spTgt spid="26"/>
                                        </p:tgtEl>
                                        <p:attrNameLst>
                                          <p:attrName>ppt_y</p:attrName>
                                        </p:attrNameLst>
                                      </p:cBhvr>
                                      <p:tavLst>
                                        <p:tav tm="0">
                                          <p:val>
                                            <p:strVal val="#ppt_y-.1"/>
                                          </p:val>
                                        </p:tav>
                                        <p:tav tm="100000">
                                          <p:val>
                                            <p:strVal val="#ppt_y"/>
                                          </p:val>
                                        </p:tav>
                                      </p:tavLst>
                                    </p:anim>
                                  </p:childTnLst>
                                </p:cTn>
                              </p:par>
                              <p:par>
                                <p:cTn id="104" presetID="47" presetClass="entr" presetSubtype="0" fill="hold" grpId="1" nodeType="with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fade">
                                      <p:cBhvr>
                                        <p:cTn id="106" dur="500"/>
                                        <p:tgtEl>
                                          <p:spTgt spid="79"/>
                                        </p:tgtEl>
                                      </p:cBhvr>
                                    </p:animEffect>
                                    <p:anim calcmode="lin" valueType="num">
                                      <p:cBhvr>
                                        <p:cTn id="107" dur="500" fill="hold"/>
                                        <p:tgtEl>
                                          <p:spTgt spid="79"/>
                                        </p:tgtEl>
                                        <p:attrNameLst>
                                          <p:attrName>ppt_x</p:attrName>
                                        </p:attrNameLst>
                                      </p:cBhvr>
                                      <p:tavLst>
                                        <p:tav tm="0">
                                          <p:val>
                                            <p:strVal val="#ppt_x"/>
                                          </p:val>
                                        </p:tav>
                                        <p:tav tm="100000">
                                          <p:val>
                                            <p:strVal val="#ppt_x"/>
                                          </p:val>
                                        </p:tav>
                                      </p:tavLst>
                                    </p:anim>
                                    <p:anim calcmode="lin" valueType="num">
                                      <p:cBhvr>
                                        <p:cTn id="108" dur="500" fill="hold"/>
                                        <p:tgtEl>
                                          <p:spTgt spid="79"/>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22" presetClass="entr" presetSubtype="8" fill="hold" nodeType="after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wipe(left)">
                                      <p:cBhvr>
                                        <p:cTn id="112" dur="500"/>
                                        <p:tgtEl>
                                          <p:spTgt spid="68"/>
                                        </p:tgtEl>
                                      </p:cBhvr>
                                    </p:animEffect>
                                  </p:childTnLst>
                                </p:cTn>
                              </p:par>
                            </p:childTnLst>
                          </p:cTn>
                        </p:par>
                        <p:par>
                          <p:cTn id="113" fill="hold">
                            <p:stCondLst>
                              <p:cond delay="8000"/>
                            </p:stCondLst>
                            <p:childTnLst>
                              <p:par>
                                <p:cTn id="114" presetID="22" presetClass="entr" presetSubtype="8" fill="hold"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left)">
                                      <p:cBhvr>
                                        <p:cTn id="116" dur="500"/>
                                        <p:tgtEl>
                                          <p:spTgt spid="28"/>
                                        </p:tgtEl>
                                      </p:cBhvr>
                                    </p:animEffect>
                                  </p:childTnLst>
                                </p:cTn>
                              </p:par>
                            </p:childTnLst>
                          </p:cTn>
                        </p:par>
                        <p:par>
                          <p:cTn id="117" fill="hold">
                            <p:stCondLst>
                              <p:cond delay="8500"/>
                            </p:stCondLst>
                            <p:childTnLst>
                              <p:par>
                                <p:cTn id="118" presetID="53" presetClass="entr" presetSubtype="16" fill="hold" grpId="0"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500" fill="hold"/>
                                        <p:tgtEl>
                                          <p:spTgt spid="29"/>
                                        </p:tgtEl>
                                        <p:attrNameLst>
                                          <p:attrName>ppt_w</p:attrName>
                                        </p:attrNameLst>
                                      </p:cBhvr>
                                      <p:tavLst>
                                        <p:tav tm="0">
                                          <p:val>
                                            <p:fltVal val="0"/>
                                          </p:val>
                                        </p:tav>
                                        <p:tav tm="100000">
                                          <p:val>
                                            <p:strVal val="#ppt_w"/>
                                          </p:val>
                                        </p:tav>
                                      </p:tavLst>
                                    </p:anim>
                                    <p:anim calcmode="lin" valueType="num">
                                      <p:cBhvr>
                                        <p:cTn id="121" dur="500" fill="hold"/>
                                        <p:tgtEl>
                                          <p:spTgt spid="29"/>
                                        </p:tgtEl>
                                        <p:attrNameLst>
                                          <p:attrName>ppt_h</p:attrName>
                                        </p:attrNameLst>
                                      </p:cBhvr>
                                      <p:tavLst>
                                        <p:tav tm="0">
                                          <p:val>
                                            <p:fltVal val="0"/>
                                          </p:val>
                                        </p:tav>
                                        <p:tav tm="100000">
                                          <p:val>
                                            <p:strVal val="#ppt_h"/>
                                          </p:val>
                                        </p:tav>
                                      </p:tavLst>
                                    </p:anim>
                                    <p:animEffect transition="in" filter="fade">
                                      <p:cBhvr>
                                        <p:cTn id="122" dur="500"/>
                                        <p:tgtEl>
                                          <p:spTgt spid="29"/>
                                        </p:tgtEl>
                                      </p:cBhvr>
                                    </p:animEffect>
                                  </p:childTnLst>
                                </p:cTn>
                              </p:par>
                            </p:childTnLst>
                          </p:cTn>
                        </p:par>
                        <p:par>
                          <p:cTn id="123" fill="hold">
                            <p:stCondLst>
                              <p:cond delay="90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9500"/>
                            </p:stCondLst>
                            <p:childTnLst>
                              <p:par>
                                <p:cTn id="130" presetID="53" presetClass="entr" presetSubtype="16" fill="hold" grpId="0" nodeType="afterEffect">
                                  <p:stCondLst>
                                    <p:cond delay="0"/>
                                  </p:stCondLst>
                                  <p:childTnLst>
                                    <p:set>
                                      <p:cBhvr>
                                        <p:cTn id="131" dur="1" fill="hold">
                                          <p:stCondLst>
                                            <p:cond delay="0"/>
                                          </p:stCondLst>
                                        </p:cTn>
                                        <p:tgtEl>
                                          <p:spTgt spid="31"/>
                                        </p:tgtEl>
                                        <p:attrNameLst>
                                          <p:attrName>style.visibility</p:attrName>
                                        </p:attrNameLst>
                                      </p:cBhvr>
                                      <p:to>
                                        <p:strVal val="visible"/>
                                      </p:to>
                                    </p:set>
                                    <p:anim calcmode="lin" valueType="num">
                                      <p:cBhvr>
                                        <p:cTn id="132" dur="500" fill="hold"/>
                                        <p:tgtEl>
                                          <p:spTgt spid="31"/>
                                        </p:tgtEl>
                                        <p:attrNameLst>
                                          <p:attrName>ppt_w</p:attrName>
                                        </p:attrNameLst>
                                      </p:cBhvr>
                                      <p:tavLst>
                                        <p:tav tm="0">
                                          <p:val>
                                            <p:fltVal val="0"/>
                                          </p:val>
                                        </p:tav>
                                        <p:tav tm="100000">
                                          <p:val>
                                            <p:strVal val="#ppt_w"/>
                                          </p:val>
                                        </p:tav>
                                      </p:tavLst>
                                    </p:anim>
                                    <p:anim calcmode="lin" valueType="num">
                                      <p:cBhvr>
                                        <p:cTn id="133" dur="500" fill="hold"/>
                                        <p:tgtEl>
                                          <p:spTgt spid="31"/>
                                        </p:tgtEl>
                                        <p:attrNameLst>
                                          <p:attrName>ppt_h</p:attrName>
                                        </p:attrNameLst>
                                      </p:cBhvr>
                                      <p:tavLst>
                                        <p:tav tm="0">
                                          <p:val>
                                            <p:fltVal val="0"/>
                                          </p:val>
                                        </p:tav>
                                        <p:tav tm="100000">
                                          <p:val>
                                            <p:strVal val="#ppt_h"/>
                                          </p:val>
                                        </p:tav>
                                      </p:tavLst>
                                    </p:anim>
                                    <p:animEffect transition="in" filter="fade">
                                      <p:cBhvr>
                                        <p:cTn id="134" dur="500"/>
                                        <p:tgtEl>
                                          <p:spTgt spid="31"/>
                                        </p:tgtEl>
                                      </p:cBhvr>
                                    </p:animEffect>
                                  </p:childTnLst>
                                </p:cTn>
                              </p:par>
                            </p:childTnLst>
                          </p:cTn>
                        </p:par>
                        <p:par>
                          <p:cTn id="135" fill="hold">
                            <p:stCondLst>
                              <p:cond delay="10000"/>
                            </p:stCondLst>
                            <p:childTnLst>
                              <p:par>
                                <p:cTn id="136" presetID="22" presetClass="entr" presetSubtype="1" fill="hold" nodeType="after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up)">
                                      <p:cBhvr>
                                        <p:cTn id="138" dur="500"/>
                                        <p:tgtEl>
                                          <p:spTgt spid="32"/>
                                        </p:tgtEl>
                                      </p:cBhvr>
                                    </p:animEffect>
                                  </p:childTnLst>
                                </p:cTn>
                              </p:par>
                            </p:childTnLst>
                          </p:cTn>
                        </p:par>
                        <p:par>
                          <p:cTn id="139" fill="hold">
                            <p:stCondLst>
                              <p:cond delay="10500"/>
                            </p:stCondLst>
                            <p:childTnLst>
                              <p:par>
                                <p:cTn id="140" presetID="53" presetClass="entr" presetSubtype="16" fill="hold" grpId="0" nodeType="afterEffect">
                                  <p:stCondLst>
                                    <p:cond delay="0"/>
                                  </p:stCondLst>
                                  <p:childTnLst>
                                    <p:set>
                                      <p:cBhvr>
                                        <p:cTn id="141" dur="1" fill="hold">
                                          <p:stCondLst>
                                            <p:cond delay="0"/>
                                          </p:stCondLst>
                                        </p:cTn>
                                        <p:tgtEl>
                                          <p:spTgt spid="33"/>
                                        </p:tgtEl>
                                        <p:attrNameLst>
                                          <p:attrName>style.visibility</p:attrName>
                                        </p:attrNameLst>
                                      </p:cBhvr>
                                      <p:to>
                                        <p:strVal val="visible"/>
                                      </p:to>
                                    </p:set>
                                    <p:anim calcmode="lin" valueType="num">
                                      <p:cBhvr>
                                        <p:cTn id="142" dur="500" fill="hold"/>
                                        <p:tgtEl>
                                          <p:spTgt spid="33"/>
                                        </p:tgtEl>
                                        <p:attrNameLst>
                                          <p:attrName>ppt_w</p:attrName>
                                        </p:attrNameLst>
                                      </p:cBhvr>
                                      <p:tavLst>
                                        <p:tav tm="0">
                                          <p:val>
                                            <p:fltVal val="0"/>
                                          </p:val>
                                        </p:tav>
                                        <p:tav tm="100000">
                                          <p:val>
                                            <p:strVal val="#ppt_w"/>
                                          </p:val>
                                        </p:tav>
                                      </p:tavLst>
                                    </p:anim>
                                    <p:anim calcmode="lin" valueType="num">
                                      <p:cBhvr>
                                        <p:cTn id="143" dur="500" fill="hold"/>
                                        <p:tgtEl>
                                          <p:spTgt spid="33"/>
                                        </p:tgtEl>
                                        <p:attrNameLst>
                                          <p:attrName>ppt_h</p:attrName>
                                        </p:attrNameLst>
                                      </p:cBhvr>
                                      <p:tavLst>
                                        <p:tav tm="0">
                                          <p:val>
                                            <p:fltVal val="0"/>
                                          </p:val>
                                        </p:tav>
                                        <p:tav tm="100000">
                                          <p:val>
                                            <p:strVal val="#ppt_h"/>
                                          </p:val>
                                        </p:tav>
                                      </p:tavLst>
                                    </p:anim>
                                    <p:animEffect transition="in" filter="fade">
                                      <p:cBhvr>
                                        <p:cTn id="144" dur="500"/>
                                        <p:tgtEl>
                                          <p:spTgt spid="33"/>
                                        </p:tgtEl>
                                      </p:cBhvr>
                                    </p:animEffect>
                                  </p:childTnLst>
                                </p:cTn>
                              </p:par>
                            </p:childTnLst>
                          </p:cTn>
                        </p:par>
                        <p:par>
                          <p:cTn id="145" fill="hold">
                            <p:stCondLst>
                              <p:cond delay="11000"/>
                            </p:stCondLst>
                            <p:childTnLst>
                              <p:par>
                                <p:cTn id="146" presetID="53" presetClass="entr" presetSubtype="16" fill="hold" grpId="0" nodeType="afterEffect">
                                  <p:stCondLst>
                                    <p:cond delay="0"/>
                                  </p:stCondLst>
                                  <p:childTnLst>
                                    <p:set>
                                      <p:cBhvr>
                                        <p:cTn id="147" dur="1" fill="hold">
                                          <p:stCondLst>
                                            <p:cond delay="0"/>
                                          </p:stCondLst>
                                        </p:cTn>
                                        <p:tgtEl>
                                          <p:spTgt spid="27"/>
                                        </p:tgtEl>
                                        <p:attrNameLst>
                                          <p:attrName>style.visibility</p:attrName>
                                        </p:attrNameLst>
                                      </p:cBhvr>
                                      <p:to>
                                        <p:strVal val="visible"/>
                                      </p:to>
                                    </p:set>
                                    <p:anim calcmode="lin" valueType="num">
                                      <p:cBhvr>
                                        <p:cTn id="148" dur="500" fill="hold"/>
                                        <p:tgtEl>
                                          <p:spTgt spid="27"/>
                                        </p:tgtEl>
                                        <p:attrNameLst>
                                          <p:attrName>ppt_w</p:attrName>
                                        </p:attrNameLst>
                                      </p:cBhvr>
                                      <p:tavLst>
                                        <p:tav tm="0">
                                          <p:val>
                                            <p:fltVal val="0"/>
                                          </p:val>
                                        </p:tav>
                                        <p:tav tm="100000">
                                          <p:val>
                                            <p:strVal val="#ppt_w"/>
                                          </p:val>
                                        </p:tav>
                                      </p:tavLst>
                                    </p:anim>
                                    <p:anim calcmode="lin" valueType="num">
                                      <p:cBhvr>
                                        <p:cTn id="149" dur="500" fill="hold"/>
                                        <p:tgtEl>
                                          <p:spTgt spid="27"/>
                                        </p:tgtEl>
                                        <p:attrNameLst>
                                          <p:attrName>ppt_h</p:attrName>
                                        </p:attrNameLst>
                                      </p:cBhvr>
                                      <p:tavLst>
                                        <p:tav tm="0">
                                          <p:val>
                                            <p:fltVal val="0"/>
                                          </p:val>
                                        </p:tav>
                                        <p:tav tm="100000">
                                          <p:val>
                                            <p:strVal val="#ppt_h"/>
                                          </p:val>
                                        </p:tav>
                                      </p:tavLst>
                                    </p:anim>
                                    <p:animEffect transition="in" filter="fade">
                                      <p:cBhvr>
                                        <p:cTn id="150" dur="500"/>
                                        <p:tgtEl>
                                          <p:spTgt spid="27"/>
                                        </p:tgtEl>
                                      </p:cBhvr>
                                    </p:animEffect>
                                  </p:childTnLst>
                                </p:cTn>
                              </p:par>
                              <p:par>
                                <p:cTn id="151" presetID="47" presetClass="entr" presetSubtype="0"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fade">
                                      <p:cBhvr>
                                        <p:cTn id="153" dur="500"/>
                                        <p:tgtEl>
                                          <p:spTgt spid="34"/>
                                        </p:tgtEl>
                                      </p:cBhvr>
                                    </p:animEffect>
                                    <p:anim calcmode="lin" valueType="num">
                                      <p:cBhvr>
                                        <p:cTn id="154" dur="500" fill="hold"/>
                                        <p:tgtEl>
                                          <p:spTgt spid="34"/>
                                        </p:tgtEl>
                                        <p:attrNameLst>
                                          <p:attrName>ppt_x</p:attrName>
                                        </p:attrNameLst>
                                      </p:cBhvr>
                                      <p:tavLst>
                                        <p:tav tm="0">
                                          <p:val>
                                            <p:strVal val="#ppt_x"/>
                                          </p:val>
                                        </p:tav>
                                        <p:tav tm="100000">
                                          <p:val>
                                            <p:strVal val="#ppt_x"/>
                                          </p:val>
                                        </p:tav>
                                      </p:tavLst>
                                    </p:anim>
                                    <p:anim calcmode="lin" valueType="num">
                                      <p:cBhvr>
                                        <p:cTn id="155" dur="500" fill="hold"/>
                                        <p:tgtEl>
                                          <p:spTgt spid="34"/>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35"/>
                                        </p:tgtEl>
                                        <p:attrNameLst>
                                          <p:attrName>style.visibility</p:attrName>
                                        </p:attrNameLst>
                                      </p:cBhvr>
                                      <p:to>
                                        <p:strVal val="visible"/>
                                      </p:to>
                                    </p:set>
                                    <p:animEffect transition="in" filter="fade">
                                      <p:cBhvr>
                                        <p:cTn id="158" dur="500"/>
                                        <p:tgtEl>
                                          <p:spTgt spid="35"/>
                                        </p:tgtEl>
                                      </p:cBhvr>
                                    </p:animEffect>
                                    <p:anim calcmode="lin" valueType="num">
                                      <p:cBhvr>
                                        <p:cTn id="159" dur="500" fill="hold"/>
                                        <p:tgtEl>
                                          <p:spTgt spid="35"/>
                                        </p:tgtEl>
                                        <p:attrNameLst>
                                          <p:attrName>ppt_x</p:attrName>
                                        </p:attrNameLst>
                                      </p:cBhvr>
                                      <p:tavLst>
                                        <p:tav tm="0">
                                          <p:val>
                                            <p:strVal val="#ppt_x"/>
                                          </p:val>
                                        </p:tav>
                                        <p:tav tm="100000">
                                          <p:val>
                                            <p:strVal val="#ppt_x"/>
                                          </p:val>
                                        </p:tav>
                                      </p:tavLst>
                                    </p:anim>
                                    <p:anim calcmode="lin" valueType="num">
                                      <p:cBhvr>
                                        <p:cTn id="160" dur="500" fill="hold"/>
                                        <p:tgtEl>
                                          <p:spTgt spid="35"/>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75"/>
                                        </p:tgtEl>
                                        <p:attrNameLst>
                                          <p:attrName>style.visibility</p:attrName>
                                        </p:attrNameLst>
                                      </p:cBhvr>
                                      <p:to>
                                        <p:strVal val="visible"/>
                                      </p:to>
                                    </p:set>
                                    <p:animEffect transition="in" filter="fade">
                                      <p:cBhvr>
                                        <p:cTn id="163" dur="500"/>
                                        <p:tgtEl>
                                          <p:spTgt spid="75"/>
                                        </p:tgtEl>
                                      </p:cBhvr>
                                    </p:animEffect>
                                    <p:anim calcmode="lin" valueType="num">
                                      <p:cBhvr>
                                        <p:cTn id="164" dur="500" fill="hold"/>
                                        <p:tgtEl>
                                          <p:spTgt spid="75"/>
                                        </p:tgtEl>
                                        <p:attrNameLst>
                                          <p:attrName>ppt_x</p:attrName>
                                        </p:attrNameLst>
                                      </p:cBhvr>
                                      <p:tavLst>
                                        <p:tav tm="0">
                                          <p:val>
                                            <p:strVal val="#ppt_x"/>
                                          </p:val>
                                        </p:tav>
                                        <p:tav tm="100000">
                                          <p:val>
                                            <p:strVal val="#ppt_x"/>
                                          </p:val>
                                        </p:tav>
                                      </p:tavLst>
                                    </p:anim>
                                    <p:anim calcmode="lin" valueType="num">
                                      <p:cBhvr>
                                        <p:cTn id="165" dur="500" fill="hold"/>
                                        <p:tgtEl>
                                          <p:spTgt spid="75"/>
                                        </p:tgtEl>
                                        <p:attrNameLst>
                                          <p:attrName>ppt_y</p:attrName>
                                        </p:attrNameLst>
                                      </p:cBhvr>
                                      <p:tavLst>
                                        <p:tav tm="0">
                                          <p:val>
                                            <p:strVal val="#ppt_y+.1"/>
                                          </p:val>
                                        </p:tav>
                                        <p:tav tm="100000">
                                          <p:val>
                                            <p:strVal val="#ppt_y"/>
                                          </p:val>
                                        </p:tav>
                                      </p:tavLst>
                                    </p:anim>
                                  </p:childTnLst>
                                </p:cTn>
                              </p:par>
                            </p:childTnLst>
                          </p:cTn>
                        </p:par>
                        <p:par>
                          <p:cTn id="166" fill="hold">
                            <p:stCondLst>
                              <p:cond delay="11500"/>
                            </p:stCondLst>
                            <p:childTnLst>
                              <p:par>
                                <p:cTn id="167" presetID="22" presetClass="entr" presetSubtype="8" fill="hold" nodeType="afterEffect">
                                  <p:stCondLst>
                                    <p:cond delay="0"/>
                                  </p:stCondLst>
                                  <p:childTnLst>
                                    <p:set>
                                      <p:cBhvr>
                                        <p:cTn id="168" dur="1" fill="hold">
                                          <p:stCondLst>
                                            <p:cond delay="0"/>
                                          </p:stCondLst>
                                        </p:cTn>
                                        <p:tgtEl>
                                          <p:spTgt spid="66"/>
                                        </p:tgtEl>
                                        <p:attrNameLst>
                                          <p:attrName>style.visibility</p:attrName>
                                        </p:attrNameLst>
                                      </p:cBhvr>
                                      <p:to>
                                        <p:strVal val="visible"/>
                                      </p:to>
                                    </p:set>
                                    <p:animEffect transition="in" filter="wipe(left)">
                                      <p:cBhvr>
                                        <p:cTn id="169" dur="500"/>
                                        <p:tgtEl>
                                          <p:spTgt spid="66"/>
                                        </p:tgtEl>
                                      </p:cBhvr>
                                    </p:animEffect>
                                  </p:childTnLst>
                                </p:cTn>
                              </p:par>
                            </p:childTnLst>
                          </p:cTn>
                        </p:par>
                        <p:par>
                          <p:cTn id="170" fill="hold">
                            <p:stCondLst>
                              <p:cond delay="12000"/>
                            </p:stCondLst>
                            <p:childTnLst>
                              <p:par>
                                <p:cTn id="171" presetID="22" presetClass="entr" presetSubtype="8" fill="hold" nodeType="afterEffect">
                                  <p:stCondLst>
                                    <p:cond delay="0"/>
                                  </p:stCondLst>
                                  <p:childTnLst>
                                    <p:set>
                                      <p:cBhvr>
                                        <p:cTn id="172" dur="1" fill="hold">
                                          <p:stCondLst>
                                            <p:cond delay="0"/>
                                          </p:stCondLst>
                                        </p:cTn>
                                        <p:tgtEl>
                                          <p:spTgt spid="44"/>
                                        </p:tgtEl>
                                        <p:attrNameLst>
                                          <p:attrName>style.visibility</p:attrName>
                                        </p:attrNameLst>
                                      </p:cBhvr>
                                      <p:to>
                                        <p:strVal val="visible"/>
                                      </p:to>
                                    </p:set>
                                    <p:animEffect transition="in" filter="wipe(left)">
                                      <p:cBhvr>
                                        <p:cTn id="173" dur="500"/>
                                        <p:tgtEl>
                                          <p:spTgt spid="44"/>
                                        </p:tgtEl>
                                      </p:cBhvr>
                                    </p:animEffect>
                                  </p:childTnLst>
                                </p:cTn>
                              </p:par>
                            </p:childTnLst>
                          </p:cTn>
                        </p:par>
                        <p:par>
                          <p:cTn id="174" fill="hold">
                            <p:stCondLst>
                              <p:cond delay="12500"/>
                            </p:stCondLst>
                            <p:childTnLst>
                              <p:par>
                                <p:cTn id="175" presetID="53" presetClass="entr" presetSubtype="16" fill="hold" grpId="0" nodeType="afterEffect">
                                  <p:stCondLst>
                                    <p:cond delay="0"/>
                                  </p:stCondLst>
                                  <p:childTnLst>
                                    <p:set>
                                      <p:cBhvr>
                                        <p:cTn id="176" dur="1" fill="hold">
                                          <p:stCondLst>
                                            <p:cond delay="0"/>
                                          </p:stCondLst>
                                        </p:cTn>
                                        <p:tgtEl>
                                          <p:spTgt spid="46"/>
                                        </p:tgtEl>
                                        <p:attrNameLst>
                                          <p:attrName>style.visibility</p:attrName>
                                        </p:attrNameLst>
                                      </p:cBhvr>
                                      <p:to>
                                        <p:strVal val="visible"/>
                                      </p:to>
                                    </p:set>
                                    <p:anim calcmode="lin" valueType="num">
                                      <p:cBhvr>
                                        <p:cTn id="177" dur="500" fill="hold"/>
                                        <p:tgtEl>
                                          <p:spTgt spid="46"/>
                                        </p:tgtEl>
                                        <p:attrNameLst>
                                          <p:attrName>ppt_w</p:attrName>
                                        </p:attrNameLst>
                                      </p:cBhvr>
                                      <p:tavLst>
                                        <p:tav tm="0">
                                          <p:val>
                                            <p:fltVal val="0"/>
                                          </p:val>
                                        </p:tav>
                                        <p:tav tm="100000">
                                          <p:val>
                                            <p:strVal val="#ppt_w"/>
                                          </p:val>
                                        </p:tav>
                                      </p:tavLst>
                                    </p:anim>
                                    <p:anim calcmode="lin" valueType="num">
                                      <p:cBhvr>
                                        <p:cTn id="178" dur="500" fill="hold"/>
                                        <p:tgtEl>
                                          <p:spTgt spid="46"/>
                                        </p:tgtEl>
                                        <p:attrNameLst>
                                          <p:attrName>ppt_h</p:attrName>
                                        </p:attrNameLst>
                                      </p:cBhvr>
                                      <p:tavLst>
                                        <p:tav tm="0">
                                          <p:val>
                                            <p:fltVal val="0"/>
                                          </p:val>
                                        </p:tav>
                                        <p:tav tm="100000">
                                          <p:val>
                                            <p:strVal val="#ppt_h"/>
                                          </p:val>
                                        </p:tav>
                                      </p:tavLst>
                                    </p:anim>
                                    <p:animEffect transition="in" filter="fade">
                                      <p:cBhvr>
                                        <p:cTn id="179" dur="500"/>
                                        <p:tgtEl>
                                          <p:spTgt spid="46"/>
                                        </p:tgtEl>
                                      </p:cBhvr>
                                    </p:animEffect>
                                  </p:childTnLst>
                                </p:cTn>
                              </p:par>
                            </p:childTnLst>
                          </p:cTn>
                        </p:par>
                        <p:par>
                          <p:cTn id="180" fill="hold">
                            <p:stCondLst>
                              <p:cond delay="13000"/>
                            </p:stCondLst>
                            <p:childTnLst>
                              <p:par>
                                <p:cTn id="181" presetID="53" presetClass="entr" presetSubtype="16" fill="hold" grpId="0" nodeType="afterEffect">
                                  <p:stCondLst>
                                    <p:cond delay="0"/>
                                  </p:stCondLst>
                                  <p:childTnLst>
                                    <p:set>
                                      <p:cBhvr>
                                        <p:cTn id="182" dur="1" fill="hold">
                                          <p:stCondLst>
                                            <p:cond delay="0"/>
                                          </p:stCondLst>
                                        </p:cTn>
                                        <p:tgtEl>
                                          <p:spTgt spid="47"/>
                                        </p:tgtEl>
                                        <p:attrNameLst>
                                          <p:attrName>style.visibility</p:attrName>
                                        </p:attrNameLst>
                                      </p:cBhvr>
                                      <p:to>
                                        <p:strVal val="visible"/>
                                      </p:to>
                                    </p:set>
                                    <p:anim calcmode="lin" valueType="num">
                                      <p:cBhvr>
                                        <p:cTn id="183" dur="500" fill="hold"/>
                                        <p:tgtEl>
                                          <p:spTgt spid="47"/>
                                        </p:tgtEl>
                                        <p:attrNameLst>
                                          <p:attrName>ppt_w</p:attrName>
                                        </p:attrNameLst>
                                      </p:cBhvr>
                                      <p:tavLst>
                                        <p:tav tm="0">
                                          <p:val>
                                            <p:fltVal val="0"/>
                                          </p:val>
                                        </p:tav>
                                        <p:tav tm="100000">
                                          <p:val>
                                            <p:strVal val="#ppt_w"/>
                                          </p:val>
                                        </p:tav>
                                      </p:tavLst>
                                    </p:anim>
                                    <p:anim calcmode="lin" valueType="num">
                                      <p:cBhvr>
                                        <p:cTn id="184" dur="500" fill="hold"/>
                                        <p:tgtEl>
                                          <p:spTgt spid="47"/>
                                        </p:tgtEl>
                                        <p:attrNameLst>
                                          <p:attrName>ppt_h</p:attrName>
                                        </p:attrNameLst>
                                      </p:cBhvr>
                                      <p:tavLst>
                                        <p:tav tm="0">
                                          <p:val>
                                            <p:fltVal val="0"/>
                                          </p:val>
                                        </p:tav>
                                        <p:tav tm="100000">
                                          <p:val>
                                            <p:strVal val="#ppt_h"/>
                                          </p:val>
                                        </p:tav>
                                      </p:tavLst>
                                    </p:anim>
                                    <p:animEffect transition="in" filter="fade">
                                      <p:cBhvr>
                                        <p:cTn id="185" dur="500"/>
                                        <p:tgtEl>
                                          <p:spTgt spid="47"/>
                                        </p:tgtEl>
                                      </p:cBhvr>
                                    </p:animEffect>
                                  </p:childTnLst>
                                </p:cTn>
                              </p:par>
                            </p:childTnLst>
                          </p:cTn>
                        </p:par>
                        <p:par>
                          <p:cTn id="186" fill="hold">
                            <p:stCondLst>
                              <p:cond delay="13500"/>
                            </p:stCondLst>
                            <p:childTnLst>
                              <p:par>
                                <p:cTn id="187" presetID="53" presetClass="entr" presetSubtype="16" fill="hold" grpId="0" nodeType="afterEffect">
                                  <p:stCondLst>
                                    <p:cond delay="0"/>
                                  </p:stCondLst>
                                  <p:childTnLst>
                                    <p:set>
                                      <p:cBhvr>
                                        <p:cTn id="188" dur="1" fill="hold">
                                          <p:stCondLst>
                                            <p:cond delay="0"/>
                                          </p:stCondLst>
                                        </p:cTn>
                                        <p:tgtEl>
                                          <p:spTgt spid="48"/>
                                        </p:tgtEl>
                                        <p:attrNameLst>
                                          <p:attrName>style.visibility</p:attrName>
                                        </p:attrNameLst>
                                      </p:cBhvr>
                                      <p:to>
                                        <p:strVal val="visible"/>
                                      </p:to>
                                    </p:set>
                                    <p:anim calcmode="lin" valueType="num">
                                      <p:cBhvr>
                                        <p:cTn id="189" dur="500" fill="hold"/>
                                        <p:tgtEl>
                                          <p:spTgt spid="48"/>
                                        </p:tgtEl>
                                        <p:attrNameLst>
                                          <p:attrName>ppt_w</p:attrName>
                                        </p:attrNameLst>
                                      </p:cBhvr>
                                      <p:tavLst>
                                        <p:tav tm="0">
                                          <p:val>
                                            <p:fltVal val="0"/>
                                          </p:val>
                                        </p:tav>
                                        <p:tav tm="100000">
                                          <p:val>
                                            <p:strVal val="#ppt_w"/>
                                          </p:val>
                                        </p:tav>
                                      </p:tavLst>
                                    </p:anim>
                                    <p:anim calcmode="lin" valueType="num">
                                      <p:cBhvr>
                                        <p:cTn id="190" dur="500" fill="hold"/>
                                        <p:tgtEl>
                                          <p:spTgt spid="48"/>
                                        </p:tgtEl>
                                        <p:attrNameLst>
                                          <p:attrName>ppt_h</p:attrName>
                                        </p:attrNameLst>
                                      </p:cBhvr>
                                      <p:tavLst>
                                        <p:tav tm="0">
                                          <p:val>
                                            <p:fltVal val="0"/>
                                          </p:val>
                                        </p:tav>
                                        <p:tav tm="100000">
                                          <p:val>
                                            <p:strVal val="#ppt_h"/>
                                          </p:val>
                                        </p:tav>
                                      </p:tavLst>
                                    </p:anim>
                                    <p:animEffect transition="in" filter="fade">
                                      <p:cBhvr>
                                        <p:cTn id="191" dur="500"/>
                                        <p:tgtEl>
                                          <p:spTgt spid="48"/>
                                        </p:tgtEl>
                                      </p:cBhvr>
                                    </p:animEffect>
                                  </p:childTnLst>
                                </p:cTn>
                              </p:par>
                            </p:childTnLst>
                          </p:cTn>
                        </p:par>
                        <p:par>
                          <p:cTn id="192" fill="hold">
                            <p:stCondLst>
                              <p:cond delay="14000"/>
                            </p:stCondLst>
                            <p:childTnLst>
                              <p:par>
                                <p:cTn id="193" presetID="22" presetClass="entr" presetSubtype="4" fill="hold" nodeType="afterEffect">
                                  <p:stCondLst>
                                    <p:cond delay="0"/>
                                  </p:stCondLst>
                                  <p:childTnLst>
                                    <p:set>
                                      <p:cBhvr>
                                        <p:cTn id="194" dur="1" fill="hold">
                                          <p:stCondLst>
                                            <p:cond delay="0"/>
                                          </p:stCondLst>
                                        </p:cTn>
                                        <p:tgtEl>
                                          <p:spTgt spid="49"/>
                                        </p:tgtEl>
                                        <p:attrNameLst>
                                          <p:attrName>style.visibility</p:attrName>
                                        </p:attrNameLst>
                                      </p:cBhvr>
                                      <p:to>
                                        <p:strVal val="visible"/>
                                      </p:to>
                                    </p:set>
                                    <p:animEffect transition="in" filter="wipe(down)">
                                      <p:cBhvr>
                                        <p:cTn id="195" dur="500"/>
                                        <p:tgtEl>
                                          <p:spTgt spid="49"/>
                                        </p:tgtEl>
                                      </p:cBhvr>
                                    </p:animEffect>
                                  </p:childTnLst>
                                </p:cTn>
                              </p:par>
                            </p:childTnLst>
                          </p:cTn>
                        </p:par>
                        <p:par>
                          <p:cTn id="196" fill="hold">
                            <p:stCondLst>
                              <p:cond delay="14500"/>
                            </p:stCondLst>
                            <p:childTnLst>
                              <p:par>
                                <p:cTn id="197" presetID="53" presetClass="entr" presetSubtype="16" fill="hold" grpId="0" nodeType="afterEffect">
                                  <p:stCondLst>
                                    <p:cond delay="0"/>
                                  </p:stCondLst>
                                  <p:childTnLst>
                                    <p:set>
                                      <p:cBhvr>
                                        <p:cTn id="198" dur="1" fill="hold">
                                          <p:stCondLst>
                                            <p:cond delay="0"/>
                                          </p:stCondLst>
                                        </p:cTn>
                                        <p:tgtEl>
                                          <p:spTgt spid="50"/>
                                        </p:tgtEl>
                                        <p:attrNameLst>
                                          <p:attrName>style.visibility</p:attrName>
                                        </p:attrNameLst>
                                      </p:cBhvr>
                                      <p:to>
                                        <p:strVal val="visible"/>
                                      </p:to>
                                    </p:set>
                                    <p:anim calcmode="lin" valueType="num">
                                      <p:cBhvr>
                                        <p:cTn id="199" dur="500" fill="hold"/>
                                        <p:tgtEl>
                                          <p:spTgt spid="50"/>
                                        </p:tgtEl>
                                        <p:attrNameLst>
                                          <p:attrName>ppt_w</p:attrName>
                                        </p:attrNameLst>
                                      </p:cBhvr>
                                      <p:tavLst>
                                        <p:tav tm="0">
                                          <p:val>
                                            <p:fltVal val="0"/>
                                          </p:val>
                                        </p:tav>
                                        <p:tav tm="100000">
                                          <p:val>
                                            <p:strVal val="#ppt_w"/>
                                          </p:val>
                                        </p:tav>
                                      </p:tavLst>
                                    </p:anim>
                                    <p:anim calcmode="lin" valueType="num">
                                      <p:cBhvr>
                                        <p:cTn id="200" dur="500" fill="hold"/>
                                        <p:tgtEl>
                                          <p:spTgt spid="50"/>
                                        </p:tgtEl>
                                        <p:attrNameLst>
                                          <p:attrName>ppt_h</p:attrName>
                                        </p:attrNameLst>
                                      </p:cBhvr>
                                      <p:tavLst>
                                        <p:tav tm="0">
                                          <p:val>
                                            <p:fltVal val="0"/>
                                          </p:val>
                                        </p:tav>
                                        <p:tav tm="100000">
                                          <p:val>
                                            <p:strVal val="#ppt_h"/>
                                          </p:val>
                                        </p:tav>
                                      </p:tavLst>
                                    </p:anim>
                                    <p:animEffect transition="in" filter="fade">
                                      <p:cBhvr>
                                        <p:cTn id="201" dur="500"/>
                                        <p:tgtEl>
                                          <p:spTgt spid="50"/>
                                        </p:tgtEl>
                                      </p:cBhvr>
                                    </p:animEffect>
                                  </p:childTnLst>
                                </p:cTn>
                              </p:par>
                            </p:childTnLst>
                          </p:cTn>
                        </p:par>
                        <p:par>
                          <p:cTn id="202" fill="hold">
                            <p:stCondLst>
                              <p:cond delay="15000"/>
                            </p:stCondLst>
                            <p:childTnLst>
                              <p:par>
                                <p:cTn id="203" presetID="53" presetClass="entr" presetSubtype="16" fill="hold" grpId="0" nodeType="afterEffect">
                                  <p:stCondLst>
                                    <p:cond delay="0"/>
                                  </p:stCondLst>
                                  <p:childTnLst>
                                    <p:set>
                                      <p:cBhvr>
                                        <p:cTn id="204" dur="1" fill="hold">
                                          <p:stCondLst>
                                            <p:cond delay="0"/>
                                          </p:stCondLst>
                                        </p:cTn>
                                        <p:tgtEl>
                                          <p:spTgt spid="45"/>
                                        </p:tgtEl>
                                        <p:attrNameLst>
                                          <p:attrName>style.visibility</p:attrName>
                                        </p:attrNameLst>
                                      </p:cBhvr>
                                      <p:to>
                                        <p:strVal val="visible"/>
                                      </p:to>
                                    </p:set>
                                    <p:anim calcmode="lin" valueType="num">
                                      <p:cBhvr>
                                        <p:cTn id="205" dur="500" fill="hold"/>
                                        <p:tgtEl>
                                          <p:spTgt spid="45"/>
                                        </p:tgtEl>
                                        <p:attrNameLst>
                                          <p:attrName>ppt_w</p:attrName>
                                        </p:attrNameLst>
                                      </p:cBhvr>
                                      <p:tavLst>
                                        <p:tav tm="0">
                                          <p:val>
                                            <p:fltVal val="0"/>
                                          </p:val>
                                        </p:tav>
                                        <p:tav tm="100000">
                                          <p:val>
                                            <p:strVal val="#ppt_w"/>
                                          </p:val>
                                        </p:tav>
                                      </p:tavLst>
                                    </p:anim>
                                    <p:anim calcmode="lin" valueType="num">
                                      <p:cBhvr>
                                        <p:cTn id="206" dur="500" fill="hold"/>
                                        <p:tgtEl>
                                          <p:spTgt spid="45"/>
                                        </p:tgtEl>
                                        <p:attrNameLst>
                                          <p:attrName>ppt_h</p:attrName>
                                        </p:attrNameLst>
                                      </p:cBhvr>
                                      <p:tavLst>
                                        <p:tav tm="0">
                                          <p:val>
                                            <p:fltVal val="0"/>
                                          </p:val>
                                        </p:tav>
                                        <p:tav tm="100000">
                                          <p:val>
                                            <p:strVal val="#ppt_h"/>
                                          </p:val>
                                        </p:tav>
                                      </p:tavLst>
                                    </p:anim>
                                    <p:animEffect transition="in" filter="fade">
                                      <p:cBhvr>
                                        <p:cTn id="207" dur="500"/>
                                        <p:tgtEl>
                                          <p:spTgt spid="45"/>
                                        </p:tgtEl>
                                      </p:cBhvr>
                                    </p:animEffect>
                                  </p:childTnLst>
                                </p:cTn>
                              </p:par>
                              <p:par>
                                <p:cTn id="208" presetID="42" presetClass="entr" presetSubtype="0" fill="hold" grpId="0" nodeType="withEffect">
                                  <p:stCondLst>
                                    <p:cond delay="0"/>
                                  </p:stCondLst>
                                  <p:childTnLst>
                                    <p:set>
                                      <p:cBhvr>
                                        <p:cTn id="209" dur="1" fill="hold">
                                          <p:stCondLst>
                                            <p:cond delay="0"/>
                                          </p:stCondLst>
                                        </p:cTn>
                                        <p:tgtEl>
                                          <p:spTgt spid="51"/>
                                        </p:tgtEl>
                                        <p:attrNameLst>
                                          <p:attrName>style.visibility</p:attrName>
                                        </p:attrNameLst>
                                      </p:cBhvr>
                                      <p:to>
                                        <p:strVal val="visible"/>
                                      </p:to>
                                    </p:set>
                                    <p:animEffect transition="in" filter="fade">
                                      <p:cBhvr>
                                        <p:cTn id="210" dur="500"/>
                                        <p:tgtEl>
                                          <p:spTgt spid="51"/>
                                        </p:tgtEl>
                                      </p:cBhvr>
                                    </p:animEffect>
                                    <p:anim calcmode="lin" valueType="num">
                                      <p:cBhvr>
                                        <p:cTn id="211" dur="500" fill="hold"/>
                                        <p:tgtEl>
                                          <p:spTgt spid="51"/>
                                        </p:tgtEl>
                                        <p:attrNameLst>
                                          <p:attrName>ppt_x</p:attrName>
                                        </p:attrNameLst>
                                      </p:cBhvr>
                                      <p:tavLst>
                                        <p:tav tm="0">
                                          <p:val>
                                            <p:strVal val="#ppt_x"/>
                                          </p:val>
                                        </p:tav>
                                        <p:tav tm="100000">
                                          <p:val>
                                            <p:strVal val="#ppt_x"/>
                                          </p:val>
                                        </p:tav>
                                      </p:tavLst>
                                    </p:anim>
                                    <p:anim calcmode="lin" valueType="num">
                                      <p:cBhvr>
                                        <p:cTn id="212" dur="500" fill="hold"/>
                                        <p:tgtEl>
                                          <p:spTgt spid="51"/>
                                        </p:tgtEl>
                                        <p:attrNameLst>
                                          <p:attrName>ppt_y</p:attrName>
                                        </p:attrNameLst>
                                      </p:cBhvr>
                                      <p:tavLst>
                                        <p:tav tm="0">
                                          <p:val>
                                            <p:strVal val="#ppt_y+.1"/>
                                          </p:val>
                                        </p:tav>
                                        <p:tav tm="100000">
                                          <p:val>
                                            <p:strVal val="#ppt_y"/>
                                          </p:val>
                                        </p:tav>
                                      </p:tavLst>
                                    </p:anim>
                                  </p:childTnLst>
                                </p:cTn>
                              </p:par>
                              <p:par>
                                <p:cTn id="213" presetID="47" presetClass="entr" presetSubtype="0" fill="hold" grpId="0" nodeType="withEffect">
                                  <p:stCondLst>
                                    <p:cond delay="0"/>
                                  </p:stCondLst>
                                  <p:childTnLst>
                                    <p:set>
                                      <p:cBhvr>
                                        <p:cTn id="214" dur="1" fill="hold">
                                          <p:stCondLst>
                                            <p:cond delay="0"/>
                                          </p:stCondLst>
                                        </p:cTn>
                                        <p:tgtEl>
                                          <p:spTgt spid="52"/>
                                        </p:tgtEl>
                                        <p:attrNameLst>
                                          <p:attrName>style.visibility</p:attrName>
                                        </p:attrNameLst>
                                      </p:cBhvr>
                                      <p:to>
                                        <p:strVal val="visible"/>
                                      </p:to>
                                    </p:set>
                                    <p:animEffect transition="in" filter="fade">
                                      <p:cBhvr>
                                        <p:cTn id="215" dur="500"/>
                                        <p:tgtEl>
                                          <p:spTgt spid="52"/>
                                        </p:tgtEl>
                                      </p:cBhvr>
                                    </p:animEffect>
                                    <p:anim calcmode="lin" valueType="num">
                                      <p:cBhvr>
                                        <p:cTn id="216" dur="500" fill="hold"/>
                                        <p:tgtEl>
                                          <p:spTgt spid="52"/>
                                        </p:tgtEl>
                                        <p:attrNameLst>
                                          <p:attrName>ppt_x</p:attrName>
                                        </p:attrNameLst>
                                      </p:cBhvr>
                                      <p:tavLst>
                                        <p:tav tm="0">
                                          <p:val>
                                            <p:strVal val="#ppt_x"/>
                                          </p:val>
                                        </p:tav>
                                        <p:tav tm="100000">
                                          <p:val>
                                            <p:strVal val="#ppt_x"/>
                                          </p:val>
                                        </p:tav>
                                      </p:tavLst>
                                    </p:anim>
                                    <p:anim calcmode="lin" valueType="num">
                                      <p:cBhvr>
                                        <p:cTn id="217" dur="500" fill="hold"/>
                                        <p:tgtEl>
                                          <p:spTgt spid="52"/>
                                        </p:tgtEl>
                                        <p:attrNameLst>
                                          <p:attrName>ppt_y</p:attrName>
                                        </p:attrNameLst>
                                      </p:cBhvr>
                                      <p:tavLst>
                                        <p:tav tm="0">
                                          <p:val>
                                            <p:strVal val="#ppt_y-.1"/>
                                          </p:val>
                                        </p:tav>
                                        <p:tav tm="100000">
                                          <p:val>
                                            <p:strVal val="#ppt_y"/>
                                          </p:val>
                                        </p:tav>
                                      </p:tavLst>
                                    </p:anim>
                                  </p:childTnLst>
                                </p:cTn>
                              </p:par>
                            </p:childTnLst>
                          </p:cTn>
                        </p:par>
                        <p:par>
                          <p:cTn id="218" fill="hold">
                            <p:stCondLst>
                              <p:cond delay="15500"/>
                            </p:stCondLst>
                            <p:childTnLst>
                              <p:par>
                                <p:cTn id="219" presetID="22" presetClass="entr" presetSubtype="8" fill="hold" nodeType="afterEffect">
                                  <p:stCondLst>
                                    <p:cond delay="0"/>
                                  </p:stCondLst>
                                  <p:childTnLst>
                                    <p:set>
                                      <p:cBhvr>
                                        <p:cTn id="220" dur="1" fill="hold">
                                          <p:stCondLst>
                                            <p:cond delay="0"/>
                                          </p:stCondLst>
                                        </p:cTn>
                                        <p:tgtEl>
                                          <p:spTgt spid="69"/>
                                        </p:tgtEl>
                                        <p:attrNameLst>
                                          <p:attrName>style.visibility</p:attrName>
                                        </p:attrNameLst>
                                      </p:cBhvr>
                                      <p:to>
                                        <p:strVal val="visible"/>
                                      </p:to>
                                    </p:set>
                                    <p:animEffect transition="in" filter="wipe(left)">
                                      <p:cBhvr>
                                        <p:cTn id="221" dur="500"/>
                                        <p:tgtEl>
                                          <p:spTgt spid="69"/>
                                        </p:tgtEl>
                                      </p:cBhvr>
                                    </p:animEffect>
                                  </p:childTnLst>
                                </p:cTn>
                              </p:par>
                            </p:childTnLst>
                          </p:cTn>
                        </p:par>
                        <p:par>
                          <p:cTn id="222" fill="hold">
                            <p:stCondLst>
                              <p:cond delay="16000"/>
                            </p:stCondLst>
                            <p:childTnLst>
                              <p:par>
                                <p:cTn id="223" presetID="22" presetClass="entr" presetSubtype="8" fill="hold" nodeType="afterEffect">
                                  <p:stCondLst>
                                    <p:cond delay="0"/>
                                  </p:stCondLst>
                                  <p:childTnLst>
                                    <p:set>
                                      <p:cBhvr>
                                        <p:cTn id="224" dur="1" fill="hold">
                                          <p:stCondLst>
                                            <p:cond delay="0"/>
                                          </p:stCondLst>
                                        </p:cTn>
                                        <p:tgtEl>
                                          <p:spTgt spid="54"/>
                                        </p:tgtEl>
                                        <p:attrNameLst>
                                          <p:attrName>style.visibility</p:attrName>
                                        </p:attrNameLst>
                                      </p:cBhvr>
                                      <p:to>
                                        <p:strVal val="visible"/>
                                      </p:to>
                                    </p:set>
                                    <p:animEffect transition="in" filter="wipe(left)">
                                      <p:cBhvr>
                                        <p:cTn id="225" dur="500"/>
                                        <p:tgtEl>
                                          <p:spTgt spid="54"/>
                                        </p:tgtEl>
                                      </p:cBhvr>
                                    </p:animEffect>
                                  </p:childTnLst>
                                </p:cTn>
                              </p:par>
                            </p:childTnLst>
                          </p:cTn>
                        </p:par>
                        <p:par>
                          <p:cTn id="226" fill="hold">
                            <p:stCondLst>
                              <p:cond delay="16500"/>
                            </p:stCondLst>
                            <p:childTnLst>
                              <p:par>
                                <p:cTn id="227" presetID="53" presetClass="entr" presetSubtype="16" fill="hold" grpId="0" nodeType="afterEffect">
                                  <p:stCondLst>
                                    <p:cond delay="0"/>
                                  </p:stCondLst>
                                  <p:childTnLst>
                                    <p:set>
                                      <p:cBhvr>
                                        <p:cTn id="228" dur="1" fill="hold">
                                          <p:stCondLst>
                                            <p:cond delay="0"/>
                                          </p:stCondLst>
                                        </p:cTn>
                                        <p:tgtEl>
                                          <p:spTgt spid="55"/>
                                        </p:tgtEl>
                                        <p:attrNameLst>
                                          <p:attrName>style.visibility</p:attrName>
                                        </p:attrNameLst>
                                      </p:cBhvr>
                                      <p:to>
                                        <p:strVal val="visible"/>
                                      </p:to>
                                    </p:set>
                                    <p:anim calcmode="lin" valueType="num">
                                      <p:cBhvr>
                                        <p:cTn id="229" dur="500" fill="hold"/>
                                        <p:tgtEl>
                                          <p:spTgt spid="55"/>
                                        </p:tgtEl>
                                        <p:attrNameLst>
                                          <p:attrName>ppt_w</p:attrName>
                                        </p:attrNameLst>
                                      </p:cBhvr>
                                      <p:tavLst>
                                        <p:tav tm="0">
                                          <p:val>
                                            <p:fltVal val="0"/>
                                          </p:val>
                                        </p:tav>
                                        <p:tav tm="100000">
                                          <p:val>
                                            <p:strVal val="#ppt_w"/>
                                          </p:val>
                                        </p:tav>
                                      </p:tavLst>
                                    </p:anim>
                                    <p:anim calcmode="lin" valueType="num">
                                      <p:cBhvr>
                                        <p:cTn id="230" dur="500" fill="hold"/>
                                        <p:tgtEl>
                                          <p:spTgt spid="55"/>
                                        </p:tgtEl>
                                        <p:attrNameLst>
                                          <p:attrName>ppt_h</p:attrName>
                                        </p:attrNameLst>
                                      </p:cBhvr>
                                      <p:tavLst>
                                        <p:tav tm="0">
                                          <p:val>
                                            <p:fltVal val="0"/>
                                          </p:val>
                                        </p:tav>
                                        <p:tav tm="100000">
                                          <p:val>
                                            <p:strVal val="#ppt_h"/>
                                          </p:val>
                                        </p:tav>
                                      </p:tavLst>
                                    </p:anim>
                                    <p:animEffect transition="in" filter="fade">
                                      <p:cBhvr>
                                        <p:cTn id="231" dur="500"/>
                                        <p:tgtEl>
                                          <p:spTgt spid="55"/>
                                        </p:tgtEl>
                                      </p:cBhvr>
                                    </p:animEffect>
                                  </p:childTnLst>
                                </p:cTn>
                              </p:par>
                            </p:childTnLst>
                          </p:cTn>
                        </p:par>
                        <p:par>
                          <p:cTn id="232" fill="hold">
                            <p:stCondLst>
                              <p:cond delay="17000"/>
                            </p:stCondLst>
                            <p:childTnLst>
                              <p:par>
                                <p:cTn id="233" presetID="53" presetClass="entr" presetSubtype="16" fill="hold" grpId="0" nodeType="afterEffect">
                                  <p:stCondLst>
                                    <p:cond delay="0"/>
                                  </p:stCondLst>
                                  <p:childTnLst>
                                    <p:set>
                                      <p:cBhvr>
                                        <p:cTn id="234" dur="1" fill="hold">
                                          <p:stCondLst>
                                            <p:cond delay="0"/>
                                          </p:stCondLst>
                                        </p:cTn>
                                        <p:tgtEl>
                                          <p:spTgt spid="56"/>
                                        </p:tgtEl>
                                        <p:attrNameLst>
                                          <p:attrName>style.visibility</p:attrName>
                                        </p:attrNameLst>
                                      </p:cBhvr>
                                      <p:to>
                                        <p:strVal val="visible"/>
                                      </p:to>
                                    </p:set>
                                    <p:anim calcmode="lin" valueType="num">
                                      <p:cBhvr>
                                        <p:cTn id="235" dur="500" fill="hold"/>
                                        <p:tgtEl>
                                          <p:spTgt spid="56"/>
                                        </p:tgtEl>
                                        <p:attrNameLst>
                                          <p:attrName>ppt_w</p:attrName>
                                        </p:attrNameLst>
                                      </p:cBhvr>
                                      <p:tavLst>
                                        <p:tav tm="0">
                                          <p:val>
                                            <p:fltVal val="0"/>
                                          </p:val>
                                        </p:tav>
                                        <p:tav tm="100000">
                                          <p:val>
                                            <p:strVal val="#ppt_w"/>
                                          </p:val>
                                        </p:tav>
                                      </p:tavLst>
                                    </p:anim>
                                    <p:anim calcmode="lin" valueType="num">
                                      <p:cBhvr>
                                        <p:cTn id="236" dur="500" fill="hold"/>
                                        <p:tgtEl>
                                          <p:spTgt spid="56"/>
                                        </p:tgtEl>
                                        <p:attrNameLst>
                                          <p:attrName>ppt_h</p:attrName>
                                        </p:attrNameLst>
                                      </p:cBhvr>
                                      <p:tavLst>
                                        <p:tav tm="0">
                                          <p:val>
                                            <p:fltVal val="0"/>
                                          </p:val>
                                        </p:tav>
                                        <p:tav tm="100000">
                                          <p:val>
                                            <p:strVal val="#ppt_h"/>
                                          </p:val>
                                        </p:tav>
                                      </p:tavLst>
                                    </p:anim>
                                    <p:animEffect transition="in" filter="fade">
                                      <p:cBhvr>
                                        <p:cTn id="237" dur="500"/>
                                        <p:tgtEl>
                                          <p:spTgt spid="56"/>
                                        </p:tgtEl>
                                      </p:cBhvr>
                                    </p:animEffect>
                                  </p:childTnLst>
                                </p:cTn>
                              </p:par>
                            </p:childTnLst>
                          </p:cTn>
                        </p:par>
                        <p:par>
                          <p:cTn id="238" fill="hold">
                            <p:stCondLst>
                              <p:cond delay="17500"/>
                            </p:stCondLst>
                            <p:childTnLst>
                              <p:par>
                                <p:cTn id="239" presetID="53" presetClass="entr" presetSubtype="16" fill="hold" grpId="0" nodeType="afterEffect">
                                  <p:stCondLst>
                                    <p:cond delay="0"/>
                                  </p:stCondLst>
                                  <p:childTnLst>
                                    <p:set>
                                      <p:cBhvr>
                                        <p:cTn id="240" dur="1" fill="hold">
                                          <p:stCondLst>
                                            <p:cond delay="0"/>
                                          </p:stCondLst>
                                        </p:cTn>
                                        <p:tgtEl>
                                          <p:spTgt spid="57"/>
                                        </p:tgtEl>
                                        <p:attrNameLst>
                                          <p:attrName>style.visibility</p:attrName>
                                        </p:attrNameLst>
                                      </p:cBhvr>
                                      <p:to>
                                        <p:strVal val="visible"/>
                                      </p:to>
                                    </p:set>
                                    <p:anim calcmode="lin" valueType="num">
                                      <p:cBhvr>
                                        <p:cTn id="241" dur="500" fill="hold"/>
                                        <p:tgtEl>
                                          <p:spTgt spid="57"/>
                                        </p:tgtEl>
                                        <p:attrNameLst>
                                          <p:attrName>ppt_w</p:attrName>
                                        </p:attrNameLst>
                                      </p:cBhvr>
                                      <p:tavLst>
                                        <p:tav tm="0">
                                          <p:val>
                                            <p:fltVal val="0"/>
                                          </p:val>
                                        </p:tav>
                                        <p:tav tm="100000">
                                          <p:val>
                                            <p:strVal val="#ppt_w"/>
                                          </p:val>
                                        </p:tav>
                                      </p:tavLst>
                                    </p:anim>
                                    <p:anim calcmode="lin" valueType="num">
                                      <p:cBhvr>
                                        <p:cTn id="242" dur="500" fill="hold"/>
                                        <p:tgtEl>
                                          <p:spTgt spid="57"/>
                                        </p:tgtEl>
                                        <p:attrNameLst>
                                          <p:attrName>ppt_h</p:attrName>
                                        </p:attrNameLst>
                                      </p:cBhvr>
                                      <p:tavLst>
                                        <p:tav tm="0">
                                          <p:val>
                                            <p:fltVal val="0"/>
                                          </p:val>
                                        </p:tav>
                                        <p:tav tm="100000">
                                          <p:val>
                                            <p:strVal val="#ppt_h"/>
                                          </p:val>
                                        </p:tav>
                                      </p:tavLst>
                                    </p:anim>
                                    <p:animEffect transition="in" filter="fade">
                                      <p:cBhvr>
                                        <p:cTn id="243" dur="500"/>
                                        <p:tgtEl>
                                          <p:spTgt spid="57"/>
                                        </p:tgtEl>
                                      </p:cBhvr>
                                    </p:animEffect>
                                  </p:childTnLst>
                                </p:cTn>
                              </p:par>
                            </p:childTnLst>
                          </p:cTn>
                        </p:par>
                        <p:par>
                          <p:cTn id="244" fill="hold">
                            <p:stCondLst>
                              <p:cond delay="18000"/>
                            </p:stCondLst>
                            <p:childTnLst>
                              <p:par>
                                <p:cTn id="245" presetID="22" presetClass="entr" presetSubtype="1" fill="hold" nodeType="afterEffect">
                                  <p:stCondLst>
                                    <p:cond delay="0"/>
                                  </p:stCondLst>
                                  <p:childTnLst>
                                    <p:set>
                                      <p:cBhvr>
                                        <p:cTn id="246" dur="1" fill="hold">
                                          <p:stCondLst>
                                            <p:cond delay="0"/>
                                          </p:stCondLst>
                                        </p:cTn>
                                        <p:tgtEl>
                                          <p:spTgt spid="58"/>
                                        </p:tgtEl>
                                        <p:attrNameLst>
                                          <p:attrName>style.visibility</p:attrName>
                                        </p:attrNameLst>
                                      </p:cBhvr>
                                      <p:to>
                                        <p:strVal val="visible"/>
                                      </p:to>
                                    </p:set>
                                    <p:animEffect transition="in" filter="wipe(up)">
                                      <p:cBhvr>
                                        <p:cTn id="247" dur="500"/>
                                        <p:tgtEl>
                                          <p:spTgt spid="58"/>
                                        </p:tgtEl>
                                      </p:cBhvr>
                                    </p:animEffect>
                                  </p:childTnLst>
                                </p:cTn>
                              </p:par>
                            </p:childTnLst>
                          </p:cTn>
                        </p:par>
                        <p:par>
                          <p:cTn id="248" fill="hold">
                            <p:stCondLst>
                              <p:cond delay="18500"/>
                            </p:stCondLst>
                            <p:childTnLst>
                              <p:par>
                                <p:cTn id="249" presetID="53" presetClass="entr" presetSubtype="16" fill="hold" grpId="0" nodeType="afterEffect">
                                  <p:stCondLst>
                                    <p:cond delay="0"/>
                                  </p:stCondLst>
                                  <p:childTnLst>
                                    <p:set>
                                      <p:cBhvr>
                                        <p:cTn id="250" dur="1" fill="hold">
                                          <p:stCondLst>
                                            <p:cond delay="0"/>
                                          </p:stCondLst>
                                        </p:cTn>
                                        <p:tgtEl>
                                          <p:spTgt spid="59"/>
                                        </p:tgtEl>
                                        <p:attrNameLst>
                                          <p:attrName>style.visibility</p:attrName>
                                        </p:attrNameLst>
                                      </p:cBhvr>
                                      <p:to>
                                        <p:strVal val="visible"/>
                                      </p:to>
                                    </p:set>
                                    <p:anim calcmode="lin" valueType="num">
                                      <p:cBhvr>
                                        <p:cTn id="251" dur="500" fill="hold"/>
                                        <p:tgtEl>
                                          <p:spTgt spid="59"/>
                                        </p:tgtEl>
                                        <p:attrNameLst>
                                          <p:attrName>ppt_w</p:attrName>
                                        </p:attrNameLst>
                                      </p:cBhvr>
                                      <p:tavLst>
                                        <p:tav tm="0">
                                          <p:val>
                                            <p:fltVal val="0"/>
                                          </p:val>
                                        </p:tav>
                                        <p:tav tm="100000">
                                          <p:val>
                                            <p:strVal val="#ppt_w"/>
                                          </p:val>
                                        </p:tav>
                                      </p:tavLst>
                                    </p:anim>
                                    <p:anim calcmode="lin" valueType="num">
                                      <p:cBhvr>
                                        <p:cTn id="252" dur="500" fill="hold"/>
                                        <p:tgtEl>
                                          <p:spTgt spid="59"/>
                                        </p:tgtEl>
                                        <p:attrNameLst>
                                          <p:attrName>ppt_h</p:attrName>
                                        </p:attrNameLst>
                                      </p:cBhvr>
                                      <p:tavLst>
                                        <p:tav tm="0">
                                          <p:val>
                                            <p:fltVal val="0"/>
                                          </p:val>
                                        </p:tav>
                                        <p:tav tm="100000">
                                          <p:val>
                                            <p:strVal val="#ppt_h"/>
                                          </p:val>
                                        </p:tav>
                                      </p:tavLst>
                                    </p:anim>
                                    <p:animEffect transition="in" filter="fade">
                                      <p:cBhvr>
                                        <p:cTn id="253" dur="500"/>
                                        <p:tgtEl>
                                          <p:spTgt spid="59"/>
                                        </p:tgtEl>
                                      </p:cBhvr>
                                    </p:animEffect>
                                  </p:childTnLst>
                                </p:cTn>
                              </p:par>
                            </p:childTnLst>
                          </p:cTn>
                        </p:par>
                        <p:par>
                          <p:cTn id="254" fill="hold">
                            <p:stCondLst>
                              <p:cond delay="19000"/>
                            </p:stCondLst>
                            <p:childTnLst>
                              <p:par>
                                <p:cTn id="255" presetID="53" presetClass="entr" presetSubtype="16" fill="hold" grpId="0" nodeType="afterEffect">
                                  <p:stCondLst>
                                    <p:cond delay="0"/>
                                  </p:stCondLst>
                                  <p:childTnLst>
                                    <p:set>
                                      <p:cBhvr>
                                        <p:cTn id="256" dur="1" fill="hold">
                                          <p:stCondLst>
                                            <p:cond delay="0"/>
                                          </p:stCondLst>
                                        </p:cTn>
                                        <p:tgtEl>
                                          <p:spTgt spid="53"/>
                                        </p:tgtEl>
                                        <p:attrNameLst>
                                          <p:attrName>style.visibility</p:attrName>
                                        </p:attrNameLst>
                                      </p:cBhvr>
                                      <p:to>
                                        <p:strVal val="visible"/>
                                      </p:to>
                                    </p:set>
                                    <p:anim calcmode="lin" valueType="num">
                                      <p:cBhvr>
                                        <p:cTn id="257" dur="500" fill="hold"/>
                                        <p:tgtEl>
                                          <p:spTgt spid="53"/>
                                        </p:tgtEl>
                                        <p:attrNameLst>
                                          <p:attrName>ppt_w</p:attrName>
                                        </p:attrNameLst>
                                      </p:cBhvr>
                                      <p:tavLst>
                                        <p:tav tm="0">
                                          <p:val>
                                            <p:fltVal val="0"/>
                                          </p:val>
                                        </p:tav>
                                        <p:tav tm="100000">
                                          <p:val>
                                            <p:strVal val="#ppt_w"/>
                                          </p:val>
                                        </p:tav>
                                      </p:tavLst>
                                    </p:anim>
                                    <p:anim calcmode="lin" valueType="num">
                                      <p:cBhvr>
                                        <p:cTn id="258" dur="500" fill="hold"/>
                                        <p:tgtEl>
                                          <p:spTgt spid="53"/>
                                        </p:tgtEl>
                                        <p:attrNameLst>
                                          <p:attrName>ppt_h</p:attrName>
                                        </p:attrNameLst>
                                      </p:cBhvr>
                                      <p:tavLst>
                                        <p:tav tm="0">
                                          <p:val>
                                            <p:fltVal val="0"/>
                                          </p:val>
                                        </p:tav>
                                        <p:tav tm="100000">
                                          <p:val>
                                            <p:strVal val="#ppt_h"/>
                                          </p:val>
                                        </p:tav>
                                      </p:tavLst>
                                    </p:anim>
                                    <p:animEffect transition="in" filter="fade">
                                      <p:cBhvr>
                                        <p:cTn id="259" dur="500"/>
                                        <p:tgtEl>
                                          <p:spTgt spid="53"/>
                                        </p:tgtEl>
                                      </p:cBhvr>
                                    </p:animEffect>
                                  </p:childTnLst>
                                </p:cTn>
                              </p:par>
                              <p:par>
                                <p:cTn id="260" presetID="47" presetClass="entr" presetSubtype="0" fill="hold" grpId="0" nodeType="withEffect">
                                  <p:stCondLst>
                                    <p:cond delay="0"/>
                                  </p:stCondLst>
                                  <p:childTnLst>
                                    <p:set>
                                      <p:cBhvr>
                                        <p:cTn id="261" dur="1" fill="hold">
                                          <p:stCondLst>
                                            <p:cond delay="0"/>
                                          </p:stCondLst>
                                        </p:cTn>
                                        <p:tgtEl>
                                          <p:spTgt spid="60"/>
                                        </p:tgtEl>
                                        <p:attrNameLst>
                                          <p:attrName>style.visibility</p:attrName>
                                        </p:attrNameLst>
                                      </p:cBhvr>
                                      <p:to>
                                        <p:strVal val="visible"/>
                                      </p:to>
                                    </p:set>
                                    <p:animEffect transition="in" filter="fade">
                                      <p:cBhvr>
                                        <p:cTn id="262" dur="500"/>
                                        <p:tgtEl>
                                          <p:spTgt spid="60"/>
                                        </p:tgtEl>
                                      </p:cBhvr>
                                    </p:animEffect>
                                    <p:anim calcmode="lin" valueType="num">
                                      <p:cBhvr>
                                        <p:cTn id="263" dur="500" fill="hold"/>
                                        <p:tgtEl>
                                          <p:spTgt spid="60"/>
                                        </p:tgtEl>
                                        <p:attrNameLst>
                                          <p:attrName>ppt_x</p:attrName>
                                        </p:attrNameLst>
                                      </p:cBhvr>
                                      <p:tavLst>
                                        <p:tav tm="0">
                                          <p:val>
                                            <p:strVal val="#ppt_x"/>
                                          </p:val>
                                        </p:tav>
                                        <p:tav tm="100000">
                                          <p:val>
                                            <p:strVal val="#ppt_x"/>
                                          </p:val>
                                        </p:tav>
                                      </p:tavLst>
                                    </p:anim>
                                    <p:anim calcmode="lin" valueType="num">
                                      <p:cBhvr>
                                        <p:cTn id="264" dur="500" fill="hold"/>
                                        <p:tgtEl>
                                          <p:spTgt spid="6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61"/>
                                        </p:tgtEl>
                                        <p:attrNameLst>
                                          <p:attrName>style.visibility</p:attrName>
                                        </p:attrNameLst>
                                      </p:cBhvr>
                                      <p:to>
                                        <p:strVal val="visible"/>
                                      </p:to>
                                    </p:set>
                                    <p:animEffect transition="in" filter="fade">
                                      <p:cBhvr>
                                        <p:cTn id="267" dur="500"/>
                                        <p:tgtEl>
                                          <p:spTgt spid="61"/>
                                        </p:tgtEl>
                                      </p:cBhvr>
                                    </p:animEffect>
                                    <p:anim calcmode="lin" valueType="num">
                                      <p:cBhvr>
                                        <p:cTn id="268" dur="500" fill="hold"/>
                                        <p:tgtEl>
                                          <p:spTgt spid="61"/>
                                        </p:tgtEl>
                                        <p:attrNameLst>
                                          <p:attrName>ppt_x</p:attrName>
                                        </p:attrNameLst>
                                      </p:cBhvr>
                                      <p:tavLst>
                                        <p:tav tm="0">
                                          <p:val>
                                            <p:strVal val="#ppt_x"/>
                                          </p:val>
                                        </p:tav>
                                        <p:tav tm="100000">
                                          <p:val>
                                            <p:strVal val="#ppt_x"/>
                                          </p:val>
                                        </p:tav>
                                      </p:tavLst>
                                    </p:anim>
                                    <p:anim calcmode="lin" valueType="num">
                                      <p:cBhvr>
                                        <p:cTn id="269" dur="500" fill="hold"/>
                                        <p:tgtEl>
                                          <p:spTgt spid="61"/>
                                        </p:tgtEl>
                                        <p:attrNameLst>
                                          <p:attrName>ppt_y</p:attrName>
                                        </p:attrNameLst>
                                      </p:cBhvr>
                                      <p:tavLst>
                                        <p:tav tm="0">
                                          <p:val>
                                            <p:strVal val="#ppt_y+.1"/>
                                          </p:val>
                                        </p:tav>
                                        <p:tav tm="100000">
                                          <p:val>
                                            <p:strVal val="#ppt_y"/>
                                          </p:val>
                                        </p:tav>
                                      </p:tavLst>
                                    </p:anim>
                                  </p:childTnLst>
                                </p:cTn>
                              </p:par>
                            </p:childTnLst>
                          </p:cTn>
                        </p:par>
                        <p:par>
                          <p:cTn id="270" fill="hold">
                            <p:stCondLst>
                              <p:cond delay="19500"/>
                            </p:stCondLst>
                            <p:childTnLst>
                              <p:par>
                                <p:cTn id="271" presetID="22" presetClass="entr" presetSubtype="8" fill="hold" nodeType="afterEffect">
                                  <p:stCondLst>
                                    <p:cond delay="0"/>
                                  </p:stCondLst>
                                  <p:childTnLst>
                                    <p:set>
                                      <p:cBhvr>
                                        <p:cTn id="272" dur="1" fill="hold">
                                          <p:stCondLst>
                                            <p:cond delay="0"/>
                                          </p:stCondLst>
                                        </p:cTn>
                                        <p:tgtEl>
                                          <p:spTgt spid="67"/>
                                        </p:tgtEl>
                                        <p:attrNameLst>
                                          <p:attrName>style.visibility</p:attrName>
                                        </p:attrNameLst>
                                      </p:cBhvr>
                                      <p:to>
                                        <p:strVal val="visible"/>
                                      </p:to>
                                    </p:set>
                                    <p:animEffect transition="in" filter="wipe(left)">
                                      <p:cBhvr>
                                        <p:cTn id="273" dur="500"/>
                                        <p:tgtEl>
                                          <p:spTgt spid="67"/>
                                        </p:tgtEl>
                                      </p:cBhvr>
                                    </p:animEffect>
                                  </p:childTnLst>
                                </p:cTn>
                              </p:par>
                            </p:childTnLst>
                          </p:cTn>
                        </p:par>
                        <p:par>
                          <p:cTn id="274" fill="hold">
                            <p:stCondLst>
                              <p:cond delay="20000"/>
                            </p:stCondLst>
                            <p:childTnLst>
                              <p:par>
                                <p:cTn id="275" presetID="22" presetClass="entr" presetSubtype="8" fill="hold" nodeType="afterEffect">
                                  <p:stCondLst>
                                    <p:cond delay="0"/>
                                  </p:stCondLst>
                                  <p:childTnLst>
                                    <p:set>
                                      <p:cBhvr>
                                        <p:cTn id="276" dur="1" fill="hold">
                                          <p:stCondLst>
                                            <p:cond delay="0"/>
                                          </p:stCondLst>
                                        </p:cTn>
                                        <p:tgtEl>
                                          <p:spTgt spid="63"/>
                                        </p:tgtEl>
                                        <p:attrNameLst>
                                          <p:attrName>style.visibility</p:attrName>
                                        </p:attrNameLst>
                                      </p:cBhvr>
                                      <p:to>
                                        <p:strVal val="visible"/>
                                      </p:to>
                                    </p:set>
                                    <p:animEffect transition="in" filter="wipe(left)">
                                      <p:cBhvr>
                                        <p:cTn id="277" dur="500"/>
                                        <p:tgtEl>
                                          <p:spTgt spid="63"/>
                                        </p:tgtEl>
                                      </p:cBhvr>
                                    </p:animEffect>
                                  </p:childTnLst>
                                </p:cTn>
                              </p:par>
                            </p:childTnLst>
                          </p:cTn>
                        </p:par>
                      </p:childTnLst>
                    </p:cTn>
                  </p:par>
                  <p:par>
                    <p:cTn id="278" fill="hold">
                      <p:stCondLst>
                        <p:cond delay="indefinite"/>
                      </p:stCondLst>
                      <p:childTnLst>
                        <p:par>
                          <p:cTn id="279" fill="hold">
                            <p:stCondLst>
                              <p:cond delay="0"/>
                            </p:stCondLst>
                            <p:childTnLst>
                              <p:par>
                                <p:cTn id="280" presetID="42" presetClass="entr" presetSubtype="0" fill="hold" grpId="0" nodeType="clickEffect">
                                  <p:stCondLst>
                                    <p:cond delay="0"/>
                                  </p:stCondLst>
                                  <p:childTnLst>
                                    <p:set>
                                      <p:cBhvr>
                                        <p:cTn id="281" dur="1" fill="hold">
                                          <p:stCondLst>
                                            <p:cond delay="0"/>
                                          </p:stCondLst>
                                        </p:cTn>
                                        <p:tgtEl>
                                          <p:spTgt spid="62"/>
                                        </p:tgtEl>
                                        <p:attrNameLst>
                                          <p:attrName>style.visibility</p:attrName>
                                        </p:attrNameLst>
                                      </p:cBhvr>
                                      <p:to>
                                        <p:strVal val="visible"/>
                                      </p:to>
                                    </p:set>
                                    <p:animEffect transition="in" filter="fade">
                                      <p:cBhvr>
                                        <p:cTn id="282" dur="500"/>
                                        <p:tgtEl>
                                          <p:spTgt spid="62"/>
                                        </p:tgtEl>
                                      </p:cBhvr>
                                    </p:animEffect>
                                    <p:anim calcmode="lin" valueType="num">
                                      <p:cBhvr>
                                        <p:cTn id="283" dur="500" fill="hold"/>
                                        <p:tgtEl>
                                          <p:spTgt spid="62"/>
                                        </p:tgtEl>
                                        <p:attrNameLst>
                                          <p:attrName>ppt_x</p:attrName>
                                        </p:attrNameLst>
                                      </p:cBhvr>
                                      <p:tavLst>
                                        <p:tav tm="0">
                                          <p:val>
                                            <p:strVal val="#ppt_x"/>
                                          </p:val>
                                        </p:tav>
                                        <p:tav tm="100000">
                                          <p:val>
                                            <p:strVal val="#ppt_x"/>
                                          </p:val>
                                        </p:tav>
                                      </p:tavLst>
                                    </p:anim>
                                    <p:anim calcmode="lin" valueType="num">
                                      <p:cBhvr>
                                        <p:cTn id="284" dur="5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47" presetClass="entr" presetSubtype="0" fill="hold" grpId="0" nodeType="clickEffect">
                                  <p:stCondLst>
                                    <p:cond delay="0"/>
                                  </p:stCondLst>
                                  <p:childTnLst>
                                    <p:set>
                                      <p:cBhvr>
                                        <p:cTn id="288" dur="1" fill="hold">
                                          <p:stCondLst>
                                            <p:cond delay="0"/>
                                          </p:stCondLst>
                                        </p:cTn>
                                        <p:tgtEl>
                                          <p:spTgt spid="65"/>
                                        </p:tgtEl>
                                        <p:attrNameLst>
                                          <p:attrName>style.visibility</p:attrName>
                                        </p:attrNameLst>
                                      </p:cBhvr>
                                      <p:to>
                                        <p:strVal val="visible"/>
                                      </p:to>
                                    </p:set>
                                    <p:animEffect transition="in" filter="fade">
                                      <p:cBhvr>
                                        <p:cTn id="289" dur="500"/>
                                        <p:tgtEl>
                                          <p:spTgt spid="65"/>
                                        </p:tgtEl>
                                      </p:cBhvr>
                                    </p:animEffect>
                                    <p:anim calcmode="lin" valueType="num">
                                      <p:cBhvr>
                                        <p:cTn id="290" dur="500" fill="hold"/>
                                        <p:tgtEl>
                                          <p:spTgt spid="65"/>
                                        </p:tgtEl>
                                        <p:attrNameLst>
                                          <p:attrName>ppt_x</p:attrName>
                                        </p:attrNameLst>
                                      </p:cBhvr>
                                      <p:tavLst>
                                        <p:tav tm="0">
                                          <p:val>
                                            <p:strVal val="#ppt_x"/>
                                          </p:val>
                                        </p:tav>
                                        <p:tav tm="100000">
                                          <p:val>
                                            <p:strVal val="#ppt_x"/>
                                          </p:val>
                                        </p:tav>
                                      </p:tavLst>
                                    </p:anim>
                                    <p:anim calcmode="lin" valueType="num">
                                      <p:cBhvr>
                                        <p:cTn id="291" dur="5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92" fill="hold">
                      <p:stCondLst>
                        <p:cond delay="indefinite"/>
                      </p:stCondLst>
                      <p:childTnLst>
                        <p:par>
                          <p:cTn id="293" fill="hold">
                            <p:stCondLst>
                              <p:cond delay="0"/>
                            </p:stCondLst>
                            <p:childTnLst>
                              <p:par>
                                <p:cTn id="294" presetID="42" presetClass="entr" presetSubtype="0" fill="hold" grpId="0" nodeType="clickEffect">
                                  <p:stCondLst>
                                    <p:cond delay="0"/>
                                  </p:stCondLst>
                                  <p:childTnLst>
                                    <p:set>
                                      <p:cBhvr>
                                        <p:cTn id="295" dur="1" fill="hold">
                                          <p:stCondLst>
                                            <p:cond delay="0"/>
                                          </p:stCondLst>
                                        </p:cTn>
                                        <p:tgtEl>
                                          <p:spTgt spid="73"/>
                                        </p:tgtEl>
                                        <p:attrNameLst>
                                          <p:attrName>style.visibility</p:attrName>
                                        </p:attrNameLst>
                                      </p:cBhvr>
                                      <p:to>
                                        <p:strVal val="visible"/>
                                      </p:to>
                                    </p:set>
                                    <p:animEffect transition="in" filter="fade">
                                      <p:cBhvr>
                                        <p:cTn id="296" dur="500"/>
                                        <p:tgtEl>
                                          <p:spTgt spid="73"/>
                                        </p:tgtEl>
                                      </p:cBhvr>
                                    </p:animEffect>
                                    <p:anim calcmode="lin" valueType="num">
                                      <p:cBhvr>
                                        <p:cTn id="297" dur="500" fill="hold"/>
                                        <p:tgtEl>
                                          <p:spTgt spid="73"/>
                                        </p:tgtEl>
                                        <p:attrNameLst>
                                          <p:attrName>ppt_x</p:attrName>
                                        </p:attrNameLst>
                                      </p:cBhvr>
                                      <p:tavLst>
                                        <p:tav tm="0">
                                          <p:val>
                                            <p:strVal val="#ppt_x"/>
                                          </p:val>
                                        </p:tav>
                                        <p:tav tm="100000">
                                          <p:val>
                                            <p:strVal val="#ppt_x"/>
                                          </p:val>
                                        </p:tav>
                                      </p:tavLst>
                                    </p:anim>
                                    <p:anim calcmode="lin" valueType="num">
                                      <p:cBhvr>
                                        <p:cTn id="298"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P spid="62" grpId="0"/>
      <p:bldP spid="65" grpId="0"/>
      <p:bldP spid="73" grpId="0"/>
      <p:bldP spid="75" grpId="0"/>
      <p:bldP spid="7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alphaModFix amt="3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tretch>
            <a:fillRect/>
          </a:stretch>
        </p:blipFill>
        <p:spPr>
          <a:xfrm>
            <a:off x="0" y="14140"/>
            <a:ext cx="9144000" cy="6093228"/>
          </a:xfrm>
          <a:prstGeom prst="rect">
            <a:avLst/>
          </a:prstGeom>
        </p:spPr>
      </p:pic>
      <p:cxnSp>
        <p:nvCxnSpPr>
          <p:cNvPr id="4" name="Straight Connector 3">
            <a:extLst>
              <a:ext uri="{FF2B5EF4-FFF2-40B4-BE49-F238E27FC236}">
                <a16:creationId xmlns:a16="http://schemas.microsoft.com/office/drawing/2014/main" id="{05DACFE0-B225-C448-A3CC-A862D4CEDCB5}"/>
              </a:ext>
            </a:extLst>
          </p:cNvPr>
          <p:cNvCxnSpPr/>
          <p:nvPr/>
        </p:nvCxnSpPr>
        <p:spPr>
          <a:xfrm>
            <a:off x="762000" y="2493117"/>
            <a:ext cx="2590800" cy="0"/>
          </a:xfrm>
          <a:prstGeom prst="line">
            <a:avLst/>
          </a:prstGeom>
          <a:ln w="19050">
            <a:solidFill>
              <a:srgbClr val="A7001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C1F0397-1BBB-EF4C-838D-EF49DEC002D7}"/>
              </a:ext>
            </a:extLst>
          </p:cNvPr>
          <p:cNvSpPr txBox="1"/>
          <p:nvPr/>
        </p:nvSpPr>
        <p:spPr>
          <a:xfrm>
            <a:off x="228600" y="1491449"/>
            <a:ext cx="8534400" cy="1015663"/>
          </a:xfrm>
          <a:prstGeom prst="rect">
            <a:avLst/>
          </a:prstGeom>
          <a:noFill/>
        </p:spPr>
        <p:txBody>
          <a:bodyPr wrap="square" rtlCol="0">
            <a:spAutoFit/>
          </a:bodyPr>
          <a:lstStyle/>
          <a:p>
            <a:pPr lvl="1">
              <a:spcBef>
                <a:spcPct val="20000"/>
              </a:spcBef>
              <a:buClr>
                <a:srgbClr val="400080"/>
              </a:buClr>
              <a:buSzPct val="65000"/>
            </a:pPr>
            <a:r>
              <a:rPr lang="en-US" sz="6000" cap="small" dirty="0">
                <a:solidFill>
                  <a:srgbClr val="A7001B"/>
                </a:solidFill>
                <a:latin typeface="Calibri" panose="020F0502020204030204" pitchFamily="34" charset="0"/>
                <a:ea typeface="+mj-ea"/>
                <a:cs typeface="Calibri" panose="020F0502020204030204" pitchFamily="34" charset="0"/>
              </a:rPr>
              <a:t>Part II</a:t>
            </a:r>
          </a:p>
        </p:txBody>
      </p:sp>
      <p:sp>
        <p:nvSpPr>
          <p:cNvPr id="7" name="TextBox 6">
            <a:extLst>
              <a:ext uri="{FF2B5EF4-FFF2-40B4-BE49-F238E27FC236}">
                <a16:creationId xmlns:a16="http://schemas.microsoft.com/office/drawing/2014/main" id="{8F39FF30-5251-174F-8A0B-10C265F26006}"/>
              </a:ext>
            </a:extLst>
          </p:cNvPr>
          <p:cNvSpPr txBox="1"/>
          <p:nvPr/>
        </p:nvSpPr>
        <p:spPr>
          <a:xfrm>
            <a:off x="533400" y="2434940"/>
            <a:ext cx="6791326" cy="1015663"/>
          </a:xfrm>
          <a:prstGeom prst="rect">
            <a:avLst/>
          </a:prstGeom>
          <a:noFill/>
        </p:spPr>
        <p:txBody>
          <a:bodyPr wrap="square" rtlCol="0">
            <a:spAutoFit/>
          </a:bodyPr>
          <a:lstStyle/>
          <a:p>
            <a:pPr marL="114300" lvl="1">
              <a:spcBef>
                <a:spcPct val="20000"/>
              </a:spcBef>
              <a:buClr>
                <a:srgbClr val="400080"/>
              </a:buClr>
              <a:buSzPct val="65000"/>
            </a:pPr>
            <a:r>
              <a:rPr lang="en-US" sz="6000" cap="small" dirty="0">
                <a:solidFill>
                  <a:srgbClr val="A7001B"/>
                </a:solidFill>
                <a:latin typeface="Calibri" panose="020F0502020204030204" pitchFamily="34" charset="0"/>
                <a:ea typeface="+mj-ea"/>
                <a:cs typeface="Calibri" panose="020F0502020204030204" pitchFamily="34" charset="0"/>
              </a:rPr>
              <a:t>Common sense</a:t>
            </a:r>
          </a:p>
        </p:txBody>
      </p:sp>
      <p:sp>
        <p:nvSpPr>
          <p:cNvPr id="8" name="TextBox 7">
            <a:extLst>
              <a:ext uri="{FF2B5EF4-FFF2-40B4-BE49-F238E27FC236}">
                <a16:creationId xmlns:a16="http://schemas.microsoft.com/office/drawing/2014/main" id="{B4F9C3A2-CD95-B849-8A4B-16B71A72DA42}"/>
              </a:ext>
            </a:extLst>
          </p:cNvPr>
          <p:cNvSpPr txBox="1"/>
          <p:nvPr/>
        </p:nvSpPr>
        <p:spPr>
          <a:xfrm>
            <a:off x="-228600" y="3804400"/>
            <a:ext cx="9067800" cy="646331"/>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b="1" dirty="0">
                <a:solidFill>
                  <a:srgbClr val="000080"/>
                </a:solidFill>
                <a:latin typeface="Calibri" panose="020F0502020204030204" pitchFamily="34" charset="0"/>
                <a:cs typeface="Calibri" panose="020F0502020204030204" pitchFamily="34" charset="0"/>
              </a:rPr>
              <a:t>Improving Temporal Relation Extraction with a Globally Acquired Statistical Resource (NAACL’18)</a:t>
            </a:r>
          </a:p>
        </p:txBody>
      </p:sp>
      <p:sp>
        <p:nvSpPr>
          <p:cNvPr id="10" name="TextBox 9">
            <a:extLst>
              <a:ext uri="{FF2B5EF4-FFF2-40B4-BE49-F238E27FC236}">
                <a16:creationId xmlns:a16="http://schemas.microsoft.com/office/drawing/2014/main" id="{2C1F0397-1BBB-EF4C-838D-EF49DEC002D7}"/>
              </a:ext>
            </a:extLst>
          </p:cNvPr>
          <p:cNvSpPr txBox="1"/>
          <p:nvPr/>
        </p:nvSpPr>
        <p:spPr>
          <a:xfrm>
            <a:off x="228600" y="685800"/>
            <a:ext cx="8534400" cy="1015663"/>
          </a:xfrm>
          <a:prstGeom prst="rect">
            <a:avLst/>
          </a:prstGeom>
          <a:noFill/>
        </p:spPr>
        <p:txBody>
          <a:bodyPr wrap="square" rtlCol="0">
            <a:spAutoFit/>
          </a:bodyPr>
          <a:lstStyle/>
          <a:p>
            <a:pPr lvl="1">
              <a:spcBef>
                <a:spcPct val="20000"/>
              </a:spcBef>
              <a:buClr>
                <a:srgbClr val="400080"/>
              </a:buClr>
              <a:buSzPct val="65000"/>
            </a:pPr>
            <a:r>
              <a:rPr lang="en-US" sz="6000" cap="small" dirty="0">
                <a:solidFill>
                  <a:srgbClr val="A7001B"/>
                </a:solidFill>
                <a:latin typeface="Calibri" panose="020F0502020204030204" pitchFamily="34" charset="0"/>
                <a:ea typeface="+mj-ea"/>
                <a:cs typeface="Calibri" panose="020F0502020204030204" pitchFamily="34" charset="0"/>
              </a:rPr>
              <a:t>Ph.D. Thesis Research</a:t>
            </a:r>
          </a:p>
        </p:txBody>
      </p:sp>
    </p:spTree>
    <p:extLst>
      <p:ext uri="{BB962C8B-B14F-4D97-AF65-F5344CB8AC3E}">
        <p14:creationId xmlns:p14="http://schemas.microsoft.com/office/powerpoint/2010/main" val="802034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Event Content Is </a:t>
            </a:r>
            <a:r>
              <a:rPr lang="en-US" u="sng" dirty="0"/>
              <a:t>Missing</a:t>
            </a:r>
          </a:p>
        </p:txBody>
      </p:sp>
      <p:sp>
        <p:nvSpPr>
          <p:cNvPr id="3" name="Content Placeholder 2"/>
          <p:cNvSpPr>
            <a:spLocks noGrp="1"/>
          </p:cNvSpPr>
          <p:nvPr>
            <p:ph idx="1"/>
          </p:nvPr>
        </p:nvSpPr>
        <p:spPr/>
        <p:txBody>
          <a:bodyPr/>
          <a:lstStyle/>
          <a:p>
            <a:r>
              <a:rPr lang="en-US" dirty="0"/>
              <a:t>More than 10 people have (</a:t>
            </a:r>
            <a:r>
              <a:rPr lang="en-US" b="1" dirty="0"/>
              <a:t>event1: </a:t>
            </a:r>
            <a:r>
              <a:rPr lang="en-US" b="1" dirty="0">
                <a:solidFill>
                  <a:schemeClr val="tx1"/>
                </a:solidFill>
              </a:rPr>
              <a:t>died</a:t>
            </a:r>
            <a:r>
              <a:rPr lang="en-US" dirty="0"/>
              <a:t>), police said. A car (</a:t>
            </a:r>
            <a:r>
              <a:rPr lang="en-US" b="1" dirty="0"/>
              <a:t>event2</a:t>
            </a:r>
            <a:r>
              <a:rPr lang="en-US" dirty="0"/>
              <a:t>: </a:t>
            </a:r>
            <a:r>
              <a:rPr lang="en-US" b="1" dirty="0">
                <a:solidFill>
                  <a:schemeClr val="tx1"/>
                </a:solidFill>
              </a:rPr>
              <a:t>exploded</a:t>
            </a:r>
            <a:r>
              <a:rPr lang="en-US" dirty="0"/>
              <a:t>) on Friday in a group of men.</a:t>
            </a:r>
          </a:p>
          <a:p>
            <a:pPr marL="0" indent="0">
              <a:buNone/>
            </a:pPr>
            <a:endParaRPr lang="en-US" dirty="0"/>
          </a:p>
          <a:p>
            <a:r>
              <a:rPr lang="en-US" dirty="0"/>
              <a:t>Question: (e1,e2)=</a:t>
            </a:r>
            <a:r>
              <a:rPr lang="en-US" dirty="0">
                <a:latin typeface="Courier" charset="0"/>
                <a:ea typeface="Courier" charset="0"/>
                <a:cs typeface="Courier" charset="0"/>
              </a:rPr>
              <a:t>BEFORE</a:t>
            </a:r>
            <a:r>
              <a:rPr lang="en-US" dirty="0"/>
              <a:t> or </a:t>
            </a:r>
            <a:r>
              <a:rPr lang="en-US" dirty="0">
                <a:latin typeface="Courier" charset="0"/>
                <a:ea typeface="Courier" charset="0"/>
                <a:cs typeface="Courier" charset="0"/>
              </a:rPr>
              <a:t>AFTER</a:t>
            </a:r>
            <a:r>
              <a:rPr lang="en-US" dirty="0">
                <a:latin typeface="Calibri" charset="0"/>
                <a:ea typeface="Calibri" charset="0"/>
                <a:cs typeface="Calibri" charset="0"/>
              </a:rPr>
              <a:t>?</a:t>
            </a:r>
          </a:p>
          <a:p>
            <a:pPr lvl="1"/>
            <a:endParaRPr lang="en-US" dirty="0"/>
          </a:p>
          <a:p>
            <a:r>
              <a:rPr lang="en-US" dirty="0"/>
              <a:t>This turns out to be </a:t>
            </a:r>
            <a:r>
              <a:rPr lang="en-US" b="1" u="sng" dirty="0"/>
              <a:t>difficult</a:t>
            </a:r>
            <a:r>
              <a:rPr lang="en-US" dirty="0"/>
              <a:t> because we cannot use our understanding of those verbs. </a:t>
            </a:r>
          </a:p>
        </p:txBody>
      </p:sp>
    </p:spTree>
    <p:extLst>
      <p:ext uri="{BB962C8B-B14F-4D97-AF65-F5344CB8AC3E}">
        <p14:creationId xmlns:p14="http://schemas.microsoft.com/office/powerpoint/2010/main" val="307108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Event Content Is </a:t>
            </a:r>
            <a:r>
              <a:rPr lang="en-US" u="sng" dirty="0"/>
              <a:t>Present</a:t>
            </a:r>
          </a:p>
        </p:txBody>
      </p:sp>
      <p:sp>
        <p:nvSpPr>
          <p:cNvPr id="3" name="Content Placeholder 2"/>
          <p:cNvSpPr>
            <a:spLocks noGrp="1"/>
          </p:cNvSpPr>
          <p:nvPr>
            <p:ph idx="1"/>
          </p:nvPr>
        </p:nvSpPr>
        <p:spPr/>
        <p:txBody>
          <a:bodyPr/>
          <a:lstStyle/>
          <a:p>
            <a:r>
              <a:rPr lang="en-US" dirty="0"/>
              <a:t>More than 10 people have (</a:t>
            </a:r>
            <a:r>
              <a:rPr lang="en-US" b="1" dirty="0"/>
              <a:t>event1: </a:t>
            </a:r>
            <a:r>
              <a:rPr lang="en-US" b="1" dirty="0">
                <a:solidFill>
                  <a:schemeClr val="accent3">
                    <a:lumMod val="25000"/>
                  </a:schemeClr>
                </a:solidFill>
              </a:rPr>
              <a:t>died</a:t>
            </a:r>
            <a:r>
              <a:rPr lang="en-US" dirty="0"/>
              <a:t>), police said. A car (</a:t>
            </a:r>
            <a:r>
              <a:rPr lang="en-US" b="1" dirty="0"/>
              <a:t>event2</a:t>
            </a:r>
            <a:r>
              <a:rPr lang="en-US" dirty="0"/>
              <a:t>: </a:t>
            </a:r>
            <a:r>
              <a:rPr lang="en-US" b="1" dirty="0">
                <a:solidFill>
                  <a:schemeClr val="accent3">
                    <a:lumMod val="25000"/>
                  </a:schemeClr>
                </a:solidFill>
              </a:rPr>
              <a:t>exploded</a:t>
            </a:r>
            <a:r>
              <a:rPr lang="en-US" dirty="0"/>
              <a:t>) on Friday in a group of men.</a:t>
            </a:r>
          </a:p>
          <a:p>
            <a:endParaRPr lang="en-US" dirty="0"/>
          </a:p>
          <a:p>
            <a:r>
              <a:rPr lang="en-US" dirty="0"/>
              <a:t>Question: (e1,e2)=</a:t>
            </a:r>
            <a:r>
              <a:rPr lang="en-US" dirty="0">
                <a:latin typeface="Courier" charset="0"/>
                <a:ea typeface="Courier" charset="0"/>
                <a:cs typeface="Courier" charset="0"/>
              </a:rPr>
              <a:t>BEFORE</a:t>
            </a:r>
            <a:r>
              <a:rPr lang="en-US" dirty="0"/>
              <a:t> or </a:t>
            </a:r>
            <a:r>
              <a:rPr lang="en-US" dirty="0">
                <a:latin typeface="Courier" charset="0"/>
                <a:ea typeface="Courier" charset="0"/>
                <a:cs typeface="Courier" charset="0"/>
              </a:rPr>
              <a:t>AFTER</a:t>
            </a:r>
            <a:r>
              <a:rPr lang="en-US" dirty="0">
                <a:latin typeface="Calibri" charset="0"/>
                <a:ea typeface="Calibri" charset="0"/>
                <a:cs typeface="Calibri" charset="0"/>
              </a:rPr>
              <a:t>?</a:t>
            </a:r>
          </a:p>
          <a:p>
            <a:pPr lvl="1"/>
            <a:endParaRPr lang="en-US" dirty="0"/>
          </a:p>
          <a:p>
            <a:r>
              <a:rPr lang="en-US" dirty="0"/>
              <a:t>This turns out to be </a:t>
            </a:r>
            <a:r>
              <a:rPr lang="en-US" b="1" u="sng" dirty="0"/>
              <a:t>easy</a:t>
            </a:r>
            <a:r>
              <a:rPr lang="en-US" dirty="0"/>
              <a:t> because humans have an “intuition” of which event “usually” happens before another.</a:t>
            </a:r>
          </a:p>
          <a:p>
            <a:endParaRPr lang="en-US" dirty="0"/>
          </a:p>
          <a:p>
            <a:r>
              <a:rPr lang="en-US" dirty="0"/>
              <a:t>We would like to include </a:t>
            </a:r>
            <a:r>
              <a:rPr lang="en-US" dirty="0">
                <a:solidFill>
                  <a:schemeClr val="accent3">
                    <a:lumMod val="25000"/>
                  </a:schemeClr>
                </a:solidFill>
              </a:rPr>
              <a:t>this prior information.</a:t>
            </a:r>
            <a:endParaRPr lang="en-US" dirty="0">
              <a:solidFill>
                <a:schemeClr val="tx1"/>
              </a:solidFill>
            </a:endParaRPr>
          </a:p>
          <a:p>
            <a:endParaRPr lang="en-US" dirty="0"/>
          </a:p>
        </p:txBody>
      </p:sp>
    </p:spTree>
    <p:extLst>
      <p:ext uri="{BB962C8B-B14F-4D97-AF65-F5344CB8AC3E}">
        <p14:creationId xmlns:p14="http://schemas.microsoft.com/office/powerpoint/2010/main" val="85717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TemProb</a:t>
            </a:r>
            <a:r>
              <a:rPr lang="en-US" dirty="0"/>
              <a:t>:</a:t>
            </a:r>
            <a:br>
              <a:rPr lang="en-US" dirty="0"/>
            </a:br>
            <a:r>
              <a:rPr lang="en-US" dirty="0"/>
              <a:t>Temporal Relation Probabilistic Knowledge Base</a:t>
            </a:r>
          </a:p>
        </p:txBody>
      </p:sp>
      <p:sp>
        <p:nvSpPr>
          <p:cNvPr id="3" name="Content Placeholder 2"/>
          <p:cNvSpPr>
            <a:spLocks noGrp="1"/>
          </p:cNvSpPr>
          <p:nvPr>
            <p:ph idx="1"/>
          </p:nvPr>
        </p:nvSpPr>
        <p:spPr/>
        <p:txBody>
          <a:bodyPr/>
          <a:lstStyle/>
          <a:p>
            <a:r>
              <a:rPr lang="en-US" dirty="0"/>
              <a:t>How do we get this prior knowledge?</a:t>
            </a:r>
          </a:p>
          <a:p>
            <a:pPr lvl="1"/>
            <a:r>
              <a:rPr lang="en-US" dirty="0"/>
              <a:t>New York Times 1987-2007, #Articles~1M</a:t>
            </a:r>
          </a:p>
          <a:p>
            <a:pPr lvl="1"/>
            <a:r>
              <a:rPr lang="en-US" dirty="0"/>
              <a:t>Run a </a:t>
            </a:r>
            <a:r>
              <a:rPr lang="en-US" dirty="0" err="1"/>
              <a:t>TempRel</a:t>
            </a:r>
            <a:r>
              <a:rPr lang="en-US" dirty="0"/>
              <a:t> extractor on top of it (via AWS)</a:t>
            </a:r>
          </a:p>
          <a:p>
            <a:pPr lvl="1"/>
            <a:r>
              <a:rPr lang="en-US" dirty="0"/>
              <a:t>What about simply counting (i.e., bigram language modeling)?</a:t>
            </a:r>
          </a:p>
          <a:p>
            <a:pPr lvl="2"/>
            <a:endParaRPr lang="en-US" dirty="0"/>
          </a:p>
          <a:p>
            <a:endParaRPr lang="en-US" dirty="0"/>
          </a:p>
        </p:txBody>
      </p:sp>
      <p:graphicFrame>
        <p:nvGraphicFramePr>
          <p:cNvPr id="4" name="Table 3">
            <a:extLst>
              <a:ext uri="{FF2B5EF4-FFF2-40B4-BE49-F238E27FC236}">
                <a16:creationId xmlns:a16="http://schemas.microsoft.com/office/drawing/2014/main" id="{3C78FF00-D755-4A8F-936C-5605ADF618FE}"/>
              </a:ext>
            </a:extLst>
          </p:cNvPr>
          <p:cNvGraphicFramePr>
            <a:graphicFrameLocks noGrp="1"/>
          </p:cNvGraphicFramePr>
          <p:nvPr>
            <p:extLst>
              <p:ext uri="{D42A27DB-BD31-4B8C-83A1-F6EECF244321}">
                <p14:modId xmlns:p14="http://schemas.microsoft.com/office/powerpoint/2010/main" val="729450485"/>
              </p:ext>
            </p:extLst>
          </p:nvPr>
        </p:nvGraphicFramePr>
        <p:xfrm>
          <a:off x="1066800" y="3124200"/>
          <a:ext cx="6791328" cy="2225040"/>
        </p:xfrm>
        <a:graphic>
          <a:graphicData uri="http://schemas.openxmlformats.org/drawingml/2006/table">
            <a:tbl>
              <a:tblPr firstRow="1" bandRow="1">
                <a:tableStyleId>{F5AB1C69-6EDB-4FF4-983F-18BD219EF322}</a:tableStyleId>
              </a:tblPr>
              <a:tblGrid>
                <a:gridCol w="1697832">
                  <a:extLst>
                    <a:ext uri="{9D8B030D-6E8A-4147-A177-3AD203B41FA5}">
                      <a16:colId xmlns:a16="http://schemas.microsoft.com/office/drawing/2014/main" val="2761333320"/>
                    </a:ext>
                  </a:extLst>
                </a:gridCol>
                <a:gridCol w="1697832">
                  <a:extLst>
                    <a:ext uri="{9D8B030D-6E8A-4147-A177-3AD203B41FA5}">
                      <a16:colId xmlns:a16="http://schemas.microsoft.com/office/drawing/2014/main" val="4032749486"/>
                    </a:ext>
                  </a:extLst>
                </a:gridCol>
                <a:gridCol w="1697832">
                  <a:extLst>
                    <a:ext uri="{9D8B030D-6E8A-4147-A177-3AD203B41FA5}">
                      <a16:colId xmlns:a16="http://schemas.microsoft.com/office/drawing/2014/main" val="1662114478"/>
                    </a:ext>
                  </a:extLst>
                </a:gridCol>
                <a:gridCol w="1697832">
                  <a:extLst>
                    <a:ext uri="{9D8B030D-6E8A-4147-A177-3AD203B41FA5}">
                      <a16:colId xmlns:a16="http://schemas.microsoft.com/office/drawing/2014/main" val="118045171"/>
                    </a:ext>
                  </a:extLst>
                </a:gridCol>
              </a:tblGrid>
              <a:tr h="370840">
                <a:tc gridSpan="2">
                  <a:txBody>
                    <a:bodyPr/>
                    <a:lstStyle/>
                    <a:p>
                      <a:pPr algn="ctr"/>
                      <a:r>
                        <a:rPr lang="en-US" dirty="0"/>
                        <a:t>Example pairs</a:t>
                      </a:r>
                    </a:p>
                  </a:txBody>
                  <a:tcPr/>
                </a:tc>
                <a:tc hMerge="1">
                  <a:txBody>
                    <a:bodyPr/>
                    <a:lstStyle/>
                    <a:p>
                      <a:endParaRPr lang="en-US" dirty="0"/>
                    </a:p>
                  </a:txBody>
                  <a:tcPr/>
                </a:tc>
                <a:tc rowSpan="2">
                  <a:txBody>
                    <a:bodyPr/>
                    <a:lstStyle/>
                    <a:p>
                      <a:pPr algn="ctr"/>
                      <a:r>
                        <a:rPr lang="en-US" dirty="0"/>
                        <a:t>Time Before (%)</a:t>
                      </a:r>
                    </a:p>
                  </a:txBody>
                  <a:tcPr anchor="ctr"/>
                </a:tc>
                <a:tc rowSpan="2">
                  <a:txBody>
                    <a:bodyPr/>
                    <a:lstStyle/>
                    <a:p>
                      <a:pPr algn="ctr"/>
                      <a:r>
                        <a:rPr lang="en-US" dirty="0"/>
                        <a:t>Time After (%)</a:t>
                      </a:r>
                    </a:p>
                  </a:txBody>
                  <a:tcPr anchor="ctr"/>
                </a:tc>
                <a:extLst>
                  <a:ext uri="{0D108BD9-81ED-4DB2-BD59-A6C34878D82A}">
                    <a16:rowId xmlns:a16="http://schemas.microsoft.com/office/drawing/2014/main" val="3984453807"/>
                  </a:ext>
                </a:extLst>
              </a:tr>
              <a:tr h="370840">
                <a:tc>
                  <a:txBody>
                    <a:bodyPr/>
                    <a:lstStyle/>
                    <a:p>
                      <a:pPr algn="ctr"/>
                      <a:r>
                        <a:rPr lang="en-US" dirty="0">
                          <a:solidFill>
                            <a:schemeClr val="bg2"/>
                          </a:solidFill>
                        </a:rPr>
                        <a:t>Text Before</a:t>
                      </a:r>
                    </a:p>
                  </a:txBody>
                  <a:tcPr/>
                </a:tc>
                <a:tc>
                  <a:txBody>
                    <a:bodyPr/>
                    <a:lstStyle/>
                    <a:p>
                      <a:pPr algn="ctr"/>
                      <a:r>
                        <a:rPr lang="en-US" dirty="0">
                          <a:solidFill>
                            <a:schemeClr val="bg2"/>
                          </a:solidFill>
                        </a:rPr>
                        <a:t>Text After</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i="1" dirty="0"/>
                        <a:t>Ask</a:t>
                      </a:r>
                    </a:p>
                  </a:txBody>
                  <a:tcPr/>
                </a:tc>
                <a:tc>
                  <a:txBody>
                    <a:bodyPr/>
                    <a:lstStyle/>
                    <a:p>
                      <a:pPr algn="ctr"/>
                      <a:r>
                        <a:rPr lang="en-US" i="1" dirty="0"/>
                        <a:t>Help</a:t>
                      </a:r>
                    </a:p>
                  </a:txBody>
                  <a:tcPr/>
                </a:tc>
                <a:tc>
                  <a:txBody>
                    <a:bodyPr/>
                    <a:lstStyle/>
                    <a:p>
                      <a:pPr algn="ctr"/>
                      <a:r>
                        <a:rPr lang="en-US" i="1" dirty="0"/>
                        <a:t>86</a:t>
                      </a:r>
                    </a:p>
                  </a:txBody>
                  <a:tcPr/>
                </a:tc>
                <a:tc>
                  <a:txBody>
                    <a:bodyPr/>
                    <a:lstStyle/>
                    <a:p>
                      <a:pPr algn="ctr"/>
                      <a:r>
                        <a:rPr lang="en-US" i="1" dirty="0"/>
                        <a:t>9</a:t>
                      </a:r>
                    </a:p>
                  </a:txBody>
                  <a:tcPr/>
                </a:tc>
                <a:extLst>
                  <a:ext uri="{0D108BD9-81ED-4DB2-BD59-A6C34878D82A}">
                    <a16:rowId xmlns:a16="http://schemas.microsoft.com/office/drawing/2014/main" val="4049109764"/>
                  </a:ext>
                </a:extLst>
              </a:tr>
              <a:tr h="370840">
                <a:tc>
                  <a:txBody>
                    <a:bodyPr/>
                    <a:lstStyle/>
                    <a:p>
                      <a:pPr algn="ctr"/>
                      <a:r>
                        <a:rPr lang="en-US" i="1" dirty="0"/>
                        <a:t>Attend</a:t>
                      </a:r>
                    </a:p>
                  </a:txBody>
                  <a:tcPr/>
                </a:tc>
                <a:tc>
                  <a:txBody>
                    <a:bodyPr/>
                    <a:lstStyle/>
                    <a:p>
                      <a:pPr algn="ctr"/>
                      <a:r>
                        <a:rPr lang="en-US" i="1" dirty="0"/>
                        <a:t>Schedule</a:t>
                      </a:r>
                    </a:p>
                  </a:txBody>
                  <a:tcPr/>
                </a:tc>
                <a:tc>
                  <a:txBody>
                    <a:bodyPr/>
                    <a:lstStyle/>
                    <a:p>
                      <a:pPr algn="ctr"/>
                      <a:r>
                        <a:rPr lang="en-US" i="1" dirty="0"/>
                        <a:t>1</a:t>
                      </a:r>
                    </a:p>
                  </a:txBody>
                  <a:tcPr/>
                </a:tc>
                <a:tc>
                  <a:txBody>
                    <a:bodyPr/>
                    <a:lstStyle/>
                    <a:p>
                      <a:pPr algn="ctr"/>
                      <a:r>
                        <a:rPr lang="en-US" i="1" dirty="0"/>
                        <a:t>82</a:t>
                      </a:r>
                    </a:p>
                  </a:txBody>
                  <a:tcPr/>
                </a:tc>
                <a:extLst>
                  <a:ext uri="{0D108BD9-81ED-4DB2-BD59-A6C34878D82A}">
                    <a16:rowId xmlns:a16="http://schemas.microsoft.com/office/drawing/2014/main" val="3722957401"/>
                  </a:ext>
                </a:extLst>
              </a:tr>
              <a:tr h="370840">
                <a:tc>
                  <a:txBody>
                    <a:bodyPr/>
                    <a:lstStyle/>
                    <a:p>
                      <a:pPr algn="ctr"/>
                      <a:r>
                        <a:rPr lang="en-US" i="1" dirty="0"/>
                        <a:t>Accept</a:t>
                      </a:r>
                    </a:p>
                  </a:txBody>
                  <a:tcPr/>
                </a:tc>
                <a:tc>
                  <a:txBody>
                    <a:bodyPr/>
                    <a:lstStyle/>
                    <a:p>
                      <a:pPr algn="ctr"/>
                      <a:r>
                        <a:rPr lang="en-US" i="1" dirty="0"/>
                        <a:t>Propose</a:t>
                      </a:r>
                    </a:p>
                  </a:txBody>
                  <a:tcPr/>
                </a:tc>
                <a:tc>
                  <a:txBody>
                    <a:bodyPr/>
                    <a:lstStyle/>
                    <a:p>
                      <a:pPr algn="ctr"/>
                      <a:r>
                        <a:rPr lang="en-US" i="1" dirty="0"/>
                        <a:t>10</a:t>
                      </a:r>
                    </a:p>
                  </a:txBody>
                  <a:tcPr/>
                </a:tc>
                <a:tc>
                  <a:txBody>
                    <a:bodyPr/>
                    <a:lstStyle/>
                    <a:p>
                      <a:pPr algn="ctr"/>
                      <a:r>
                        <a:rPr lang="en-US" i="1" dirty="0"/>
                        <a:t>77</a:t>
                      </a:r>
                    </a:p>
                  </a:txBody>
                  <a:tcPr/>
                </a:tc>
                <a:extLst>
                  <a:ext uri="{0D108BD9-81ED-4DB2-BD59-A6C34878D82A}">
                    <a16:rowId xmlns:a16="http://schemas.microsoft.com/office/drawing/2014/main" val="3582377463"/>
                  </a:ext>
                </a:extLst>
              </a:tr>
              <a:tr h="370840">
                <a:tc>
                  <a:txBody>
                    <a:bodyPr/>
                    <a:lstStyle/>
                    <a:p>
                      <a:pPr algn="ctr"/>
                      <a:r>
                        <a:rPr lang="en-US" i="1" dirty="0"/>
                        <a:t>Die </a:t>
                      </a:r>
                    </a:p>
                  </a:txBody>
                  <a:tcPr/>
                </a:tc>
                <a:tc>
                  <a:txBody>
                    <a:bodyPr/>
                    <a:lstStyle/>
                    <a:p>
                      <a:pPr algn="ctr"/>
                      <a:r>
                        <a:rPr lang="en-US" i="1" dirty="0"/>
                        <a:t>Explode</a:t>
                      </a:r>
                    </a:p>
                  </a:txBody>
                  <a:tcPr/>
                </a:tc>
                <a:tc>
                  <a:txBody>
                    <a:bodyPr/>
                    <a:lstStyle/>
                    <a:p>
                      <a:pPr algn="ctr"/>
                      <a:r>
                        <a:rPr lang="en-US" i="1" dirty="0"/>
                        <a:t>14</a:t>
                      </a:r>
                    </a:p>
                  </a:txBody>
                  <a:tcPr/>
                </a:tc>
                <a:tc>
                  <a:txBody>
                    <a:bodyPr/>
                    <a:lstStyle/>
                    <a:p>
                      <a:pPr algn="ctr"/>
                      <a:r>
                        <a:rPr lang="en-US" i="1" dirty="0"/>
                        <a:t>83</a:t>
                      </a:r>
                    </a:p>
                  </a:txBody>
                  <a:tcPr/>
                </a:tc>
                <a:extLst>
                  <a:ext uri="{0D108BD9-81ED-4DB2-BD59-A6C34878D82A}">
                    <a16:rowId xmlns:a16="http://schemas.microsoft.com/office/drawing/2014/main" val="1228930219"/>
                  </a:ext>
                </a:extLst>
              </a:tr>
            </a:tbl>
          </a:graphicData>
        </a:graphic>
      </p:graphicFrame>
    </p:spTree>
    <p:extLst>
      <p:ext uri="{BB962C8B-B14F-4D97-AF65-F5344CB8AC3E}">
        <p14:creationId xmlns:p14="http://schemas.microsoft.com/office/powerpoint/2010/main" val="367223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TemProb</a:t>
            </a:r>
            <a:r>
              <a:rPr lang="en-US" dirty="0"/>
              <a:t>: Event distributions</a:t>
            </a:r>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63500"/>
            <a:ext cx="4572000" cy="2065500"/>
          </a:xfrm>
          <a:prstGeom prst="rect">
            <a:avLst/>
          </a:prstGeom>
        </p:spPr>
      </p:pic>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49830"/>
            <a:ext cx="4572000" cy="2178000"/>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9600" y="1338557"/>
            <a:ext cx="4572000" cy="2090443"/>
          </a:xfrm>
          <a:prstGeom prst="rect">
            <a:avLst/>
          </a:prstGeom>
        </p:spPr>
      </p:pic>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19600" y="3849830"/>
            <a:ext cx="4572000" cy="2178000"/>
          </a:xfrm>
          <a:prstGeom prst="rect">
            <a:avLst/>
          </a:prstGeom>
        </p:spPr>
      </p:pic>
      <p:cxnSp>
        <p:nvCxnSpPr>
          <p:cNvPr id="4" name="Straight Connector 3">
            <a:extLst>
              <a:ext uri="{FF2B5EF4-FFF2-40B4-BE49-F238E27FC236}">
                <a16:creationId xmlns:a16="http://schemas.microsoft.com/office/drawing/2014/main" id="{CDE76EC8-A89C-4658-9B48-B5476D8C8E7C}"/>
              </a:ext>
            </a:extLst>
          </p:cNvPr>
          <p:cNvCxnSpPr/>
          <p:nvPr/>
        </p:nvCxnSpPr>
        <p:spPr>
          <a:xfrm flipV="1">
            <a:off x="676274" y="2971800"/>
            <a:ext cx="304800" cy="3048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7153D02-91AF-4A4C-916B-4EBE7AF4CD8C}"/>
              </a:ext>
            </a:extLst>
          </p:cNvPr>
          <p:cNvGrpSpPr/>
          <p:nvPr/>
        </p:nvGrpSpPr>
        <p:grpSpPr>
          <a:xfrm>
            <a:off x="2819400" y="2971800"/>
            <a:ext cx="1711830" cy="304800"/>
            <a:chOff x="2819400" y="2971800"/>
            <a:chExt cx="1711830" cy="304800"/>
          </a:xfrm>
        </p:grpSpPr>
        <p:cxnSp>
          <p:nvCxnSpPr>
            <p:cNvPr id="9" name="Straight Connector 8">
              <a:extLst>
                <a:ext uri="{FF2B5EF4-FFF2-40B4-BE49-F238E27FC236}">
                  <a16:creationId xmlns:a16="http://schemas.microsoft.com/office/drawing/2014/main" id="{00D3A89C-1AD6-4352-9410-539553577EE2}"/>
                </a:ext>
              </a:extLst>
            </p:cNvPr>
            <p:cNvCxnSpPr/>
            <p:nvPr/>
          </p:nvCxnSpPr>
          <p:spPr>
            <a:xfrm flipV="1">
              <a:off x="2819400" y="2971800"/>
              <a:ext cx="304800" cy="3048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8F7182A-2814-431B-B8E6-5DFF0625FC92}"/>
                </a:ext>
              </a:extLst>
            </p:cNvPr>
            <p:cNvCxnSpPr/>
            <p:nvPr/>
          </p:nvCxnSpPr>
          <p:spPr>
            <a:xfrm flipV="1">
              <a:off x="3035044" y="2971800"/>
              <a:ext cx="304800" cy="3048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4B310C-53AA-4789-8292-314774B8BED5}"/>
                </a:ext>
              </a:extLst>
            </p:cNvPr>
            <p:cNvCxnSpPr/>
            <p:nvPr/>
          </p:nvCxnSpPr>
          <p:spPr>
            <a:xfrm flipV="1">
              <a:off x="4226430" y="2971800"/>
              <a:ext cx="304800" cy="3048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A6002F44-F616-421F-ABDB-DF1F5D89E893}"/>
              </a:ext>
            </a:extLst>
          </p:cNvPr>
          <p:cNvGrpSpPr/>
          <p:nvPr/>
        </p:nvGrpSpPr>
        <p:grpSpPr>
          <a:xfrm>
            <a:off x="5095874" y="2971800"/>
            <a:ext cx="555882" cy="304800"/>
            <a:chOff x="5095874" y="2971800"/>
            <a:chExt cx="555882" cy="304800"/>
          </a:xfrm>
        </p:grpSpPr>
        <p:cxnSp>
          <p:nvCxnSpPr>
            <p:cNvPr id="12" name="Straight Connector 11">
              <a:extLst>
                <a:ext uri="{FF2B5EF4-FFF2-40B4-BE49-F238E27FC236}">
                  <a16:creationId xmlns:a16="http://schemas.microsoft.com/office/drawing/2014/main" id="{49E39F40-25C4-4199-9F33-962635A0B525}"/>
                </a:ext>
              </a:extLst>
            </p:cNvPr>
            <p:cNvCxnSpPr/>
            <p:nvPr/>
          </p:nvCxnSpPr>
          <p:spPr>
            <a:xfrm flipV="1">
              <a:off x="5095874" y="2971800"/>
              <a:ext cx="304800" cy="3048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489F0C-91E8-4716-9FB9-EEDA37D9E65E}"/>
                </a:ext>
              </a:extLst>
            </p:cNvPr>
            <p:cNvCxnSpPr/>
            <p:nvPr/>
          </p:nvCxnSpPr>
          <p:spPr>
            <a:xfrm flipV="1">
              <a:off x="5346956" y="2971800"/>
              <a:ext cx="304800" cy="3048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16A0E7D4-6A31-4DFD-951D-C39DE675BF39}"/>
              </a:ext>
            </a:extLst>
          </p:cNvPr>
          <p:cNvGrpSpPr/>
          <p:nvPr/>
        </p:nvGrpSpPr>
        <p:grpSpPr>
          <a:xfrm>
            <a:off x="7391400" y="2971800"/>
            <a:ext cx="990600" cy="304800"/>
            <a:chOff x="7391400" y="2971800"/>
            <a:chExt cx="990600" cy="304800"/>
          </a:xfrm>
        </p:grpSpPr>
        <p:cxnSp>
          <p:nvCxnSpPr>
            <p:cNvPr id="14" name="Straight Connector 13">
              <a:extLst>
                <a:ext uri="{FF2B5EF4-FFF2-40B4-BE49-F238E27FC236}">
                  <a16:creationId xmlns:a16="http://schemas.microsoft.com/office/drawing/2014/main" id="{8CF09F13-DB1F-4420-8E14-D9982D7638D8}"/>
                </a:ext>
              </a:extLst>
            </p:cNvPr>
            <p:cNvCxnSpPr/>
            <p:nvPr/>
          </p:nvCxnSpPr>
          <p:spPr>
            <a:xfrm flipV="1">
              <a:off x="7391400" y="2971800"/>
              <a:ext cx="304800" cy="3048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C38D443-70D5-4D28-AEAF-DE3E2128A675}"/>
                </a:ext>
              </a:extLst>
            </p:cNvPr>
            <p:cNvCxnSpPr/>
            <p:nvPr/>
          </p:nvCxnSpPr>
          <p:spPr>
            <a:xfrm flipV="1">
              <a:off x="8077200" y="2971800"/>
              <a:ext cx="304800" cy="3048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30CCC7B4-653F-41FD-B583-5B058A104B07}"/>
              </a:ext>
            </a:extLst>
          </p:cNvPr>
          <p:cNvGrpSpPr/>
          <p:nvPr/>
        </p:nvGrpSpPr>
        <p:grpSpPr>
          <a:xfrm>
            <a:off x="379285" y="5521932"/>
            <a:ext cx="1754315" cy="304800"/>
            <a:chOff x="379285" y="5521932"/>
            <a:chExt cx="1754315" cy="304800"/>
          </a:xfrm>
        </p:grpSpPr>
        <p:cxnSp>
          <p:nvCxnSpPr>
            <p:cNvPr id="16" name="Straight Connector 15">
              <a:extLst>
                <a:ext uri="{FF2B5EF4-FFF2-40B4-BE49-F238E27FC236}">
                  <a16:creationId xmlns:a16="http://schemas.microsoft.com/office/drawing/2014/main" id="{A9B9E8F0-580F-47CE-AC82-6C21CD02C5AB}"/>
                </a:ext>
              </a:extLst>
            </p:cNvPr>
            <p:cNvCxnSpPr/>
            <p:nvPr/>
          </p:nvCxnSpPr>
          <p:spPr>
            <a:xfrm flipV="1">
              <a:off x="379285" y="5521932"/>
              <a:ext cx="304800" cy="3048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D0D9AB-573A-4C24-ADE9-3C907B990B6A}"/>
                </a:ext>
              </a:extLst>
            </p:cNvPr>
            <p:cNvCxnSpPr/>
            <p:nvPr/>
          </p:nvCxnSpPr>
          <p:spPr>
            <a:xfrm flipV="1">
              <a:off x="1371600" y="5521932"/>
              <a:ext cx="304800" cy="3048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3672FC-6B2E-4AE9-8DFF-41E4199AA1A0}"/>
                </a:ext>
              </a:extLst>
            </p:cNvPr>
            <p:cNvCxnSpPr/>
            <p:nvPr/>
          </p:nvCxnSpPr>
          <p:spPr>
            <a:xfrm flipV="1">
              <a:off x="1828800" y="5521932"/>
              <a:ext cx="304800" cy="3048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A18C9706-DDE0-499D-AEB9-76B0C391B785}"/>
              </a:ext>
            </a:extLst>
          </p:cNvPr>
          <p:cNvGrpSpPr/>
          <p:nvPr/>
        </p:nvGrpSpPr>
        <p:grpSpPr>
          <a:xfrm>
            <a:off x="2741485" y="5638800"/>
            <a:ext cx="1754315" cy="304800"/>
            <a:chOff x="2741485" y="5638800"/>
            <a:chExt cx="1754315" cy="304800"/>
          </a:xfrm>
        </p:grpSpPr>
        <p:cxnSp>
          <p:nvCxnSpPr>
            <p:cNvPr id="23" name="Straight Connector 22">
              <a:extLst>
                <a:ext uri="{FF2B5EF4-FFF2-40B4-BE49-F238E27FC236}">
                  <a16:creationId xmlns:a16="http://schemas.microsoft.com/office/drawing/2014/main" id="{D45E88DE-EB92-4C7D-9E99-FE49AE87D738}"/>
                </a:ext>
              </a:extLst>
            </p:cNvPr>
            <p:cNvCxnSpPr/>
            <p:nvPr/>
          </p:nvCxnSpPr>
          <p:spPr>
            <a:xfrm flipV="1">
              <a:off x="2741485" y="5638800"/>
              <a:ext cx="304800" cy="3048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376D86-50AC-4FEB-B523-89B0A5B0BFDA}"/>
                </a:ext>
              </a:extLst>
            </p:cNvPr>
            <p:cNvCxnSpPr/>
            <p:nvPr/>
          </p:nvCxnSpPr>
          <p:spPr>
            <a:xfrm flipV="1">
              <a:off x="4191000" y="5638800"/>
              <a:ext cx="304800" cy="3048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B0B1C472-F442-41EC-892A-59FE7F255792}"/>
              </a:ext>
            </a:extLst>
          </p:cNvPr>
          <p:cNvGrpSpPr/>
          <p:nvPr/>
        </p:nvGrpSpPr>
        <p:grpSpPr>
          <a:xfrm>
            <a:off x="4943474" y="5521932"/>
            <a:ext cx="708282" cy="304800"/>
            <a:chOff x="4943474" y="5521932"/>
            <a:chExt cx="708282" cy="304800"/>
          </a:xfrm>
        </p:grpSpPr>
        <p:cxnSp>
          <p:nvCxnSpPr>
            <p:cNvPr id="25" name="Straight Connector 24">
              <a:extLst>
                <a:ext uri="{FF2B5EF4-FFF2-40B4-BE49-F238E27FC236}">
                  <a16:creationId xmlns:a16="http://schemas.microsoft.com/office/drawing/2014/main" id="{A297470C-0AA3-4A3A-BF8B-C5CBF8D5E2F2}"/>
                </a:ext>
              </a:extLst>
            </p:cNvPr>
            <p:cNvCxnSpPr/>
            <p:nvPr/>
          </p:nvCxnSpPr>
          <p:spPr>
            <a:xfrm flipV="1">
              <a:off x="4943474" y="5521932"/>
              <a:ext cx="304800" cy="3048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53BDA0F-3853-4579-8DD2-9FFCD9893BE4}"/>
                </a:ext>
              </a:extLst>
            </p:cNvPr>
            <p:cNvCxnSpPr/>
            <p:nvPr/>
          </p:nvCxnSpPr>
          <p:spPr>
            <a:xfrm flipV="1">
              <a:off x="5346956" y="5521932"/>
              <a:ext cx="304800" cy="3048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6D21B73-9914-4418-A1FA-DC83AFBA73BB}"/>
                </a:ext>
              </a:extLst>
            </p:cNvPr>
            <p:cNvCxnSpPr/>
            <p:nvPr/>
          </p:nvCxnSpPr>
          <p:spPr>
            <a:xfrm flipV="1">
              <a:off x="5143500" y="5521932"/>
              <a:ext cx="304800" cy="3048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92542A12-C381-41BD-8DE9-680A48733E75}"/>
              </a:ext>
            </a:extLst>
          </p:cNvPr>
          <p:cNvGrpSpPr/>
          <p:nvPr/>
        </p:nvGrpSpPr>
        <p:grpSpPr>
          <a:xfrm>
            <a:off x="7886700" y="5521932"/>
            <a:ext cx="1070992" cy="304800"/>
            <a:chOff x="7886700" y="5521932"/>
            <a:chExt cx="1070992" cy="304800"/>
          </a:xfrm>
        </p:grpSpPr>
        <p:cxnSp>
          <p:nvCxnSpPr>
            <p:cNvPr id="28" name="Straight Connector 27">
              <a:extLst>
                <a:ext uri="{FF2B5EF4-FFF2-40B4-BE49-F238E27FC236}">
                  <a16:creationId xmlns:a16="http://schemas.microsoft.com/office/drawing/2014/main" id="{F70E1C04-DF69-4445-8E15-A289F1352203}"/>
                </a:ext>
              </a:extLst>
            </p:cNvPr>
            <p:cNvCxnSpPr/>
            <p:nvPr/>
          </p:nvCxnSpPr>
          <p:spPr>
            <a:xfrm flipV="1">
              <a:off x="7886700" y="5521932"/>
              <a:ext cx="304800" cy="3048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1650CF-25E6-475C-809C-C41411842FE9}"/>
                </a:ext>
              </a:extLst>
            </p:cNvPr>
            <p:cNvCxnSpPr/>
            <p:nvPr/>
          </p:nvCxnSpPr>
          <p:spPr>
            <a:xfrm flipV="1">
              <a:off x="8652892" y="5521932"/>
              <a:ext cx="304800" cy="3048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706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7ADF-5BC0-414F-9158-EFB96D484FD3}"/>
              </a:ext>
            </a:extLst>
          </p:cNvPr>
          <p:cNvSpPr>
            <a:spLocks noGrp="1"/>
          </p:cNvSpPr>
          <p:nvPr>
            <p:ph type="title"/>
          </p:nvPr>
        </p:nvSpPr>
        <p:spPr/>
        <p:txBody>
          <a:bodyPr/>
          <a:lstStyle/>
          <a:p>
            <a:r>
              <a:rPr lang="en-US" dirty="0"/>
              <a:t>Injection Of This Prior Knowledge:</a:t>
            </a:r>
            <a:br>
              <a:rPr lang="en-US" dirty="0"/>
            </a:br>
            <a:r>
              <a:rPr lang="en-US" u="sng" dirty="0"/>
              <a:t>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D1DA06-FD6B-465D-A38F-AD3A108E37A2}"/>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be the number of appearances of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m:t>
                            </m:r>
                          </m:sub>
                        </m:sSub>
                      </m:e>
                    </m:d>
                  </m:oMath>
                </a14:m>
                <a:r>
                  <a:rPr lang="en-US" dirty="0"/>
                  <a:t> in </a:t>
                </a:r>
                <a:r>
                  <a:rPr lang="en-US" dirty="0" err="1"/>
                  <a:t>TemProb</a:t>
                </a:r>
                <a:r>
                  <a:rPr lang="en-US" dirty="0"/>
                  <a:t> that are classified to be relation </a:t>
                </a:r>
                <a14:m>
                  <m:oMath xmlns:m="http://schemas.openxmlformats.org/officeDocument/2006/math">
                    <m:r>
                      <a:rPr lang="en-US" b="0" i="1" smtClean="0">
                        <a:latin typeface="Cambria Math" panose="02040503050406030204" pitchFamily="18" charset="0"/>
                      </a:rPr>
                      <m:t>𝑟</m:t>
                    </m:r>
                  </m:oMath>
                </a14:m>
                <a:r>
                  <a:rPr lang="en-US" dirty="0"/>
                  <a:t>.</a:t>
                </a:r>
              </a:p>
              <a:p>
                <a:endParaRPr lang="en-US" dirty="0"/>
              </a:p>
              <a:p>
                <a:r>
                  <a:rPr lang="en-US" dirty="0"/>
                  <a:t>For each pair of verb events,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h</m:t>
                          </m:r>
                        </m:e>
                        <m:sub>
                          <m:r>
                            <a:rPr lang="en-US" b="0" i="1" smtClean="0">
                              <a:latin typeface="Cambria Math" panose="02040503050406030204" pitchFamily="18" charset="0"/>
                            </a:rPr>
                            <m:t>𝑟</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𝐶</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𝑟</m:t>
                              </m:r>
                            </m:e>
                          </m:d>
                        </m:num>
                        <m:den>
                          <m:nary>
                            <m:naryPr>
                              <m:chr m:val="∑"/>
                              <m:supHide m:val="on"/>
                              <m:ctrlPr>
                                <a:rPr lang="en-US" b="0" i="1" smtClean="0">
                                  <a:latin typeface="Cambria Math" panose="02040503050406030204" pitchFamily="18" charset="0"/>
                                </a:rPr>
                              </m:ctrlPr>
                            </m:naryPr>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m:t>
                                  </m:r>
                                </m:sup>
                              </m:sSup>
                            </m:sub>
                            <m:sup/>
                            <m:e>
                              <m:r>
                                <a:rPr lang="en-US" b="0" i="1" smtClean="0">
                                  <a:latin typeface="Cambria Math" panose="02040503050406030204" pitchFamily="18" charset="0"/>
                                </a:rPr>
                                <m:t>𝐶</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m:t>
                                  </m:r>
                                </m:sup>
                              </m:sSup>
                              <m:r>
                                <a:rPr lang="en-US" b="0" i="1" smtClean="0">
                                  <a:latin typeface="Cambria Math" panose="02040503050406030204" pitchFamily="18" charset="0"/>
                                </a:rPr>
                                <m:t>)</m:t>
                              </m:r>
                            </m:e>
                          </m:nary>
                        </m:den>
                      </m:f>
                    </m:oMath>
                  </m:oMathPara>
                </a14:m>
                <a:endParaRPr lang="en-US" dirty="0"/>
              </a:p>
              <a:p>
                <a:pPr marL="0" indent="0">
                  <a:buNone/>
                </a:pPr>
                <a:r>
                  <a:rPr lang="en-US" dirty="0"/>
                  <a:t>is the prior probability of them being relation </a:t>
                </a:r>
                <a14:m>
                  <m:oMath xmlns:m="http://schemas.openxmlformats.org/officeDocument/2006/math">
                    <m:r>
                      <a:rPr lang="en-US" b="0" i="1" smtClean="0">
                        <a:latin typeface="Cambria Math" panose="02040503050406030204" pitchFamily="18" charset="0"/>
                      </a:rPr>
                      <m:t>𝑟</m:t>
                    </m:r>
                  </m:oMath>
                </a14:m>
                <a:r>
                  <a:rPr lang="en-US" dirty="0"/>
                  <a:t>.</a:t>
                </a:r>
              </a:p>
              <a:p>
                <a:pPr marL="0" indent="0">
                  <a:buNone/>
                </a:pPr>
                <a:endParaRPr lang="en-US" dirty="0"/>
              </a:p>
              <a:p>
                <a:r>
                  <a:rPr lang="en-US" dirty="0"/>
                  <a:t>We can add this as an additional feature and retrain our system.</a:t>
                </a:r>
              </a:p>
            </p:txBody>
          </p:sp>
        </mc:Choice>
        <mc:Fallback xmlns="">
          <p:sp>
            <p:nvSpPr>
              <p:cNvPr id="3" name="Content Placeholder 2">
                <a:extLst>
                  <a:ext uri="{FF2B5EF4-FFF2-40B4-BE49-F238E27FC236}">
                    <a16:creationId xmlns:a16="http://schemas.microsoft.com/office/drawing/2014/main" xmlns="" xmlns:a14="http://schemas.microsoft.com/office/drawing/2010/main" id="{19D1DA06-FD6B-465D-A38F-AD3A108E37A2}"/>
                  </a:ext>
                </a:extLst>
              </p:cNvPr>
              <p:cNvSpPr>
                <a:spLocks noGrp="1" noRot="1" noChangeAspect="1" noMove="1" noResize="1" noEditPoints="1" noAdjustHandles="1" noChangeArrowheads="1" noChangeShapeType="1" noTextEdit="1"/>
              </p:cNvSpPr>
              <p:nvPr>
                <p:ph idx="1"/>
              </p:nvPr>
            </p:nvSpPr>
            <p:spPr>
              <a:blipFill rotWithShape="0">
                <a:blip r:embed="rId3"/>
                <a:stretch>
                  <a:fillRect l="-1143" t="-353"/>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3C78FF00-D755-4A8F-936C-5605ADF618FE}"/>
              </a:ext>
            </a:extLst>
          </p:cNvPr>
          <p:cNvGraphicFramePr>
            <a:graphicFrameLocks noGrp="1"/>
          </p:cNvGraphicFramePr>
          <p:nvPr>
            <p:extLst>
              <p:ext uri="{D42A27DB-BD31-4B8C-83A1-F6EECF244321}">
                <p14:modId xmlns:p14="http://schemas.microsoft.com/office/powerpoint/2010/main" val="258168342"/>
              </p:ext>
            </p:extLst>
          </p:nvPr>
        </p:nvGraphicFramePr>
        <p:xfrm>
          <a:off x="2438400" y="4343400"/>
          <a:ext cx="4343400" cy="1324875"/>
        </p:xfrm>
        <a:graphic>
          <a:graphicData uri="http://schemas.openxmlformats.org/drawingml/2006/table">
            <a:tbl>
              <a:tblPr firstRow="1" bandRow="1">
                <a:tableStyleId>{F5AB1C69-6EDB-4FF4-983F-18BD219EF322}</a:tableStyleId>
              </a:tblPr>
              <a:tblGrid>
                <a:gridCol w="1085850">
                  <a:extLst>
                    <a:ext uri="{9D8B030D-6E8A-4147-A177-3AD203B41FA5}">
                      <a16:colId xmlns:a16="http://schemas.microsoft.com/office/drawing/2014/main" val="2761333320"/>
                    </a:ext>
                  </a:extLst>
                </a:gridCol>
                <a:gridCol w="1085850">
                  <a:extLst>
                    <a:ext uri="{9D8B030D-6E8A-4147-A177-3AD203B41FA5}">
                      <a16:colId xmlns:a16="http://schemas.microsoft.com/office/drawing/2014/main" val="4032749486"/>
                    </a:ext>
                  </a:extLst>
                </a:gridCol>
                <a:gridCol w="1085850">
                  <a:extLst>
                    <a:ext uri="{9D8B030D-6E8A-4147-A177-3AD203B41FA5}">
                      <a16:colId xmlns:a16="http://schemas.microsoft.com/office/drawing/2014/main" val="1662114478"/>
                    </a:ext>
                  </a:extLst>
                </a:gridCol>
                <a:gridCol w="1085850">
                  <a:extLst>
                    <a:ext uri="{9D8B030D-6E8A-4147-A177-3AD203B41FA5}">
                      <a16:colId xmlns:a16="http://schemas.microsoft.com/office/drawing/2014/main" val="118045171"/>
                    </a:ext>
                  </a:extLst>
                </a:gridCol>
              </a:tblGrid>
              <a:tr h="264975">
                <a:tc gridSpan="2">
                  <a:txBody>
                    <a:bodyPr/>
                    <a:lstStyle/>
                    <a:p>
                      <a:r>
                        <a:rPr lang="en-US" sz="1300" dirty="0"/>
                        <a:t>Example pairs</a:t>
                      </a:r>
                    </a:p>
                  </a:txBody>
                  <a:tcPr marL="65151" marR="65151" marT="32576" marB="32576"/>
                </a:tc>
                <a:tc hMerge="1">
                  <a:txBody>
                    <a:bodyPr/>
                    <a:lstStyle/>
                    <a:p>
                      <a:endParaRPr lang="en-US" dirty="0"/>
                    </a:p>
                  </a:txBody>
                  <a:tcPr/>
                </a:tc>
                <a:tc>
                  <a:txBody>
                    <a:bodyPr/>
                    <a:lstStyle/>
                    <a:p>
                      <a:r>
                        <a:rPr lang="en-US" sz="1300" dirty="0"/>
                        <a:t>Before (%)</a:t>
                      </a:r>
                    </a:p>
                  </a:txBody>
                  <a:tcPr marL="65151" marR="65151" marT="32576" marB="32576"/>
                </a:tc>
                <a:tc>
                  <a:txBody>
                    <a:bodyPr/>
                    <a:lstStyle/>
                    <a:p>
                      <a:r>
                        <a:rPr lang="en-US" sz="1300" dirty="0"/>
                        <a:t>After (%)</a:t>
                      </a:r>
                    </a:p>
                  </a:txBody>
                  <a:tcPr marL="65151" marR="65151" marT="32576" marB="32576"/>
                </a:tc>
                <a:extLst>
                  <a:ext uri="{0D108BD9-81ED-4DB2-BD59-A6C34878D82A}">
                    <a16:rowId xmlns:a16="http://schemas.microsoft.com/office/drawing/2014/main" val="3984453807"/>
                  </a:ext>
                </a:extLst>
              </a:tr>
              <a:tr h="264975">
                <a:tc>
                  <a:txBody>
                    <a:bodyPr/>
                    <a:lstStyle/>
                    <a:p>
                      <a:r>
                        <a:rPr lang="en-US" sz="1300" dirty="0"/>
                        <a:t>Ask</a:t>
                      </a:r>
                    </a:p>
                  </a:txBody>
                  <a:tcPr marL="65151" marR="65151" marT="32576" marB="32576"/>
                </a:tc>
                <a:tc>
                  <a:txBody>
                    <a:bodyPr/>
                    <a:lstStyle/>
                    <a:p>
                      <a:r>
                        <a:rPr lang="en-US" sz="1300" dirty="0"/>
                        <a:t>Help</a:t>
                      </a:r>
                    </a:p>
                  </a:txBody>
                  <a:tcPr marL="65151" marR="65151" marT="32576" marB="32576"/>
                </a:tc>
                <a:tc>
                  <a:txBody>
                    <a:bodyPr/>
                    <a:lstStyle/>
                    <a:p>
                      <a:r>
                        <a:rPr lang="en-US" sz="1300" dirty="0"/>
                        <a:t>86</a:t>
                      </a:r>
                    </a:p>
                  </a:txBody>
                  <a:tcPr marL="65151" marR="65151" marT="32576" marB="32576"/>
                </a:tc>
                <a:tc>
                  <a:txBody>
                    <a:bodyPr/>
                    <a:lstStyle/>
                    <a:p>
                      <a:r>
                        <a:rPr lang="en-US" sz="1300" dirty="0"/>
                        <a:t>9</a:t>
                      </a:r>
                    </a:p>
                  </a:txBody>
                  <a:tcPr marL="65151" marR="65151" marT="32576" marB="32576"/>
                </a:tc>
                <a:extLst>
                  <a:ext uri="{0D108BD9-81ED-4DB2-BD59-A6C34878D82A}">
                    <a16:rowId xmlns:a16="http://schemas.microsoft.com/office/drawing/2014/main" val="4049109764"/>
                  </a:ext>
                </a:extLst>
              </a:tr>
              <a:tr h="264975">
                <a:tc>
                  <a:txBody>
                    <a:bodyPr/>
                    <a:lstStyle/>
                    <a:p>
                      <a:r>
                        <a:rPr lang="en-US" sz="1300" dirty="0"/>
                        <a:t>Attend</a:t>
                      </a:r>
                    </a:p>
                  </a:txBody>
                  <a:tcPr marL="65151" marR="65151" marT="32576" marB="32576"/>
                </a:tc>
                <a:tc>
                  <a:txBody>
                    <a:bodyPr/>
                    <a:lstStyle/>
                    <a:p>
                      <a:r>
                        <a:rPr lang="en-US" sz="1300" dirty="0"/>
                        <a:t>Schedule</a:t>
                      </a:r>
                    </a:p>
                  </a:txBody>
                  <a:tcPr marL="65151" marR="65151" marT="32576" marB="32576"/>
                </a:tc>
                <a:tc>
                  <a:txBody>
                    <a:bodyPr/>
                    <a:lstStyle/>
                    <a:p>
                      <a:r>
                        <a:rPr lang="en-US" sz="1300" dirty="0"/>
                        <a:t>1</a:t>
                      </a:r>
                    </a:p>
                  </a:txBody>
                  <a:tcPr marL="65151" marR="65151" marT="32576" marB="32576"/>
                </a:tc>
                <a:tc>
                  <a:txBody>
                    <a:bodyPr/>
                    <a:lstStyle/>
                    <a:p>
                      <a:r>
                        <a:rPr lang="en-US" sz="1300" dirty="0"/>
                        <a:t>82</a:t>
                      </a:r>
                    </a:p>
                  </a:txBody>
                  <a:tcPr marL="65151" marR="65151" marT="32576" marB="32576"/>
                </a:tc>
                <a:extLst>
                  <a:ext uri="{0D108BD9-81ED-4DB2-BD59-A6C34878D82A}">
                    <a16:rowId xmlns:a16="http://schemas.microsoft.com/office/drawing/2014/main" val="3722957401"/>
                  </a:ext>
                </a:extLst>
              </a:tr>
              <a:tr h="264975">
                <a:tc>
                  <a:txBody>
                    <a:bodyPr/>
                    <a:lstStyle/>
                    <a:p>
                      <a:r>
                        <a:rPr lang="en-US" sz="1300" dirty="0"/>
                        <a:t>Accept</a:t>
                      </a:r>
                    </a:p>
                  </a:txBody>
                  <a:tcPr marL="65151" marR="65151" marT="32576" marB="32576"/>
                </a:tc>
                <a:tc>
                  <a:txBody>
                    <a:bodyPr/>
                    <a:lstStyle/>
                    <a:p>
                      <a:r>
                        <a:rPr lang="en-US" sz="1300" dirty="0"/>
                        <a:t>Propose</a:t>
                      </a:r>
                    </a:p>
                  </a:txBody>
                  <a:tcPr marL="65151" marR="65151" marT="32576" marB="32576"/>
                </a:tc>
                <a:tc>
                  <a:txBody>
                    <a:bodyPr/>
                    <a:lstStyle/>
                    <a:p>
                      <a:r>
                        <a:rPr lang="en-US" sz="1300" dirty="0"/>
                        <a:t>10</a:t>
                      </a:r>
                    </a:p>
                  </a:txBody>
                  <a:tcPr marL="65151" marR="65151" marT="32576" marB="32576"/>
                </a:tc>
                <a:tc>
                  <a:txBody>
                    <a:bodyPr/>
                    <a:lstStyle/>
                    <a:p>
                      <a:r>
                        <a:rPr lang="en-US" sz="1300" dirty="0"/>
                        <a:t>77</a:t>
                      </a:r>
                    </a:p>
                  </a:txBody>
                  <a:tcPr marL="65151" marR="65151" marT="32576" marB="32576"/>
                </a:tc>
                <a:extLst>
                  <a:ext uri="{0D108BD9-81ED-4DB2-BD59-A6C34878D82A}">
                    <a16:rowId xmlns:a16="http://schemas.microsoft.com/office/drawing/2014/main" val="3582377463"/>
                  </a:ext>
                </a:extLst>
              </a:tr>
              <a:tr h="264975">
                <a:tc>
                  <a:txBody>
                    <a:bodyPr/>
                    <a:lstStyle/>
                    <a:p>
                      <a:r>
                        <a:rPr lang="en-US" sz="1300" dirty="0"/>
                        <a:t>Die </a:t>
                      </a:r>
                    </a:p>
                  </a:txBody>
                  <a:tcPr marL="65151" marR="65151" marT="32576" marB="32576"/>
                </a:tc>
                <a:tc>
                  <a:txBody>
                    <a:bodyPr/>
                    <a:lstStyle/>
                    <a:p>
                      <a:r>
                        <a:rPr lang="en-US" sz="1300" dirty="0"/>
                        <a:t>Explode</a:t>
                      </a:r>
                    </a:p>
                  </a:txBody>
                  <a:tcPr marL="65151" marR="65151" marT="32576" marB="32576"/>
                </a:tc>
                <a:tc>
                  <a:txBody>
                    <a:bodyPr/>
                    <a:lstStyle/>
                    <a:p>
                      <a:r>
                        <a:rPr lang="en-US" sz="1300" dirty="0"/>
                        <a:t>14</a:t>
                      </a:r>
                    </a:p>
                  </a:txBody>
                  <a:tcPr marL="65151" marR="65151" marT="32576" marB="32576"/>
                </a:tc>
                <a:tc>
                  <a:txBody>
                    <a:bodyPr/>
                    <a:lstStyle/>
                    <a:p>
                      <a:r>
                        <a:rPr lang="en-US" sz="1300" dirty="0"/>
                        <a:t>83</a:t>
                      </a:r>
                    </a:p>
                  </a:txBody>
                  <a:tcPr marL="65151" marR="65151" marT="32576" marB="32576"/>
                </a:tc>
                <a:extLst>
                  <a:ext uri="{0D108BD9-81ED-4DB2-BD59-A6C34878D82A}">
                    <a16:rowId xmlns:a16="http://schemas.microsoft.com/office/drawing/2014/main" val="1228930219"/>
                  </a:ext>
                </a:extLst>
              </a:tr>
            </a:tbl>
          </a:graphicData>
        </a:graphic>
      </p:graphicFrame>
    </p:spTree>
    <p:extLst>
      <p:ext uri="{BB962C8B-B14F-4D97-AF65-F5344CB8AC3E}">
        <p14:creationId xmlns:p14="http://schemas.microsoft.com/office/powerpoint/2010/main" val="379607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7DAD8-661B-426E-A64C-930C32D1572C}"/>
              </a:ext>
            </a:extLst>
          </p:cNvPr>
          <p:cNvSpPr>
            <a:spLocks noGrp="1"/>
          </p:cNvSpPr>
          <p:nvPr>
            <p:ph type="title"/>
          </p:nvPr>
        </p:nvSpPr>
        <p:spPr/>
        <p:txBody>
          <a:bodyPr/>
          <a:lstStyle/>
          <a:p>
            <a:r>
              <a:rPr lang="en-US" dirty="0"/>
              <a:t>Injection Of This Prior Knowledge:</a:t>
            </a:r>
            <a:br>
              <a:rPr lang="en-US" dirty="0"/>
            </a:br>
            <a:r>
              <a:rPr lang="en-US" u="sng" dirty="0"/>
              <a:t>Inference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2C4E20-21E9-49F2-99C9-0CA78E0DF464}"/>
                  </a:ext>
                </a:extLst>
              </p:cNvPr>
              <p:cNvSpPr>
                <a:spLocks noGrp="1"/>
              </p:cNvSpPr>
              <p:nvPr>
                <p:ph idx="4294967295"/>
              </p:nvPr>
            </p:nvSpPr>
            <p:spPr>
              <a:xfrm>
                <a:off x="609600" y="1219200"/>
                <a:ext cx="8534400" cy="5181600"/>
              </a:xfrm>
            </p:spPr>
            <p:txBody>
              <a:bodyPr/>
              <a:lstStyle/>
              <a:p>
                <a:r>
                  <a:rPr lang="en-US" dirty="0"/>
                  <a:t>We can further add this prior as regularization terms. </a:t>
                </a:r>
              </a:p>
              <a:p>
                <a:pPr lvl="1"/>
                <a:endParaRPr lang="en-US" dirty="0">
                  <a:solidFill>
                    <a:srgbClr val="7030A0"/>
                  </a:solidFill>
                </a:endParaRPr>
              </a:p>
              <a:p>
                <a:pPr marL="457200" lvl="1" indent="0">
                  <a:buNone/>
                </a:pPr>
                <a14:m>
                  <m:oMathPara xmlns:m="http://schemas.openxmlformats.org/officeDocument/2006/math">
                    <m:oMathParaPr>
                      <m:jc m:val="centerGroup"/>
                    </m:oMathParaPr>
                    <m:oMath xmlns:m="http://schemas.openxmlformats.org/officeDocument/2006/math">
                      <m:acc>
                        <m:accPr>
                          <m:chr m:val="̂"/>
                          <m:ctrlPr>
                            <a:rPr lang="en-US" i="1" smtClean="0">
                              <a:solidFill>
                                <a:schemeClr val="tx1">
                                  <a:lumMod val="50000"/>
                                </a:schemeClr>
                              </a:solidFill>
                              <a:latin typeface="Cambria Math" panose="02040503050406030204" pitchFamily="18" charset="0"/>
                            </a:rPr>
                          </m:ctrlPr>
                        </m:accPr>
                        <m:e>
                          <m:r>
                            <a:rPr lang="en-US" i="1">
                              <a:solidFill>
                                <a:schemeClr val="tx1">
                                  <a:lumMod val="50000"/>
                                </a:schemeClr>
                              </a:solidFill>
                              <a:latin typeface="Cambria Math" panose="02040503050406030204" pitchFamily="18" charset="0"/>
                            </a:rPr>
                            <m:t>𝐼</m:t>
                          </m:r>
                        </m:e>
                      </m:acc>
                      <m:r>
                        <a:rPr lang="en-US" i="1" dirty="0">
                          <a:solidFill>
                            <a:schemeClr val="tx1">
                              <a:lumMod val="50000"/>
                            </a:schemeClr>
                          </a:solidFill>
                          <a:latin typeface="Cambria Math" panose="02040503050406030204" pitchFamily="18" charset="0"/>
                        </a:rPr>
                        <m:t>=</m:t>
                      </m:r>
                      <m:r>
                        <a:rPr lang="en-US" i="1" dirty="0">
                          <a:solidFill>
                            <a:schemeClr val="tx1">
                              <a:lumMod val="50000"/>
                            </a:schemeClr>
                          </a:solidFill>
                          <a:latin typeface="Cambria Math" panose="02040503050406030204" pitchFamily="18" charset="0"/>
                        </a:rPr>
                        <m:t>𝑎𝑟𝑔</m:t>
                      </m:r>
                      <m:func>
                        <m:funcPr>
                          <m:ctrlPr>
                            <a:rPr lang="en-US" i="1" dirty="0">
                              <a:solidFill>
                                <a:schemeClr val="tx1">
                                  <a:lumMod val="50000"/>
                                </a:schemeClr>
                              </a:solidFill>
                              <a:latin typeface="Cambria Math" panose="02040503050406030204" pitchFamily="18" charset="0"/>
                            </a:rPr>
                          </m:ctrlPr>
                        </m:funcPr>
                        <m:fName>
                          <m:limLow>
                            <m:limLowPr>
                              <m:ctrlPr>
                                <a:rPr lang="en-US" i="1" dirty="0">
                                  <a:solidFill>
                                    <a:schemeClr val="tx1">
                                      <a:lumMod val="50000"/>
                                    </a:schemeClr>
                                  </a:solidFill>
                                  <a:latin typeface="Cambria Math" panose="02040503050406030204" pitchFamily="18" charset="0"/>
                                </a:rPr>
                              </m:ctrlPr>
                            </m:limLowPr>
                            <m:e>
                              <m:r>
                                <m:rPr>
                                  <m:sty m:val="p"/>
                                </m:rPr>
                                <a:rPr lang="en-US" dirty="0">
                                  <a:solidFill>
                                    <a:schemeClr val="tx1">
                                      <a:lumMod val="50000"/>
                                    </a:schemeClr>
                                  </a:solidFill>
                                  <a:latin typeface="Cambria Math" panose="02040503050406030204" pitchFamily="18" charset="0"/>
                                </a:rPr>
                                <m:t>m</m:t>
                              </m:r>
                              <m:r>
                                <m:rPr>
                                  <m:sty m:val="p"/>
                                </m:rPr>
                                <a:rPr lang="en-US" dirty="0">
                                  <a:solidFill>
                                    <a:schemeClr val="tx1">
                                      <a:lumMod val="50000"/>
                                    </a:schemeClr>
                                  </a:solidFill>
                                  <a:latin typeface="Cambria Math" charset="0"/>
                                </a:rPr>
                                <m:t>ax</m:t>
                              </m:r>
                            </m:e>
                            <m:lim>
                              <m:r>
                                <a:rPr lang="en-US" i="1" dirty="0">
                                  <a:solidFill>
                                    <a:schemeClr val="tx1">
                                      <a:lumMod val="50000"/>
                                    </a:schemeClr>
                                  </a:solidFill>
                                  <a:latin typeface="Cambria Math" panose="02040503050406030204" pitchFamily="18" charset="0"/>
                                </a:rPr>
                                <m:t>𝐼</m:t>
                              </m:r>
                            </m:lim>
                          </m:limLow>
                        </m:fName>
                        <m:e>
                          <m:nary>
                            <m:naryPr>
                              <m:chr m:val="∑"/>
                              <m:supHide m:val="on"/>
                              <m:ctrlPr>
                                <a:rPr lang="en-US" i="1" dirty="0">
                                  <a:solidFill>
                                    <a:schemeClr val="tx1">
                                      <a:lumMod val="50000"/>
                                    </a:schemeClr>
                                  </a:solidFill>
                                  <a:latin typeface="Cambria Math" panose="02040503050406030204" pitchFamily="18" charset="0"/>
                                </a:rPr>
                              </m:ctrlPr>
                            </m:naryPr>
                            <m:sub>
                              <m:r>
                                <a:rPr lang="en-US" i="1" dirty="0">
                                  <a:solidFill>
                                    <a:schemeClr val="tx1">
                                      <a:lumMod val="50000"/>
                                    </a:schemeClr>
                                  </a:solidFill>
                                  <a:latin typeface="Cambria Math" panose="02040503050406030204" pitchFamily="18" charset="0"/>
                                </a:rPr>
                                <m:t>𝑖</m:t>
                              </m:r>
                              <m:r>
                                <a:rPr lang="en-US" i="1" dirty="0">
                                  <a:solidFill>
                                    <a:schemeClr val="tx1">
                                      <a:lumMod val="50000"/>
                                    </a:schemeClr>
                                  </a:solidFill>
                                  <a:latin typeface="Cambria Math" panose="02040503050406030204" pitchFamily="18" charset="0"/>
                                </a:rPr>
                                <m:t>&lt;</m:t>
                              </m:r>
                              <m:r>
                                <a:rPr lang="en-US" i="1" dirty="0">
                                  <a:solidFill>
                                    <a:schemeClr val="tx1">
                                      <a:lumMod val="50000"/>
                                    </a:schemeClr>
                                  </a:solidFill>
                                  <a:latin typeface="Cambria Math" panose="02040503050406030204" pitchFamily="18" charset="0"/>
                                </a:rPr>
                                <m:t>𝑗</m:t>
                              </m:r>
                            </m:sub>
                            <m:sup/>
                            <m:e>
                              <m:nary>
                                <m:naryPr>
                                  <m:chr m:val="∑"/>
                                  <m:supHide m:val="on"/>
                                  <m:ctrlPr>
                                    <a:rPr lang="en-US" i="1" dirty="0">
                                      <a:solidFill>
                                        <a:schemeClr val="tx1">
                                          <a:lumMod val="50000"/>
                                        </a:schemeClr>
                                      </a:solidFill>
                                      <a:latin typeface="Cambria Math" panose="02040503050406030204" pitchFamily="18" charset="0"/>
                                    </a:rPr>
                                  </m:ctrlPr>
                                </m:naryPr>
                                <m:sub>
                                  <m:r>
                                    <a:rPr lang="en-US" i="1" dirty="0">
                                      <a:solidFill>
                                        <a:schemeClr val="tx1">
                                          <a:lumMod val="50000"/>
                                        </a:schemeClr>
                                      </a:solidFill>
                                      <a:latin typeface="Cambria Math" panose="02040503050406030204" pitchFamily="18" charset="0"/>
                                    </a:rPr>
                                    <m:t>𝑟</m:t>
                                  </m:r>
                                </m:sub>
                                <m:sup/>
                                <m:e>
                                  <m:r>
                                    <a:rPr lang="en-US" i="1" dirty="0">
                                      <a:solidFill>
                                        <a:schemeClr val="tx1">
                                          <a:lumMod val="50000"/>
                                        </a:schemeClr>
                                      </a:solidFill>
                                      <a:latin typeface="Cambria Math" panose="02040503050406030204" pitchFamily="18" charset="0"/>
                                    </a:rPr>
                                    <m:t>(</m:t>
                                  </m:r>
                                  <m:sSub>
                                    <m:sSubPr>
                                      <m:ctrlPr>
                                        <a:rPr lang="en-US" i="1" dirty="0">
                                          <a:solidFill>
                                            <a:schemeClr val="tx1">
                                              <a:lumMod val="50000"/>
                                            </a:schemeClr>
                                          </a:solidFill>
                                          <a:latin typeface="Cambria Math" panose="02040503050406030204" pitchFamily="18" charset="0"/>
                                        </a:rPr>
                                      </m:ctrlPr>
                                    </m:sSubPr>
                                    <m:e>
                                      <m:r>
                                        <a:rPr lang="en-US" i="1" dirty="0">
                                          <a:solidFill>
                                            <a:schemeClr val="tx1">
                                              <a:lumMod val="50000"/>
                                            </a:schemeClr>
                                          </a:solidFill>
                                          <a:latin typeface="Cambria Math" panose="02040503050406030204" pitchFamily="18" charset="0"/>
                                        </a:rPr>
                                        <m:t>𝑓</m:t>
                                      </m:r>
                                    </m:e>
                                    <m:sub>
                                      <m:r>
                                        <a:rPr lang="en-US" i="1" dirty="0">
                                          <a:solidFill>
                                            <a:schemeClr val="tx1">
                                              <a:lumMod val="50000"/>
                                            </a:schemeClr>
                                          </a:solidFill>
                                          <a:latin typeface="Cambria Math" panose="02040503050406030204" pitchFamily="18" charset="0"/>
                                        </a:rPr>
                                        <m:t>𝑟</m:t>
                                      </m:r>
                                    </m:sub>
                                  </m:sSub>
                                  <m:d>
                                    <m:dPr>
                                      <m:ctrlPr>
                                        <a:rPr lang="en-US" i="1" dirty="0">
                                          <a:solidFill>
                                            <a:schemeClr val="tx1">
                                              <a:lumMod val="50000"/>
                                            </a:schemeClr>
                                          </a:solidFill>
                                          <a:latin typeface="Cambria Math" panose="02040503050406030204" pitchFamily="18" charset="0"/>
                                        </a:rPr>
                                      </m:ctrlPr>
                                    </m:dPr>
                                    <m:e>
                                      <m:r>
                                        <a:rPr lang="en-US" i="1" dirty="0">
                                          <a:solidFill>
                                            <a:schemeClr val="tx1">
                                              <a:lumMod val="50000"/>
                                            </a:schemeClr>
                                          </a:solidFill>
                                          <a:latin typeface="Cambria Math" panose="02040503050406030204" pitchFamily="18" charset="0"/>
                                        </a:rPr>
                                        <m:t>𝑖𝑗</m:t>
                                      </m:r>
                                    </m:e>
                                  </m:d>
                                  <m:r>
                                    <a:rPr lang="en-US" i="1" dirty="0">
                                      <a:solidFill>
                                        <a:schemeClr val="tx1">
                                          <a:lumMod val="50000"/>
                                        </a:schemeClr>
                                      </a:solidFill>
                                      <a:latin typeface="Cambria Math" panose="02040503050406030204" pitchFamily="18" charset="0"/>
                                    </a:rPr>
                                    <m:t>+</m:t>
                                  </m:r>
                                  <m:sSub>
                                    <m:sSubPr>
                                      <m:ctrlPr>
                                        <a:rPr lang="en-US" i="1" dirty="0" smtClean="0">
                                          <a:solidFill>
                                            <a:schemeClr val="accent3">
                                              <a:lumMod val="25000"/>
                                            </a:schemeClr>
                                          </a:solidFill>
                                          <a:latin typeface="Cambria Math" panose="02040503050406030204" pitchFamily="18" charset="0"/>
                                        </a:rPr>
                                      </m:ctrlPr>
                                    </m:sSubPr>
                                    <m:e>
                                      <m:r>
                                        <a:rPr lang="en-US" i="1" dirty="0">
                                          <a:solidFill>
                                            <a:schemeClr val="accent3">
                                              <a:lumMod val="25000"/>
                                            </a:schemeClr>
                                          </a:solidFill>
                                          <a:latin typeface="Cambria Math" panose="02040503050406030204" pitchFamily="18" charset="0"/>
                                        </a:rPr>
                                        <m:t>h</m:t>
                                      </m:r>
                                    </m:e>
                                    <m:sub>
                                      <m:r>
                                        <a:rPr lang="en-US" i="1" dirty="0">
                                          <a:solidFill>
                                            <a:schemeClr val="accent3">
                                              <a:lumMod val="25000"/>
                                            </a:schemeClr>
                                          </a:solidFill>
                                          <a:latin typeface="Cambria Math" panose="02040503050406030204" pitchFamily="18" charset="0"/>
                                        </a:rPr>
                                        <m:t>𝑟</m:t>
                                      </m:r>
                                    </m:sub>
                                  </m:sSub>
                                  <m:r>
                                    <a:rPr lang="en-US" i="1" dirty="0">
                                      <a:solidFill>
                                        <a:schemeClr val="accent3">
                                          <a:lumMod val="25000"/>
                                        </a:schemeClr>
                                      </a:solidFill>
                                      <a:latin typeface="Cambria Math" panose="02040503050406030204" pitchFamily="18" charset="0"/>
                                    </a:rPr>
                                    <m:t>(</m:t>
                                  </m:r>
                                  <m:r>
                                    <a:rPr lang="en-US" i="1" dirty="0">
                                      <a:solidFill>
                                        <a:schemeClr val="accent3">
                                          <a:lumMod val="25000"/>
                                        </a:schemeClr>
                                      </a:solidFill>
                                      <a:latin typeface="Cambria Math" panose="02040503050406030204" pitchFamily="18" charset="0"/>
                                    </a:rPr>
                                    <m:t>𝑖𝑗</m:t>
                                  </m:r>
                                  <m:r>
                                    <a:rPr lang="en-US" i="1" dirty="0">
                                      <a:solidFill>
                                        <a:schemeClr val="accent3">
                                          <a:lumMod val="25000"/>
                                        </a:schemeClr>
                                      </a:solidFill>
                                      <a:latin typeface="Cambria Math" panose="02040503050406030204" pitchFamily="18" charset="0"/>
                                    </a:rPr>
                                    <m:t>))</m:t>
                                  </m:r>
                                  <m:sSub>
                                    <m:sSubPr>
                                      <m:ctrlPr>
                                        <a:rPr lang="en-US" i="1" dirty="0">
                                          <a:solidFill>
                                            <a:schemeClr val="tx1">
                                              <a:lumMod val="50000"/>
                                            </a:schemeClr>
                                          </a:solidFill>
                                          <a:latin typeface="Cambria Math" panose="02040503050406030204" pitchFamily="18" charset="0"/>
                                        </a:rPr>
                                      </m:ctrlPr>
                                    </m:sSubPr>
                                    <m:e>
                                      <m:r>
                                        <a:rPr lang="en-US" i="1" dirty="0">
                                          <a:solidFill>
                                            <a:schemeClr val="tx1">
                                              <a:lumMod val="50000"/>
                                            </a:schemeClr>
                                          </a:solidFill>
                                          <a:latin typeface="Cambria Math" panose="02040503050406030204" pitchFamily="18" charset="0"/>
                                        </a:rPr>
                                        <m:t>𝐼</m:t>
                                      </m:r>
                                    </m:e>
                                    <m:sub>
                                      <m:r>
                                        <a:rPr lang="en-US" i="1" dirty="0">
                                          <a:solidFill>
                                            <a:schemeClr val="tx1">
                                              <a:lumMod val="50000"/>
                                            </a:schemeClr>
                                          </a:solidFill>
                                          <a:latin typeface="Cambria Math" panose="02040503050406030204" pitchFamily="18" charset="0"/>
                                        </a:rPr>
                                        <m:t>𝑟</m:t>
                                      </m:r>
                                    </m:sub>
                                  </m:sSub>
                                  <m:r>
                                    <a:rPr lang="en-US" i="1" dirty="0">
                                      <a:solidFill>
                                        <a:schemeClr val="tx1">
                                          <a:lumMod val="50000"/>
                                        </a:schemeClr>
                                      </a:solidFill>
                                      <a:latin typeface="Cambria Math" panose="02040503050406030204" pitchFamily="18" charset="0"/>
                                    </a:rPr>
                                    <m:t>(</m:t>
                                  </m:r>
                                  <m:r>
                                    <a:rPr lang="en-US" i="1" dirty="0">
                                      <a:solidFill>
                                        <a:schemeClr val="tx1">
                                          <a:lumMod val="50000"/>
                                        </a:schemeClr>
                                      </a:solidFill>
                                      <a:latin typeface="Cambria Math" panose="02040503050406030204" pitchFamily="18" charset="0"/>
                                    </a:rPr>
                                    <m:t>𝑖𝑗</m:t>
                                  </m:r>
                                  <m:r>
                                    <a:rPr lang="en-US" i="1" dirty="0">
                                      <a:solidFill>
                                        <a:schemeClr val="tx1">
                                          <a:lumMod val="50000"/>
                                        </a:schemeClr>
                                      </a:solidFill>
                                      <a:latin typeface="Cambria Math" panose="02040503050406030204" pitchFamily="18" charset="0"/>
                                    </a:rPr>
                                    <m:t>)</m:t>
                                  </m:r>
                                </m:e>
                              </m:nary>
                            </m:e>
                          </m:nary>
                        </m:e>
                      </m:func>
                    </m:oMath>
                  </m:oMathPara>
                </a14:m>
                <a:endParaRPr lang="en-US" i="1" dirty="0">
                  <a:solidFill>
                    <a:schemeClr val="tx1">
                      <a:lumMod val="50000"/>
                    </a:schemeClr>
                  </a:solidFill>
                  <a:latin typeface="Cambria Math" charset="0"/>
                </a:endParaRPr>
              </a:p>
              <a:p>
                <a:pPr marL="457200" lvl="1" indent="0">
                  <a:buNone/>
                </a:pPr>
                <a14:m>
                  <m:oMathPara xmlns:m="http://schemas.openxmlformats.org/officeDocument/2006/math">
                    <m:oMathParaPr>
                      <m:jc m:val="left"/>
                    </m:oMathParaPr>
                    <m:oMath xmlns:m="http://schemas.openxmlformats.org/officeDocument/2006/math">
                      <m:r>
                        <m:rPr>
                          <m:nor/>
                        </m:rPr>
                        <a:rPr lang="en-US" dirty="0" err="1">
                          <a:solidFill>
                            <a:schemeClr val="tx1">
                              <a:lumMod val="50000"/>
                            </a:schemeClr>
                          </a:solidFill>
                        </a:rPr>
                        <m:t>s</m:t>
                      </m:r>
                      <m:r>
                        <m:rPr>
                          <m:nor/>
                        </m:rPr>
                        <a:rPr lang="en-US" dirty="0" err="1">
                          <a:solidFill>
                            <a:schemeClr val="tx1">
                              <a:lumMod val="50000"/>
                            </a:schemeClr>
                          </a:solidFill>
                        </a:rPr>
                        <m:t>.</m:t>
                      </m:r>
                      <m:r>
                        <m:rPr>
                          <m:nor/>
                        </m:rPr>
                        <a:rPr lang="en-US" dirty="0" err="1">
                          <a:solidFill>
                            <a:schemeClr val="tx1">
                              <a:lumMod val="50000"/>
                            </a:schemeClr>
                          </a:solidFill>
                        </a:rPr>
                        <m:t>t</m:t>
                      </m:r>
                      <m:r>
                        <m:rPr>
                          <m:nor/>
                        </m:rPr>
                        <a:rPr lang="en-US" dirty="0" err="1">
                          <a:solidFill>
                            <a:schemeClr val="tx1">
                              <a:lumMod val="50000"/>
                            </a:schemeClr>
                          </a:solidFill>
                        </a:rPr>
                        <m:t>. </m:t>
                      </m:r>
                      <m:r>
                        <a:rPr lang="en-US" i="1">
                          <a:solidFill>
                            <a:schemeClr val="tx1">
                              <a:lumMod val="50000"/>
                            </a:schemeClr>
                          </a:solidFill>
                          <a:latin typeface="Cambria Math" panose="02040503050406030204" pitchFamily="18" charset="0"/>
                        </a:rPr>
                        <m:t>∀</m:t>
                      </m:r>
                      <m:r>
                        <a:rPr lang="en-US" i="1">
                          <a:solidFill>
                            <a:schemeClr val="tx1">
                              <a:lumMod val="50000"/>
                            </a:schemeClr>
                          </a:solidFill>
                          <a:latin typeface="Cambria Math" panose="02040503050406030204" pitchFamily="18" charset="0"/>
                        </a:rPr>
                        <m:t>𝑖</m:t>
                      </m:r>
                      <m:r>
                        <a:rPr lang="en-US" i="1">
                          <a:solidFill>
                            <a:schemeClr val="tx1">
                              <a:lumMod val="50000"/>
                            </a:schemeClr>
                          </a:solidFill>
                          <a:latin typeface="Cambria Math" panose="02040503050406030204" pitchFamily="18" charset="0"/>
                        </a:rPr>
                        <m:t>,</m:t>
                      </m:r>
                      <m:r>
                        <a:rPr lang="en-US" i="1">
                          <a:solidFill>
                            <a:schemeClr val="tx1">
                              <a:lumMod val="50000"/>
                            </a:schemeClr>
                          </a:solidFill>
                          <a:latin typeface="Cambria Math" panose="02040503050406030204" pitchFamily="18" charset="0"/>
                        </a:rPr>
                        <m:t>𝑗</m:t>
                      </m:r>
                      <m:r>
                        <a:rPr lang="en-US" i="1">
                          <a:solidFill>
                            <a:schemeClr val="tx1">
                              <a:lumMod val="50000"/>
                            </a:schemeClr>
                          </a:solidFill>
                          <a:latin typeface="Cambria Math" panose="02040503050406030204" pitchFamily="18" charset="0"/>
                        </a:rPr>
                        <m:t>,</m:t>
                      </m:r>
                      <m:r>
                        <a:rPr lang="en-US" i="1">
                          <a:solidFill>
                            <a:schemeClr val="tx1">
                              <a:lumMod val="50000"/>
                            </a:schemeClr>
                          </a:solidFill>
                          <a:latin typeface="Cambria Math" panose="02040503050406030204" pitchFamily="18" charset="0"/>
                        </a:rPr>
                        <m:t>𝑘</m:t>
                      </m:r>
                    </m:oMath>
                  </m:oMathPara>
                </a14:m>
                <a:endParaRPr lang="en-US" dirty="0">
                  <a:solidFill>
                    <a:schemeClr val="tx1">
                      <a:lumMod val="50000"/>
                    </a:schemeClr>
                  </a:solidFill>
                </a:endParaRPr>
              </a:p>
              <a:p>
                <a:pPr marL="457200" lvl="1" indent="0">
                  <a:buNone/>
                </a:pPr>
                <a14:m>
                  <m:oMathPara xmlns:m="http://schemas.openxmlformats.org/officeDocument/2006/math">
                    <m:oMathParaPr>
                      <m:jc m:val="centerGroup"/>
                    </m:oMathParaPr>
                    <m:oMath xmlns:m="http://schemas.openxmlformats.org/officeDocument/2006/math">
                      <m:nary>
                        <m:naryPr>
                          <m:chr m:val="∑"/>
                          <m:supHide m:val="on"/>
                          <m:ctrlPr>
                            <a:rPr lang="en-US" i="1">
                              <a:solidFill>
                                <a:schemeClr val="tx1">
                                  <a:lumMod val="50000"/>
                                </a:schemeClr>
                              </a:solidFill>
                              <a:latin typeface="Cambria Math" panose="02040503050406030204" pitchFamily="18" charset="0"/>
                            </a:rPr>
                          </m:ctrlPr>
                        </m:naryPr>
                        <m:sub>
                          <m:r>
                            <a:rPr lang="en-US" i="1">
                              <a:solidFill>
                                <a:schemeClr val="tx1">
                                  <a:lumMod val="50000"/>
                                </a:schemeClr>
                              </a:solidFill>
                              <a:latin typeface="Cambria Math" panose="02040503050406030204" pitchFamily="18" charset="0"/>
                            </a:rPr>
                            <m:t>𝑟</m:t>
                          </m:r>
                        </m:sub>
                        <m:sup/>
                        <m:e>
                          <m:sSub>
                            <m:sSubPr>
                              <m:ctrlPr>
                                <a:rPr lang="en-US" i="1">
                                  <a:solidFill>
                                    <a:schemeClr val="tx1">
                                      <a:lumMod val="50000"/>
                                    </a:schemeClr>
                                  </a:solidFill>
                                  <a:latin typeface="Cambria Math" panose="02040503050406030204" pitchFamily="18" charset="0"/>
                                </a:rPr>
                              </m:ctrlPr>
                            </m:sSubPr>
                            <m:e>
                              <m:r>
                                <a:rPr lang="en-US" i="1">
                                  <a:solidFill>
                                    <a:schemeClr val="tx1">
                                      <a:lumMod val="50000"/>
                                    </a:schemeClr>
                                  </a:solidFill>
                                  <a:latin typeface="Cambria Math" panose="02040503050406030204" pitchFamily="18" charset="0"/>
                                </a:rPr>
                                <m:t>𝐼</m:t>
                              </m:r>
                            </m:e>
                            <m:sub>
                              <m:r>
                                <a:rPr lang="en-US" i="1">
                                  <a:solidFill>
                                    <a:schemeClr val="tx1">
                                      <a:lumMod val="50000"/>
                                    </a:schemeClr>
                                  </a:solidFill>
                                  <a:latin typeface="Cambria Math" panose="02040503050406030204" pitchFamily="18" charset="0"/>
                                </a:rPr>
                                <m:t>𝑟</m:t>
                              </m:r>
                            </m:sub>
                          </m:sSub>
                          <m:d>
                            <m:dPr>
                              <m:ctrlPr>
                                <a:rPr lang="en-US" i="1">
                                  <a:solidFill>
                                    <a:schemeClr val="tx1">
                                      <a:lumMod val="50000"/>
                                    </a:schemeClr>
                                  </a:solidFill>
                                  <a:latin typeface="Cambria Math" panose="02040503050406030204" pitchFamily="18" charset="0"/>
                                </a:rPr>
                              </m:ctrlPr>
                            </m:dPr>
                            <m:e>
                              <m:r>
                                <a:rPr lang="en-US" i="1">
                                  <a:solidFill>
                                    <a:schemeClr val="tx1">
                                      <a:lumMod val="50000"/>
                                    </a:schemeClr>
                                  </a:solidFill>
                                  <a:latin typeface="Cambria Math" panose="02040503050406030204" pitchFamily="18" charset="0"/>
                                </a:rPr>
                                <m:t>𝑖𝑗</m:t>
                              </m:r>
                            </m:e>
                          </m:d>
                        </m:e>
                      </m:nary>
                      <m:r>
                        <a:rPr lang="en-US" i="1">
                          <a:solidFill>
                            <a:schemeClr val="tx1">
                              <a:lumMod val="50000"/>
                            </a:schemeClr>
                          </a:solidFill>
                          <a:latin typeface="Cambria Math" panose="02040503050406030204" pitchFamily="18" charset="0"/>
                        </a:rPr>
                        <m:t>=1</m:t>
                      </m:r>
                    </m:oMath>
                  </m:oMathPara>
                </a14:m>
                <a:endParaRPr lang="en-US" i="1" dirty="0">
                  <a:solidFill>
                    <a:schemeClr val="tx1">
                      <a:lumMod val="50000"/>
                    </a:schemeClr>
                  </a:solidFill>
                  <a:latin typeface="Cambria Math" panose="02040503050406030204" pitchFamily="18" charset="0"/>
                </a:endParaRPr>
              </a:p>
              <a:p>
                <a:pPr marL="457200" lvl="1" indent="0">
                  <a:buNone/>
                </a:pPr>
                <a:endParaRPr lang="en-US" i="1" dirty="0">
                  <a:solidFill>
                    <a:schemeClr val="tx1">
                      <a:lumMod val="50000"/>
                    </a:schemeClr>
                  </a:solidFill>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i="1">
                              <a:solidFill>
                                <a:schemeClr val="tx1">
                                  <a:lumMod val="50000"/>
                                </a:schemeClr>
                              </a:solidFill>
                              <a:latin typeface="Cambria Math" panose="02040503050406030204" pitchFamily="18" charset="0"/>
                            </a:rPr>
                          </m:ctrlPr>
                        </m:sSubPr>
                        <m:e>
                          <m:r>
                            <a:rPr lang="en-US" i="1">
                              <a:solidFill>
                                <a:schemeClr val="tx1">
                                  <a:lumMod val="50000"/>
                                </a:schemeClr>
                              </a:solidFill>
                              <a:latin typeface="Cambria Math" panose="02040503050406030204" pitchFamily="18" charset="0"/>
                            </a:rPr>
                            <m:t>𝐼</m:t>
                          </m:r>
                        </m:e>
                        <m:sub>
                          <m:r>
                            <a:rPr lang="en-US" i="1">
                              <a:solidFill>
                                <a:schemeClr val="tx1">
                                  <a:lumMod val="50000"/>
                                </a:schemeClr>
                              </a:solidFill>
                              <a:latin typeface="Cambria Math" panose="02040503050406030204" pitchFamily="18" charset="0"/>
                            </a:rPr>
                            <m:t>𝑟</m:t>
                          </m:r>
                          <m:r>
                            <a:rPr lang="en-US" i="1">
                              <a:solidFill>
                                <a:schemeClr val="tx1">
                                  <a:lumMod val="50000"/>
                                </a:schemeClr>
                              </a:solidFill>
                              <a:latin typeface="Cambria Math" panose="02040503050406030204" pitchFamily="18" charset="0"/>
                            </a:rPr>
                            <m:t>1</m:t>
                          </m:r>
                        </m:sub>
                      </m:sSub>
                      <m:d>
                        <m:dPr>
                          <m:ctrlPr>
                            <a:rPr lang="en-US" i="1">
                              <a:solidFill>
                                <a:schemeClr val="tx1">
                                  <a:lumMod val="50000"/>
                                </a:schemeClr>
                              </a:solidFill>
                              <a:latin typeface="Cambria Math" panose="02040503050406030204" pitchFamily="18" charset="0"/>
                            </a:rPr>
                          </m:ctrlPr>
                        </m:dPr>
                        <m:e>
                          <m:r>
                            <a:rPr lang="en-US" i="1">
                              <a:solidFill>
                                <a:schemeClr val="tx1">
                                  <a:lumMod val="50000"/>
                                </a:schemeClr>
                              </a:solidFill>
                              <a:latin typeface="Cambria Math" panose="02040503050406030204" pitchFamily="18" charset="0"/>
                            </a:rPr>
                            <m:t>𝑖𝑗</m:t>
                          </m:r>
                        </m:e>
                      </m:d>
                      <m:r>
                        <a:rPr lang="en-US" i="1">
                          <a:solidFill>
                            <a:schemeClr val="tx1">
                              <a:lumMod val="50000"/>
                            </a:schemeClr>
                          </a:solidFill>
                          <a:latin typeface="Cambria Math" panose="02040503050406030204" pitchFamily="18" charset="0"/>
                        </a:rPr>
                        <m:t>+</m:t>
                      </m:r>
                      <m:sSub>
                        <m:sSubPr>
                          <m:ctrlPr>
                            <a:rPr lang="en-US" i="1">
                              <a:solidFill>
                                <a:schemeClr val="tx1">
                                  <a:lumMod val="50000"/>
                                </a:schemeClr>
                              </a:solidFill>
                              <a:latin typeface="Cambria Math" panose="02040503050406030204" pitchFamily="18" charset="0"/>
                            </a:rPr>
                          </m:ctrlPr>
                        </m:sSubPr>
                        <m:e>
                          <m:r>
                            <a:rPr lang="en-US" i="1">
                              <a:solidFill>
                                <a:schemeClr val="tx1">
                                  <a:lumMod val="50000"/>
                                </a:schemeClr>
                              </a:solidFill>
                              <a:latin typeface="Cambria Math" panose="02040503050406030204" pitchFamily="18" charset="0"/>
                            </a:rPr>
                            <m:t>𝐼</m:t>
                          </m:r>
                        </m:e>
                        <m:sub>
                          <m:r>
                            <a:rPr lang="en-US" i="1">
                              <a:solidFill>
                                <a:schemeClr val="tx1">
                                  <a:lumMod val="50000"/>
                                </a:schemeClr>
                              </a:solidFill>
                              <a:latin typeface="Cambria Math" panose="02040503050406030204" pitchFamily="18" charset="0"/>
                            </a:rPr>
                            <m:t>𝑟</m:t>
                          </m:r>
                          <m:r>
                            <a:rPr lang="en-US" i="1">
                              <a:solidFill>
                                <a:schemeClr val="tx1">
                                  <a:lumMod val="50000"/>
                                </a:schemeClr>
                              </a:solidFill>
                              <a:latin typeface="Cambria Math" panose="02040503050406030204" pitchFamily="18" charset="0"/>
                            </a:rPr>
                            <m:t>2</m:t>
                          </m:r>
                        </m:sub>
                      </m:sSub>
                      <m:d>
                        <m:dPr>
                          <m:ctrlPr>
                            <a:rPr lang="en-US" i="1">
                              <a:solidFill>
                                <a:schemeClr val="tx1">
                                  <a:lumMod val="50000"/>
                                </a:schemeClr>
                              </a:solidFill>
                              <a:latin typeface="Cambria Math" panose="02040503050406030204" pitchFamily="18" charset="0"/>
                            </a:rPr>
                          </m:ctrlPr>
                        </m:dPr>
                        <m:e>
                          <m:r>
                            <a:rPr lang="en-US" i="1">
                              <a:solidFill>
                                <a:schemeClr val="tx1">
                                  <a:lumMod val="50000"/>
                                </a:schemeClr>
                              </a:solidFill>
                              <a:latin typeface="Cambria Math" panose="02040503050406030204" pitchFamily="18" charset="0"/>
                            </a:rPr>
                            <m:t>𝑗𝑘</m:t>
                          </m:r>
                        </m:e>
                      </m:d>
                      <m:r>
                        <a:rPr lang="en-US" i="1">
                          <a:solidFill>
                            <a:schemeClr val="tx1">
                              <a:lumMod val="50000"/>
                            </a:schemeClr>
                          </a:solidFill>
                          <a:latin typeface="Cambria Math" panose="02040503050406030204" pitchFamily="18" charset="0"/>
                        </a:rPr>
                        <m:t>−</m:t>
                      </m:r>
                      <m:sSub>
                        <m:sSubPr>
                          <m:ctrlPr>
                            <a:rPr lang="en-US" i="1">
                              <a:solidFill>
                                <a:schemeClr val="tx1">
                                  <a:lumMod val="50000"/>
                                </a:schemeClr>
                              </a:solidFill>
                              <a:latin typeface="Cambria Math" panose="02040503050406030204" pitchFamily="18" charset="0"/>
                            </a:rPr>
                          </m:ctrlPr>
                        </m:sSubPr>
                        <m:e>
                          <m:r>
                            <a:rPr lang="en-US" i="1">
                              <a:solidFill>
                                <a:schemeClr val="tx1">
                                  <a:lumMod val="50000"/>
                                </a:schemeClr>
                              </a:solidFill>
                              <a:latin typeface="Cambria Math" panose="02040503050406030204" pitchFamily="18" charset="0"/>
                            </a:rPr>
                            <m:t>𝐼</m:t>
                          </m:r>
                        </m:e>
                        <m:sub>
                          <m:r>
                            <a:rPr lang="en-US" i="1">
                              <a:solidFill>
                                <a:schemeClr val="tx1">
                                  <a:lumMod val="50000"/>
                                </a:schemeClr>
                              </a:solidFill>
                              <a:latin typeface="Cambria Math" panose="02040503050406030204" pitchFamily="18" charset="0"/>
                            </a:rPr>
                            <m:t>𝑟</m:t>
                          </m:r>
                          <m:r>
                            <a:rPr lang="en-US" i="1">
                              <a:solidFill>
                                <a:schemeClr val="tx1">
                                  <a:lumMod val="50000"/>
                                </a:schemeClr>
                              </a:solidFill>
                              <a:latin typeface="Cambria Math" charset="0"/>
                            </a:rPr>
                            <m:t>3</m:t>
                          </m:r>
                        </m:sub>
                      </m:sSub>
                      <m:d>
                        <m:dPr>
                          <m:ctrlPr>
                            <a:rPr lang="en-US" i="1">
                              <a:solidFill>
                                <a:schemeClr val="tx1">
                                  <a:lumMod val="50000"/>
                                </a:schemeClr>
                              </a:solidFill>
                              <a:latin typeface="Cambria Math" panose="02040503050406030204" pitchFamily="18" charset="0"/>
                            </a:rPr>
                          </m:ctrlPr>
                        </m:dPr>
                        <m:e>
                          <m:r>
                            <a:rPr lang="en-US" i="1">
                              <a:solidFill>
                                <a:schemeClr val="tx1">
                                  <a:lumMod val="50000"/>
                                </a:schemeClr>
                              </a:solidFill>
                              <a:latin typeface="Cambria Math" charset="0"/>
                            </a:rPr>
                            <m:t>𝑖</m:t>
                          </m:r>
                          <m:r>
                            <a:rPr lang="en-US" i="1">
                              <a:solidFill>
                                <a:schemeClr val="tx1">
                                  <a:lumMod val="50000"/>
                                </a:schemeClr>
                              </a:solidFill>
                              <a:latin typeface="Cambria Math" panose="02040503050406030204" pitchFamily="18" charset="0"/>
                            </a:rPr>
                            <m:t>𝑘</m:t>
                          </m:r>
                        </m:e>
                      </m:d>
                      <m:r>
                        <a:rPr lang="en-US" i="1">
                          <a:solidFill>
                            <a:schemeClr val="tx1">
                              <a:lumMod val="50000"/>
                            </a:schemeClr>
                          </a:solidFill>
                          <a:latin typeface="Cambria Math" panose="02040503050406030204" pitchFamily="18" charset="0"/>
                        </a:rPr>
                        <m:t>≤1</m:t>
                      </m:r>
                    </m:oMath>
                  </m:oMathPara>
                </a14:m>
                <a:endParaRPr lang="en-US" dirty="0">
                  <a:solidFill>
                    <a:schemeClr val="tx1">
                      <a:lumMod val="50000"/>
                    </a:schemeClr>
                  </a:solidFill>
                </a:endParaRPr>
              </a:p>
            </p:txBody>
          </p:sp>
        </mc:Choice>
        <mc:Fallback xmlns="">
          <p:sp>
            <p:nvSpPr>
              <p:cNvPr id="3" name="Content Placeholder 2">
                <a:extLst>
                  <a:ext uri="{FF2B5EF4-FFF2-40B4-BE49-F238E27FC236}">
                    <a16:creationId xmlns:a16="http://schemas.microsoft.com/office/drawing/2014/main" xmlns="" xmlns:a14="http://schemas.microsoft.com/office/drawing/2010/main" id="{F02C4E20-21E9-49F2-99C9-0CA78E0DF464}"/>
                  </a:ext>
                </a:extLst>
              </p:cNvPr>
              <p:cNvSpPr>
                <a:spLocks noGrp="1" noRot="1" noChangeAspect="1" noMove="1" noResize="1" noEditPoints="1" noAdjustHandles="1" noChangeArrowheads="1" noChangeShapeType="1" noTextEdit="1"/>
              </p:cNvSpPr>
              <p:nvPr>
                <p:ph idx="4294967295"/>
              </p:nvPr>
            </p:nvSpPr>
            <p:spPr>
              <a:xfrm>
                <a:off x="609600" y="1219200"/>
                <a:ext cx="8534400" cy="5181600"/>
              </a:xfrm>
              <a:blipFill rotWithShape="0">
                <a:blip r:embed="rId3"/>
                <a:stretch>
                  <a:fillRect l="-1000" t="-94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0CB617D-BD82-460A-81E8-D560F32C96B0}"/>
              </a:ext>
            </a:extLst>
          </p:cNvPr>
          <p:cNvSpPr txBox="1"/>
          <p:nvPr/>
        </p:nvSpPr>
        <p:spPr>
          <a:xfrm>
            <a:off x="6486972" y="3299511"/>
            <a:ext cx="128272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schemeClr val="tx1">
                    <a:lumMod val="50000"/>
                  </a:schemeClr>
                </a:solidFill>
              </a:rPr>
              <a:t>Uniqueness</a:t>
            </a:r>
          </a:p>
        </p:txBody>
      </p:sp>
      <p:sp>
        <p:nvSpPr>
          <p:cNvPr id="9" name="TextBox 8">
            <a:extLst>
              <a:ext uri="{FF2B5EF4-FFF2-40B4-BE49-F238E27FC236}">
                <a16:creationId xmlns:a16="http://schemas.microsoft.com/office/drawing/2014/main" id="{13C649FF-D4DE-4DDB-B1B8-730DA7C8DC8A}"/>
              </a:ext>
            </a:extLst>
          </p:cNvPr>
          <p:cNvSpPr txBox="1"/>
          <p:nvPr/>
        </p:nvSpPr>
        <p:spPr>
          <a:xfrm>
            <a:off x="6486972" y="4180924"/>
            <a:ext cx="120129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schemeClr val="tx1">
                    <a:lumMod val="50000"/>
                  </a:schemeClr>
                </a:solidFill>
              </a:rPr>
              <a:t>Transitivity</a:t>
            </a:r>
          </a:p>
        </p:txBody>
      </p:sp>
      <p:sp>
        <p:nvSpPr>
          <p:cNvPr id="7" name="Rectangle 6"/>
          <p:cNvSpPr/>
          <p:nvPr/>
        </p:nvSpPr>
        <p:spPr>
          <a:xfrm>
            <a:off x="5410200" y="2057400"/>
            <a:ext cx="849081"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2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graphicFrame>
        <p:nvGraphicFramePr>
          <p:cNvPr id="4" name="Chart 3"/>
          <p:cNvGraphicFramePr/>
          <p:nvPr>
            <p:extLst>
              <p:ext uri="{D42A27DB-BD31-4B8C-83A1-F6EECF244321}">
                <p14:modId xmlns:p14="http://schemas.microsoft.com/office/powerpoint/2010/main" val="381277313"/>
              </p:ext>
            </p:extLst>
          </p:nvPr>
        </p:nvGraphicFramePr>
        <p:xfrm>
          <a:off x="914400" y="990600"/>
          <a:ext cx="7761849" cy="5174566"/>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7848600" y="2971800"/>
            <a:ext cx="1241473" cy="609600"/>
            <a:chOff x="7848600" y="2971800"/>
            <a:chExt cx="1241473" cy="609600"/>
          </a:xfrm>
        </p:grpSpPr>
        <p:cxnSp>
          <p:nvCxnSpPr>
            <p:cNvPr id="6" name="Straight Arrow Connector 5"/>
            <p:cNvCxnSpPr/>
            <p:nvPr/>
          </p:nvCxnSpPr>
          <p:spPr>
            <a:xfrm flipV="1">
              <a:off x="7848600" y="2971800"/>
              <a:ext cx="0" cy="609600"/>
            </a:xfrm>
            <a:prstGeom prst="straightConnector1">
              <a:avLst/>
            </a:prstGeom>
            <a:ln w="38100">
              <a:solidFill>
                <a:schemeClr val="tx1">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81821" y="3091934"/>
              <a:ext cx="1108252" cy="369332"/>
            </a:xfrm>
            <a:prstGeom prst="rect">
              <a:avLst/>
            </a:prstGeom>
            <a:noFill/>
          </p:spPr>
          <p:txBody>
            <a:bodyPr wrap="none" rtlCol="0">
              <a:spAutoFit/>
            </a:bodyPr>
            <a:lstStyle/>
            <a:p>
              <a:r>
                <a:rPr lang="en-US">
                  <a:solidFill>
                    <a:srgbClr val="FF0000"/>
                  </a:solidFill>
                </a:rPr>
                <a:t>TemProb</a:t>
              </a:r>
              <a:endParaRPr lang="en-US" dirty="0">
                <a:solidFill>
                  <a:srgbClr val="FF0000"/>
                </a:solidFill>
              </a:endParaRPr>
            </a:p>
          </p:txBody>
        </p:sp>
      </p:grpSp>
      <p:sp>
        <p:nvSpPr>
          <p:cNvPr id="13" name="Rectangle 12"/>
          <p:cNvSpPr/>
          <p:nvPr/>
        </p:nvSpPr>
        <p:spPr>
          <a:xfrm>
            <a:off x="2133600" y="5715000"/>
            <a:ext cx="1219200" cy="304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429000" y="5715000"/>
            <a:ext cx="1447800" cy="3048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135978" y="3581400"/>
            <a:ext cx="2005677" cy="597932"/>
            <a:chOff x="7669378" y="2971800"/>
            <a:chExt cx="2005677" cy="597932"/>
          </a:xfrm>
        </p:grpSpPr>
        <p:cxnSp>
          <p:nvCxnSpPr>
            <p:cNvPr id="10" name="Straight Arrow Connector 9"/>
            <p:cNvCxnSpPr/>
            <p:nvPr/>
          </p:nvCxnSpPr>
          <p:spPr>
            <a:xfrm flipV="1">
              <a:off x="7848600" y="2971800"/>
              <a:ext cx="0" cy="228600"/>
            </a:xfrm>
            <a:prstGeom prst="straightConnector1">
              <a:avLst/>
            </a:prstGeom>
            <a:ln w="3175">
              <a:solidFill>
                <a:schemeClr val="tx1">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69378" y="3200400"/>
              <a:ext cx="2005677" cy="369332"/>
            </a:xfrm>
            <a:prstGeom prst="rect">
              <a:avLst/>
            </a:prstGeom>
            <a:noFill/>
          </p:spPr>
          <p:txBody>
            <a:bodyPr wrap="none" rtlCol="0">
              <a:spAutoFit/>
            </a:bodyPr>
            <a:lstStyle/>
            <a:p>
              <a:r>
                <a:rPr lang="en-US" dirty="0">
                  <a:solidFill>
                    <a:srgbClr val="FF0000"/>
                  </a:solidFill>
                </a:rPr>
                <a:t>Structure learning</a:t>
              </a:r>
            </a:p>
          </p:txBody>
        </p:sp>
      </p:grpSp>
      <p:sp>
        <p:nvSpPr>
          <p:cNvPr id="3" name="TextBox 2"/>
          <p:cNvSpPr txBox="1"/>
          <p:nvPr/>
        </p:nvSpPr>
        <p:spPr>
          <a:xfrm>
            <a:off x="1377243" y="6185948"/>
            <a:ext cx="6370462" cy="276999"/>
          </a:xfrm>
          <a:prstGeom prst="rect">
            <a:avLst/>
          </a:prstGeom>
          <a:noFill/>
        </p:spPr>
        <p:txBody>
          <a:bodyPr wrap="none" rtlCol="0">
            <a:spAutoFit/>
          </a:bodyPr>
          <a:lstStyle/>
          <a:p>
            <a:r>
              <a:rPr lang="en-US" sz="1200" i="1" dirty="0">
                <a:solidFill>
                  <a:schemeClr val="bg2"/>
                </a:solidFill>
              </a:rPr>
              <a:t>[CAEVO] Chambers </a:t>
            </a:r>
            <a:r>
              <a:rPr lang="en-US" sz="1200" i="1">
                <a:solidFill>
                  <a:schemeClr val="bg2"/>
                </a:solidFill>
              </a:rPr>
              <a:t>et al. </a:t>
            </a:r>
            <a:r>
              <a:rPr lang="en-US" sz="1200" i="1" dirty="0">
                <a:solidFill>
                  <a:schemeClr val="bg2"/>
                </a:solidFill>
              </a:rPr>
              <a:t>TACL2014. Dense event ordering with a multi-pass architecture.</a:t>
            </a:r>
          </a:p>
        </p:txBody>
      </p:sp>
    </p:spTree>
    <p:extLst>
      <p:ext uri="{BB962C8B-B14F-4D97-AF65-F5344CB8AC3E}">
        <p14:creationId xmlns:p14="http://schemas.microsoft.com/office/powerpoint/2010/main" val="106795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073B35-2F9A-6349-89EF-5B7F67203A7E}"/>
              </a:ext>
            </a:extLst>
          </p:cNvPr>
          <p:cNvSpPr txBox="1"/>
          <p:nvPr/>
        </p:nvSpPr>
        <p:spPr>
          <a:xfrm>
            <a:off x="676274" y="264467"/>
            <a:ext cx="6791326" cy="523220"/>
          </a:xfrm>
          <a:prstGeom prst="rect">
            <a:avLst/>
          </a:prstGeom>
          <a:noFill/>
        </p:spPr>
        <p:txBody>
          <a:bodyPr wrap="square" rtlCol="0">
            <a:spAutoFit/>
          </a:bodyPr>
          <a:lstStyle/>
          <a:p>
            <a:r>
              <a:rPr lang="en-US" sz="2800" cap="small" dirty="0">
                <a:solidFill>
                  <a:srgbClr val="A7001B"/>
                </a:solidFill>
                <a:latin typeface="Calibri" panose="020F0502020204030204" pitchFamily="34" charset="0"/>
                <a:ea typeface="+mj-ea"/>
                <a:cs typeface="Calibri" panose="020F0502020204030204" pitchFamily="34" charset="0"/>
              </a:rPr>
              <a:t>Understanding time in natural language</a:t>
            </a:r>
          </a:p>
        </p:txBody>
      </p:sp>
      <p:sp>
        <p:nvSpPr>
          <p:cNvPr id="13" name="TextBox 12">
            <a:extLst>
              <a:ext uri="{FF2B5EF4-FFF2-40B4-BE49-F238E27FC236}">
                <a16:creationId xmlns:a16="http://schemas.microsoft.com/office/drawing/2014/main" id="{E722C95D-5972-134C-B56C-148F3C45A894}"/>
              </a:ext>
            </a:extLst>
          </p:cNvPr>
          <p:cNvSpPr txBox="1"/>
          <p:nvPr/>
        </p:nvSpPr>
        <p:spPr>
          <a:xfrm>
            <a:off x="228600" y="1066800"/>
            <a:ext cx="6791326" cy="338554"/>
          </a:xfrm>
          <a:prstGeom prst="rect">
            <a:avLst/>
          </a:prstGeom>
          <a:noFill/>
        </p:spPr>
        <p:txBody>
          <a:bodyPr wrap="square" rtlCol="0">
            <a:spAutoFit/>
          </a:bodyPr>
          <a:lstStyle/>
          <a:p>
            <a:pPr marL="800100" lvl="1" indent="-342900">
              <a:spcBef>
                <a:spcPct val="20000"/>
              </a:spcBef>
              <a:buClr>
                <a:srgbClr val="400080"/>
              </a:buClr>
              <a:buSzPct val="65000"/>
              <a:buFont typeface="Wingdings" panose="05000000000000000000" pitchFamily="2" charset="2"/>
              <a:buChar char="q"/>
            </a:pPr>
            <a:r>
              <a:rPr lang="en-US" sz="1600" dirty="0">
                <a:solidFill>
                  <a:srgbClr val="400080"/>
                </a:solidFill>
                <a:latin typeface="Calibri" panose="020F0502020204030204" pitchFamily="34" charset="0"/>
                <a:cs typeface="Calibri" panose="020F0502020204030204" pitchFamily="34" charset="0"/>
              </a:rPr>
              <a:t>Structured learning</a:t>
            </a:r>
          </a:p>
        </p:txBody>
      </p:sp>
      <p:sp>
        <p:nvSpPr>
          <p:cNvPr id="14" name="TextBox 13">
            <a:extLst>
              <a:ext uri="{FF2B5EF4-FFF2-40B4-BE49-F238E27FC236}">
                <a16:creationId xmlns:a16="http://schemas.microsoft.com/office/drawing/2014/main" id="{C760D838-A07D-B048-8197-9AB5EC186A36}"/>
              </a:ext>
            </a:extLst>
          </p:cNvPr>
          <p:cNvSpPr txBox="1"/>
          <p:nvPr/>
        </p:nvSpPr>
        <p:spPr>
          <a:xfrm>
            <a:off x="228600" y="2434940"/>
            <a:ext cx="6791326" cy="338554"/>
          </a:xfrm>
          <a:prstGeom prst="rect">
            <a:avLst/>
          </a:prstGeom>
          <a:noFill/>
        </p:spPr>
        <p:txBody>
          <a:bodyPr wrap="square" rtlCol="0">
            <a:spAutoFit/>
          </a:bodyPr>
          <a:lstStyle/>
          <a:p>
            <a:pPr marL="800100" lvl="1" indent="-342900">
              <a:spcBef>
                <a:spcPct val="20000"/>
              </a:spcBef>
              <a:buClr>
                <a:srgbClr val="400080"/>
              </a:buClr>
              <a:buSzPct val="65000"/>
              <a:buFont typeface="Wingdings" panose="05000000000000000000" pitchFamily="2" charset="2"/>
              <a:buChar char="q"/>
            </a:pPr>
            <a:r>
              <a:rPr lang="en-US" sz="1600" dirty="0">
                <a:solidFill>
                  <a:srgbClr val="400080"/>
                </a:solidFill>
                <a:latin typeface="Calibri" panose="020F0502020204030204" pitchFamily="34" charset="0"/>
                <a:cs typeface="Calibri" panose="020F0502020204030204" pitchFamily="34" charset="0"/>
              </a:rPr>
              <a:t>Common sense</a:t>
            </a:r>
          </a:p>
        </p:txBody>
      </p:sp>
      <p:sp>
        <p:nvSpPr>
          <p:cNvPr id="15" name="TextBox 14">
            <a:extLst>
              <a:ext uri="{FF2B5EF4-FFF2-40B4-BE49-F238E27FC236}">
                <a16:creationId xmlns:a16="http://schemas.microsoft.com/office/drawing/2014/main" id="{A9AE9B84-EA9D-FB4D-90C0-E07934A5624A}"/>
              </a:ext>
            </a:extLst>
          </p:cNvPr>
          <p:cNvSpPr txBox="1"/>
          <p:nvPr/>
        </p:nvSpPr>
        <p:spPr>
          <a:xfrm>
            <a:off x="228600" y="3850826"/>
            <a:ext cx="6791326" cy="338554"/>
          </a:xfrm>
          <a:prstGeom prst="rect">
            <a:avLst/>
          </a:prstGeom>
          <a:noFill/>
        </p:spPr>
        <p:txBody>
          <a:bodyPr wrap="square" rtlCol="0">
            <a:spAutoFit/>
          </a:bodyPr>
          <a:lstStyle/>
          <a:p>
            <a:pPr marL="800100" lvl="1" indent="-342900">
              <a:spcBef>
                <a:spcPct val="20000"/>
              </a:spcBef>
              <a:buClr>
                <a:srgbClr val="400080"/>
              </a:buClr>
              <a:buSzPct val="65000"/>
              <a:buFont typeface="Wingdings" panose="05000000000000000000" pitchFamily="2" charset="2"/>
              <a:buChar char="q"/>
            </a:pPr>
            <a:r>
              <a:rPr lang="en-US" sz="1600" dirty="0">
                <a:solidFill>
                  <a:srgbClr val="400080"/>
                </a:solidFill>
                <a:latin typeface="Calibri" panose="020F0502020204030204" pitchFamily="34" charset="0"/>
                <a:cs typeface="Calibri" panose="020F0502020204030204" pitchFamily="34" charset="0"/>
              </a:rPr>
              <a:t>Data collection</a:t>
            </a:r>
          </a:p>
        </p:txBody>
      </p:sp>
      <p:sp>
        <p:nvSpPr>
          <p:cNvPr id="18" name="TextBox 17">
            <a:extLst>
              <a:ext uri="{FF2B5EF4-FFF2-40B4-BE49-F238E27FC236}">
                <a16:creationId xmlns:a16="http://schemas.microsoft.com/office/drawing/2014/main" id="{C3942C0A-E387-D447-B005-D0D8546B52A4}"/>
              </a:ext>
            </a:extLst>
          </p:cNvPr>
          <p:cNvSpPr txBox="1"/>
          <p:nvPr/>
        </p:nvSpPr>
        <p:spPr>
          <a:xfrm>
            <a:off x="228600" y="4183296"/>
            <a:ext cx="7553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b="1" dirty="0">
                <a:solidFill>
                  <a:srgbClr val="000080"/>
                </a:solidFill>
                <a:latin typeface="Calibri" panose="020F0502020204030204" pitchFamily="34" charset="0"/>
                <a:cs typeface="Calibri" panose="020F0502020204030204" pitchFamily="34" charset="0"/>
              </a:rPr>
              <a:t>A Multi-Axis Annotation Scheme for Event Temporal Relations (ACL’18)</a:t>
            </a:r>
            <a:endParaRPr lang="en-US" sz="1200" b="1" dirty="0">
              <a:solidFill>
                <a:srgbClr val="40008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38E5D957-D24E-D641-9C77-F53A934EE7F2}"/>
              </a:ext>
            </a:extLst>
          </p:cNvPr>
          <p:cNvSpPr txBox="1"/>
          <p:nvPr/>
        </p:nvSpPr>
        <p:spPr>
          <a:xfrm>
            <a:off x="228600" y="4603459"/>
            <a:ext cx="6791326" cy="338554"/>
          </a:xfrm>
          <a:prstGeom prst="rect">
            <a:avLst/>
          </a:prstGeom>
          <a:noFill/>
        </p:spPr>
        <p:txBody>
          <a:bodyPr wrap="square" rtlCol="0">
            <a:spAutoFit/>
          </a:bodyPr>
          <a:lstStyle/>
          <a:p>
            <a:pPr marL="800100" lvl="1" indent="-342900">
              <a:spcBef>
                <a:spcPct val="20000"/>
              </a:spcBef>
              <a:buClr>
                <a:srgbClr val="400080"/>
              </a:buClr>
              <a:buSzPct val="65000"/>
              <a:buFont typeface="Wingdings" panose="05000000000000000000" pitchFamily="2" charset="2"/>
              <a:buChar char="q"/>
            </a:pPr>
            <a:r>
              <a:rPr lang="en-US" sz="1600" dirty="0">
                <a:solidFill>
                  <a:srgbClr val="400080"/>
                </a:solidFill>
                <a:latin typeface="Calibri" panose="020F0502020204030204" pitchFamily="34" charset="0"/>
                <a:cs typeface="Calibri" panose="020F0502020204030204" pitchFamily="34" charset="0"/>
              </a:rPr>
              <a:t>Online demo</a:t>
            </a:r>
          </a:p>
        </p:txBody>
      </p:sp>
      <p:sp>
        <p:nvSpPr>
          <p:cNvPr id="20" name="TextBox 19">
            <a:extLst>
              <a:ext uri="{FF2B5EF4-FFF2-40B4-BE49-F238E27FC236}">
                <a16:creationId xmlns:a16="http://schemas.microsoft.com/office/drawing/2014/main" id="{C1A69E7B-68C2-5C43-ABE7-ED518D3F8F14}"/>
              </a:ext>
            </a:extLst>
          </p:cNvPr>
          <p:cNvSpPr txBox="1"/>
          <p:nvPr/>
        </p:nvSpPr>
        <p:spPr>
          <a:xfrm>
            <a:off x="228600" y="4935929"/>
            <a:ext cx="7553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dirty="0" err="1">
                <a:solidFill>
                  <a:srgbClr val="000080"/>
                </a:solidFill>
                <a:latin typeface="Calibri" panose="020F0502020204030204" pitchFamily="34" charset="0"/>
                <a:cs typeface="Calibri" panose="020F0502020204030204" pitchFamily="34" charset="0"/>
              </a:rPr>
              <a:t>CogCompTime</a:t>
            </a:r>
            <a:r>
              <a:rPr lang="en-US" sz="1200" dirty="0">
                <a:solidFill>
                  <a:srgbClr val="000080"/>
                </a:solidFill>
                <a:latin typeface="Calibri" panose="020F0502020204030204" pitchFamily="34" charset="0"/>
                <a:cs typeface="Calibri" panose="020F0502020204030204" pitchFamily="34" charset="0"/>
              </a:rPr>
              <a:t>: A Tool for Understanding Time in Natural Language Text (EMNLP’18)</a:t>
            </a:r>
            <a:endParaRPr lang="en-US" sz="1200" dirty="0">
              <a:solidFill>
                <a:srgbClr val="40008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4A2A2E0-A323-8D46-9546-B65E94CAFBBF}"/>
              </a:ext>
            </a:extLst>
          </p:cNvPr>
          <p:cNvSpPr txBox="1"/>
          <p:nvPr/>
        </p:nvSpPr>
        <p:spPr>
          <a:xfrm>
            <a:off x="228600" y="1342997"/>
            <a:ext cx="6791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b="1" dirty="0">
                <a:solidFill>
                  <a:srgbClr val="000080"/>
                </a:solidFill>
                <a:latin typeface="Calibri" panose="020F0502020204030204" pitchFamily="34" charset="0"/>
                <a:cs typeface="Calibri" panose="020F0502020204030204" pitchFamily="34" charset="0"/>
              </a:rPr>
              <a:t>A Structured Learning Approach to Temporal Relation Extraction (EMNLP’17)</a:t>
            </a:r>
            <a:endParaRPr lang="en-US" sz="1200" dirty="0">
              <a:solidFill>
                <a:srgbClr val="40008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ACD7C3C-A7A7-354A-9FDF-F4DE32924CA3}"/>
              </a:ext>
            </a:extLst>
          </p:cNvPr>
          <p:cNvSpPr txBox="1"/>
          <p:nvPr/>
        </p:nvSpPr>
        <p:spPr>
          <a:xfrm>
            <a:off x="228600" y="1778247"/>
            <a:ext cx="6791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dirty="0">
                <a:solidFill>
                  <a:srgbClr val="000080"/>
                </a:solidFill>
                <a:latin typeface="Calibri" panose="020F0502020204030204" pitchFamily="34" charset="0"/>
                <a:cs typeface="Calibri" panose="020F0502020204030204" pitchFamily="34" charset="0"/>
              </a:rPr>
              <a:t>Partial or Complete, That’s The Question (submitted to NAACL’19)</a:t>
            </a:r>
            <a:endParaRPr lang="en-US" sz="1200" dirty="0">
              <a:solidFill>
                <a:srgbClr val="400080"/>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866719DF-D00E-264F-A3FE-DA09D9AE111D}"/>
              </a:ext>
            </a:extLst>
          </p:cNvPr>
          <p:cNvSpPr txBox="1"/>
          <p:nvPr/>
        </p:nvSpPr>
        <p:spPr>
          <a:xfrm>
            <a:off x="228600" y="1556493"/>
            <a:ext cx="6791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dirty="0">
                <a:solidFill>
                  <a:srgbClr val="000080"/>
                </a:solidFill>
                <a:latin typeface="Calibri" panose="020F0502020204030204" pitchFamily="34" charset="0"/>
                <a:cs typeface="Calibri" panose="020F0502020204030204" pitchFamily="34" charset="0"/>
              </a:rPr>
              <a:t>Exploiting Partially Annotated Data in Temporal Relation Extraction (*SEM’18)</a:t>
            </a:r>
            <a:endParaRPr lang="en-US" sz="1200" dirty="0">
              <a:solidFill>
                <a:srgbClr val="400080"/>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B5BCB7F9-5119-984C-954D-32920FCC281B}"/>
              </a:ext>
            </a:extLst>
          </p:cNvPr>
          <p:cNvSpPr txBox="1"/>
          <p:nvPr/>
        </p:nvSpPr>
        <p:spPr>
          <a:xfrm>
            <a:off x="228600" y="1999846"/>
            <a:ext cx="6791326" cy="498598"/>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dirty="0">
                <a:solidFill>
                  <a:srgbClr val="000080"/>
                </a:solidFill>
                <a:latin typeface="Calibri" panose="020F0502020204030204" pitchFamily="34" charset="0"/>
                <a:cs typeface="Calibri" panose="020F0502020204030204" pitchFamily="34" charset="0"/>
              </a:rPr>
              <a:t>An End-to-end Temporal Relation Extractor (submitted to NAACL’19)</a:t>
            </a:r>
          </a:p>
          <a:p>
            <a:pPr marL="800100" lvl="1" indent="-342900">
              <a:spcBef>
                <a:spcPct val="20000"/>
              </a:spcBef>
              <a:buClr>
                <a:srgbClr val="400080"/>
              </a:buClr>
              <a:buSzPct val="65000"/>
              <a:buFont typeface="Wingdings" pitchFamily="2" charset="2"/>
              <a:buChar char="v"/>
            </a:pPr>
            <a:endParaRPr lang="en-US" sz="1200" dirty="0">
              <a:solidFill>
                <a:srgbClr val="400080"/>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1972ACBF-4972-9F45-8861-B28FAF316C55}"/>
              </a:ext>
            </a:extLst>
          </p:cNvPr>
          <p:cNvSpPr txBox="1"/>
          <p:nvPr/>
        </p:nvSpPr>
        <p:spPr>
          <a:xfrm>
            <a:off x="228600" y="2697587"/>
            <a:ext cx="8077200"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b="1" dirty="0">
                <a:solidFill>
                  <a:srgbClr val="000080"/>
                </a:solidFill>
                <a:latin typeface="Calibri" panose="020F0502020204030204" pitchFamily="34" charset="0"/>
                <a:cs typeface="Calibri" panose="020F0502020204030204" pitchFamily="34" charset="0"/>
              </a:rPr>
              <a:t>Improving Temporal Relation Extraction with a Globally Acquired Statistical Resource</a:t>
            </a:r>
            <a:r>
              <a:rPr lang="en-US" sz="1200" dirty="0">
                <a:solidFill>
                  <a:srgbClr val="000080"/>
                </a:solidFill>
                <a:latin typeface="Calibri" panose="020F0502020204030204" pitchFamily="34" charset="0"/>
                <a:cs typeface="Calibri" panose="020F0502020204030204" pitchFamily="34" charset="0"/>
              </a:rPr>
              <a:t> </a:t>
            </a:r>
            <a:r>
              <a:rPr lang="en-US" sz="1200" b="1" dirty="0">
                <a:solidFill>
                  <a:srgbClr val="000080"/>
                </a:solidFill>
                <a:latin typeface="Calibri" panose="020F0502020204030204" pitchFamily="34" charset="0"/>
                <a:cs typeface="Calibri" panose="020F0502020204030204" pitchFamily="34" charset="0"/>
              </a:rPr>
              <a:t>(NAACL’18)</a:t>
            </a:r>
          </a:p>
        </p:txBody>
      </p:sp>
      <p:sp>
        <p:nvSpPr>
          <p:cNvPr id="24" name="TextBox 23">
            <a:extLst>
              <a:ext uri="{FF2B5EF4-FFF2-40B4-BE49-F238E27FC236}">
                <a16:creationId xmlns:a16="http://schemas.microsoft.com/office/drawing/2014/main" id="{A44EB503-E53D-8F44-B23D-6EF180C8F3B7}"/>
              </a:ext>
            </a:extLst>
          </p:cNvPr>
          <p:cNvSpPr txBox="1"/>
          <p:nvPr/>
        </p:nvSpPr>
        <p:spPr>
          <a:xfrm>
            <a:off x="228600" y="3135706"/>
            <a:ext cx="7553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dirty="0">
                <a:solidFill>
                  <a:srgbClr val="000080"/>
                </a:solidFill>
                <a:latin typeface="Calibri" panose="020F0502020204030204" pitchFamily="34" charset="0"/>
                <a:cs typeface="Calibri" panose="020F0502020204030204" pitchFamily="34" charset="0"/>
              </a:rPr>
              <a:t>A Question Answering Benchmark for Temporal Common-sense (submitted to NAACL’19)</a:t>
            </a:r>
          </a:p>
        </p:txBody>
      </p:sp>
      <p:sp>
        <p:nvSpPr>
          <p:cNvPr id="25" name="TextBox 24">
            <a:extLst>
              <a:ext uri="{FF2B5EF4-FFF2-40B4-BE49-F238E27FC236}">
                <a16:creationId xmlns:a16="http://schemas.microsoft.com/office/drawing/2014/main" id="{47F3BC78-3B69-3341-A3C9-30FE7DEDF834}"/>
              </a:ext>
            </a:extLst>
          </p:cNvPr>
          <p:cNvSpPr txBox="1"/>
          <p:nvPr/>
        </p:nvSpPr>
        <p:spPr>
          <a:xfrm>
            <a:off x="228600" y="2918279"/>
            <a:ext cx="6791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dirty="0">
                <a:solidFill>
                  <a:srgbClr val="000080"/>
                </a:solidFill>
                <a:latin typeface="Calibri" panose="020F0502020204030204" pitchFamily="34" charset="0"/>
                <a:cs typeface="Calibri" panose="020F0502020204030204" pitchFamily="34" charset="0"/>
              </a:rPr>
              <a:t>Joint Reasoning for Temporal and Causal Relations (ACL’18)</a:t>
            </a:r>
          </a:p>
        </p:txBody>
      </p:sp>
      <p:sp>
        <p:nvSpPr>
          <p:cNvPr id="26" name="TextBox 25">
            <a:extLst>
              <a:ext uri="{FF2B5EF4-FFF2-40B4-BE49-F238E27FC236}">
                <a16:creationId xmlns:a16="http://schemas.microsoft.com/office/drawing/2014/main" id="{5BBB7F20-0FF2-2343-9A6A-098423E78CEF}"/>
              </a:ext>
            </a:extLst>
          </p:cNvPr>
          <p:cNvSpPr txBox="1"/>
          <p:nvPr/>
        </p:nvSpPr>
        <p:spPr>
          <a:xfrm>
            <a:off x="228600" y="3363746"/>
            <a:ext cx="6791326" cy="276999"/>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sz="1200" dirty="0" err="1">
                <a:solidFill>
                  <a:srgbClr val="000080"/>
                </a:solidFill>
                <a:latin typeface="Calibri" panose="020F0502020204030204" pitchFamily="34" charset="0"/>
                <a:cs typeface="Calibri" panose="020F0502020204030204" pitchFamily="34" charset="0"/>
              </a:rPr>
              <a:t>KnowSemLM</a:t>
            </a:r>
            <a:r>
              <a:rPr lang="en-US" sz="1200" dirty="0">
                <a:solidFill>
                  <a:srgbClr val="000080"/>
                </a:solidFill>
                <a:latin typeface="Calibri" panose="020F0502020204030204" pitchFamily="34" charset="0"/>
                <a:cs typeface="Calibri" panose="020F0502020204030204" pitchFamily="34" charset="0"/>
              </a:rPr>
              <a:t>: A Knowledge Infused Semantic Language Model (submitted to TACL)</a:t>
            </a:r>
          </a:p>
        </p:txBody>
      </p:sp>
    </p:spTree>
    <p:extLst>
      <p:ext uri="{BB962C8B-B14F-4D97-AF65-F5344CB8AC3E}">
        <p14:creationId xmlns:p14="http://schemas.microsoft.com/office/powerpoint/2010/main" val="2807452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alphaModFix amt="3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tretch>
            <a:fillRect/>
          </a:stretch>
        </p:blipFill>
        <p:spPr>
          <a:xfrm>
            <a:off x="0" y="14140"/>
            <a:ext cx="9144000" cy="6093228"/>
          </a:xfrm>
          <a:prstGeom prst="rect">
            <a:avLst/>
          </a:prstGeom>
        </p:spPr>
      </p:pic>
      <p:cxnSp>
        <p:nvCxnSpPr>
          <p:cNvPr id="4" name="Straight Connector 3">
            <a:extLst>
              <a:ext uri="{FF2B5EF4-FFF2-40B4-BE49-F238E27FC236}">
                <a16:creationId xmlns:a16="http://schemas.microsoft.com/office/drawing/2014/main" id="{05DACFE0-B225-C448-A3CC-A862D4CEDCB5}"/>
              </a:ext>
            </a:extLst>
          </p:cNvPr>
          <p:cNvCxnSpPr/>
          <p:nvPr/>
        </p:nvCxnSpPr>
        <p:spPr>
          <a:xfrm>
            <a:off x="762000" y="2493117"/>
            <a:ext cx="2590800" cy="0"/>
          </a:xfrm>
          <a:prstGeom prst="line">
            <a:avLst/>
          </a:prstGeom>
          <a:ln w="19050">
            <a:solidFill>
              <a:srgbClr val="A7001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C1F0397-1BBB-EF4C-838D-EF49DEC002D7}"/>
              </a:ext>
            </a:extLst>
          </p:cNvPr>
          <p:cNvSpPr txBox="1"/>
          <p:nvPr/>
        </p:nvSpPr>
        <p:spPr>
          <a:xfrm>
            <a:off x="228600" y="1491449"/>
            <a:ext cx="8534400" cy="1015663"/>
          </a:xfrm>
          <a:prstGeom prst="rect">
            <a:avLst/>
          </a:prstGeom>
          <a:noFill/>
        </p:spPr>
        <p:txBody>
          <a:bodyPr wrap="square" rtlCol="0">
            <a:spAutoFit/>
          </a:bodyPr>
          <a:lstStyle/>
          <a:p>
            <a:pPr lvl="1">
              <a:spcBef>
                <a:spcPct val="20000"/>
              </a:spcBef>
              <a:buClr>
                <a:srgbClr val="400080"/>
              </a:buClr>
              <a:buSzPct val="65000"/>
            </a:pPr>
            <a:r>
              <a:rPr lang="en-US" sz="6000" cap="small" dirty="0">
                <a:solidFill>
                  <a:srgbClr val="A7001B"/>
                </a:solidFill>
                <a:latin typeface="Calibri" panose="020F0502020204030204" pitchFamily="34" charset="0"/>
                <a:ea typeface="+mj-ea"/>
                <a:cs typeface="Calibri" panose="020F0502020204030204" pitchFamily="34" charset="0"/>
              </a:rPr>
              <a:t>Part III</a:t>
            </a:r>
          </a:p>
        </p:txBody>
      </p:sp>
      <p:sp>
        <p:nvSpPr>
          <p:cNvPr id="10" name="TextBox 9">
            <a:extLst>
              <a:ext uri="{FF2B5EF4-FFF2-40B4-BE49-F238E27FC236}">
                <a16:creationId xmlns:a16="http://schemas.microsoft.com/office/drawing/2014/main" id="{AE80B62C-79B2-3C41-AC14-FB0D9AB3CC2D}"/>
              </a:ext>
            </a:extLst>
          </p:cNvPr>
          <p:cNvSpPr txBox="1"/>
          <p:nvPr/>
        </p:nvSpPr>
        <p:spPr>
          <a:xfrm>
            <a:off x="206829" y="2434939"/>
            <a:ext cx="6791326" cy="1015663"/>
          </a:xfrm>
          <a:prstGeom prst="rect">
            <a:avLst/>
          </a:prstGeom>
          <a:noFill/>
        </p:spPr>
        <p:txBody>
          <a:bodyPr wrap="square" rtlCol="0">
            <a:spAutoFit/>
          </a:bodyPr>
          <a:lstStyle/>
          <a:p>
            <a:pPr lvl="1">
              <a:spcBef>
                <a:spcPct val="20000"/>
              </a:spcBef>
              <a:buClr>
                <a:srgbClr val="400080"/>
              </a:buClr>
              <a:buSzPct val="65000"/>
            </a:pPr>
            <a:r>
              <a:rPr lang="en-US" sz="6000" cap="small" dirty="0">
                <a:solidFill>
                  <a:srgbClr val="A7001B"/>
                </a:solidFill>
                <a:latin typeface="Calibri" panose="020F0502020204030204" pitchFamily="34" charset="0"/>
                <a:ea typeface="+mj-ea"/>
                <a:cs typeface="Calibri" panose="020F0502020204030204" pitchFamily="34" charset="0"/>
              </a:rPr>
              <a:t>Data collection</a:t>
            </a:r>
          </a:p>
        </p:txBody>
      </p:sp>
      <p:sp>
        <p:nvSpPr>
          <p:cNvPr id="11" name="TextBox 10">
            <a:extLst>
              <a:ext uri="{FF2B5EF4-FFF2-40B4-BE49-F238E27FC236}">
                <a16:creationId xmlns:a16="http://schemas.microsoft.com/office/drawing/2014/main" id="{B32C936F-E79D-E84C-9307-0DC95C178784}"/>
              </a:ext>
            </a:extLst>
          </p:cNvPr>
          <p:cNvSpPr txBox="1"/>
          <p:nvPr/>
        </p:nvSpPr>
        <p:spPr>
          <a:xfrm>
            <a:off x="-228600" y="3804400"/>
            <a:ext cx="8272463" cy="369332"/>
          </a:xfrm>
          <a:prstGeom prst="rect">
            <a:avLst/>
          </a:prstGeom>
          <a:noFill/>
        </p:spPr>
        <p:txBody>
          <a:bodyPr wrap="square" rtlCol="0">
            <a:spAutoFit/>
          </a:bodyPr>
          <a:lstStyle/>
          <a:p>
            <a:pPr marL="1257300" lvl="2" indent="-342900">
              <a:spcBef>
                <a:spcPct val="20000"/>
              </a:spcBef>
              <a:buClr>
                <a:srgbClr val="400080"/>
              </a:buClr>
              <a:buSzPct val="65000"/>
              <a:buFont typeface="Wingdings" pitchFamily="2" charset="2"/>
              <a:buChar char="v"/>
            </a:pPr>
            <a:r>
              <a:rPr lang="en-US" b="1" dirty="0">
                <a:solidFill>
                  <a:srgbClr val="000080"/>
                </a:solidFill>
                <a:latin typeface="Calibri" panose="020F0502020204030204" pitchFamily="34" charset="0"/>
                <a:cs typeface="Calibri" panose="020F0502020204030204" pitchFamily="34" charset="0"/>
              </a:rPr>
              <a:t>A Multi-Axis Annotation Scheme for Event Temporal Relations (ACL’18)</a:t>
            </a:r>
          </a:p>
        </p:txBody>
      </p:sp>
      <p:sp>
        <p:nvSpPr>
          <p:cNvPr id="7" name="TextBox 6">
            <a:extLst>
              <a:ext uri="{FF2B5EF4-FFF2-40B4-BE49-F238E27FC236}">
                <a16:creationId xmlns:a16="http://schemas.microsoft.com/office/drawing/2014/main" id="{2C1F0397-1BBB-EF4C-838D-EF49DEC002D7}"/>
              </a:ext>
            </a:extLst>
          </p:cNvPr>
          <p:cNvSpPr txBox="1"/>
          <p:nvPr/>
        </p:nvSpPr>
        <p:spPr>
          <a:xfrm>
            <a:off x="228600" y="685800"/>
            <a:ext cx="8534400" cy="1015663"/>
          </a:xfrm>
          <a:prstGeom prst="rect">
            <a:avLst/>
          </a:prstGeom>
          <a:noFill/>
        </p:spPr>
        <p:txBody>
          <a:bodyPr wrap="square" rtlCol="0">
            <a:spAutoFit/>
          </a:bodyPr>
          <a:lstStyle/>
          <a:p>
            <a:pPr lvl="1">
              <a:spcBef>
                <a:spcPct val="20000"/>
              </a:spcBef>
              <a:buClr>
                <a:srgbClr val="400080"/>
              </a:buClr>
              <a:buSzPct val="65000"/>
            </a:pPr>
            <a:r>
              <a:rPr lang="en-US" sz="6000" cap="small" dirty="0">
                <a:solidFill>
                  <a:srgbClr val="A7001B"/>
                </a:solidFill>
                <a:latin typeface="Calibri" panose="020F0502020204030204" pitchFamily="34" charset="0"/>
                <a:ea typeface="+mj-ea"/>
                <a:cs typeface="Calibri" panose="020F0502020204030204" pitchFamily="34" charset="0"/>
              </a:rPr>
              <a:t>Ph.D. Thesis Research</a:t>
            </a:r>
          </a:p>
        </p:txBody>
      </p:sp>
    </p:spTree>
    <p:extLst>
      <p:ext uri="{BB962C8B-B14F-4D97-AF65-F5344CB8AC3E}">
        <p14:creationId xmlns:p14="http://schemas.microsoft.com/office/powerpoint/2010/main" val="2079175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317546" y="1444335"/>
            <a:ext cx="4191000" cy="5105400"/>
          </a:xfrm>
          <a:prstGeom prst="roundRect">
            <a:avLst/>
          </a:prstGeom>
          <a:solidFill>
            <a:schemeClr val="bg1">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634222" y="1444335"/>
            <a:ext cx="4191000" cy="5105400"/>
          </a:xfrm>
          <a:prstGeom prst="roundRect">
            <a:avLst/>
          </a:prstGeom>
          <a:solidFill>
            <a:schemeClr val="bg1">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4294967295"/>
          </p:nvPr>
        </p:nvSpPr>
        <p:spPr>
          <a:xfrm>
            <a:off x="6746716" y="2301272"/>
            <a:ext cx="1905000" cy="3781581"/>
          </a:xfrm>
          <a:prstGeom prst="rect">
            <a:avLst/>
          </a:prstGeom>
        </p:spPr>
        <p:txBody>
          <a:bodyPr numCol="1"/>
          <a:lstStyle/>
          <a:p>
            <a:r>
              <a:rPr lang="en-US" sz="2000" dirty="0">
                <a:latin typeface="Calibri" charset="0"/>
                <a:ea typeface="Calibri" charset="0"/>
                <a:cs typeface="Calibri" charset="0"/>
              </a:rPr>
              <a:t>EMNLP17</a:t>
            </a:r>
          </a:p>
          <a:p>
            <a:r>
              <a:rPr lang="en-US" sz="2000" dirty="0">
                <a:latin typeface="Calibri" charset="0"/>
                <a:ea typeface="Calibri" charset="0"/>
                <a:cs typeface="Calibri" charset="0"/>
              </a:rPr>
              <a:t>NAACL’18</a:t>
            </a:r>
          </a:p>
          <a:p>
            <a:r>
              <a:rPr lang="en-US" sz="2000" dirty="0">
                <a:latin typeface="Calibri" charset="0"/>
                <a:ea typeface="Calibri" charset="0"/>
                <a:cs typeface="Calibri" charset="0"/>
              </a:rPr>
              <a:t>*SEM’18</a:t>
            </a:r>
          </a:p>
          <a:p>
            <a:r>
              <a:rPr lang="en-US" sz="2000" dirty="0">
                <a:latin typeface="Calibri" charset="0"/>
                <a:ea typeface="Calibri" charset="0"/>
                <a:cs typeface="Calibri" charset="0"/>
              </a:rPr>
              <a:t>LREC’18</a:t>
            </a:r>
          </a:p>
          <a:p>
            <a:r>
              <a:rPr lang="en-US" sz="2000" dirty="0">
                <a:latin typeface="Calibri" charset="0"/>
                <a:ea typeface="Calibri" charset="0"/>
                <a:cs typeface="Calibri" charset="0"/>
              </a:rPr>
              <a:t>ACL’18 x 2</a:t>
            </a:r>
          </a:p>
          <a:p>
            <a:r>
              <a:rPr lang="en-US" sz="2000" dirty="0">
                <a:latin typeface="Calibri" charset="0"/>
                <a:ea typeface="Calibri" charset="0"/>
                <a:cs typeface="Calibri" charset="0"/>
              </a:rPr>
              <a:t>EMNLP’18</a:t>
            </a:r>
          </a:p>
          <a:p>
            <a:r>
              <a:rPr lang="en-US" sz="2000" i="1" dirty="0">
                <a:latin typeface="Calibri" charset="0"/>
                <a:ea typeface="Calibri" charset="0"/>
                <a:cs typeface="Calibri" charset="0"/>
              </a:rPr>
              <a:t>NAACL’19 x 3*</a:t>
            </a:r>
          </a:p>
          <a:p>
            <a:r>
              <a:rPr lang="en-US" sz="2000" i="1" dirty="0">
                <a:latin typeface="Calibri" charset="0"/>
                <a:ea typeface="Calibri" charset="0"/>
                <a:cs typeface="Calibri" charset="0"/>
              </a:rPr>
              <a:t>TACL’19*</a:t>
            </a:r>
          </a:p>
          <a:p>
            <a:r>
              <a:rPr lang="en-US" sz="2000" i="1" dirty="0">
                <a:latin typeface="Calibri" charset="0"/>
                <a:ea typeface="Calibri" charset="0"/>
                <a:cs typeface="Calibri" charset="0"/>
              </a:rPr>
              <a:t>ISIT’19*</a:t>
            </a:r>
          </a:p>
        </p:txBody>
      </p:sp>
      <p:sp>
        <p:nvSpPr>
          <p:cNvPr id="4" name="Content Placeholder 3"/>
          <p:cNvSpPr>
            <a:spLocks noGrp="1"/>
          </p:cNvSpPr>
          <p:nvPr>
            <p:ph sz="half" idx="4294967295"/>
          </p:nvPr>
        </p:nvSpPr>
        <p:spPr>
          <a:xfrm>
            <a:off x="563003" y="2314418"/>
            <a:ext cx="2057400" cy="3476782"/>
          </a:xfrm>
          <a:prstGeom prst="rect">
            <a:avLst/>
          </a:prstGeom>
        </p:spPr>
        <p:txBody>
          <a:bodyPr/>
          <a:lstStyle/>
          <a:p>
            <a:r>
              <a:rPr lang="en-US" sz="2000" dirty="0">
                <a:latin typeface="Calibri" charset="0"/>
                <a:ea typeface="Calibri" charset="0"/>
                <a:cs typeface="Calibri" charset="0"/>
              </a:rPr>
              <a:t>IEEE SPL’13</a:t>
            </a:r>
          </a:p>
          <a:p>
            <a:r>
              <a:rPr lang="en-US" sz="2000" dirty="0">
                <a:latin typeface="Calibri" charset="0"/>
                <a:ea typeface="Calibri" charset="0"/>
                <a:cs typeface="Calibri" charset="0"/>
              </a:rPr>
              <a:t>IEEE EMBC’14</a:t>
            </a:r>
          </a:p>
          <a:p>
            <a:r>
              <a:rPr lang="en-US" sz="2000" dirty="0">
                <a:latin typeface="Calibri" charset="0"/>
                <a:ea typeface="Calibri" charset="0"/>
                <a:cs typeface="Calibri" charset="0"/>
              </a:rPr>
              <a:t>ISMRM14</a:t>
            </a:r>
          </a:p>
          <a:p>
            <a:r>
              <a:rPr lang="en-US" sz="2000" dirty="0">
                <a:latin typeface="Calibri" charset="0"/>
                <a:ea typeface="Calibri" charset="0"/>
                <a:cs typeface="Calibri" charset="0"/>
              </a:rPr>
              <a:t>IEEE ISBI’15</a:t>
            </a:r>
          </a:p>
          <a:p>
            <a:r>
              <a:rPr lang="en-US" sz="2000" dirty="0">
                <a:latin typeface="Calibri" charset="0"/>
                <a:ea typeface="Calibri" charset="0"/>
                <a:cs typeface="Calibri" charset="0"/>
              </a:rPr>
              <a:t>ISMRM’15</a:t>
            </a:r>
          </a:p>
          <a:p>
            <a:r>
              <a:rPr lang="en-US" sz="2000" dirty="0">
                <a:latin typeface="Calibri" charset="0"/>
                <a:ea typeface="Calibri" charset="0"/>
                <a:cs typeface="Calibri" charset="0"/>
              </a:rPr>
              <a:t>ISMRM’16 x 3</a:t>
            </a:r>
          </a:p>
          <a:p>
            <a:r>
              <a:rPr lang="en-US" sz="2000" dirty="0">
                <a:latin typeface="Calibri" charset="0"/>
                <a:ea typeface="Calibri" charset="0"/>
                <a:cs typeface="Calibri" charset="0"/>
              </a:rPr>
              <a:t>MRM’17</a:t>
            </a:r>
          </a:p>
          <a:p>
            <a:r>
              <a:rPr lang="en-US" sz="2000" dirty="0">
                <a:latin typeface="Calibri" charset="0"/>
                <a:ea typeface="Calibri" charset="0"/>
                <a:cs typeface="Calibri" charset="0"/>
              </a:rPr>
              <a:t>IEEE TBME’17</a:t>
            </a:r>
          </a:p>
          <a:p>
            <a:endParaRPr lang="en-US" sz="2000" dirty="0">
              <a:latin typeface="Calibri" charset="0"/>
              <a:ea typeface="Calibri" charset="0"/>
              <a:cs typeface="Calibri" charset="0"/>
            </a:endParaRPr>
          </a:p>
        </p:txBody>
      </p:sp>
      <p:pic>
        <p:nvPicPr>
          <p:cNvPr id="11" name="Picture 10"/>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620403" y="3997035"/>
            <a:ext cx="1371600" cy="1181100"/>
          </a:xfrm>
          <a:prstGeom prst="rect">
            <a:avLst/>
          </a:prstGeom>
        </p:spPr>
      </p:pic>
      <p:pic>
        <p:nvPicPr>
          <p:cNvPr id="12" name="Picture 11"/>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267543" y="2314418"/>
            <a:ext cx="1371600" cy="1181100"/>
          </a:xfrm>
          <a:prstGeom prst="rect">
            <a:avLst/>
          </a:prstGeom>
        </p:spPr>
      </p:pic>
      <p:sp>
        <p:nvSpPr>
          <p:cNvPr id="14" name="TextBox 13"/>
          <p:cNvSpPr txBox="1"/>
          <p:nvPr/>
        </p:nvSpPr>
        <p:spPr>
          <a:xfrm>
            <a:off x="3583589" y="301578"/>
            <a:ext cx="1976823" cy="461665"/>
          </a:xfrm>
          <a:prstGeom prst="rect">
            <a:avLst/>
          </a:prstGeom>
          <a:noFill/>
        </p:spPr>
        <p:txBody>
          <a:bodyPr wrap="none" rtlCol="0">
            <a:spAutoFit/>
          </a:bodyPr>
          <a:lstStyle/>
          <a:p>
            <a:r>
              <a:rPr lang="en-US" sz="2400" b="1" u="sng" dirty="0">
                <a:latin typeface="Century Gothic" panose="020B0502020202020204" pitchFamily="34" charset="0"/>
              </a:rPr>
              <a:t>Publications</a:t>
            </a:r>
          </a:p>
        </p:txBody>
      </p:sp>
      <p:sp>
        <p:nvSpPr>
          <p:cNvPr id="15" name="TextBox 14"/>
          <p:cNvSpPr txBox="1"/>
          <p:nvPr/>
        </p:nvSpPr>
        <p:spPr>
          <a:xfrm>
            <a:off x="5807071" y="1628617"/>
            <a:ext cx="2101857" cy="400110"/>
          </a:xfrm>
          <a:prstGeom prst="rect">
            <a:avLst/>
          </a:prstGeom>
          <a:noFill/>
        </p:spPr>
        <p:txBody>
          <a:bodyPr wrap="none" rtlCol="0">
            <a:spAutoFit/>
          </a:bodyPr>
          <a:lstStyle/>
          <a:p>
            <a:r>
              <a:rPr lang="en-US" sz="2000" b="1" dirty="0">
                <a:latin typeface="Century Gothic" panose="020B0502020202020204" pitchFamily="34" charset="0"/>
              </a:rPr>
              <a:t>Topic: NLP &amp; ML</a:t>
            </a:r>
          </a:p>
        </p:txBody>
      </p:sp>
      <p:sp>
        <p:nvSpPr>
          <p:cNvPr id="16" name="Rectangle 15"/>
          <p:cNvSpPr/>
          <p:nvPr/>
        </p:nvSpPr>
        <p:spPr>
          <a:xfrm>
            <a:off x="851400" y="1620733"/>
            <a:ext cx="3140603" cy="400110"/>
          </a:xfrm>
          <a:prstGeom prst="rect">
            <a:avLst/>
          </a:prstGeom>
        </p:spPr>
        <p:txBody>
          <a:bodyPr wrap="none">
            <a:spAutoFit/>
          </a:bodyPr>
          <a:lstStyle/>
          <a:p>
            <a:r>
              <a:rPr lang="en-US" sz="2000" b="1">
                <a:latin typeface="Century Gothic" panose="020B0502020202020204" pitchFamily="34" charset="0"/>
              </a:rPr>
              <a:t>Topic: Signal </a:t>
            </a:r>
            <a:r>
              <a:rPr lang="en-US" sz="2000" b="1" dirty="0">
                <a:latin typeface="Century Gothic" panose="020B0502020202020204" pitchFamily="34" charset="0"/>
              </a:rPr>
              <a:t>Processing</a:t>
            </a:r>
          </a:p>
        </p:txBody>
      </p:sp>
      <p:pic>
        <p:nvPicPr>
          <p:cNvPr id="17" name="Picture 16"/>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267543" y="3997035"/>
            <a:ext cx="1371600" cy="1181100"/>
          </a:xfrm>
          <a:prstGeom prst="rect">
            <a:avLst/>
          </a:prstGeom>
        </p:spPr>
      </p:pic>
      <p:pic>
        <p:nvPicPr>
          <p:cNvPr id="21" name="Picture 20"/>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620403" y="2314418"/>
            <a:ext cx="1371600" cy="1181100"/>
          </a:xfrm>
          <a:prstGeom prst="rect">
            <a:avLst/>
          </a:prstGeom>
        </p:spPr>
      </p:pic>
      <p:sp>
        <p:nvSpPr>
          <p:cNvPr id="22" name="TextBox 21"/>
          <p:cNvSpPr txBox="1"/>
          <p:nvPr/>
        </p:nvSpPr>
        <p:spPr>
          <a:xfrm>
            <a:off x="5911778" y="6069652"/>
            <a:ext cx="1784463" cy="338554"/>
          </a:xfrm>
          <a:prstGeom prst="rect">
            <a:avLst/>
          </a:prstGeom>
          <a:noFill/>
        </p:spPr>
        <p:txBody>
          <a:bodyPr wrap="none" rtlCol="0">
            <a:spAutoFit/>
          </a:bodyPr>
          <a:lstStyle/>
          <a:p>
            <a:r>
              <a:rPr lang="en-US" sz="1600" i="1" dirty="0">
                <a:latin typeface="Calibri" charset="0"/>
                <a:ea typeface="Calibri" charset="0"/>
                <a:cs typeface="Calibri" charset="0"/>
              </a:rPr>
              <a:t>* under submission</a:t>
            </a:r>
          </a:p>
        </p:txBody>
      </p:sp>
      <p:sp>
        <p:nvSpPr>
          <p:cNvPr id="2" name="TextBox 1"/>
          <p:cNvSpPr txBox="1"/>
          <p:nvPr/>
        </p:nvSpPr>
        <p:spPr>
          <a:xfrm>
            <a:off x="6857999" y="6567543"/>
            <a:ext cx="2196435" cy="261610"/>
          </a:xfrm>
          <a:prstGeom prst="rect">
            <a:avLst/>
          </a:prstGeom>
          <a:noFill/>
        </p:spPr>
        <p:txBody>
          <a:bodyPr wrap="none" rtlCol="0">
            <a:spAutoFit/>
          </a:bodyPr>
          <a:lstStyle/>
          <a:p>
            <a:r>
              <a:rPr lang="en-US" sz="1100" i="1" dirty="0"/>
              <a:t>Icon credits to The Noun Project</a:t>
            </a:r>
          </a:p>
        </p:txBody>
      </p:sp>
    </p:spTree>
    <p:extLst>
      <p:ext uri="{BB962C8B-B14F-4D97-AF65-F5344CB8AC3E}">
        <p14:creationId xmlns:p14="http://schemas.microsoft.com/office/powerpoint/2010/main" val="242106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Approaching The “Upper Bound”</a:t>
            </a:r>
          </a:p>
        </p:txBody>
      </p:sp>
      <p:sp>
        <p:nvSpPr>
          <p:cNvPr id="3" name="Content Placeholder 2"/>
          <p:cNvSpPr>
            <a:spLocks noGrp="1"/>
          </p:cNvSpPr>
          <p:nvPr>
            <p:ph idx="1"/>
          </p:nvPr>
        </p:nvSpPr>
        <p:spPr/>
        <p:txBody>
          <a:bodyPr/>
          <a:lstStyle/>
          <a:p>
            <a:r>
              <a:rPr lang="en-US" dirty="0"/>
              <a:t>The performance of temporal relation systems has come to a </a:t>
            </a:r>
            <a:r>
              <a:rPr lang="en-US" u="sng" dirty="0"/>
              <a:t>bottleneck</a:t>
            </a:r>
            <a:r>
              <a:rPr lang="en-US" dirty="0"/>
              <a:t>. Even if we address this problem from </a:t>
            </a:r>
            <a:r>
              <a:rPr lang="en-US" u="sng" dirty="0"/>
              <a:t>structured learning </a:t>
            </a:r>
            <a:r>
              <a:rPr lang="en-US" dirty="0"/>
              <a:t>and </a:t>
            </a:r>
            <a:r>
              <a:rPr lang="en-US" u="sng" dirty="0"/>
              <a:t>common sense</a:t>
            </a:r>
            <a:r>
              <a:rPr lang="en-US" dirty="0"/>
              <a:t>, it’s still very low.</a:t>
            </a:r>
          </a:p>
          <a:p>
            <a:r>
              <a:rPr lang="en-US" altLang="zh-CN" dirty="0"/>
              <a:t>P</a:t>
            </a:r>
            <a:r>
              <a:rPr lang="en-US" dirty="0"/>
              <a:t>erformance is “upper bounded” by the quality of datasets (i.e., inter-annotator agreements)</a:t>
            </a:r>
          </a:p>
          <a:p>
            <a:pPr lvl="1"/>
            <a:r>
              <a:rPr lang="en-US" dirty="0"/>
              <a:t>TB-Dense: Cohen’s Kappa 56%~64%</a:t>
            </a:r>
          </a:p>
          <a:p>
            <a:pPr lvl="1"/>
            <a:r>
              <a:rPr lang="en-US" dirty="0"/>
              <a:t>RED: F1&lt;60%</a:t>
            </a:r>
          </a:p>
          <a:p>
            <a:pPr lvl="1"/>
            <a:r>
              <a:rPr lang="en-US" dirty="0" err="1"/>
              <a:t>EventTimeCorpus</a:t>
            </a:r>
            <a:r>
              <a:rPr lang="en-US" dirty="0"/>
              <a:t>: </a:t>
            </a:r>
            <a:r>
              <a:rPr lang="en-US" dirty="0" err="1"/>
              <a:t>Krippendorff’s</a:t>
            </a:r>
            <a:r>
              <a:rPr lang="en-US" dirty="0"/>
              <a:t> Alpha~60%</a:t>
            </a:r>
          </a:p>
          <a:p>
            <a:pPr lvl="1"/>
            <a:r>
              <a:rPr lang="en-US" dirty="0"/>
              <a:t>…</a:t>
            </a:r>
          </a:p>
          <a:p>
            <a:r>
              <a:rPr lang="en-US" dirty="0"/>
              <a:t>This means that the annotation task was difficult even for human annotators.</a:t>
            </a:r>
          </a:p>
        </p:txBody>
      </p:sp>
    </p:spTree>
    <p:extLst>
      <p:ext uri="{BB962C8B-B14F-4D97-AF65-F5344CB8AC3E}">
        <p14:creationId xmlns:p14="http://schemas.microsoft.com/office/powerpoint/2010/main" val="34020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1000"/>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a:ext>
            </a:extLst>
          </a:blip>
          <a:stretch>
            <a:fillRect/>
          </a:stretch>
        </p:blipFill>
        <p:spPr>
          <a:xfrm>
            <a:off x="4876800" y="3200400"/>
            <a:ext cx="3247253" cy="2692400"/>
          </a:xfrm>
          <a:prstGeom prst="rect">
            <a:avLst/>
          </a:prstGeom>
        </p:spPr>
      </p:pic>
      <p:sp>
        <p:nvSpPr>
          <p:cNvPr id="2" name="Title 1"/>
          <p:cNvSpPr>
            <a:spLocks noGrp="1"/>
          </p:cNvSpPr>
          <p:nvPr>
            <p:ph type="title"/>
          </p:nvPr>
        </p:nvSpPr>
        <p:spPr/>
        <p:txBody>
          <a:bodyPr/>
          <a:lstStyle/>
          <a:p>
            <a:r>
              <a:rPr lang="en-US" dirty="0"/>
              <a:t>Re-thinking The Task Definition</a:t>
            </a:r>
          </a:p>
        </p:txBody>
      </p:sp>
      <p:sp>
        <p:nvSpPr>
          <p:cNvPr id="3" name="Content Placeholder 2"/>
          <p:cNvSpPr>
            <a:spLocks noGrp="1"/>
          </p:cNvSpPr>
          <p:nvPr>
            <p:ph idx="1"/>
          </p:nvPr>
        </p:nvSpPr>
        <p:spPr/>
        <p:txBody>
          <a:bodyPr/>
          <a:lstStyle/>
          <a:p>
            <a:pPr marL="0" indent="0">
              <a:buNone/>
            </a:pPr>
            <a:r>
              <a:rPr lang="en-US" altLang="zh-CN" b="1" dirty="0"/>
              <a:t>What we achieved:</a:t>
            </a:r>
          </a:p>
          <a:p>
            <a:r>
              <a:rPr lang="en-US" altLang="zh-CN" b="1" dirty="0"/>
              <a:t>300</a:t>
            </a:r>
            <a:r>
              <a:rPr lang="zh-CN" altLang="en-US" b="1" dirty="0"/>
              <a:t> </a:t>
            </a:r>
            <a:r>
              <a:rPr lang="en-US" altLang="zh-CN" b="1" dirty="0"/>
              <a:t>docs:</a:t>
            </a:r>
            <a:r>
              <a:rPr lang="zh-CN" altLang="en-US" dirty="0"/>
              <a:t> </a:t>
            </a:r>
            <a:r>
              <a:rPr lang="en-US" dirty="0"/>
              <a:t>Annotated the </a:t>
            </a:r>
            <a:r>
              <a:rPr lang="en-US" altLang="zh-CN" dirty="0"/>
              <a:t>300</a:t>
            </a:r>
            <a:r>
              <a:rPr lang="zh-CN" altLang="en-US" dirty="0"/>
              <a:t> </a:t>
            </a:r>
            <a:r>
              <a:rPr lang="en-US" dirty="0"/>
              <a:t>documents from TempEval3</a:t>
            </a:r>
          </a:p>
          <a:p>
            <a:r>
              <a:rPr lang="en-US" altLang="zh-CN" b="1" dirty="0"/>
              <a:t>1</a:t>
            </a:r>
            <a:r>
              <a:rPr lang="zh-CN" altLang="en-US" b="1" dirty="0"/>
              <a:t> </a:t>
            </a:r>
            <a:r>
              <a:rPr lang="en-US" altLang="zh-CN" b="1" dirty="0"/>
              <a:t>week:</a:t>
            </a:r>
            <a:r>
              <a:rPr lang="zh-CN" altLang="en-US" dirty="0"/>
              <a:t> </a:t>
            </a:r>
            <a:r>
              <a:rPr lang="en-US" dirty="0"/>
              <a:t>Finished in about one week (using </a:t>
            </a:r>
            <a:r>
              <a:rPr lang="en-US" dirty="0">
                <a:solidFill>
                  <a:srgbClr val="FF0000"/>
                </a:solidFill>
              </a:rPr>
              <a:t>crowdsourcing</a:t>
            </a:r>
            <a:r>
              <a:rPr lang="en-US" dirty="0"/>
              <a:t>)</a:t>
            </a:r>
          </a:p>
          <a:p>
            <a:r>
              <a:rPr lang="en-US" altLang="zh-CN" b="1" dirty="0"/>
              <a:t>80%:</a:t>
            </a:r>
            <a:r>
              <a:rPr lang="zh-CN" altLang="en-US" dirty="0"/>
              <a:t> </a:t>
            </a:r>
            <a:r>
              <a:rPr lang="en-US" dirty="0"/>
              <a:t>IAA improved </a:t>
            </a:r>
            <a:r>
              <a:rPr lang="en-US" dirty="0">
                <a:solidFill>
                  <a:srgbClr val="FF0000"/>
                </a:solidFill>
              </a:rPr>
              <a:t>from literature’s 60% to 80%</a:t>
            </a:r>
          </a:p>
        </p:txBody>
      </p:sp>
      <p:sp>
        <p:nvSpPr>
          <p:cNvPr id="6" name="Content Placeholder 2"/>
          <p:cNvSpPr txBox="1">
            <a:spLocks/>
          </p:cNvSpPr>
          <p:nvPr/>
        </p:nvSpPr>
        <p:spPr bwMode="auto">
          <a:xfrm>
            <a:off x="381000" y="3657600"/>
            <a:ext cx="4495800" cy="16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000080"/>
              </a:buClr>
              <a:buFont typeface="Wingdings" panose="05000000000000000000" pitchFamily="2" charset="2"/>
              <a:buChar char="§"/>
              <a:defRPr sz="2400" kern="1200">
                <a:solidFill>
                  <a:srgbClr val="000080"/>
                </a:solidFill>
                <a:latin typeface="Calibri" panose="020F0502020204030204" pitchFamily="34" charset="0"/>
                <a:ea typeface="+mn-ea"/>
                <a:cs typeface="Calibri" panose="020F0502020204030204" pitchFamily="34" charset="0"/>
              </a:defRPr>
            </a:lvl1pPr>
            <a:lvl2pPr marL="800100" indent="-342900" algn="l" rtl="0" eaLnBrk="0" fontAlgn="base" hangingPunct="0">
              <a:spcBef>
                <a:spcPct val="20000"/>
              </a:spcBef>
              <a:spcAft>
                <a:spcPct val="0"/>
              </a:spcAft>
              <a:buClr>
                <a:srgbClr val="400080"/>
              </a:buClr>
              <a:buSzPct val="65000"/>
              <a:buFont typeface="Wingdings" panose="05000000000000000000" pitchFamily="2" charset="2"/>
              <a:buChar char="q"/>
              <a:defRPr sz="2000" kern="1200">
                <a:solidFill>
                  <a:srgbClr val="400080"/>
                </a:solidFill>
                <a:latin typeface="Calibri" panose="020F0502020204030204" pitchFamily="34" charset="0"/>
                <a:ea typeface="+mn-ea"/>
                <a:cs typeface="Calibri" panose="020F0502020204030204" pitchFamily="34" charset="0"/>
              </a:defRPr>
            </a:lvl2pPr>
            <a:lvl3pPr marL="1143000" indent="-285750" algn="l" rtl="0" eaLnBrk="0" fontAlgn="base" hangingPunct="0">
              <a:spcBef>
                <a:spcPct val="20000"/>
              </a:spcBef>
              <a:spcAft>
                <a:spcPct val="0"/>
              </a:spcAft>
              <a:buClr>
                <a:srgbClr val="000080"/>
              </a:buClr>
              <a:buSzPct val="90000"/>
              <a:buFont typeface="Wingdings" panose="05000000000000000000" pitchFamily="2" charset="2"/>
              <a:buChar char="§"/>
              <a:defRPr kern="1200">
                <a:solidFill>
                  <a:srgbClr val="000080"/>
                </a:solidFill>
                <a:latin typeface="Calibri" panose="020F0502020204030204" pitchFamily="34" charset="0"/>
                <a:ea typeface="+mn-ea"/>
                <a:cs typeface="Calibri" panose="020F0502020204030204" pitchFamily="34" charset="0"/>
              </a:defRPr>
            </a:lvl3pPr>
            <a:lvl4pPr marL="1485900" indent="-285750" algn="l" rtl="0" eaLnBrk="0" fontAlgn="base" hangingPunct="0">
              <a:spcBef>
                <a:spcPct val="20000"/>
              </a:spcBef>
              <a:spcAft>
                <a:spcPct val="0"/>
              </a:spcAft>
              <a:buClr>
                <a:srgbClr val="400080"/>
              </a:buClr>
              <a:buSzPct val="55000"/>
              <a:buFont typeface="Wingdings" panose="05000000000000000000" pitchFamily="2" charset="2"/>
              <a:buChar char="q"/>
              <a:defRPr sz="1600" kern="1200">
                <a:solidFill>
                  <a:srgbClr val="400080"/>
                </a:solidFill>
                <a:latin typeface="Calibri" panose="020F0502020204030204" pitchFamily="34" charset="0"/>
                <a:ea typeface="+mn-ea"/>
                <a:cs typeface="Calibri" panose="020F0502020204030204" pitchFamily="34" charset="0"/>
              </a:defRPr>
            </a:lvl4pPr>
            <a:lvl5pPr marL="1828800" indent="-285750" algn="l" rtl="0" eaLnBrk="0" fontAlgn="base" hangingPunct="0">
              <a:spcBef>
                <a:spcPct val="20000"/>
              </a:spcBef>
              <a:spcAft>
                <a:spcPct val="0"/>
              </a:spcAft>
              <a:buClr>
                <a:schemeClr val="tx1"/>
              </a:buClr>
              <a:buSzPct val="110000"/>
              <a:buFont typeface="Arial" panose="020B0604020202020204" pitchFamily="34" charset="0"/>
              <a:buChar char="•"/>
              <a:defRPr sz="1400" kern="1200">
                <a:solidFill>
                  <a:srgbClr val="00008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latin typeface="Century Gothic" charset="0"/>
                <a:ea typeface="Century Gothic" charset="0"/>
                <a:cs typeface="Century Gothic" charset="0"/>
              </a:rPr>
              <a:t>Time is one dimensional?</a:t>
            </a:r>
          </a:p>
        </p:txBody>
      </p:sp>
    </p:spTree>
    <p:extLst>
      <p:ext uri="{BB962C8B-B14F-4D97-AF65-F5344CB8AC3E}">
        <p14:creationId xmlns:p14="http://schemas.microsoft.com/office/powerpoint/2010/main" val="24060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500"/>
                                        <p:tgtEl>
                                          <p:spTgt spid="6">
                                            <p:txEl>
                                              <p:pRg st="1" end="1"/>
                                            </p:txEl>
                                          </p:spTgt>
                                        </p:tgtEl>
                                      </p:cBhvr>
                                    </p:animEffect>
                                  </p:childTnLst>
                                </p:cTn>
                              </p:par>
                              <p:par>
                                <p:cTn id="8" presetID="47"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Temporal Structure Modeling: Multi-Axis</a:t>
            </a:r>
          </a:p>
        </p:txBody>
      </p:sp>
      <p:sp>
        <p:nvSpPr>
          <p:cNvPr id="3" name="Content Placeholder 2"/>
          <p:cNvSpPr>
            <a:spLocks noGrp="1"/>
          </p:cNvSpPr>
          <p:nvPr>
            <p:ph idx="1"/>
          </p:nvPr>
        </p:nvSpPr>
        <p:spPr/>
        <p:txBody>
          <a:bodyPr/>
          <a:lstStyle/>
          <a:p>
            <a:r>
              <a:rPr lang="en-US" i="1" dirty="0"/>
              <a:t>“Police </a:t>
            </a:r>
            <a:r>
              <a:rPr lang="en-US" b="1" i="1" dirty="0"/>
              <a:t>tried</a:t>
            </a:r>
            <a:r>
              <a:rPr lang="en-US" i="1" dirty="0"/>
              <a:t> to </a:t>
            </a:r>
            <a:r>
              <a:rPr lang="en-US" b="1" i="1" dirty="0"/>
              <a:t>eliminate</a:t>
            </a:r>
            <a:r>
              <a:rPr lang="en-US" i="1" dirty="0"/>
              <a:t> the pro-independence army and </a:t>
            </a:r>
            <a:r>
              <a:rPr lang="en-US" b="1" i="1" dirty="0"/>
              <a:t>restore</a:t>
            </a:r>
            <a:r>
              <a:rPr lang="en-US" i="1" dirty="0"/>
              <a:t> order. At least 51 people were </a:t>
            </a:r>
            <a:r>
              <a:rPr lang="en-US" b="1" i="1" dirty="0"/>
              <a:t>killed</a:t>
            </a:r>
            <a:r>
              <a:rPr lang="en-US" i="1" dirty="0"/>
              <a:t> in clashes between police and citizens in the troubled region.”</a:t>
            </a:r>
          </a:p>
          <a:p>
            <a:r>
              <a:rPr lang="en-US" dirty="0"/>
              <a:t>We suggest that </a:t>
            </a:r>
            <a:r>
              <a:rPr lang="en-US" b="1" dirty="0"/>
              <a:t>multiple time axes may exist in natural language</a:t>
            </a:r>
            <a:r>
              <a:rPr lang="en-US" dirty="0"/>
              <a:t>.</a:t>
            </a:r>
          </a:p>
          <a:p>
            <a:endParaRPr lang="en-US" dirty="0"/>
          </a:p>
        </p:txBody>
      </p:sp>
      <p:grpSp>
        <p:nvGrpSpPr>
          <p:cNvPr id="4" name="Group 3"/>
          <p:cNvGrpSpPr/>
          <p:nvPr/>
        </p:nvGrpSpPr>
        <p:grpSpPr>
          <a:xfrm>
            <a:off x="1907137" y="3410635"/>
            <a:ext cx="4596817" cy="2795220"/>
            <a:chOff x="2265173" y="-47460"/>
            <a:chExt cx="4596817" cy="2795220"/>
          </a:xfrm>
        </p:grpSpPr>
        <p:grpSp>
          <p:nvGrpSpPr>
            <p:cNvPr id="9" name="Group 8"/>
            <p:cNvGrpSpPr/>
            <p:nvPr/>
          </p:nvGrpSpPr>
          <p:grpSpPr>
            <a:xfrm>
              <a:off x="2265173" y="-47460"/>
              <a:ext cx="4596817" cy="2795220"/>
              <a:chOff x="3569311" y="1831175"/>
              <a:chExt cx="4596817" cy="2795220"/>
            </a:xfrm>
          </p:grpSpPr>
          <p:cxnSp>
            <p:nvCxnSpPr>
              <p:cNvPr id="12" name="Straight Connector 11"/>
              <p:cNvCxnSpPr/>
              <p:nvPr/>
            </p:nvCxnSpPr>
            <p:spPr>
              <a:xfrm>
                <a:off x="4454620" y="4246080"/>
                <a:ext cx="3711508" cy="0"/>
              </a:xfrm>
              <a:prstGeom prst="line">
                <a:avLst/>
              </a:prstGeom>
              <a:ln w="38100">
                <a:solidFill>
                  <a:schemeClr val="bg2"/>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505161" y="1831175"/>
                <a:ext cx="0" cy="2526134"/>
              </a:xfrm>
              <a:prstGeom prst="line">
                <a:avLst/>
              </a:prstGeom>
              <a:ln w="38100">
                <a:solidFill>
                  <a:schemeClr val="bg2"/>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66087" y="4257063"/>
                <a:ext cx="1293944" cy="369332"/>
              </a:xfrm>
              <a:prstGeom prst="rect">
                <a:avLst/>
              </a:prstGeom>
              <a:noFill/>
              <a:ln>
                <a:noFill/>
              </a:ln>
            </p:spPr>
            <p:txBody>
              <a:bodyPr wrap="none" rtlCol="0">
                <a:spAutoFit/>
              </a:bodyPr>
              <a:lstStyle/>
              <a:p>
                <a:r>
                  <a:rPr lang="en-US" b="1" dirty="0">
                    <a:solidFill>
                      <a:schemeClr val="bg2"/>
                    </a:solidFill>
                    <a:latin typeface="Times New Roman" charset="0"/>
                    <a:ea typeface="Times New Roman" charset="0"/>
                    <a:cs typeface="Times New Roman" charset="0"/>
                  </a:rPr>
                  <a:t>police </a:t>
                </a:r>
                <a:r>
                  <a:rPr lang="en-US" b="1" u="sng" dirty="0">
                    <a:solidFill>
                      <a:schemeClr val="bg2"/>
                    </a:solidFill>
                    <a:latin typeface="Times New Roman" charset="0"/>
                    <a:ea typeface="Times New Roman" charset="0"/>
                    <a:cs typeface="Times New Roman" charset="0"/>
                  </a:rPr>
                  <a:t>tried</a:t>
                </a:r>
              </a:p>
            </p:txBody>
          </p:sp>
          <p:sp>
            <p:nvSpPr>
              <p:cNvPr id="15" name="TextBox 14"/>
              <p:cNvSpPr txBox="1"/>
              <p:nvPr/>
            </p:nvSpPr>
            <p:spPr>
              <a:xfrm>
                <a:off x="6355510" y="4243106"/>
                <a:ext cx="1723549" cy="369332"/>
              </a:xfrm>
              <a:prstGeom prst="rect">
                <a:avLst/>
              </a:prstGeom>
              <a:noFill/>
              <a:ln>
                <a:noFill/>
              </a:ln>
            </p:spPr>
            <p:txBody>
              <a:bodyPr wrap="none" rtlCol="0">
                <a:spAutoFit/>
              </a:bodyPr>
              <a:lstStyle/>
              <a:p>
                <a:r>
                  <a:rPr lang="en-US" b="1" dirty="0">
                    <a:solidFill>
                      <a:schemeClr val="bg2"/>
                    </a:solidFill>
                    <a:latin typeface="Times New Roman" charset="0"/>
                    <a:ea typeface="Times New Roman" charset="0"/>
                    <a:cs typeface="Times New Roman" charset="0"/>
                  </a:rPr>
                  <a:t>51 people </a:t>
                </a:r>
                <a:r>
                  <a:rPr lang="en-US" b="1" u="sng" dirty="0">
                    <a:solidFill>
                      <a:schemeClr val="bg2"/>
                    </a:solidFill>
                    <a:latin typeface="Times New Roman" charset="0"/>
                    <a:ea typeface="Times New Roman" charset="0"/>
                    <a:cs typeface="Times New Roman" charset="0"/>
                  </a:rPr>
                  <a:t>killed</a:t>
                </a:r>
              </a:p>
            </p:txBody>
          </p:sp>
          <p:sp>
            <p:nvSpPr>
              <p:cNvPr id="16" name="TextBox 15"/>
              <p:cNvSpPr txBox="1"/>
              <p:nvPr/>
            </p:nvSpPr>
            <p:spPr>
              <a:xfrm>
                <a:off x="3569311" y="2920187"/>
                <a:ext cx="1928733" cy="369332"/>
              </a:xfrm>
              <a:prstGeom prst="rect">
                <a:avLst/>
              </a:prstGeom>
              <a:noFill/>
              <a:ln>
                <a:noFill/>
              </a:ln>
            </p:spPr>
            <p:txBody>
              <a:bodyPr wrap="none" rtlCol="0">
                <a:spAutoFit/>
              </a:bodyPr>
              <a:lstStyle/>
              <a:p>
                <a:r>
                  <a:rPr lang="en-US" b="1" dirty="0">
                    <a:solidFill>
                      <a:schemeClr val="bg2"/>
                    </a:solidFill>
                    <a:latin typeface="Times New Roman" charset="0"/>
                    <a:ea typeface="Times New Roman" charset="0"/>
                    <a:cs typeface="Times New Roman" charset="0"/>
                  </a:rPr>
                  <a:t>to </a:t>
                </a:r>
                <a:r>
                  <a:rPr lang="en-US" b="1" u="sng" dirty="0">
                    <a:solidFill>
                      <a:schemeClr val="bg2"/>
                    </a:solidFill>
                    <a:latin typeface="Times New Roman" charset="0"/>
                    <a:ea typeface="Times New Roman" charset="0"/>
                    <a:cs typeface="Times New Roman" charset="0"/>
                  </a:rPr>
                  <a:t>eliminate</a:t>
                </a:r>
                <a:r>
                  <a:rPr lang="en-US" b="1" dirty="0">
                    <a:solidFill>
                      <a:schemeClr val="bg2"/>
                    </a:solidFill>
                    <a:latin typeface="Times New Roman" charset="0"/>
                    <a:ea typeface="Times New Roman" charset="0"/>
                    <a:cs typeface="Times New Roman" charset="0"/>
                  </a:rPr>
                  <a:t> army</a:t>
                </a:r>
              </a:p>
            </p:txBody>
          </p:sp>
          <p:sp>
            <p:nvSpPr>
              <p:cNvPr id="21" name="TextBox 20"/>
              <p:cNvSpPr txBox="1"/>
              <p:nvPr/>
            </p:nvSpPr>
            <p:spPr>
              <a:xfrm>
                <a:off x="3976602" y="2095938"/>
                <a:ext cx="1535677" cy="369332"/>
              </a:xfrm>
              <a:prstGeom prst="rect">
                <a:avLst/>
              </a:prstGeom>
              <a:noFill/>
              <a:ln>
                <a:noFill/>
              </a:ln>
            </p:spPr>
            <p:txBody>
              <a:bodyPr wrap="none" rtlCol="0">
                <a:spAutoFit/>
              </a:bodyPr>
              <a:lstStyle/>
              <a:p>
                <a:r>
                  <a:rPr lang="en-US" b="1" u="sng">
                    <a:solidFill>
                      <a:schemeClr val="bg2"/>
                    </a:solidFill>
                    <a:latin typeface="Times New Roman" charset="0"/>
                    <a:ea typeface="Times New Roman" charset="0"/>
                    <a:cs typeface="Times New Roman" charset="0"/>
                  </a:rPr>
                  <a:t>restore</a:t>
                </a:r>
                <a:r>
                  <a:rPr lang="en-US" b="1">
                    <a:solidFill>
                      <a:schemeClr val="bg2"/>
                    </a:solidFill>
                    <a:latin typeface="Times New Roman" charset="0"/>
                    <a:ea typeface="Times New Roman" charset="0"/>
                    <a:cs typeface="Times New Roman" charset="0"/>
                  </a:rPr>
                  <a:t> </a:t>
                </a:r>
                <a:r>
                  <a:rPr lang="en-US" b="1" dirty="0">
                    <a:solidFill>
                      <a:schemeClr val="bg2"/>
                    </a:solidFill>
                    <a:latin typeface="Times New Roman" charset="0"/>
                    <a:ea typeface="Times New Roman" charset="0"/>
                    <a:cs typeface="Times New Roman" charset="0"/>
                  </a:rPr>
                  <a:t>order</a:t>
                </a:r>
              </a:p>
            </p:txBody>
          </p:sp>
        </p:grpSp>
        <p:sp>
          <p:nvSpPr>
            <p:cNvPr id="6" name="Oval 5"/>
            <p:cNvSpPr/>
            <p:nvPr/>
          </p:nvSpPr>
          <p:spPr>
            <a:xfrm>
              <a:off x="4113545" y="2293769"/>
              <a:ext cx="166255" cy="166255"/>
            </a:xfrm>
            <a:prstGeom prst="ellipse">
              <a:avLst/>
            </a:prstGeom>
            <a:solidFill>
              <a:srgbClr val="7030A0"/>
            </a:solidFill>
            <a:ln w="38100">
              <a:solidFill>
                <a:schemeClr val="bg2"/>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7" name="Oval 6"/>
            <p:cNvSpPr/>
            <p:nvPr/>
          </p:nvSpPr>
          <p:spPr>
            <a:xfrm>
              <a:off x="4113545" y="1352255"/>
              <a:ext cx="166255" cy="166255"/>
            </a:xfrm>
            <a:prstGeom prst="ellipse">
              <a:avLst/>
            </a:prstGeom>
            <a:solidFill>
              <a:srgbClr val="7030A0"/>
            </a:solidFill>
            <a:ln w="38100">
              <a:solidFill>
                <a:schemeClr val="bg2"/>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8" name="Oval 7"/>
            <p:cNvSpPr/>
            <p:nvPr/>
          </p:nvSpPr>
          <p:spPr>
            <a:xfrm>
              <a:off x="5670759" y="2293769"/>
              <a:ext cx="166255" cy="166255"/>
            </a:xfrm>
            <a:prstGeom prst="ellipse">
              <a:avLst/>
            </a:prstGeom>
            <a:solidFill>
              <a:srgbClr val="7030A0"/>
            </a:solidFill>
            <a:ln w="38100">
              <a:solidFill>
                <a:schemeClr val="bg2"/>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22" name="Oval 21"/>
            <p:cNvSpPr/>
            <p:nvPr/>
          </p:nvSpPr>
          <p:spPr>
            <a:xfrm>
              <a:off x="4113545" y="383648"/>
              <a:ext cx="166255" cy="166255"/>
            </a:xfrm>
            <a:prstGeom prst="ellipse">
              <a:avLst/>
            </a:prstGeom>
            <a:solidFill>
              <a:srgbClr val="7030A0"/>
            </a:solidFill>
            <a:ln w="38100">
              <a:solidFill>
                <a:schemeClr val="bg2"/>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grpSp>
      <p:grpSp>
        <p:nvGrpSpPr>
          <p:cNvPr id="31" name="Group 30"/>
          <p:cNvGrpSpPr/>
          <p:nvPr/>
        </p:nvGrpSpPr>
        <p:grpSpPr>
          <a:xfrm>
            <a:off x="3850105" y="3895909"/>
            <a:ext cx="1556084" cy="1860884"/>
            <a:chOff x="3850105" y="3914274"/>
            <a:chExt cx="1556084" cy="1860884"/>
          </a:xfrm>
        </p:grpSpPr>
        <p:sp>
          <p:nvSpPr>
            <p:cNvPr id="26" name="Freeform 25"/>
            <p:cNvSpPr/>
            <p:nvPr/>
          </p:nvSpPr>
          <p:spPr>
            <a:xfrm>
              <a:off x="3882189" y="4876800"/>
              <a:ext cx="1491916" cy="898358"/>
            </a:xfrm>
            <a:custGeom>
              <a:avLst/>
              <a:gdLst>
                <a:gd name="connsiteX0" fmla="*/ 0 w 1491916"/>
                <a:gd name="connsiteY0" fmla="*/ 0 h 898358"/>
                <a:gd name="connsiteX1" fmla="*/ 1090864 w 1491916"/>
                <a:gd name="connsiteY1" fmla="*/ 433137 h 898358"/>
                <a:gd name="connsiteX2" fmla="*/ 1491916 w 1491916"/>
                <a:gd name="connsiteY2" fmla="*/ 898358 h 898358"/>
              </a:gdLst>
              <a:ahLst/>
              <a:cxnLst>
                <a:cxn ang="0">
                  <a:pos x="connsiteX0" y="connsiteY0"/>
                </a:cxn>
                <a:cxn ang="0">
                  <a:pos x="connsiteX1" y="connsiteY1"/>
                </a:cxn>
                <a:cxn ang="0">
                  <a:pos x="connsiteX2" y="connsiteY2"/>
                </a:cxn>
              </a:cxnLst>
              <a:rect l="l" t="t" r="r" b="b"/>
              <a:pathLst>
                <a:path w="1491916" h="898358">
                  <a:moveTo>
                    <a:pt x="0" y="0"/>
                  </a:moveTo>
                  <a:cubicBezTo>
                    <a:pt x="421105" y="141705"/>
                    <a:pt x="842211" y="283411"/>
                    <a:pt x="1090864" y="433137"/>
                  </a:cubicBezTo>
                  <a:cubicBezTo>
                    <a:pt x="1339517" y="582863"/>
                    <a:pt x="1491916" y="898358"/>
                    <a:pt x="1491916" y="898358"/>
                  </a:cubicBezTo>
                </a:path>
              </a:pathLst>
            </a:custGeom>
            <a:noFill/>
            <a:ln w="28575">
              <a:solidFill>
                <a:schemeClr val="bg2"/>
              </a:solidFill>
              <a:prstDash val="lg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850105" y="3914274"/>
              <a:ext cx="1556084" cy="1780673"/>
            </a:xfrm>
            <a:custGeom>
              <a:avLst/>
              <a:gdLst>
                <a:gd name="connsiteX0" fmla="*/ 0 w 1556084"/>
                <a:gd name="connsiteY0" fmla="*/ 0 h 1780673"/>
                <a:gd name="connsiteX1" fmla="*/ 1042737 w 1556084"/>
                <a:gd name="connsiteY1" fmla="*/ 545431 h 1780673"/>
                <a:gd name="connsiteX2" fmla="*/ 1556084 w 1556084"/>
                <a:gd name="connsiteY2" fmla="*/ 1780673 h 1780673"/>
              </a:gdLst>
              <a:ahLst/>
              <a:cxnLst>
                <a:cxn ang="0">
                  <a:pos x="connsiteX0" y="connsiteY0"/>
                </a:cxn>
                <a:cxn ang="0">
                  <a:pos x="connsiteX1" y="connsiteY1"/>
                </a:cxn>
                <a:cxn ang="0">
                  <a:pos x="connsiteX2" y="connsiteY2"/>
                </a:cxn>
              </a:cxnLst>
              <a:rect l="l" t="t" r="r" b="b"/>
              <a:pathLst>
                <a:path w="1556084" h="1780673">
                  <a:moveTo>
                    <a:pt x="0" y="0"/>
                  </a:moveTo>
                  <a:cubicBezTo>
                    <a:pt x="391695" y="124326"/>
                    <a:pt x="783390" y="248652"/>
                    <a:pt x="1042737" y="545431"/>
                  </a:cubicBezTo>
                  <a:cubicBezTo>
                    <a:pt x="1302084" y="842210"/>
                    <a:pt x="1556084" y="1780673"/>
                    <a:pt x="1556084" y="1780673"/>
                  </a:cubicBezTo>
                </a:path>
              </a:pathLst>
            </a:custGeom>
            <a:noFill/>
            <a:ln w="28575">
              <a:solidFill>
                <a:schemeClr val="bg2"/>
              </a:solidFill>
              <a:prstDash val="lg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648200" y="4229745"/>
            <a:ext cx="524665" cy="1295138"/>
            <a:chOff x="4648200" y="4248110"/>
            <a:chExt cx="524665" cy="1295138"/>
          </a:xfrm>
        </p:grpSpPr>
        <p:sp>
          <p:nvSpPr>
            <p:cNvPr id="24" name="Multiply 23"/>
            <p:cNvSpPr/>
            <p:nvPr/>
          </p:nvSpPr>
          <p:spPr>
            <a:xfrm>
              <a:off x="4648200" y="5018583"/>
              <a:ext cx="524665" cy="524665"/>
            </a:xfrm>
            <a:prstGeom prst="mathMultiply">
              <a:avLst/>
            </a:prstGeom>
            <a:solidFill>
              <a:srgbClr val="FF0000"/>
            </a:solidFill>
            <a:ln w="31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Multiply 29"/>
            <p:cNvSpPr/>
            <p:nvPr/>
          </p:nvSpPr>
          <p:spPr>
            <a:xfrm>
              <a:off x="4648200" y="4248110"/>
              <a:ext cx="524665" cy="524665"/>
            </a:xfrm>
            <a:prstGeom prst="mathMultiply">
              <a:avLst/>
            </a:prstGeom>
            <a:solidFill>
              <a:srgbClr val="FF0000"/>
            </a:solidFill>
            <a:ln w="31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9" name="Group 38"/>
          <p:cNvGrpSpPr/>
          <p:nvPr/>
        </p:nvGrpSpPr>
        <p:grpSpPr>
          <a:xfrm>
            <a:off x="2871503" y="3929461"/>
            <a:ext cx="2099862" cy="2776139"/>
            <a:chOff x="2871503" y="3947826"/>
            <a:chExt cx="2099862" cy="2776139"/>
          </a:xfrm>
        </p:grpSpPr>
        <p:sp>
          <p:nvSpPr>
            <p:cNvPr id="37" name="TextBox 36"/>
            <p:cNvSpPr txBox="1"/>
            <p:nvPr/>
          </p:nvSpPr>
          <p:spPr>
            <a:xfrm>
              <a:off x="2871503" y="3947826"/>
              <a:ext cx="646331" cy="646331"/>
            </a:xfrm>
            <a:prstGeom prst="rect">
              <a:avLst/>
            </a:prstGeom>
            <a:noFill/>
          </p:spPr>
          <p:txBody>
            <a:bodyPr wrap="none" rtlCol="0">
              <a:spAutoFit/>
            </a:bodyPr>
            <a:lstStyle/>
            <a:p>
              <a:r>
                <a:rPr lang="en-US" sz="3600" dirty="0">
                  <a:solidFill>
                    <a:srgbClr val="00B050"/>
                  </a:solidFill>
                </a:rPr>
                <a:t>✓</a:t>
              </a:r>
            </a:p>
          </p:txBody>
        </p:sp>
        <p:sp>
          <p:nvSpPr>
            <p:cNvPr id="38" name="TextBox 37"/>
            <p:cNvSpPr txBox="1"/>
            <p:nvPr/>
          </p:nvSpPr>
          <p:spPr>
            <a:xfrm>
              <a:off x="2871503" y="4994970"/>
              <a:ext cx="646331" cy="646331"/>
            </a:xfrm>
            <a:prstGeom prst="rect">
              <a:avLst/>
            </a:prstGeom>
            <a:noFill/>
          </p:spPr>
          <p:txBody>
            <a:bodyPr wrap="none" rtlCol="0">
              <a:spAutoFit/>
            </a:bodyPr>
            <a:lstStyle/>
            <a:p>
              <a:r>
                <a:rPr lang="en-US" sz="3600" dirty="0">
                  <a:solidFill>
                    <a:srgbClr val="00B050"/>
                  </a:solidFill>
                </a:rPr>
                <a:t>✓</a:t>
              </a:r>
            </a:p>
          </p:txBody>
        </p:sp>
        <p:sp>
          <p:nvSpPr>
            <p:cNvPr id="41" name="TextBox 40"/>
            <p:cNvSpPr txBox="1"/>
            <p:nvPr/>
          </p:nvSpPr>
          <p:spPr>
            <a:xfrm>
              <a:off x="4325034" y="6077634"/>
              <a:ext cx="646331" cy="646331"/>
            </a:xfrm>
            <a:prstGeom prst="rect">
              <a:avLst/>
            </a:prstGeom>
            <a:noFill/>
          </p:spPr>
          <p:txBody>
            <a:bodyPr wrap="none" rtlCol="0">
              <a:spAutoFit/>
            </a:bodyPr>
            <a:lstStyle/>
            <a:p>
              <a:r>
                <a:rPr lang="en-US" sz="3600" dirty="0">
                  <a:solidFill>
                    <a:srgbClr val="00B050"/>
                  </a:solidFill>
                </a:rPr>
                <a:t>✓</a:t>
              </a:r>
            </a:p>
          </p:txBody>
        </p:sp>
      </p:grpSp>
      <p:grpSp>
        <p:nvGrpSpPr>
          <p:cNvPr id="42" name="Group 41"/>
          <p:cNvGrpSpPr/>
          <p:nvPr/>
        </p:nvGrpSpPr>
        <p:grpSpPr>
          <a:xfrm>
            <a:off x="3272589" y="3936756"/>
            <a:ext cx="2101516" cy="2301365"/>
            <a:chOff x="3272589" y="3955121"/>
            <a:chExt cx="2101516" cy="2301365"/>
          </a:xfrm>
        </p:grpSpPr>
        <p:grpSp>
          <p:nvGrpSpPr>
            <p:cNvPr id="36" name="Group 35"/>
            <p:cNvGrpSpPr/>
            <p:nvPr/>
          </p:nvGrpSpPr>
          <p:grpSpPr>
            <a:xfrm>
              <a:off x="3272589" y="3955121"/>
              <a:ext cx="497306" cy="1884205"/>
              <a:chOff x="3272589" y="3955121"/>
              <a:chExt cx="497306" cy="1884205"/>
            </a:xfrm>
          </p:grpSpPr>
          <p:sp>
            <p:nvSpPr>
              <p:cNvPr id="33" name="Freeform 32"/>
              <p:cNvSpPr/>
              <p:nvPr/>
            </p:nvSpPr>
            <p:spPr>
              <a:xfrm>
                <a:off x="3272589" y="4940968"/>
                <a:ext cx="497306" cy="898358"/>
              </a:xfrm>
              <a:custGeom>
                <a:avLst/>
                <a:gdLst>
                  <a:gd name="connsiteX0" fmla="*/ 497306 w 497306"/>
                  <a:gd name="connsiteY0" fmla="*/ 898358 h 898358"/>
                  <a:gd name="connsiteX1" fmla="*/ 0 w 497306"/>
                  <a:gd name="connsiteY1" fmla="*/ 417095 h 898358"/>
                  <a:gd name="connsiteX2" fmla="*/ 497306 w 497306"/>
                  <a:gd name="connsiteY2" fmla="*/ 0 h 898358"/>
                </a:gdLst>
                <a:ahLst/>
                <a:cxnLst>
                  <a:cxn ang="0">
                    <a:pos x="connsiteX0" y="connsiteY0"/>
                  </a:cxn>
                  <a:cxn ang="0">
                    <a:pos x="connsiteX1" y="connsiteY1"/>
                  </a:cxn>
                  <a:cxn ang="0">
                    <a:pos x="connsiteX2" y="connsiteY2"/>
                  </a:cxn>
                </a:cxnLst>
                <a:rect l="l" t="t" r="r" b="b"/>
                <a:pathLst>
                  <a:path w="497306" h="898358">
                    <a:moveTo>
                      <a:pt x="497306" y="898358"/>
                    </a:moveTo>
                    <a:cubicBezTo>
                      <a:pt x="248653" y="732589"/>
                      <a:pt x="0" y="566821"/>
                      <a:pt x="0" y="417095"/>
                    </a:cubicBezTo>
                    <a:cubicBezTo>
                      <a:pt x="0" y="267369"/>
                      <a:pt x="497306" y="0"/>
                      <a:pt x="497306" y="0"/>
                    </a:cubicBezTo>
                  </a:path>
                </a:pathLst>
              </a:custGeom>
              <a:noFill/>
              <a:ln w="28575">
                <a:solidFill>
                  <a:schemeClr val="bg2"/>
                </a:solidFill>
                <a:prstDash val="lg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272589" y="3955121"/>
                <a:ext cx="497306" cy="898358"/>
              </a:xfrm>
              <a:custGeom>
                <a:avLst/>
                <a:gdLst>
                  <a:gd name="connsiteX0" fmla="*/ 497306 w 497306"/>
                  <a:gd name="connsiteY0" fmla="*/ 898358 h 898358"/>
                  <a:gd name="connsiteX1" fmla="*/ 0 w 497306"/>
                  <a:gd name="connsiteY1" fmla="*/ 417095 h 898358"/>
                  <a:gd name="connsiteX2" fmla="*/ 497306 w 497306"/>
                  <a:gd name="connsiteY2" fmla="*/ 0 h 898358"/>
                </a:gdLst>
                <a:ahLst/>
                <a:cxnLst>
                  <a:cxn ang="0">
                    <a:pos x="connsiteX0" y="connsiteY0"/>
                  </a:cxn>
                  <a:cxn ang="0">
                    <a:pos x="connsiteX1" y="connsiteY1"/>
                  </a:cxn>
                  <a:cxn ang="0">
                    <a:pos x="connsiteX2" y="connsiteY2"/>
                  </a:cxn>
                </a:cxnLst>
                <a:rect l="l" t="t" r="r" b="b"/>
                <a:pathLst>
                  <a:path w="497306" h="898358">
                    <a:moveTo>
                      <a:pt x="497306" y="898358"/>
                    </a:moveTo>
                    <a:cubicBezTo>
                      <a:pt x="248653" y="732589"/>
                      <a:pt x="0" y="566821"/>
                      <a:pt x="0" y="417095"/>
                    </a:cubicBezTo>
                    <a:cubicBezTo>
                      <a:pt x="0" y="267369"/>
                      <a:pt x="497306" y="0"/>
                      <a:pt x="497306" y="0"/>
                    </a:cubicBezTo>
                  </a:path>
                </a:pathLst>
              </a:custGeom>
              <a:noFill/>
              <a:ln w="28575">
                <a:solidFill>
                  <a:schemeClr val="bg2"/>
                </a:solidFill>
                <a:prstDash val="lg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39"/>
            <p:cNvSpPr/>
            <p:nvPr/>
          </p:nvSpPr>
          <p:spPr>
            <a:xfrm>
              <a:off x="3818021" y="5903495"/>
              <a:ext cx="1556084" cy="352991"/>
            </a:xfrm>
            <a:custGeom>
              <a:avLst/>
              <a:gdLst>
                <a:gd name="connsiteX0" fmla="*/ 0 w 1556084"/>
                <a:gd name="connsiteY0" fmla="*/ 0 h 352991"/>
                <a:gd name="connsiteX1" fmla="*/ 850232 w 1556084"/>
                <a:gd name="connsiteY1" fmla="*/ 352926 h 352991"/>
                <a:gd name="connsiteX2" fmla="*/ 1556084 w 1556084"/>
                <a:gd name="connsiteY2" fmla="*/ 32084 h 352991"/>
              </a:gdLst>
              <a:ahLst/>
              <a:cxnLst>
                <a:cxn ang="0">
                  <a:pos x="connsiteX0" y="connsiteY0"/>
                </a:cxn>
                <a:cxn ang="0">
                  <a:pos x="connsiteX1" y="connsiteY1"/>
                </a:cxn>
                <a:cxn ang="0">
                  <a:pos x="connsiteX2" y="connsiteY2"/>
                </a:cxn>
              </a:cxnLst>
              <a:rect l="l" t="t" r="r" b="b"/>
              <a:pathLst>
                <a:path w="1556084" h="352991">
                  <a:moveTo>
                    <a:pt x="0" y="0"/>
                  </a:moveTo>
                  <a:cubicBezTo>
                    <a:pt x="295442" y="173789"/>
                    <a:pt x="590885" y="347579"/>
                    <a:pt x="850232" y="352926"/>
                  </a:cubicBezTo>
                  <a:cubicBezTo>
                    <a:pt x="1109579" y="358273"/>
                    <a:pt x="1556084" y="32084"/>
                    <a:pt x="1556084" y="32084"/>
                  </a:cubicBezTo>
                </a:path>
              </a:pathLst>
            </a:custGeom>
            <a:noFill/>
            <a:ln w="28575">
              <a:solidFill>
                <a:schemeClr val="bg2"/>
              </a:solidFill>
              <a:prstDash val="lg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028478" y="3260758"/>
            <a:ext cx="1239442" cy="307777"/>
          </a:xfrm>
          <a:prstGeom prst="rect">
            <a:avLst/>
          </a:prstGeom>
          <a:noFill/>
        </p:spPr>
        <p:txBody>
          <a:bodyPr wrap="none" rtlCol="0">
            <a:spAutoFit/>
          </a:bodyPr>
          <a:lstStyle/>
          <a:p>
            <a:r>
              <a:rPr lang="en-US" sz="1400" i="1" dirty="0">
                <a:solidFill>
                  <a:srgbClr val="FF0000"/>
                </a:solidFill>
              </a:rPr>
              <a:t>Intention axis</a:t>
            </a:r>
          </a:p>
        </p:txBody>
      </p:sp>
      <p:sp>
        <p:nvSpPr>
          <p:cNvPr id="43" name="TextBox 42"/>
          <p:cNvSpPr txBox="1"/>
          <p:nvPr/>
        </p:nvSpPr>
        <p:spPr>
          <a:xfrm>
            <a:off x="6685254" y="5751492"/>
            <a:ext cx="941283" cy="307777"/>
          </a:xfrm>
          <a:prstGeom prst="rect">
            <a:avLst/>
          </a:prstGeom>
          <a:noFill/>
        </p:spPr>
        <p:txBody>
          <a:bodyPr wrap="none" rtlCol="0">
            <a:spAutoFit/>
          </a:bodyPr>
          <a:lstStyle/>
          <a:p>
            <a:r>
              <a:rPr lang="en-US" sz="1400" i="1" dirty="0">
                <a:solidFill>
                  <a:srgbClr val="FF0000"/>
                </a:solidFill>
              </a:rPr>
              <a:t>Main axis</a:t>
            </a:r>
          </a:p>
        </p:txBody>
      </p:sp>
    </p:spTree>
    <p:extLst>
      <p:ext uri="{BB962C8B-B14F-4D97-AF65-F5344CB8AC3E}">
        <p14:creationId xmlns:p14="http://schemas.microsoft.com/office/powerpoint/2010/main" val="117361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dissolv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dissolve">
                                      <p:cBhvr>
                                        <p:cTn id="27" dur="500"/>
                                        <p:tgtEl>
                                          <p:spTgt spid="42"/>
                                        </p:tgtEl>
                                      </p:cBhvr>
                                    </p:animEffect>
                                  </p:childTnLst>
                                </p:cTn>
                              </p:par>
                              <p:par>
                                <p:cTn id="28" presetID="9"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dissolv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ssolve">
                                      <p:cBhvr>
                                        <p:cTn id="35" dur="500"/>
                                        <p:tgtEl>
                                          <p:spTgt spid="31"/>
                                        </p:tgtEl>
                                      </p:cBhvr>
                                    </p:animEffect>
                                  </p:childTnLst>
                                </p:cTn>
                              </p:par>
                            </p:childTnLst>
                          </p:cTn>
                        </p:par>
                        <p:par>
                          <p:cTn id="36" fill="hold">
                            <p:stCondLst>
                              <p:cond delay="500"/>
                            </p:stCondLst>
                            <p:childTnLst>
                              <p:par>
                                <p:cTn id="37" presetID="9" presetClass="entr" presetSubtype="0"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4" grpId="0"/>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Results</a:t>
            </a:r>
          </a:p>
        </p:txBody>
      </p:sp>
      <p:sp>
        <p:nvSpPr>
          <p:cNvPr id="8" name="Content Placeholder 7"/>
          <p:cNvSpPr>
            <a:spLocks noGrp="1"/>
          </p:cNvSpPr>
          <p:nvPr>
            <p:ph idx="1"/>
          </p:nvPr>
        </p:nvSpPr>
        <p:spPr/>
        <p:txBody>
          <a:bodyPr/>
          <a:lstStyle/>
          <a:p>
            <a:r>
              <a:rPr lang="en-US" dirty="0"/>
              <a:t>The overall performance on the proposed dataset is </a:t>
            </a:r>
            <a:r>
              <a:rPr lang="en-US" u="sng" dirty="0"/>
              <a:t>much better</a:t>
            </a:r>
            <a:r>
              <a:rPr lang="en-US" dirty="0"/>
              <a:t> than those in the literature for </a:t>
            </a:r>
            <a:r>
              <a:rPr lang="en-US" dirty="0" err="1"/>
              <a:t>TempRel</a:t>
            </a:r>
            <a:r>
              <a:rPr lang="en-US" dirty="0"/>
              <a:t> extraction</a:t>
            </a:r>
          </a:p>
          <a:p>
            <a:pPr lvl="1"/>
            <a:r>
              <a:rPr lang="en-US" dirty="0"/>
              <a:t>We do NOT mean that the proposed baseline is better than other existing algorithms</a:t>
            </a:r>
          </a:p>
          <a:p>
            <a:pPr lvl="1"/>
            <a:r>
              <a:rPr lang="en-US" dirty="0"/>
              <a:t>Rather, our new annotation scheme </a:t>
            </a:r>
            <a:r>
              <a:rPr lang="en-US" u="sng" dirty="0"/>
              <a:t>better defines the machine learning task</a:t>
            </a:r>
            <a:r>
              <a:rPr lang="en-US" dirty="0"/>
              <a:t>.</a:t>
            </a:r>
          </a:p>
        </p:txBody>
      </p:sp>
      <p:graphicFrame>
        <p:nvGraphicFramePr>
          <p:cNvPr id="2" name="Table 1"/>
          <p:cNvGraphicFramePr>
            <a:graphicFrameLocks noGrp="1"/>
          </p:cNvGraphicFramePr>
          <p:nvPr>
            <p:extLst>
              <p:ext uri="{D42A27DB-BD31-4B8C-83A1-F6EECF244321}">
                <p14:modId xmlns:p14="http://schemas.microsoft.com/office/powerpoint/2010/main" val="1513302746"/>
              </p:ext>
            </p:extLst>
          </p:nvPr>
        </p:nvGraphicFramePr>
        <p:xfrm>
          <a:off x="414336" y="3680098"/>
          <a:ext cx="8467728" cy="1478280"/>
        </p:xfrm>
        <a:graphic>
          <a:graphicData uri="http://schemas.openxmlformats.org/drawingml/2006/table">
            <a:tbl>
              <a:tblPr firstRow="1" bandRow="1">
                <a:tableStyleId>{F5AB1C69-6EDB-4FF4-983F-18BD219EF322}</a:tableStyleId>
              </a:tblPr>
              <a:tblGrid>
                <a:gridCol w="1546280">
                  <a:extLst>
                    <a:ext uri="{9D8B030D-6E8A-4147-A177-3AD203B41FA5}">
                      <a16:colId xmlns:a16="http://schemas.microsoft.com/office/drawing/2014/main" val="20000"/>
                    </a:ext>
                  </a:extLst>
                </a:gridCol>
                <a:gridCol w="2589673">
                  <a:extLst>
                    <a:ext uri="{9D8B030D-6E8A-4147-A177-3AD203B41FA5}">
                      <a16:colId xmlns:a16="http://schemas.microsoft.com/office/drawing/2014/main" val="20001"/>
                    </a:ext>
                  </a:extLst>
                </a:gridCol>
                <a:gridCol w="1416967">
                  <a:extLst>
                    <a:ext uri="{9D8B030D-6E8A-4147-A177-3AD203B41FA5}">
                      <a16:colId xmlns:a16="http://schemas.microsoft.com/office/drawing/2014/main" val="20002"/>
                    </a:ext>
                  </a:extLst>
                </a:gridCol>
                <a:gridCol w="493592">
                  <a:extLst>
                    <a:ext uri="{9D8B030D-6E8A-4147-A177-3AD203B41FA5}">
                      <a16:colId xmlns:a16="http://schemas.microsoft.com/office/drawing/2014/main" val="20003"/>
                    </a:ext>
                  </a:extLst>
                </a:gridCol>
                <a:gridCol w="493593">
                  <a:extLst>
                    <a:ext uri="{9D8B030D-6E8A-4147-A177-3AD203B41FA5}">
                      <a16:colId xmlns:a16="http://schemas.microsoft.com/office/drawing/2014/main" val="20004"/>
                    </a:ext>
                  </a:extLst>
                </a:gridCol>
                <a:gridCol w="493592">
                  <a:extLst>
                    <a:ext uri="{9D8B030D-6E8A-4147-A177-3AD203B41FA5}">
                      <a16:colId xmlns:a16="http://schemas.microsoft.com/office/drawing/2014/main" val="20005"/>
                    </a:ext>
                  </a:extLst>
                </a:gridCol>
                <a:gridCol w="493592">
                  <a:extLst>
                    <a:ext uri="{9D8B030D-6E8A-4147-A177-3AD203B41FA5}">
                      <a16:colId xmlns:a16="http://schemas.microsoft.com/office/drawing/2014/main" val="20006"/>
                    </a:ext>
                  </a:extLst>
                </a:gridCol>
                <a:gridCol w="493593">
                  <a:extLst>
                    <a:ext uri="{9D8B030D-6E8A-4147-A177-3AD203B41FA5}">
                      <a16:colId xmlns:a16="http://schemas.microsoft.com/office/drawing/2014/main" val="20007"/>
                    </a:ext>
                  </a:extLst>
                </a:gridCol>
                <a:gridCol w="446846">
                  <a:extLst>
                    <a:ext uri="{9D8B030D-6E8A-4147-A177-3AD203B41FA5}">
                      <a16:colId xmlns:a16="http://schemas.microsoft.com/office/drawing/2014/main" val="20008"/>
                    </a:ext>
                  </a:extLst>
                </a:gridCol>
              </a:tblGrid>
              <a:tr h="335281">
                <a:tc rowSpan="2">
                  <a:txBody>
                    <a:bodyPr/>
                    <a:lstStyle/>
                    <a:p>
                      <a:pPr algn="ctr"/>
                      <a:r>
                        <a:rPr lang="en-US" dirty="0"/>
                        <a:t>Annotation</a:t>
                      </a:r>
                    </a:p>
                  </a:txBody>
                  <a:tcPr anchor="ctr"/>
                </a:tc>
                <a:tc rowSpan="2">
                  <a:txBody>
                    <a:bodyPr/>
                    <a:lstStyle/>
                    <a:p>
                      <a:pPr algn="ctr"/>
                      <a:r>
                        <a:rPr lang="en-US" dirty="0"/>
                        <a:t>Training Set</a:t>
                      </a:r>
                    </a:p>
                  </a:txBody>
                  <a:tcPr anchor="ctr"/>
                </a:tc>
                <a:tc rowSpan="2">
                  <a:txBody>
                    <a:bodyPr/>
                    <a:lstStyle/>
                    <a:p>
                      <a:pPr algn="ctr"/>
                      <a:r>
                        <a:rPr lang="en-US" dirty="0"/>
                        <a:t>Test Set</a:t>
                      </a:r>
                    </a:p>
                  </a:txBody>
                  <a:tcPr anchor="ctr"/>
                </a:tc>
                <a:tc gridSpan="3">
                  <a:txBody>
                    <a:bodyPr/>
                    <a:lstStyle/>
                    <a:p>
                      <a:pPr algn="ctr"/>
                      <a:r>
                        <a:rPr lang="en-US" dirty="0"/>
                        <a:t>Training</a:t>
                      </a:r>
                    </a:p>
                  </a:txBody>
                  <a:tcPr anchor="ctr"/>
                </a:tc>
                <a:tc hMerge="1">
                  <a:txBody>
                    <a:bodyPr/>
                    <a:lstStyle/>
                    <a:p>
                      <a:pPr algn="ctr"/>
                      <a:endParaRPr lang="en-US"/>
                    </a:p>
                  </a:txBody>
                  <a:tcPr/>
                </a:tc>
                <a:tc hMerge="1">
                  <a:txBody>
                    <a:bodyPr/>
                    <a:lstStyle/>
                    <a:p>
                      <a:pPr algn="ctr"/>
                      <a:endParaRPr lang="en-US" dirty="0"/>
                    </a:p>
                  </a:txBody>
                  <a:tcPr/>
                </a:tc>
                <a:tc gridSpan="3">
                  <a:txBody>
                    <a:bodyPr/>
                    <a:lstStyle/>
                    <a:p>
                      <a:pPr algn="ctr"/>
                      <a:r>
                        <a:rPr lang="en-US" dirty="0"/>
                        <a:t>Test</a:t>
                      </a: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vMerge="1">
                  <a:txBody>
                    <a:bodyPr/>
                    <a:lstStyle/>
                    <a:p>
                      <a:pPr algn="ctr"/>
                      <a:endParaRPr lang="en-US" dirty="0"/>
                    </a:p>
                  </a:txBody>
                  <a:tcPr/>
                </a:tc>
                <a:tc vMerge="1">
                  <a:txBody>
                    <a:bodyPr/>
                    <a:lstStyle/>
                    <a:p>
                      <a:pPr algn="ctr"/>
                      <a:endParaRPr lang="en-US" dirty="0"/>
                    </a:p>
                  </a:txBody>
                  <a:tcPr/>
                </a:tc>
                <a:tc vMerge="1">
                  <a:txBody>
                    <a:bodyPr/>
                    <a:lstStyle/>
                    <a:p>
                      <a:pPr algn="ctr"/>
                      <a:endParaRPr lang="en-US" dirty="0"/>
                    </a:p>
                  </a:txBody>
                  <a:tcPr/>
                </a:tc>
                <a:tc>
                  <a:txBody>
                    <a:bodyPr/>
                    <a:lstStyle/>
                    <a:p>
                      <a:pPr algn="ctr"/>
                      <a:r>
                        <a:rPr lang="en-US" dirty="0"/>
                        <a:t>P</a:t>
                      </a:r>
                    </a:p>
                  </a:txBody>
                  <a:tcPr anchor="ctr"/>
                </a:tc>
                <a:tc>
                  <a:txBody>
                    <a:bodyPr/>
                    <a:lstStyle/>
                    <a:p>
                      <a:pPr algn="ctr"/>
                      <a:r>
                        <a:rPr lang="en-US" dirty="0"/>
                        <a:t>R</a:t>
                      </a:r>
                    </a:p>
                  </a:txBody>
                  <a:tcPr anchor="ctr"/>
                </a:tc>
                <a:tc>
                  <a:txBody>
                    <a:bodyPr/>
                    <a:lstStyle/>
                    <a:p>
                      <a:pPr algn="ctr"/>
                      <a:r>
                        <a:rPr lang="en-US" dirty="0"/>
                        <a:t>F</a:t>
                      </a:r>
                    </a:p>
                  </a:txBody>
                  <a:tcPr anchor="ctr"/>
                </a:tc>
                <a:tc>
                  <a:txBody>
                    <a:bodyPr/>
                    <a:lstStyle/>
                    <a:p>
                      <a:pPr algn="ctr"/>
                      <a:r>
                        <a:rPr lang="en-US" dirty="0"/>
                        <a:t>P</a:t>
                      </a:r>
                    </a:p>
                  </a:txBody>
                  <a:tcPr anchor="ctr"/>
                </a:tc>
                <a:tc>
                  <a:txBody>
                    <a:bodyPr/>
                    <a:lstStyle/>
                    <a:p>
                      <a:pPr algn="ctr"/>
                      <a:r>
                        <a:rPr lang="en-US" dirty="0"/>
                        <a:t>R</a:t>
                      </a:r>
                    </a:p>
                  </a:txBody>
                  <a:tcPr anchor="ctr"/>
                </a:tc>
                <a:tc>
                  <a:txBody>
                    <a:bodyPr/>
                    <a:lstStyle/>
                    <a:p>
                      <a:pPr algn="ctr"/>
                      <a:r>
                        <a:rPr lang="en-US" dirty="0"/>
                        <a:t>F</a:t>
                      </a:r>
                    </a:p>
                  </a:txBody>
                  <a:tcPr anchor="ctr"/>
                </a:tc>
                <a:extLst>
                  <a:ext uri="{0D108BD9-81ED-4DB2-BD59-A6C34878D82A}">
                    <a16:rowId xmlns:a16="http://schemas.microsoft.com/office/drawing/2014/main" val="10001"/>
                  </a:ext>
                </a:extLst>
              </a:tr>
              <a:tr h="370840">
                <a:tc>
                  <a:txBody>
                    <a:bodyPr/>
                    <a:lstStyle/>
                    <a:p>
                      <a:pPr algn="ctr"/>
                      <a:r>
                        <a:rPr lang="en-US" dirty="0"/>
                        <a:t>TB-Dense</a:t>
                      </a:r>
                    </a:p>
                  </a:txBody>
                  <a:tcPr anchor="ctr"/>
                </a:tc>
                <a:tc>
                  <a:txBody>
                    <a:bodyPr/>
                    <a:lstStyle/>
                    <a:p>
                      <a:pPr algn="ctr"/>
                      <a:r>
                        <a:rPr lang="en-US" dirty="0"/>
                        <a:t>Same-axis &amp; Cross-axis</a:t>
                      </a:r>
                    </a:p>
                  </a:txBody>
                  <a:tcPr anchor="ctr"/>
                </a:tc>
                <a:tc>
                  <a:txBody>
                    <a:bodyPr/>
                    <a:lstStyle/>
                    <a:p>
                      <a:pPr algn="ctr"/>
                      <a:r>
                        <a:rPr lang="en-US" dirty="0"/>
                        <a:t>Same-axis</a:t>
                      </a:r>
                    </a:p>
                  </a:txBody>
                  <a:tcPr anchor="ctr"/>
                </a:tc>
                <a:tc>
                  <a:txBody>
                    <a:bodyPr/>
                    <a:lstStyle/>
                    <a:p>
                      <a:pPr algn="ctr"/>
                      <a:r>
                        <a:rPr lang="en-US" dirty="0"/>
                        <a:t>44</a:t>
                      </a:r>
                    </a:p>
                  </a:txBody>
                  <a:tcPr anchor="ctr"/>
                </a:tc>
                <a:tc>
                  <a:txBody>
                    <a:bodyPr/>
                    <a:lstStyle/>
                    <a:p>
                      <a:pPr algn="ctr"/>
                      <a:r>
                        <a:rPr lang="en-US" dirty="0"/>
                        <a:t>67</a:t>
                      </a:r>
                    </a:p>
                  </a:txBody>
                  <a:tcPr anchor="ctr"/>
                </a:tc>
                <a:tc>
                  <a:txBody>
                    <a:bodyPr/>
                    <a:lstStyle/>
                    <a:p>
                      <a:pPr algn="ctr"/>
                      <a:r>
                        <a:rPr lang="en-US" dirty="0"/>
                        <a:t>53</a:t>
                      </a:r>
                    </a:p>
                  </a:txBody>
                  <a:tcPr anchor="ctr"/>
                </a:tc>
                <a:tc>
                  <a:txBody>
                    <a:bodyPr/>
                    <a:lstStyle/>
                    <a:p>
                      <a:pPr algn="ctr"/>
                      <a:r>
                        <a:rPr lang="en-US" dirty="0"/>
                        <a:t>40</a:t>
                      </a:r>
                    </a:p>
                  </a:txBody>
                  <a:tcPr anchor="ctr"/>
                </a:tc>
                <a:tc>
                  <a:txBody>
                    <a:bodyPr/>
                    <a:lstStyle/>
                    <a:p>
                      <a:pPr algn="ctr"/>
                      <a:r>
                        <a:rPr lang="en-US" dirty="0"/>
                        <a:t>60</a:t>
                      </a:r>
                    </a:p>
                  </a:txBody>
                  <a:tcPr anchor="ctr"/>
                </a:tc>
                <a:tc>
                  <a:txBody>
                    <a:bodyPr/>
                    <a:lstStyle/>
                    <a:p>
                      <a:pPr algn="ctr"/>
                      <a:r>
                        <a:rPr lang="en-US" dirty="0"/>
                        <a:t>48</a:t>
                      </a:r>
                    </a:p>
                  </a:txBody>
                  <a:tcPr anchor="ctr"/>
                </a:tc>
                <a:extLst>
                  <a:ext uri="{0D108BD9-81ED-4DB2-BD59-A6C34878D82A}">
                    <a16:rowId xmlns:a16="http://schemas.microsoft.com/office/drawing/2014/main" val="10002"/>
                  </a:ext>
                </a:extLst>
              </a:tr>
              <a:tr h="370840">
                <a:tc>
                  <a:txBody>
                    <a:bodyPr/>
                    <a:lstStyle/>
                    <a:p>
                      <a:pPr algn="ctr"/>
                      <a:r>
                        <a:rPr lang="en-US" dirty="0"/>
                        <a:t>Proposed</a:t>
                      </a:r>
                    </a:p>
                  </a:txBody>
                  <a:tcPr anchor="ctr"/>
                </a:tc>
                <a:tc>
                  <a:txBody>
                    <a:bodyPr/>
                    <a:lstStyle/>
                    <a:p>
                      <a:pPr algn="ctr"/>
                      <a:r>
                        <a:rPr lang="en-US" dirty="0"/>
                        <a:t>Same-axis</a:t>
                      </a:r>
                    </a:p>
                  </a:txBody>
                  <a:tcPr anchor="ctr"/>
                </a:tc>
                <a:tc>
                  <a:txBody>
                    <a:bodyPr/>
                    <a:lstStyle/>
                    <a:p>
                      <a:pPr algn="ctr"/>
                      <a:r>
                        <a:rPr lang="en-US" dirty="0"/>
                        <a:t>Same-axis</a:t>
                      </a:r>
                    </a:p>
                  </a:txBody>
                  <a:tcPr anchor="ctr"/>
                </a:tc>
                <a:tc>
                  <a:txBody>
                    <a:bodyPr/>
                    <a:lstStyle/>
                    <a:p>
                      <a:pPr algn="ctr"/>
                      <a:r>
                        <a:rPr lang="en-US" b="1" dirty="0">
                          <a:solidFill>
                            <a:srgbClr val="FF0000"/>
                          </a:solidFill>
                        </a:rPr>
                        <a:t>73</a:t>
                      </a:r>
                    </a:p>
                  </a:txBody>
                  <a:tcPr anchor="ctr"/>
                </a:tc>
                <a:tc>
                  <a:txBody>
                    <a:bodyPr/>
                    <a:lstStyle/>
                    <a:p>
                      <a:pPr algn="ctr"/>
                      <a:r>
                        <a:rPr lang="en-US" b="1" dirty="0">
                          <a:solidFill>
                            <a:srgbClr val="FF0000"/>
                          </a:solidFill>
                        </a:rPr>
                        <a:t>81</a:t>
                      </a:r>
                    </a:p>
                  </a:txBody>
                  <a:tcPr anchor="ctr"/>
                </a:tc>
                <a:tc>
                  <a:txBody>
                    <a:bodyPr/>
                    <a:lstStyle/>
                    <a:p>
                      <a:pPr algn="ctr"/>
                      <a:r>
                        <a:rPr lang="en-US" b="1" dirty="0">
                          <a:solidFill>
                            <a:srgbClr val="FF0000"/>
                          </a:solidFill>
                        </a:rPr>
                        <a:t>77</a:t>
                      </a:r>
                    </a:p>
                  </a:txBody>
                  <a:tcPr anchor="ctr"/>
                </a:tc>
                <a:tc>
                  <a:txBody>
                    <a:bodyPr/>
                    <a:lstStyle/>
                    <a:p>
                      <a:pPr algn="ctr"/>
                      <a:r>
                        <a:rPr lang="en-US" b="1" dirty="0">
                          <a:solidFill>
                            <a:srgbClr val="FF0000"/>
                          </a:solidFill>
                        </a:rPr>
                        <a:t>66</a:t>
                      </a:r>
                    </a:p>
                  </a:txBody>
                  <a:tcPr anchor="ctr"/>
                </a:tc>
                <a:tc>
                  <a:txBody>
                    <a:bodyPr/>
                    <a:lstStyle/>
                    <a:p>
                      <a:pPr algn="ctr"/>
                      <a:r>
                        <a:rPr lang="en-US" b="1" dirty="0">
                          <a:solidFill>
                            <a:srgbClr val="FF0000"/>
                          </a:solidFill>
                        </a:rPr>
                        <a:t>72</a:t>
                      </a:r>
                    </a:p>
                  </a:txBody>
                  <a:tcPr anchor="ctr"/>
                </a:tc>
                <a:tc>
                  <a:txBody>
                    <a:bodyPr/>
                    <a:lstStyle/>
                    <a:p>
                      <a:pPr algn="ctr"/>
                      <a:r>
                        <a:rPr lang="en-US" b="1" dirty="0">
                          <a:solidFill>
                            <a:srgbClr val="FF0000"/>
                          </a:solidFill>
                        </a:rPr>
                        <a:t>69</a:t>
                      </a:r>
                    </a:p>
                  </a:txBody>
                  <a:tcPr anchor="ctr"/>
                </a:tc>
                <a:extLst>
                  <a:ext uri="{0D108BD9-81ED-4DB2-BD59-A6C34878D82A}">
                    <a16:rowId xmlns:a16="http://schemas.microsoft.com/office/drawing/2014/main" val="10003"/>
                  </a:ext>
                </a:extLst>
              </a:tr>
            </a:tbl>
          </a:graphicData>
        </a:graphic>
      </p:graphicFrame>
      <p:sp>
        <p:nvSpPr>
          <p:cNvPr id="3" name="Oval 2"/>
          <p:cNvSpPr/>
          <p:nvPr/>
        </p:nvSpPr>
        <p:spPr>
          <a:xfrm>
            <a:off x="8448674" y="4419238"/>
            <a:ext cx="433390" cy="914400"/>
          </a:xfrm>
          <a:prstGeom prst="ellipse">
            <a:avLst/>
          </a:prstGeom>
          <a:noFill/>
          <a:ln w="28575">
            <a:solidFill>
              <a:srgbClr val="FF00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48B06B2-222F-47B4-8246-27985946345A}"/>
              </a:ext>
            </a:extLst>
          </p:cNvPr>
          <p:cNvSpPr txBox="1"/>
          <p:nvPr/>
        </p:nvSpPr>
        <p:spPr>
          <a:xfrm>
            <a:off x="724692" y="5864986"/>
            <a:ext cx="7723982" cy="461665"/>
          </a:xfrm>
          <a:prstGeom prst="rect">
            <a:avLst/>
          </a:prstGeom>
          <a:noFill/>
        </p:spPr>
        <p:txBody>
          <a:bodyPr wrap="square" rtlCol="0">
            <a:spAutoFit/>
          </a:bodyPr>
          <a:lstStyle/>
          <a:p>
            <a:r>
              <a:rPr lang="en-US" sz="1200" i="1" dirty="0">
                <a:solidFill>
                  <a:schemeClr val="accent3">
                    <a:lumMod val="25000"/>
                  </a:schemeClr>
                </a:solidFill>
              </a:rPr>
              <a:t>[TB-Dense] Taylor Cassidy, Bill McDowell, </a:t>
            </a:r>
            <a:r>
              <a:rPr lang="en-US" sz="1200" i="1" dirty="0" err="1">
                <a:solidFill>
                  <a:schemeClr val="accent3">
                    <a:lumMod val="25000"/>
                  </a:schemeClr>
                </a:solidFill>
              </a:rPr>
              <a:t>Nathanel</a:t>
            </a:r>
            <a:r>
              <a:rPr lang="en-US" sz="1200" i="1" dirty="0">
                <a:solidFill>
                  <a:schemeClr val="accent3">
                    <a:lumMod val="25000"/>
                  </a:schemeClr>
                </a:solidFill>
              </a:rPr>
              <a:t> </a:t>
            </a:r>
            <a:r>
              <a:rPr lang="en-US" sz="1200" i="1" dirty="0" err="1">
                <a:solidFill>
                  <a:schemeClr val="accent3">
                    <a:lumMod val="25000"/>
                  </a:schemeClr>
                </a:solidFill>
              </a:rPr>
              <a:t>Chambers,and</a:t>
            </a:r>
            <a:r>
              <a:rPr lang="en-US" sz="1200" i="1" dirty="0">
                <a:solidFill>
                  <a:schemeClr val="accent3">
                    <a:lumMod val="25000"/>
                  </a:schemeClr>
                </a:solidFill>
              </a:rPr>
              <a:t> Steven </a:t>
            </a:r>
            <a:r>
              <a:rPr lang="en-US" sz="1200" i="1" dirty="0" err="1">
                <a:solidFill>
                  <a:schemeClr val="accent3">
                    <a:lumMod val="25000"/>
                  </a:schemeClr>
                </a:solidFill>
              </a:rPr>
              <a:t>Bethard</a:t>
            </a:r>
            <a:r>
              <a:rPr lang="en-US" sz="1200" i="1" dirty="0">
                <a:solidFill>
                  <a:schemeClr val="accent3">
                    <a:lumMod val="25000"/>
                  </a:schemeClr>
                </a:solidFill>
              </a:rPr>
              <a:t>. “An annotation framework</a:t>
            </a:r>
          </a:p>
          <a:p>
            <a:r>
              <a:rPr lang="en-US" sz="1200" i="1" dirty="0">
                <a:solidFill>
                  <a:schemeClr val="accent3">
                    <a:lumMod val="25000"/>
                  </a:schemeClr>
                </a:solidFill>
              </a:rPr>
              <a:t>for dense event ordering.”. ACL’14.</a:t>
            </a:r>
          </a:p>
        </p:txBody>
      </p:sp>
    </p:spTree>
    <p:extLst>
      <p:ext uri="{BB962C8B-B14F-4D97-AF65-F5344CB8AC3E}">
        <p14:creationId xmlns:p14="http://schemas.microsoft.com/office/powerpoint/2010/main" val="163908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D0F23BB-A055-8F45-83F5-050DBB3EEF0F}"/>
              </a:ext>
            </a:extLst>
          </p:cNvPr>
          <p:cNvGrpSpPr/>
          <p:nvPr/>
        </p:nvGrpSpPr>
        <p:grpSpPr>
          <a:xfrm>
            <a:off x="2057545" y="3610478"/>
            <a:ext cx="5367078" cy="1941686"/>
            <a:chOff x="2057545" y="3610478"/>
            <a:chExt cx="5367078" cy="1941686"/>
          </a:xfrm>
        </p:grpSpPr>
        <p:sp>
          <p:nvSpPr>
            <p:cNvPr id="213" name="TextBox 212">
              <a:extLst>
                <a:ext uri="{FF2B5EF4-FFF2-40B4-BE49-F238E27FC236}">
                  <a16:creationId xmlns:a16="http://schemas.microsoft.com/office/drawing/2014/main" id="{DF080759-7637-9648-8602-4554B0660995}"/>
                </a:ext>
              </a:extLst>
            </p:cNvPr>
            <p:cNvSpPr txBox="1"/>
            <p:nvPr/>
          </p:nvSpPr>
          <p:spPr>
            <a:xfrm>
              <a:off x="6760755" y="4836033"/>
              <a:ext cx="41960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ourier" charset="0"/>
                  <a:ea typeface="Courier" charset="0"/>
                  <a:cs typeface="Courier" charset="0"/>
                </a:rPr>
                <a:t>h</a:t>
              </a:r>
              <a:r>
                <a:rPr kumimoji="0" lang="en-US" sz="1200" b="0" i="0" u="none" strike="noStrike" kern="0" cap="none" spc="0" normalizeH="0" baseline="-25000" noProof="0" dirty="0">
                  <a:ln>
                    <a:noFill/>
                  </a:ln>
                  <a:solidFill>
                    <a:prstClr val="black"/>
                  </a:solidFill>
                  <a:effectLst/>
                  <a:uLnTx/>
                  <a:uFillTx/>
                  <a:latin typeface="Courier" charset="0"/>
                  <a:ea typeface="Courier" charset="0"/>
                  <a:cs typeface="Courier" charset="0"/>
                </a:rPr>
                <a:t>e2</a:t>
              </a:r>
              <a:endParaRPr kumimoji="0" lang="en-US" sz="1200" b="0" i="0" u="none" strike="noStrike" kern="0" cap="none" spc="0" normalizeH="0" baseline="0" noProof="0" dirty="0">
                <a:ln>
                  <a:noFill/>
                </a:ln>
                <a:solidFill>
                  <a:prstClr val="black"/>
                </a:solidFill>
                <a:effectLst/>
                <a:uLnTx/>
                <a:uFillTx/>
                <a:latin typeface="Courier" charset="0"/>
                <a:ea typeface="Courier" charset="0"/>
                <a:cs typeface="Courier" charset="0"/>
              </a:endParaRPr>
            </a:p>
          </p:txBody>
        </p:sp>
        <p:sp>
          <p:nvSpPr>
            <p:cNvPr id="214" name="TextBox 213">
              <a:extLst>
                <a:ext uri="{FF2B5EF4-FFF2-40B4-BE49-F238E27FC236}">
                  <a16:creationId xmlns:a16="http://schemas.microsoft.com/office/drawing/2014/main" id="{6A84041C-5C55-EE4E-96EA-4E502CFFCACF}"/>
                </a:ext>
              </a:extLst>
            </p:cNvPr>
            <p:cNvSpPr txBox="1"/>
            <p:nvPr/>
          </p:nvSpPr>
          <p:spPr>
            <a:xfrm>
              <a:off x="6694541" y="3610478"/>
              <a:ext cx="50466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ourier" charset="0"/>
                  <a:ea typeface="Courier" charset="0"/>
                  <a:cs typeface="Courier" charset="0"/>
                </a:rPr>
                <a:t>h</a:t>
              </a:r>
              <a:r>
                <a:rPr kumimoji="0" lang="en-US" sz="1200" b="0" i="0" u="none" strike="noStrike" kern="0" cap="none" spc="0" normalizeH="0" baseline="-25000" noProof="0" dirty="0">
                  <a:ln>
                    <a:noFill/>
                  </a:ln>
                  <a:solidFill>
                    <a:prstClr val="black"/>
                  </a:solidFill>
                  <a:effectLst/>
                  <a:uLnTx/>
                  <a:uFillTx/>
                  <a:latin typeface="Courier" charset="0"/>
                  <a:ea typeface="Courier" charset="0"/>
                  <a:cs typeface="Courier" charset="0"/>
                </a:rPr>
                <a:t>e1</a:t>
              </a:r>
              <a:endParaRPr kumimoji="0" lang="en-US" sz="1200" b="0" i="0" u="none" strike="noStrike" kern="0" cap="none" spc="0" normalizeH="0" baseline="0" noProof="0" dirty="0">
                <a:ln>
                  <a:noFill/>
                </a:ln>
                <a:solidFill>
                  <a:prstClr val="black"/>
                </a:solidFill>
                <a:effectLst/>
                <a:uLnTx/>
                <a:uFillTx/>
                <a:latin typeface="Courier" charset="0"/>
                <a:ea typeface="Courier" charset="0"/>
                <a:cs typeface="Courier" charset="0"/>
              </a:endParaRPr>
            </a:p>
          </p:txBody>
        </p:sp>
        <p:grpSp>
          <p:nvGrpSpPr>
            <p:cNvPr id="7" name="Group 6">
              <a:extLst>
                <a:ext uri="{FF2B5EF4-FFF2-40B4-BE49-F238E27FC236}">
                  <a16:creationId xmlns:a16="http://schemas.microsoft.com/office/drawing/2014/main" id="{A87E45B3-E9CF-DE42-A8EE-ADE92135B0CA}"/>
                </a:ext>
              </a:extLst>
            </p:cNvPr>
            <p:cNvGrpSpPr/>
            <p:nvPr/>
          </p:nvGrpSpPr>
          <p:grpSpPr>
            <a:xfrm>
              <a:off x="2057545" y="3849696"/>
              <a:ext cx="5367078" cy="1702468"/>
              <a:chOff x="2057545" y="3849696"/>
              <a:chExt cx="5367078" cy="1702468"/>
            </a:xfrm>
          </p:grpSpPr>
          <p:grpSp>
            <p:nvGrpSpPr>
              <p:cNvPr id="6" name="Group 5">
                <a:extLst>
                  <a:ext uri="{FF2B5EF4-FFF2-40B4-BE49-F238E27FC236}">
                    <a16:creationId xmlns:a16="http://schemas.microsoft.com/office/drawing/2014/main" id="{E0AA4A46-C6FB-D642-A180-2DA5EBA7B6FF}"/>
                  </a:ext>
                </a:extLst>
              </p:cNvPr>
              <p:cNvGrpSpPr/>
              <p:nvPr/>
            </p:nvGrpSpPr>
            <p:grpSpPr>
              <a:xfrm>
                <a:off x="2057545" y="3898229"/>
                <a:ext cx="5235488" cy="1230841"/>
                <a:chOff x="2057545" y="3898229"/>
                <a:chExt cx="5235488" cy="1230841"/>
              </a:xfrm>
            </p:grpSpPr>
            <p:sp>
              <p:nvSpPr>
                <p:cNvPr id="226" name="Bent-Up Arrow 225">
                  <a:extLst>
                    <a:ext uri="{FF2B5EF4-FFF2-40B4-BE49-F238E27FC236}">
                      <a16:creationId xmlns:a16="http://schemas.microsoft.com/office/drawing/2014/main" id="{E6A945B2-12A1-4744-9D48-906B16B355BB}"/>
                    </a:ext>
                  </a:extLst>
                </p:cNvPr>
                <p:cNvSpPr/>
                <p:nvPr/>
              </p:nvSpPr>
              <p:spPr>
                <a:xfrm rot="5400000" flipH="1">
                  <a:off x="4552793" y="1402981"/>
                  <a:ext cx="233389" cy="5223885"/>
                </a:xfrm>
                <a:prstGeom prst="bentUpArrow">
                  <a:avLst>
                    <a:gd name="adj1" fmla="val 0"/>
                    <a:gd name="adj2" fmla="val 6756"/>
                    <a:gd name="adj3" fmla="val 20135"/>
                  </a:avLst>
                </a:prstGeom>
                <a:solidFill>
                  <a:sysClr val="windowText" lastClr="000000"/>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27" name="Group 226">
                  <a:extLst>
                    <a:ext uri="{FF2B5EF4-FFF2-40B4-BE49-F238E27FC236}">
                      <a16:creationId xmlns:a16="http://schemas.microsoft.com/office/drawing/2014/main" id="{5F652C2A-BFAD-8549-B707-237704072875}"/>
                    </a:ext>
                  </a:extLst>
                </p:cNvPr>
                <p:cNvGrpSpPr/>
                <p:nvPr/>
              </p:nvGrpSpPr>
              <p:grpSpPr>
                <a:xfrm>
                  <a:off x="3132702" y="4071242"/>
                  <a:ext cx="4160331" cy="1057828"/>
                  <a:chOff x="4427129" y="4129048"/>
                  <a:chExt cx="2314332" cy="1597344"/>
                </a:xfrm>
              </p:grpSpPr>
              <p:cxnSp>
                <p:nvCxnSpPr>
                  <p:cNvPr id="228" name="Elbow Connector 227">
                    <a:extLst>
                      <a:ext uri="{FF2B5EF4-FFF2-40B4-BE49-F238E27FC236}">
                        <a16:creationId xmlns:a16="http://schemas.microsoft.com/office/drawing/2014/main" id="{D718AA32-6733-834D-A2CA-7FC1F2D1229F}"/>
                      </a:ext>
                    </a:extLst>
                  </p:cNvPr>
                  <p:cNvCxnSpPr>
                    <a:endCxn id="209" idx="3"/>
                  </p:cNvCxnSpPr>
                  <p:nvPr/>
                </p:nvCxnSpPr>
                <p:spPr>
                  <a:xfrm>
                    <a:off x="4427134" y="4129048"/>
                    <a:ext cx="2314327" cy="1597344"/>
                  </a:xfrm>
                  <a:prstGeom prst="bentConnector3">
                    <a:avLst>
                      <a:gd name="adj1" fmla="val 50000"/>
                    </a:avLst>
                  </a:prstGeom>
                  <a:noFill/>
                  <a:ln w="6350" cap="flat" cmpd="sng" algn="ctr">
                    <a:solidFill>
                      <a:sysClr val="windowText" lastClr="000000"/>
                    </a:solidFill>
                    <a:prstDash val="solid"/>
                    <a:miter lim="800000"/>
                    <a:tailEnd type="triangle"/>
                  </a:ln>
                  <a:effectLst/>
                </p:spPr>
              </p:cxnSp>
              <p:cxnSp>
                <p:nvCxnSpPr>
                  <p:cNvPr id="229" name="Straight Arrow Connector 228">
                    <a:extLst>
                      <a:ext uri="{FF2B5EF4-FFF2-40B4-BE49-F238E27FC236}">
                        <a16:creationId xmlns:a16="http://schemas.microsoft.com/office/drawing/2014/main" id="{CC27D70B-BF50-F345-B430-EF926FFAAF6D}"/>
                      </a:ext>
                    </a:extLst>
                  </p:cNvPr>
                  <p:cNvCxnSpPr/>
                  <p:nvPr/>
                </p:nvCxnSpPr>
                <p:spPr>
                  <a:xfrm flipH="1">
                    <a:off x="4427129" y="4129049"/>
                    <a:ext cx="1" cy="9114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grpSp>
          </p:grpSp>
          <p:sp>
            <p:nvSpPr>
              <p:cNvPr id="209" name="Rectangle 208">
                <a:extLst>
                  <a:ext uri="{FF2B5EF4-FFF2-40B4-BE49-F238E27FC236}">
                    <a16:creationId xmlns:a16="http://schemas.microsoft.com/office/drawing/2014/main" id="{70AC37D3-ADCF-8E41-AFB4-09394111290F}"/>
                  </a:ext>
                </a:extLst>
              </p:cNvPr>
              <p:cNvSpPr/>
              <p:nvPr/>
            </p:nvSpPr>
            <p:spPr>
              <a:xfrm flipH="1">
                <a:off x="7293026" y="4705974"/>
                <a:ext cx="74421" cy="84619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0" name="Rectangle 209">
                <a:extLst>
                  <a:ext uri="{FF2B5EF4-FFF2-40B4-BE49-F238E27FC236}">
                    <a16:creationId xmlns:a16="http://schemas.microsoft.com/office/drawing/2014/main" id="{EA10AEB2-D10B-5642-B009-3231B2051808}"/>
                  </a:ext>
                </a:extLst>
              </p:cNvPr>
              <p:cNvSpPr/>
              <p:nvPr/>
            </p:nvSpPr>
            <p:spPr>
              <a:xfrm flipH="1">
                <a:off x="7293026" y="3849696"/>
                <a:ext cx="74421" cy="84619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AF465805-7803-0741-BD34-0E09898E1328}"/>
                  </a:ext>
                </a:extLst>
              </p:cNvPr>
              <p:cNvSpPr txBox="1"/>
              <p:nvPr/>
            </p:nvSpPr>
            <p:spPr>
              <a:xfrm>
                <a:off x="6909405" y="4057607"/>
                <a:ext cx="458525"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Courier" charset="0"/>
                    <a:ea typeface="Courier" charset="0"/>
                    <a:cs typeface="Courier" charset="0"/>
                  </a:rPr>
                  <a:t>128</a:t>
                </a:r>
                <a:endParaRPr kumimoji="0" lang="en-US" sz="900" b="0" i="0" u="none" strike="noStrike" kern="0" cap="none" spc="0" normalizeH="0" baseline="-25000" noProof="0" dirty="0">
                  <a:ln>
                    <a:noFill/>
                  </a:ln>
                  <a:solidFill>
                    <a:prstClr val="black"/>
                  </a:solidFill>
                  <a:effectLst/>
                  <a:uLnTx/>
                  <a:uFillTx/>
                  <a:latin typeface="Courier" charset="0"/>
                  <a:ea typeface="Courier" charset="0"/>
                  <a:cs typeface="Courier" charset="0"/>
                </a:endParaRPr>
              </a:p>
            </p:txBody>
          </p:sp>
          <p:sp>
            <p:nvSpPr>
              <p:cNvPr id="169" name="TextBox 168">
                <a:extLst>
                  <a:ext uri="{FF2B5EF4-FFF2-40B4-BE49-F238E27FC236}">
                    <a16:creationId xmlns:a16="http://schemas.microsoft.com/office/drawing/2014/main" id="{B2486A1E-46A2-424C-AB04-952BB827BB59}"/>
                  </a:ext>
                </a:extLst>
              </p:cNvPr>
              <p:cNvSpPr txBox="1"/>
              <p:nvPr/>
            </p:nvSpPr>
            <p:spPr>
              <a:xfrm>
                <a:off x="6870296" y="5186806"/>
                <a:ext cx="55432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Courier" charset="0"/>
                    <a:ea typeface="Courier" charset="0"/>
                    <a:cs typeface="Courier" charset="0"/>
                  </a:rPr>
                  <a:t>128</a:t>
                </a:r>
                <a:endParaRPr kumimoji="0" lang="en-US" sz="900" b="0" i="0" u="none" strike="noStrike" kern="0" cap="none" spc="0" normalizeH="0" baseline="-25000" noProof="0" dirty="0">
                  <a:ln>
                    <a:noFill/>
                  </a:ln>
                  <a:solidFill>
                    <a:prstClr val="black"/>
                  </a:solidFill>
                  <a:effectLst/>
                  <a:uLnTx/>
                  <a:uFillTx/>
                  <a:latin typeface="Courier" charset="0"/>
                  <a:ea typeface="Courier" charset="0"/>
                  <a:cs typeface="Courier" charset="0"/>
                </a:endParaRPr>
              </a:p>
            </p:txBody>
          </p:sp>
        </p:grpSp>
      </p:grpSp>
      <p:grpSp>
        <p:nvGrpSpPr>
          <p:cNvPr id="13" name="Group 12">
            <a:extLst>
              <a:ext uri="{FF2B5EF4-FFF2-40B4-BE49-F238E27FC236}">
                <a16:creationId xmlns:a16="http://schemas.microsoft.com/office/drawing/2014/main" id="{4BD44F8F-B416-0547-A02D-AC281E2BEFAC}"/>
              </a:ext>
            </a:extLst>
          </p:cNvPr>
          <p:cNvGrpSpPr/>
          <p:nvPr/>
        </p:nvGrpSpPr>
        <p:grpSpPr>
          <a:xfrm>
            <a:off x="7290880" y="2938643"/>
            <a:ext cx="557925" cy="1597202"/>
            <a:chOff x="7290880" y="2938643"/>
            <a:chExt cx="557925" cy="1597202"/>
          </a:xfrm>
        </p:grpSpPr>
        <p:cxnSp>
          <p:nvCxnSpPr>
            <p:cNvPr id="143" name="Straight Arrow Connector 142">
              <a:extLst>
                <a:ext uri="{FF2B5EF4-FFF2-40B4-BE49-F238E27FC236}">
                  <a16:creationId xmlns:a16="http://schemas.microsoft.com/office/drawing/2014/main" id="{6F238A22-86EF-1448-BBF2-977DA596C587}"/>
                </a:ext>
              </a:extLst>
            </p:cNvPr>
            <p:cNvCxnSpPr>
              <a:endCxn id="190" idx="2"/>
            </p:cNvCxnSpPr>
            <p:nvPr/>
          </p:nvCxnSpPr>
          <p:spPr>
            <a:xfrm flipH="1">
              <a:off x="7372026" y="2938643"/>
              <a:ext cx="19756" cy="813867"/>
            </a:xfrm>
            <a:prstGeom prst="straightConnector1">
              <a:avLst/>
            </a:prstGeom>
            <a:noFill/>
            <a:ln w="6350" cap="flat" cmpd="sng" algn="ctr">
              <a:solidFill>
                <a:sysClr val="windowText" lastClr="000000"/>
              </a:solidFill>
              <a:prstDash val="lgDashDot"/>
              <a:miter lim="800000"/>
              <a:headEnd type="none" w="med" len="med"/>
              <a:tailEnd type="none" w="med" len="med"/>
            </a:ln>
            <a:effectLst/>
          </p:spPr>
        </p:cxnSp>
        <p:grpSp>
          <p:nvGrpSpPr>
            <p:cNvPr id="10" name="Group 9">
              <a:extLst>
                <a:ext uri="{FF2B5EF4-FFF2-40B4-BE49-F238E27FC236}">
                  <a16:creationId xmlns:a16="http://schemas.microsoft.com/office/drawing/2014/main" id="{5FFFA24D-1E38-794C-B34E-34F5A52F761D}"/>
                </a:ext>
              </a:extLst>
            </p:cNvPr>
            <p:cNvGrpSpPr/>
            <p:nvPr/>
          </p:nvGrpSpPr>
          <p:grpSpPr>
            <a:xfrm>
              <a:off x="7290880" y="2938643"/>
              <a:ext cx="557925" cy="1597202"/>
              <a:chOff x="7290880" y="2938643"/>
              <a:chExt cx="557925" cy="1597202"/>
            </a:xfrm>
          </p:grpSpPr>
          <p:sp>
            <p:nvSpPr>
              <p:cNvPr id="190" name="Rectangle 189">
                <a:extLst>
                  <a:ext uri="{FF2B5EF4-FFF2-40B4-BE49-F238E27FC236}">
                    <a16:creationId xmlns:a16="http://schemas.microsoft.com/office/drawing/2014/main" id="{4E866776-DE7B-1849-A162-38CB05081B41}"/>
                  </a:ext>
                </a:extLst>
              </p:cNvPr>
              <p:cNvSpPr>
                <a:spLocks noChangeAspect="1"/>
              </p:cNvSpPr>
              <p:nvPr/>
            </p:nvSpPr>
            <p:spPr>
              <a:xfrm rot="16200000" flipH="1">
                <a:off x="7229506" y="3711936"/>
                <a:ext cx="203894" cy="81145"/>
              </a:xfrm>
              <a:prstGeom prst="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1" name="Rectangle 190">
                <a:extLst>
                  <a:ext uri="{FF2B5EF4-FFF2-40B4-BE49-F238E27FC236}">
                    <a16:creationId xmlns:a16="http://schemas.microsoft.com/office/drawing/2014/main" id="{43B9F7F1-8806-144C-A77C-E01B576469FB}"/>
                  </a:ext>
                </a:extLst>
              </p:cNvPr>
              <p:cNvSpPr>
                <a:spLocks noChangeAspect="1"/>
              </p:cNvSpPr>
              <p:nvPr/>
            </p:nvSpPr>
            <p:spPr>
              <a:xfrm rot="16200000" flipH="1">
                <a:off x="7706286" y="4393325"/>
                <a:ext cx="203894" cy="81145"/>
              </a:xfrm>
              <a:prstGeom prst="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44" name="Straight Arrow Connector 143">
                <a:extLst>
                  <a:ext uri="{FF2B5EF4-FFF2-40B4-BE49-F238E27FC236}">
                    <a16:creationId xmlns:a16="http://schemas.microsoft.com/office/drawing/2014/main" id="{22379927-7EA7-7244-B40A-83A83CD9B92B}"/>
                  </a:ext>
                </a:extLst>
              </p:cNvPr>
              <p:cNvCxnSpPr>
                <a:endCxn id="191" idx="1"/>
              </p:cNvCxnSpPr>
              <p:nvPr/>
            </p:nvCxnSpPr>
            <p:spPr>
              <a:xfrm>
                <a:off x="7391781" y="2938643"/>
                <a:ext cx="416452" cy="1393308"/>
              </a:xfrm>
              <a:prstGeom prst="straightConnector1">
                <a:avLst/>
              </a:prstGeom>
              <a:noFill/>
              <a:ln w="6350" cap="flat" cmpd="sng" algn="ctr">
                <a:solidFill>
                  <a:sysClr val="windowText" lastClr="000000"/>
                </a:solidFill>
                <a:prstDash val="lgDashDot"/>
                <a:miter lim="800000"/>
                <a:headEnd type="none" w="med" len="med"/>
                <a:tailEnd type="none" w="med" len="med"/>
              </a:ln>
              <a:effectLst/>
            </p:spPr>
          </p:cxnSp>
        </p:grpSp>
      </p:grpSp>
      <p:grpSp>
        <p:nvGrpSpPr>
          <p:cNvPr id="5" name="Group 4">
            <a:extLst>
              <a:ext uri="{FF2B5EF4-FFF2-40B4-BE49-F238E27FC236}">
                <a16:creationId xmlns:a16="http://schemas.microsoft.com/office/drawing/2014/main" id="{26838C6B-32F3-BE47-8FED-CB542FD49C2D}"/>
              </a:ext>
            </a:extLst>
          </p:cNvPr>
          <p:cNvGrpSpPr/>
          <p:nvPr/>
        </p:nvGrpSpPr>
        <p:grpSpPr>
          <a:xfrm>
            <a:off x="266700" y="3750327"/>
            <a:ext cx="4724377" cy="2087398"/>
            <a:chOff x="266700" y="3750327"/>
            <a:chExt cx="4724377" cy="2087398"/>
          </a:xfrm>
        </p:grpSpPr>
        <p:sp>
          <p:nvSpPr>
            <p:cNvPr id="138" name="TextBox 137">
              <a:extLst>
                <a:ext uri="{FF2B5EF4-FFF2-40B4-BE49-F238E27FC236}">
                  <a16:creationId xmlns:a16="http://schemas.microsoft.com/office/drawing/2014/main" id="{5041A452-EE3A-854D-BBAC-EC1C7DF781BB}"/>
                </a:ext>
              </a:extLst>
            </p:cNvPr>
            <p:cNvSpPr txBox="1"/>
            <p:nvPr/>
          </p:nvSpPr>
          <p:spPr>
            <a:xfrm>
              <a:off x="364410" y="5550504"/>
              <a:ext cx="4626667"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ourier" charset="0"/>
                  <a:ea typeface="Courier" charset="0"/>
                  <a:cs typeface="Courier" charset="0"/>
                </a:rPr>
                <a:t>LSTM w/ concatenations of two hidden states</a:t>
              </a:r>
            </a:p>
          </p:txBody>
        </p:sp>
        <p:sp>
          <p:nvSpPr>
            <p:cNvPr id="215" name="Rectangle 214">
              <a:extLst>
                <a:ext uri="{FF2B5EF4-FFF2-40B4-BE49-F238E27FC236}">
                  <a16:creationId xmlns:a16="http://schemas.microsoft.com/office/drawing/2014/main" id="{8EAE049D-8887-5E49-BEBB-FFEBAB6641F7}"/>
                </a:ext>
              </a:extLst>
            </p:cNvPr>
            <p:cNvSpPr/>
            <p:nvPr/>
          </p:nvSpPr>
          <p:spPr>
            <a:xfrm>
              <a:off x="1644998" y="4133475"/>
              <a:ext cx="2150931" cy="551983"/>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ourier" charset="0"/>
                  <a:ea typeface="Courier" charset="0"/>
                  <a:cs typeface="Courier" charset="0"/>
                </a:rPr>
                <a:t>LSTM</a:t>
              </a:r>
            </a:p>
          </p:txBody>
        </p:sp>
        <p:sp>
          <p:nvSpPr>
            <p:cNvPr id="216" name="Rectangle 215">
              <a:extLst>
                <a:ext uri="{FF2B5EF4-FFF2-40B4-BE49-F238E27FC236}">
                  <a16:creationId xmlns:a16="http://schemas.microsoft.com/office/drawing/2014/main" id="{C00EE66F-0EAE-D344-ADCD-368043937B68}"/>
                </a:ext>
              </a:extLst>
            </p:cNvPr>
            <p:cNvSpPr/>
            <p:nvPr/>
          </p:nvSpPr>
          <p:spPr>
            <a:xfrm flipH="1">
              <a:off x="1795106" y="4913948"/>
              <a:ext cx="74421" cy="499351"/>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17" name="Straight Arrow Connector 216">
              <a:extLst>
                <a:ext uri="{FF2B5EF4-FFF2-40B4-BE49-F238E27FC236}">
                  <a16:creationId xmlns:a16="http://schemas.microsoft.com/office/drawing/2014/main" id="{69F5CDB6-7E40-E24E-8E0E-C68F74E1A9F1}"/>
                </a:ext>
              </a:extLst>
            </p:cNvPr>
            <p:cNvCxnSpPr>
              <a:stCxn id="216" idx="0"/>
            </p:cNvCxnSpPr>
            <p:nvPr/>
          </p:nvCxnSpPr>
          <p:spPr>
            <a:xfrm flipV="1">
              <a:off x="1832316"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18" name="Rectangle 217">
              <a:extLst>
                <a:ext uri="{FF2B5EF4-FFF2-40B4-BE49-F238E27FC236}">
                  <a16:creationId xmlns:a16="http://schemas.microsoft.com/office/drawing/2014/main" id="{D689B7A4-0EB4-6247-AA38-BE929DC4DC28}"/>
                </a:ext>
              </a:extLst>
            </p:cNvPr>
            <p:cNvSpPr/>
            <p:nvPr/>
          </p:nvSpPr>
          <p:spPr>
            <a:xfrm flipH="1">
              <a:off x="2085824" y="4913948"/>
              <a:ext cx="74421" cy="499351"/>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19" name="Straight Arrow Connector 218">
              <a:extLst>
                <a:ext uri="{FF2B5EF4-FFF2-40B4-BE49-F238E27FC236}">
                  <a16:creationId xmlns:a16="http://schemas.microsoft.com/office/drawing/2014/main" id="{D2B184C3-23ED-D242-8217-770F7A056A5F}"/>
                </a:ext>
              </a:extLst>
            </p:cNvPr>
            <p:cNvCxnSpPr>
              <a:stCxn id="218" idx="0"/>
            </p:cNvCxnSpPr>
            <p:nvPr/>
          </p:nvCxnSpPr>
          <p:spPr>
            <a:xfrm flipV="1">
              <a:off x="2123034"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20" name="Rectangle 219">
              <a:extLst>
                <a:ext uri="{FF2B5EF4-FFF2-40B4-BE49-F238E27FC236}">
                  <a16:creationId xmlns:a16="http://schemas.microsoft.com/office/drawing/2014/main" id="{9E0AD04D-7BE4-4E43-87B9-39A259722A0B}"/>
                </a:ext>
              </a:extLst>
            </p:cNvPr>
            <p:cNvSpPr/>
            <p:nvPr/>
          </p:nvSpPr>
          <p:spPr>
            <a:xfrm flipH="1">
              <a:off x="2367991" y="4913948"/>
              <a:ext cx="74421" cy="499351"/>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21" name="Straight Arrow Connector 220">
              <a:extLst>
                <a:ext uri="{FF2B5EF4-FFF2-40B4-BE49-F238E27FC236}">
                  <a16:creationId xmlns:a16="http://schemas.microsoft.com/office/drawing/2014/main" id="{2BC6F0B4-217D-0F40-B98B-41D094CFE212}"/>
                </a:ext>
              </a:extLst>
            </p:cNvPr>
            <p:cNvCxnSpPr>
              <a:stCxn id="220" idx="0"/>
            </p:cNvCxnSpPr>
            <p:nvPr/>
          </p:nvCxnSpPr>
          <p:spPr>
            <a:xfrm flipV="1">
              <a:off x="2405202"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22" name="Rectangle 221">
              <a:extLst>
                <a:ext uri="{FF2B5EF4-FFF2-40B4-BE49-F238E27FC236}">
                  <a16:creationId xmlns:a16="http://schemas.microsoft.com/office/drawing/2014/main" id="{3FEECD40-E5F9-D04C-B3DF-7183DF2AE05B}"/>
                </a:ext>
              </a:extLst>
            </p:cNvPr>
            <p:cNvSpPr/>
            <p:nvPr/>
          </p:nvSpPr>
          <p:spPr>
            <a:xfrm flipH="1">
              <a:off x="3590716" y="4913948"/>
              <a:ext cx="74421" cy="499351"/>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23" name="Straight Arrow Connector 222">
              <a:extLst>
                <a:ext uri="{FF2B5EF4-FFF2-40B4-BE49-F238E27FC236}">
                  <a16:creationId xmlns:a16="http://schemas.microsoft.com/office/drawing/2014/main" id="{8AC06676-7CF9-FD44-8116-23934C7D4826}"/>
                </a:ext>
              </a:extLst>
            </p:cNvPr>
            <p:cNvCxnSpPr>
              <a:stCxn id="222" idx="0"/>
            </p:cNvCxnSpPr>
            <p:nvPr/>
          </p:nvCxnSpPr>
          <p:spPr>
            <a:xfrm flipV="1">
              <a:off x="3627927"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24" name="TextBox 223">
              <a:extLst>
                <a:ext uri="{FF2B5EF4-FFF2-40B4-BE49-F238E27FC236}">
                  <a16:creationId xmlns:a16="http://schemas.microsoft.com/office/drawing/2014/main" id="{E9AF9181-936C-C24B-8F34-295F2811CCD1}"/>
                </a:ext>
              </a:extLst>
            </p:cNvPr>
            <p:cNvSpPr txBox="1"/>
            <p:nvPr/>
          </p:nvSpPr>
          <p:spPr>
            <a:xfrm>
              <a:off x="1728588" y="5358199"/>
              <a:ext cx="2117887"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ourier" charset="0"/>
                  <a:ea typeface="Courier" charset="0"/>
                  <a:cs typeface="Courier" charset="0"/>
                </a:rPr>
                <a:t>t</a:t>
              </a:r>
              <a:r>
                <a:rPr kumimoji="0" lang="en-US" sz="900" b="0" i="0" u="none" strike="noStrike" kern="0" cap="none" spc="0" normalizeH="0" baseline="-25000" noProof="0" dirty="0">
                  <a:ln>
                    <a:noFill/>
                  </a:ln>
                  <a:solidFill>
                    <a:prstClr val="black"/>
                  </a:solidFill>
                  <a:effectLst/>
                  <a:uLnTx/>
                  <a:uFillTx/>
                  <a:latin typeface="Courier" charset="0"/>
                  <a:ea typeface="Courier" charset="0"/>
                  <a:cs typeface="Courier" charset="0"/>
                </a:rPr>
                <a:t>0  </a:t>
              </a:r>
              <a:r>
                <a:rPr kumimoji="0" lang="en-US" sz="900" b="0" i="0" u="none" strike="noStrike" kern="0" cap="none" spc="0" normalizeH="0" baseline="0" noProof="0" dirty="0">
                  <a:ln>
                    <a:noFill/>
                  </a:ln>
                  <a:solidFill>
                    <a:prstClr val="black"/>
                  </a:solidFill>
                  <a:effectLst/>
                  <a:uLnTx/>
                  <a:uFillTx/>
                  <a:latin typeface="Courier" charset="0"/>
                  <a:ea typeface="Courier" charset="0"/>
                  <a:cs typeface="Courier" charset="0"/>
                </a:rPr>
                <a:t> t</a:t>
              </a:r>
              <a:r>
                <a:rPr kumimoji="0" lang="en-US" sz="900" b="0" i="0" u="none" strike="noStrike" kern="0" cap="none" spc="0" normalizeH="0" baseline="-25000" noProof="0" dirty="0">
                  <a:ln>
                    <a:noFill/>
                  </a:ln>
                  <a:solidFill>
                    <a:prstClr val="black"/>
                  </a:solidFill>
                  <a:effectLst/>
                  <a:uLnTx/>
                  <a:uFillTx/>
                  <a:latin typeface="Courier" charset="0"/>
                  <a:ea typeface="Courier" charset="0"/>
                  <a:cs typeface="Courier" charset="0"/>
                </a:rPr>
                <a:t>1</a:t>
              </a:r>
              <a:r>
                <a:rPr kumimoji="0" lang="en-US" sz="900" b="0" i="0" u="none" strike="noStrike" kern="0" cap="none" spc="0" normalizeH="0" baseline="0" noProof="0" dirty="0">
                  <a:ln>
                    <a:noFill/>
                  </a:ln>
                  <a:solidFill>
                    <a:prstClr val="black"/>
                  </a:solidFill>
                  <a:effectLst/>
                  <a:uLnTx/>
                  <a:uFillTx/>
                  <a:latin typeface="Courier" charset="0"/>
                  <a:ea typeface="Courier" charset="0"/>
                  <a:cs typeface="Courier" charset="0"/>
                </a:rPr>
                <a:t>  t</a:t>
              </a:r>
              <a:r>
                <a:rPr kumimoji="0" lang="en-US" sz="900" b="0" i="0" u="none" strike="noStrike" kern="0" cap="none" spc="0" normalizeH="0" baseline="-25000" noProof="0" dirty="0">
                  <a:ln>
                    <a:noFill/>
                  </a:ln>
                  <a:solidFill>
                    <a:prstClr val="black"/>
                  </a:solidFill>
                  <a:effectLst/>
                  <a:uLnTx/>
                  <a:uFillTx/>
                  <a:latin typeface="Courier" charset="0"/>
                  <a:ea typeface="Courier" charset="0"/>
                  <a:cs typeface="Courier" charset="0"/>
                </a:rPr>
                <a:t>2</a:t>
              </a:r>
              <a:r>
                <a:rPr kumimoji="0" lang="en-US" sz="900" b="0" i="0" u="none" strike="noStrike" kern="0" cap="none" spc="0" normalizeH="0" baseline="0" noProof="0" dirty="0">
                  <a:ln>
                    <a:noFill/>
                  </a:ln>
                  <a:solidFill>
                    <a:prstClr val="black"/>
                  </a:solidFill>
                  <a:effectLst/>
                  <a:uLnTx/>
                  <a:uFillTx/>
                  <a:latin typeface="Courier" charset="0"/>
                  <a:ea typeface="Courier" charset="0"/>
                  <a:cs typeface="Courier" charset="0"/>
                </a:rPr>
                <a:t>                </a:t>
              </a:r>
              <a:r>
                <a:rPr kumimoji="0" lang="en-US" sz="900" b="0" i="0" u="none" strike="noStrike" kern="0" cap="none" spc="0" normalizeH="0" baseline="0" noProof="0" dirty="0" err="1">
                  <a:ln>
                    <a:noFill/>
                  </a:ln>
                  <a:solidFill>
                    <a:prstClr val="black"/>
                  </a:solidFill>
                  <a:effectLst/>
                  <a:uLnTx/>
                  <a:uFillTx/>
                  <a:latin typeface="Courier" charset="0"/>
                  <a:ea typeface="Courier" charset="0"/>
                  <a:cs typeface="Courier" charset="0"/>
                </a:rPr>
                <a:t>t</a:t>
              </a:r>
              <a:r>
                <a:rPr kumimoji="0" lang="en-US" sz="900" b="0" i="0" u="none" strike="noStrike" kern="0" cap="none" spc="0" normalizeH="0" baseline="-25000" noProof="0" dirty="0" err="1">
                  <a:ln>
                    <a:noFill/>
                  </a:ln>
                  <a:solidFill>
                    <a:prstClr val="black"/>
                  </a:solidFill>
                  <a:effectLst/>
                  <a:uLnTx/>
                  <a:uFillTx/>
                  <a:latin typeface="Courier" charset="0"/>
                  <a:ea typeface="Courier" charset="0"/>
                  <a:cs typeface="Courier" charset="0"/>
                </a:rPr>
                <a:t>n</a:t>
              </a:r>
              <a:endParaRPr kumimoji="0" lang="en-US" sz="900" b="0" i="0" u="none" strike="noStrike" kern="0" cap="none" spc="0" normalizeH="0" baseline="0" noProof="0" dirty="0">
                <a:ln>
                  <a:noFill/>
                </a:ln>
                <a:solidFill>
                  <a:prstClr val="black"/>
                </a:solidFill>
                <a:effectLst/>
                <a:uLnTx/>
                <a:uFillTx/>
                <a:latin typeface="Courier" charset="0"/>
                <a:ea typeface="Courier" charset="0"/>
                <a:cs typeface="Courier" charset="0"/>
              </a:endParaRPr>
            </a:p>
          </p:txBody>
        </p:sp>
        <p:sp>
          <p:nvSpPr>
            <p:cNvPr id="225" name="TextBox 224">
              <a:extLst>
                <a:ext uri="{FF2B5EF4-FFF2-40B4-BE49-F238E27FC236}">
                  <a16:creationId xmlns:a16="http://schemas.microsoft.com/office/drawing/2014/main" id="{E25BE3B3-92D3-F248-9BFE-4E01AB770BE2}"/>
                </a:ext>
              </a:extLst>
            </p:cNvPr>
            <p:cNvSpPr txBox="1"/>
            <p:nvPr/>
          </p:nvSpPr>
          <p:spPr>
            <a:xfrm>
              <a:off x="595122" y="4952413"/>
              <a:ext cx="112077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ourier" charset="0"/>
                  <a:ea typeface="Courier" charset="0"/>
                  <a:cs typeface="Courier" charset="0"/>
                </a:rPr>
                <a:t>word </a:t>
              </a:r>
              <a:r>
                <a:rPr kumimoji="0" lang="en-US" sz="900" b="0" i="0" u="none" strike="noStrike" kern="0" cap="none" spc="0" normalizeH="0" baseline="0" noProof="0" dirty="0" err="1">
                  <a:ln>
                    <a:noFill/>
                  </a:ln>
                  <a:solidFill>
                    <a:prstClr val="black"/>
                  </a:solidFill>
                  <a:effectLst/>
                  <a:uLnTx/>
                  <a:uFillTx/>
                  <a:latin typeface="Courier" charset="0"/>
                  <a:ea typeface="Courier" charset="0"/>
                  <a:cs typeface="Courier" charset="0"/>
                </a:rPr>
                <a:t>embeddings</a:t>
              </a:r>
              <a:endParaRPr kumimoji="0" lang="en-US" sz="900" b="0" i="0" u="none" strike="noStrike" kern="0" cap="none" spc="0" normalizeH="0" baseline="0" noProof="0" dirty="0">
                <a:ln>
                  <a:noFill/>
                </a:ln>
                <a:solidFill>
                  <a:prstClr val="black"/>
                </a:solidFill>
                <a:effectLst/>
                <a:uLnTx/>
                <a:uFillTx/>
                <a:latin typeface="Courier" charset="0"/>
                <a:ea typeface="Courier" charset="0"/>
                <a:cs typeface="Courier" charset="0"/>
              </a:endParaRPr>
            </a:p>
          </p:txBody>
        </p:sp>
        <p:sp>
          <p:nvSpPr>
            <p:cNvPr id="211" name="TextBox 210">
              <a:extLst>
                <a:ext uri="{FF2B5EF4-FFF2-40B4-BE49-F238E27FC236}">
                  <a16:creationId xmlns:a16="http://schemas.microsoft.com/office/drawing/2014/main" id="{BD1E6D78-E432-4A48-B2CF-3C0ADAB3D130}"/>
                </a:ext>
              </a:extLst>
            </p:cNvPr>
            <p:cNvSpPr txBox="1"/>
            <p:nvPr/>
          </p:nvSpPr>
          <p:spPr>
            <a:xfrm>
              <a:off x="1857863" y="4089420"/>
              <a:ext cx="50466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ourier" charset="0"/>
                  <a:ea typeface="Courier" charset="0"/>
                  <a:cs typeface="Courier" charset="0"/>
                </a:rPr>
                <a:t>h</a:t>
              </a:r>
              <a:r>
                <a:rPr kumimoji="0" lang="en-US" sz="1200" b="0" i="0" u="none" strike="noStrike" kern="0" cap="none" spc="0" normalizeH="0" baseline="-25000" noProof="0" dirty="0">
                  <a:ln>
                    <a:noFill/>
                  </a:ln>
                  <a:solidFill>
                    <a:prstClr val="black"/>
                  </a:solidFill>
                  <a:effectLst/>
                  <a:uLnTx/>
                  <a:uFillTx/>
                  <a:latin typeface="Courier" charset="0"/>
                  <a:ea typeface="Courier" charset="0"/>
                  <a:cs typeface="Courier" charset="0"/>
                </a:rPr>
                <a:t>e1</a:t>
              </a:r>
              <a:endParaRPr kumimoji="0" lang="en-US" sz="1200" b="0" i="0" u="none" strike="noStrike" kern="0" cap="none" spc="0" normalizeH="0" baseline="0" noProof="0" dirty="0">
                <a:ln>
                  <a:noFill/>
                </a:ln>
                <a:solidFill>
                  <a:prstClr val="black"/>
                </a:solidFill>
                <a:effectLst/>
                <a:uLnTx/>
                <a:uFillTx/>
                <a:latin typeface="Courier" charset="0"/>
                <a:ea typeface="Courier" charset="0"/>
                <a:cs typeface="Courier" charset="0"/>
              </a:endParaRPr>
            </a:p>
          </p:txBody>
        </p:sp>
        <p:sp>
          <p:nvSpPr>
            <p:cNvPr id="212" name="TextBox 211">
              <a:extLst>
                <a:ext uri="{FF2B5EF4-FFF2-40B4-BE49-F238E27FC236}">
                  <a16:creationId xmlns:a16="http://schemas.microsoft.com/office/drawing/2014/main" id="{459D32CB-A5A2-D145-BF83-AA120193AA54}"/>
                </a:ext>
              </a:extLst>
            </p:cNvPr>
            <p:cNvSpPr txBox="1"/>
            <p:nvPr/>
          </p:nvSpPr>
          <p:spPr>
            <a:xfrm>
              <a:off x="2951549" y="4087383"/>
              <a:ext cx="41960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ourier" charset="0"/>
                  <a:ea typeface="Courier" charset="0"/>
                  <a:cs typeface="Courier" charset="0"/>
                </a:rPr>
                <a:t>h</a:t>
              </a:r>
              <a:r>
                <a:rPr kumimoji="0" lang="en-US" sz="1200" b="0" i="0" u="none" strike="noStrike" kern="0" cap="none" spc="0" normalizeH="0" baseline="-25000" noProof="0" dirty="0">
                  <a:ln>
                    <a:noFill/>
                  </a:ln>
                  <a:solidFill>
                    <a:prstClr val="black"/>
                  </a:solidFill>
                  <a:effectLst/>
                  <a:uLnTx/>
                  <a:uFillTx/>
                  <a:latin typeface="Courier" charset="0"/>
                  <a:ea typeface="Courier" charset="0"/>
                  <a:cs typeface="Courier" charset="0"/>
                </a:rPr>
                <a:t>e2</a:t>
              </a:r>
              <a:endParaRPr kumimoji="0" lang="en-US" sz="1200" b="0" i="0" u="none" strike="noStrike" kern="0" cap="none" spc="0" normalizeH="0" baseline="0" noProof="0" dirty="0">
                <a:ln>
                  <a:noFill/>
                </a:ln>
                <a:solidFill>
                  <a:prstClr val="black"/>
                </a:solidFill>
                <a:effectLst/>
                <a:uLnTx/>
                <a:uFillTx/>
                <a:latin typeface="Courier" charset="0"/>
                <a:ea typeface="Courier" charset="0"/>
                <a:cs typeface="Courier" charset="0"/>
              </a:endParaRPr>
            </a:p>
          </p:txBody>
        </p:sp>
        <p:sp>
          <p:nvSpPr>
            <p:cNvPr id="147" name="Rectangle 146">
              <a:extLst>
                <a:ext uri="{FF2B5EF4-FFF2-40B4-BE49-F238E27FC236}">
                  <a16:creationId xmlns:a16="http://schemas.microsoft.com/office/drawing/2014/main" id="{7DC20B6A-F75D-1148-8BC0-C100E4FA2229}"/>
                </a:ext>
              </a:extLst>
            </p:cNvPr>
            <p:cNvSpPr/>
            <p:nvPr/>
          </p:nvSpPr>
          <p:spPr>
            <a:xfrm>
              <a:off x="266700" y="3750327"/>
              <a:ext cx="4722256" cy="2087398"/>
            </a:xfrm>
            <a:prstGeom prst="rect">
              <a:avLst/>
            </a:prstGeom>
            <a:noFill/>
            <a:ln w="127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B39A2E82-FE34-324F-B96F-FAAA2FADE33D}"/>
              </a:ext>
            </a:extLst>
          </p:cNvPr>
          <p:cNvGrpSpPr/>
          <p:nvPr/>
        </p:nvGrpSpPr>
        <p:grpSpPr>
          <a:xfrm>
            <a:off x="6085302" y="3594646"/>
            <a:ext cx="2660666" cy="2243079"/>
            <a:chOff x="6085302" y="3594646"/>
            <a:chExt cx="2660666" cy="2243079"/>
          </a:xfrm>
        </p:grpSpPr>
        <p:grpSp>
          <p:nvGrpSpPr>
            <p:cNvPr id="9" name="Group 8">
              <a:extLst>
                <a:ext uri="{FF2B5EF4-FFF2-40B4-BE49-F238E27FC236}">
                  <a16:creationId xmlns:a16="http://schemas.microsoft.com/office/drawing/2014/main" id="{A5A73614-843E-7E42-818D-1B88B825CA2C}"/>
                </a:ext>
              </a:extLst>
            </p:cNvPr>
            <p:cNvGrpSpPr/>
            <p:nvPr/>
          </p:nvGrpSpPr>
          <p:grpSpPr>
            <a:xfrm>
              <a:off x="7371689" y="4132189"/>
              <a:ext cx="1374279" cy="1321620"/>
              <a:chOff x="7371689" y="4132189"/>
              <a:chExt cx="1374279" cy="1321620"/>
            </a:xfrm>
          </p:grpSpPr>
          <p:sp>
            <p:nvSpPr>
              <p:cNvPr id="192" name="Rectangle 191">
                <a:extLst>
                  <a:ext uri="{FF2B5EF4-FFF2-40B4-BE49-F238E27FC236}">
                    <a16:creationId xmlns:a16="http://schemas.microsoft.com/office/drawing/2014/main" id="{2BDAB4B9-E558-174D-B008-F3C4A6B7DA28}"/>
                  </a:ext>
                </a:extLst>
              </p:cNvPr>
              <p:cNvSpPr/>
              <p:nvPr/>
            </p:nvSpPr>
            <p:spPr>
              <a:xfrm flipH="1">
                <a:off x="7769699" y="4535844"/>
                <a:ext cx="81145" cy="436932"/>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3" name="Rectangle 192">
                <a:extLst>
                  <a:ext uri="{FF2B5EF4-FFF2-40B4-BE49-F238E27FC236}">
                    <a16:creationId xmlns:a16="http://schemas.microsoft.com/office/drawing/2014/main" id="{582D38D9-6A50-984D-A2A8-1A008B3C592A}"/>
                  </a:ext>
                </a:extLst>
              </p:cNvPr>
              <p:cNvSpPr>
                <a:spLocks/>
              </p:cNvSpPr>
              <p:nvPr/>
            </p:nvSpPr>
            <p:spPr>
              <a:xfrm flipH="1">
                <a:off x="8247848" y="4607761"/>
                <a:ext cx="69066" cy="317429"/>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94" name="Straight Arrow Connector 193">
                <a:extLst>
                  <a:ext uri="{FF2B5EF4-FFF2-40B4-BE49-F238E27FC236}">
                    <a16:creationId xmlns:a16="http://schemas.microsoft.com/office/drawing/2014/main" id="{EADFDE57-7136-0A45-B471-61A9D8CF558F}"/>
                  </a:ext>
                </a:extLst>
              </p:cNvPr>
              <p:cNvCxnSpPr/>
              <p:nvPr/>
            </p:nvCxnSpPr>
            <p:spPr>
              <a:xfrm>
                <a:off x="7849238" y="4764357"/>
                <a:ext cx="398613" cy="0"/>
              </a:xfrm>
              <a:prstGeom prst="straightConnector1">
                <a:avLst/>
              </a:prstGeom>
              <a:noFill/>
              <a:ln w="6350" cap="flat" cmpd="sng" algn="ctr">
                <a:solidFill>
                  <a:sysClr val="windowText" lastClr="000000"/>
                </a:solidFill>
                <a:prstDash val="solid"/>
                <a:miter lim="800000"/>
                <a:tailEnd type="triangle"/>
              </a:ln>
              <a:effectLst/>
            </p:spPr>
          </p:cxnSp>
          <p:cxnSp>
            <p:nvCxnSpPr>
              <p:cNvPr id="195" name="Straight Arrow Connector 194">
                <a:extLst>
                  <a:ext uri="{FF2B5EF4-FFF2-40B4-BE49-F238E27FC236}">
                    <a16:creationId xmlns:a16="http://schemas.microsoft.com/office/drawing/2014/main" id="{BEF0B10B-755B-E34D-8C76-47FC89F9C826}"/>
                  </a:ext>
                </a:extLst>
              </p:cNvPr>
              <p:cNvCxnSpPr>
                <a:endCxn id="192" idx="3"/>
              </p:cNvCxnSpPr>
              <p:nvPr/>
            </p:nvCxnSpPr>
            <p:spPr>
              <a:xfrm>
                <a:off x="7371689" y="4535844"/>
                <a:ext cx="39801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196" name="Straight Arrow Connector 195">
                <a:extLst>
                  <a:ext uri="{FF2B5EF4-FFF2-40B4-BE49-F238E27FC236}">
                    <a16:creationId xmlns:a16="http://schemas.microsoft.com/office/drawing/2014/main" id="{F9103856-AD33-1D44-8AA6-B67CDFECCB6D}"/>
                  </a:ext>
                </a:extLst>
              </p:cNvPr>
              <p:cNvCxnSpPr>
                <a:endCxn id="192" idx="3"/>
              </p:cNvCxnSpPr>
              <p:nvPr/>
            </p:nvCxnSpPr>
            <p:spPr>
              <a:xfrm>
                <a:off x="7371689" y="4369085"/>
                <a:ext cx="398010" cy="385225"/>
              </a:xfrm>
              <a:prstGeom prst="straightConnector1">
                <a:avLst/>
              </a:prstGeom>
              <a:noFill/>
              <a:ln w="6350" cap="flat" cmpd="sng" algn="ctr">
                <a:solidFill>
                  <a:sysClr val="windowText" lastClr="000000"/>
                </a:solidFill>
                <a:prstDash val="solid"/>
                <a:miter lim="800000"/>
                <a:tailEnd type="triangle"/>
              </a:ln>
              <a:effectLst/>
            </p:spPr>
          </p:cxnSp>
          <p:cxnSp>
            <p:nvCxnSpPr>
              <p:cNvPr id="207" name="Straight Arrow Connector 206">
                <a:extLst>
                  <a:ext uri="{FF2B5EF4-FFF2-40B4-BE49-F238E27FC236}">
                    <a16:creationId xmlns:a16="http://schemas.microsoft.com/office/drawing/2014/main" id="{F5E638D6-2AED-1940-B7D0-C13640E1AC1A}"/>
                  </a:ext>
                </a:extLst>
              </p:cNvPr>
              <p:cNvCxnSpPr/>
              <p:nvPr/>
            </p:nvCxnSpPr>
            <p:spPr>
              <a:xfrm flipV="1">
                <a:off x="7376805" y="4773072"/>
                <a:ext cx="398011" cy="218466"/>
              </a:xfrm>
              <a:prstGeom prst="straightConnector1">
                <a:avLst/>
              </a:prstGeom>
              <a:noFill/>
              <a:ln w="6350" cap="flat" cmpd="sng" algn="ctr">
                <a:solidFill>
                  <a:sysClr val="windowText" lastClr="000000"/>
                </a:solidFill>
                <a:prstDash val="solid"/>
                <a:miter lim="800000"/>
                <a:tailEnd type="triangle"/>
              </a:ln>
              <a:effectLst/>
            </p:spPr>
          </p:cxnSp>
          <p:cxnSp>
            <p:nvCxnSpPr>
              <p:cNvPr id="208" name="Straight Arrow Connector 207">
                <a:extLst>
                  <a:ext uri="{FF2B5EF4-FFF2-40B4-BE49-F238E27FC236}">
                    <a16:creationId xmlns:a16="http://schemas.microsoft.com/office/drawing/2014/main" id="{5CC2D484-38E6-DC44-A781-403FDF86B7B6}"/>
                  </a:ext>
                </a:extLst>
              </p:cNvPr>
              <p:cNvCxnSpPr/>
              <p:nvPr/>
            </p:nvCxnSpPr>
            <p:spPr>
              <a:xfrm flipV="1">
                <a:off x="7376805" y="4773072"/>
                <a:ext cx="398011" cy="385225"/>
              </a:xfrm>
              <a:prstGeom prst="straightConnector1">
                <a:avLst/>
              </a:prstGeom>
              <a:noFill/>
              <a:ln w="6350" cap="flat" cmpd="sng" algn="ctr">
                <a:solidFill>
                  <a:sysClr val="windowText" lastClr="000000"/>
                </a:solidFill>
                <a:prstDash val="solid"/>
                <a:miter lim="800000"/>
                <a:tailEnd type="triangle"/>
              </a:ln>
              <a:effectLst/>
            </p:spPr>
          </p:cxnSp>
          <p:cxnSp>
            <p:nvCxnSpPr>
              <p:cNvPr id="198" name="Straight Arrow Connector 197">
                <a:extLst>
                  <a:ext uri="{FF2B5EF4-FFF2-40B4-BE49-F238E27FC236}">
                    <a16:creationId xmlns:a16="http://schemas.microsoft.com/office/drawing/2014/main" id="{49410E04-AB40-4146-81CE-AC6979E70151}"/>
                  </a:ext>
                </a:extLst>
              </p:cNvPr>
              <p:cNvCxnSpPr/>
              <p:nvPr/>
            </p:nvCxnSpPr>
            <p:spPr>
              <a:xfrm>
                <a:off x="7846861" y="4639383"/>
                <a:ext cx="398011" cy="118264"/>
              </a:xfrm>
              <a:prstGeom prst="straightConnector1">
                <a:avLst/>
              </a:prstGeom>
              <a:noFill/>
              <a:ln w="6350" cap="flat" cmpd="sng" algn="ctr">
                <a:solidFill>
                  <a:sysClr val="windowText" lastClr="000000"/>
                </a:solidFill>
                <a:prstDash val="solid"/>
                <a:miter lim="800000"/>
                <a:tailEnd type="triangle"/>
              </a:ln>
              <a:effectLst/>
            </p:spPr>
          </p:cxnSp>
          <p:cxnSp>
            <p:nvCxnSpPr>
              <p:cNvPr id="199" name="Straight Arrow Connector 198">
                <a:extLst>
                  <a:ext uri="{FF2B5EF4-FFF2-40B4-BE49-F238E27FC236}">
                    <a16:creationId xmlns:a16="http://schemas.microsoft.com/office/drawing/2014/main" id="{BB5C7CDC-CBAE-1849-955A-72665A98490C}"/>
                  </a:ext>
                </a:extLst>
              </p:cNvPr>
              <p:cNvCxnSpPr/>
              <p:nvPr/>
            </p:nvCxnSpPr>
            <p:spPr>
              <a:xfrm>
                <a:off x="7846861" y="4549111"/>
                <a:ext cx="398011" cy="208537"/>
              </a:xfrm>
              <a:prstGeom prst="straightConnector1">
                <a:avLst/>
              </a:prstGeom>
              <a:noFill/>
              <a:ln w="6350" cap="flat" cmpd="sng" algn="ctr">
                <a:solidFill>
                  <a:sysClr val="windowText" lastClr="000000"/>
                </a:solidFill>
                <a:prstDash val="solid"/>
                <a:miter lim="800000"/>
                <a:tailEnd type="triangle"/>
              </a:ln>
              <a:effectLst/>
            </p:spPr>
          </p:cxnSp>
          <p:cxnSp>
            <p:nvCxnSpPr>
              <p:cNvPr id="205" name="Straight Arrow Connector 204">
                <a:extLst>
                  <a:ext uri="{FF2B5EF4-FFF2-40B4-BE49-F238E27FC236}">
                    <a16:creationId xmlns:a16="http://schemas.microsoft.com/office/drawing/2014/main" id="{E94AAE32-038A-9441-AC40-3D497CB857BC}"/>
                  </a:ext>
                </a:extLst>
              </p:cNvPr>
              <p:cNvCxnSpPr/>
              <p:nvPr/>
            </p:nvCxnSpPr>
            <p:spPr>
              <a:xfrm flipV="1">
                <a:off x="7846861" y="4757647"/>
                <a:ext cx="398011" cy="118264"/>
              </a:xfrm>
              <a:prstGeom prst="straightConnector1">
                <a:avLst/>
              </a:prstGeom>
              <a:noFill/>
              <a:ln w="6350" cap="flat" cmpd="sng" algn="ctr">
                <a:solidFill>
                  <a:sysClr val="windowText" lastClr="000000"/>
                </a:solidFill>
                <a:prstDash val="solid"/>
                <a:miter lim="800000"/>
                <a:tailEnd type="triangle"/>
              </a:ln>
              <a:effectLst/>
            </p:spPr>
          </p:cxnSp>
          <p:cxnSp>
            <p:nvCxnSpPr>
              <p:cNvPr id="206" name="Straight Arrow Connector 205">
                <a:extLst>
                  <a:ext uri="{FF2B5EF4-FFF2-40B4-BE49-F238E27FC236}">
                    <a16:creationId xmlns:a16="http://schemas.microsoft.com/office/drawing/2014/main" id="{4DA1CD3C-407D-C147-B35A-F7BF320CBD48}"/>
                  </a:ext>
                </a:extLst>
              </p:cNvPr>
              <p:cNvCxnSpPr/>
              <p:nvPr/>
            </p:nvCxnSpPr>
            <p:spPr>
              <a:xfrm flipV="1">
                <a:off x="7846861" y="4757647"/>
                <a:ext cx="398011" cy="208537"/>
              </a:xfrm>
              <a:prstGeom prst="straightConnector1">
                <a:avLst/>
              </a:prstGeom>
              <a:noFill/>
              <a:ln w="6350" cap="flat" cmpd="sng" algn="ctr">
                <a:solidFill>
                  <a:sysClr val="windowText" lastClr="000000"/>
                </a:solidFill>
                <a:prstDash val="solid"/>
                <a:miter lim="800000"/>
                <a:tailEnd type="triangle"/>
              </a:ln>
              <a:effectLst/>
            </p:spPr>
          </p:cxnSp>
          <p:sp>
            <p:nvSpPr>
              <p:cNvPr id="201" name="TextBox 200">
                <a:extLst>
                  <a:ext uri="{FF2B5EF4-FFF2-40B4-BE49-F238E27FC236}">
                    <a16:creationId xmlns:a16="http://schemas.microsoft.com/office/drawing/2014/main" id="{BA0ECEAA-5DC8-E74A-BB6A-A5D5A30846CD}"/>
                  </a:ext>
                </a:extLst>
              </p:cNvPr>
              <p:cNvSpPr txBox="1"/>
              <p:nvPr/>
            </p:nvSpPr>
            <p:spPr>
              <a:xfrm>
                <a:off x="8282380" y="4579960"/>
                <a:ext cx="463588" cy="553998"/>
              </a:xfrm>
              <a:prstGeom prst="rect">
                <a:avLst/>
              </a:prstGeom>
              <a:noFill/>
            </p:spPr>
            <p:txBody>
              <a:bodyPr wrap="none" rtlCol="0">
                <a:spAutoFit/>
              </a:bodyPr>
              <a:lstStyle/>
              <a:p>
                <a:pPr marL="0" marR="0" lvl="0" indent="0" defTabSz="914400" eaLnBrk="1" fontAlgn="auto" latinLnBrk="0" hangingPunct="1">
                  <a:lnSpc>
                    <a:spcPts val="94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rPr>
                  <a:t>before</a:t>
                </a:r>
              </a:p>
              <a:p>
                <a:pPr marL="0" marR="0" lvl="0" indent="0" defTabSz="914400" eaLnBrk="1" fontAlgn="auto" latinLnBrk="0" hangingPunct="1">
                  <a:lnSpc>
                    <a:spcPts val="94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rPr>
                  <a:t>after</a:t>
                </a:r>
              </a:p>
              <a:p>
                <a:pPr marL="0" marR="0" lvl="0" indent="0" defTabSz="914400" eaLnBrk="1" fontAlgn="auto" latinLnBrk="0" hangingPunct="1">
                  <a:lnSpc>
                    <a:spcPts val="94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rPr>
                  <a:t>equal</a:t>
                </a:r>
              </a:p>
              <a:p>
                <a:pPr marL="0" marR="0" lvl="0" indent="0" defTabSz="914400" eaLnBrk="1" fontAlgn="auto" latinLnBrk="0" hangingPunct="1">
                  <a:lnSpc>
                    <a:spcPts val="94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rPr>
                  <a:t>vague</a:t>
                </a:r>
              </a:p>
            </p:txBody>
          </p:sp>
          <p:cxnSp>
            <p:nvCxnSpPr>
              <p:cNvPr id="202" name="Straight Arrow Connector 201">
                <a:extLst>
                  <a:ext uri="{FF2B5EF4-FFF2-40B4-BE49-F238E27FC236}">
                    <a16:creationId xmlns:a16="http://schemas.microsoft.com/office/drawing/2014/main" id="{F72FB8E0-4B44-4846-8C86-8F28B3B89415}"/>
                  </a:ext>
                </a:extLst>
              </p:cNvPr>
              <p:cNvCxnSpPr>
                <a:endCxn id="192" idx="3"/>
              </p:cNvCxnSpPr>
              <p:nvPr/>
            </p:nvCxnSpPr>
            <p:spPr>
              <a:xfrm>
                <a:off x="7374065" y="4132189"/>
                <a:ext cx="395635" cy="622121"/>
              </a:xfrm>
              <a:prstGeom prst="straightConnector1">
                <a:avLst/>
              </a:prstGeom>
              <a:noFill/>
              <a:ln w="6350" cap="flat" cmpd="sng" algn="ctr">
                <a:solidFill>
                  <a:sysClr val="windowText" lastClr="000000"/>
                </a:solidFill>
                <a:prstDash val="solid"/>
                <a:miter lim="800000"/>
                <a:tailEnd type="triangle"/>
              </a:ln>
              <a:effectLst/>
            </p:spPr>
          </p:cxnSp>
          <p:cxnSp>
            <p:nvCxnSpPr>
              <p:cNvPr id="203" name="Straight Arrow Connector 202">
                <a:extLst>
                  <a:ext uri="{FF2B5EF4-FFF2-40B4-BE49-F238E27FC236}">
                    <a16:creationId xmlns:a16="http://schemas.microsoft.com/office/drawing/2014/main" id="{4A98E6EA-1ED9-3740-A6BB-21932854B318}"/>
                  </a:ext>
                </a:extLst>
              </p:cNvPr>
              <p:cNvCxnSpPr/>
              <p:nvPr/>
            </p:nvCxnSpPr>
            <p:spPr>
              <a:xfrm flipV="1">
                <a:off x="7372025" y="4831688"/>
                <a:ext cx="395635" cy="622121"/>
              </a:xfrm>
              <a:prstGeom prst="straightConnector1">
                <a:avLst/>
              </a:prstGeom>
              <a:noFill/>
              <a:ln w="6350" cap="flat" cmpd="sng" algn="ctr">
                <a:solidFill>
                  <a:sysClr val="windowText" lastClr="000000"/>
                </a:solidFill>
                <a:prstDash val="solid"/>
                <a:miter lim="800000"/>
                <a:tailEnd type="triangle"/>
              </a:ln>
              <a:effectLst/>
            </p:spPr>
          </p:cxnSp>
          <p:sp>
            <p:nvSpPr>
              <p:cNvPr id="204" name="TextBox 203">
                <a:extLst>
                  <a:ext uri="{FF2B5EF4-FFF2-40B4-BE49-F238E27FC236}">
                    <a16:creationId xmlns:a16="http://schemas.microsoft.com/office/drawing/2014/main" id="{A35F0E84-486C-7547-B12D-85BC8F79F646}"/>
                  </a:ext>
                </a:extLst>
              </p:cNvPr>
              <p:cNvSpPr txBox="1"/>
              <p:nvPr/>
            </p:nvSpPr>
            <p:spPr>
              <a:xfrm>
                <a:off x="7957296" y="4386573"/>
                <a:ext cx="639934"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ourier" charset="0"/>
                    <a:ea typeface="Courier" charset="0"/>
                    <a:cs typeface="Courier" charset="0"/>
                  </a:rPr>
                  <a:t>output</a:t>
                </a:r>
              </a:p>
            </p:txBody>
          </p:sp>
          <p:sp>
            <p:nvSpPr>
              <p:cNvPr id="170" name="TextBox 169">
                <a:extLst>
                  <a:ext uri="{FF2B5EF4-FFF2-40B4-BE49-F238E27FC236}">
                    <a16:creationId xmlns:a16="http://schemas.microsoft.com/office/drawing/2014/main" id="{3520AF0C-8228-E940-B31A-4399B1F1B40F}"/>
                  </a:ext>
                </a:extLst>
              </p:cNvPr>
              <p:cNvSpPr txBox="1"/>
              <p:nvPr/>
            </p:nvSpPr>
            <p:spPr>
              <a:xfrm>
                <a:off x="7607290" y="5024021"/>
                <a:ext cx="407098"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Courier" charset="0"/>
                    <a:ea typeface="Courier" charset="0"/>
                    <a:cs typeface="Courier" charset="0"/>
                  </a:rPr>
                  <a:t>64</a:t>
                </a:r>
                <a:endParaRPr kumimoji="0" lang="en-US" sz="900" b="0" i="0" u="none" strike="noStrike" kern="0" cap="none" spc="0" normalizeH="0" baseline="-25000" noProof="0" dirty="0">
                  <a:ln>
                    <a:noFill/>
                  </a:ln>
                  <a:solidFill>
                    <a:prstClr val="black"/>
                  </a:solidFill>
                  <a:effectLst/>
                  <a:uLnTx/>
                  <a:uFillTx/>
                  <a:latin typeface="Courier" charset="0"/>
                  <a:ea typeface="Courier" charset="0"/>
                  <a:cs typeface="Courier" charset="0"/>
                </a:endParaRPr>
              </a:p>
            </p:txBody>
          </p:sp>
        </p:grpSp>
        <p:sp>
          <p:nvSpPr>
            <p:cNvPr id="149" name="Rectangle 148">
              <a:extLst>
                <a:ext uri="{FF2B5EF4-FFF2-40B4-BE49-F238E27FC236}">
                  <a16:creationId xmlns:a16="http://schemas.microsoft.com/office/drawing/2014/main" id="{8B1E2EAE-5545-5640-8516-928AFDAE73FD}"/>
                </a:ext>
              </a:extLst>
            </p:cNvPr>
            <p:cNvSpPr/>
            <p:nvPr/>
          </p:nvSpPr>
          <p:spPr>
            <a:xfrm>
              <a:off x="6085302" y="3594646"/>
              <a:ext cx="2597303" cy="2243079"/>
            </a:xfrm>
            <a:prstGeom prst="rect">
              <a:avLst/>
            </a:prstGeom>
            <a:noFill/>
            <a:ln w="127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50" name="TextBox 149">
            <a:extLst>
              <a:ext uri="{FF2B5EF4-FFF2-40B4-BE49-F238E27FC236}">
                <a16:creationId xmlns:a16="http://schemas.microsoft.com/office/drawing/2014/main" id="{9E07925F-F65A-8446-B604-1E8100BC3220}"/>
              </a:ext>
            </a:extLst>
          </p:cNvPr>
          <p:cNvSpPr txBox="1"/>
          <p:nvPr/>
        </p:nvSpPr>
        <p:spPr>
          <a:xfrm>
            <a:off x="6085303" y="5585612"/>
            <a:ext cx="2377847"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ourier" charset="0"/>
                <a:ea typeface="Courier" charset="0"/>
                <a:cs typeface="Courier" charset="0"/>
              </a:rPr>
              <a:t>Final output network</a:t>
            </a:r>
          </a:p>
        </p:txBody>
      </p:sp>
      <p:grpSp>
        <p:nvGrpSpPr>
          <p:cNvPr id="4" name="Group 3">
            <a:extLst>
              <a:ext uri="{FF2B5EF4-FFF2-40B4-BE49-F238E27FC236}">
                <a16:creationId xmlns:a16="http://schemas.microsoft.com/office/drawing/2014/main" id="{4D805E41-F654-E949-ABB7-5C87FDC5F083}"/>
              </a:ext>
            </a:extLst>
          </p:cNvPr>
          <p:cNvGrpSpPr/>
          <p:nvPr/>
        </p:nvGrpSpPr>
        <p:grpSpPr>
          <a:xfrm>
            <a:off x="6052335" y="1473960"/>
            <a:ext cx="2630270" cy="1486783"/>
            <a:chOff x="6052335" y="1473960"/>
            <a:chExt cx="2630270" cy="1486783"/>
          </a:xfrm>
        </p:grpSpPr>
        <p:sp>
          <p:nvSpPr>
            <p:cNvPr id="154" name="Rectangle 153">
              <a:extLst>
                <a:ext uri="{FF2B5EF4-FFF2-40B4-BE49-F238E27FC236}">
                  <a16:creationId xmlns:a16="http://schemas.microsoft.com/office/drawing/2014/main" id="{EAB503BF-82D0-3642-8B3D-4B6913ED3243}"/>
                </a:ext>
              </a:extLst>
            </p:cNvPr>
            <p:cNvSpPr/>
            <p:nvPr/>
          </p:nvSpPr>
          <p:spPr>
            <a:xfrm flipH="1">
              <a:off x="6461826" y="2080485"/>
              <a:ext cx="819604" cy="94493"/>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5" name="Rectangle 154">
              <a:extLst>
                <a:ext uri="{FF2B5EF4-FFF2-40B4-BE49-F238E27FC236}">
                  <a16:creationId xmlns:a16="http://schemas.microsoft.com/office/drawing/2014/main" id="{08A3CCEE-8C00-0B49-9054-89EAC055B3D5}"/>
                </a:ext>
              </a:extLst>
            </p:cNvPr>
            <p:cNvSpPr/>
            <p:nvPr/>
          </p:nvSpPr>
          <p:spPr>
            <a:xfrm flipH="1">
              <a:off x="7528953" y="2080485"/>
              <a:ext cx="819604" cy="94493"/>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6" name="Rectangle 155">
              <a:extLst>
                <a:ext uri="{FF2B5EF4-FFF2-40B4-BE49-F238E27FC236}">
                  <a16:creationId xmlns:a16="http://schemas.microsoft.com/office/drawing/2014/main" id="{415B58E0-FDA1-EA44-9B45-E54A386E44A3}"/>
                </a:ext>
              </a:extLst>
            </p:cNvPr>
            <p:cNvSpPr/>
            <p:nvPr/>
          </p:nvSpPr>
          <p:spPr>
            <a:xfrm flipH="1">
              <a:off x="6787849" y="2384271"/>
              <a:ext cx="1248377" cy="94493"/>
            </a:xfrm>
            <a:prstGeom prst="rect">
              <a:avLst/>
            </a:prstGeom>
            <a:solidFill>
              <a:srgbClr val="E7E6E6">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4A421B47-F655-2E45-B70A-99E39489F5C0}"/>
                </a:ext>
              </a:extLst>
            </p:cNvPr>
            <p:cNvSpPr/>
            <p:nvPr/>
          </p:nvSpPr>
          <p:spPr>
            <a:xfrm flipH="1">
              <a:off x="7099943" y="2621167"/>
              <a:ext cx="624188" cy="94493"/>
            </a:xfrm>
            <a:prstGeom prst="rect">
              <a:avLst/>
            </a:prstGeom>
            <a:solidFill>
              <a:srgbClr val="E7E6E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8" name="Rectangle 157">
              <a:extLst>
                <a:ext uri="{FF2B5EF4-FFF2-40B4-BE49-F238E27FC236}">
                  <a16:creationId xmlns:a16="http://schemas.microsoft.com/office/drawing/2014/main" id="{6CB93711-B8CE-9348-AFF4-F72EDAB7688F}"/>
                </a:ext>
              </a:extLst>
            </p:cNvPr>
            <p:cNvSpPr>
              <a:spLocks noChangeAspect="1"/>
            </p:cNvSpPr>
            <p:nvPr/>
          </p:nvSpPr>
          <p:spPr>
            <a:xfrm flipH="1">
              <a:off x="7289835" y="2857499"/>
              <a:ext cx="203894" cy="81144"/>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D92B41F4-BB53-6249-AA3B-A867F426E8C0}"/>
                </a:ext>
              </a:extLst>
            </p:cNvPr>
            <p:cNvSpPr txBox="1"/>
            <p:nvPr/>
          </p:nvSpPr>
          <p:spPr>
            <a:xfrm>
              <a:off x="6303851" y="1874975"/>
              <a:ext cx="1120773"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ourier" charset="0"/>
                  <a:ea typeface="Courier" charset="0"/>
                  <a:cs typeface="Courier" charset="0"/>
                </a:rPr>
                <a:t>v</a:t>
              </a:r>
              <a:r>
                <a:rPr kumimoji="0" lang="en-US" sz="900" b="0" i="0" u="none" strike="noStrike" kern="0" cap="none" spc="0" normalizeH="0" baseline="-25000" noProof="0" dirty="0">
                  <a:ln>
                    <a:noFill/>
                  </a:ln>
                  <a:solidFill>
                    <a:prstClr val="black"/>
                  </a:solidFill>
                  <a:effectLst/>
                  <a:uLnTx/>
                  <a:uFillTx/>
                  <a:latin typeface="Courier" charset="0"/>
                  <a:ea typeface="Courier" charset="0"/>
                  <a:cs typeface="Courier" charset="0"/>
                </a:rPr>
                <a:t>1</a:t>
              </a:r>
            </a:p>
          </p:txBody>
        </p:sp>
        <p:sp>
          <p:nvSpPr>
            <p:cNvPr id="160" name="TextBox 159">
              <a:extLst>
                <a:ext uri="{FF2B5EF4-FFF2-40B4-BE49-F238E27FC236}">
                  <a16:creationId xmlns:a16="http://schemas.microsoft.com/office/drawing/2014/main" id="{C1BA5B20-1409-1B4B-9EAC-9F6194EB681F}"/>
                </a:ext>
              </a:extLst>
            </p:cNvPr>
            <p:cNvSpPr txBox="1"/>
            <p:nvPr/>
          </p:nvSpPr>
          <p:spPr>
            <a:xfrm>
              <a:off x="7369699" y="1874975"/>
              <a:ext cx="1120773"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ourier" charset="0"/>
                  <a:ea typeface="Courier" charset="0"/>
                  <a:cs typeface="Courier" charset="0"/>
                </a:rPr>
                <a:t>v</a:t>
              </a:r>
              <a:r>
                <a:rPr kumimoji="0" lang="en-US" sz="900" b="0" i="0" u="none" strike="noStrike" kern="0" cap="none" spc="0" normalizeH="0" baseline="-25000" noProof="0" dirty="0">
                  <a:ln>
                    <a:noFill/>
                  </a:ln>
                  <a:solidFill>
                    <a:prstClr val="black"/>
                  </a:solidFill>
                  <a:effectLst/>
                  <a:uLnTx/>
                  <a:uFillTx/>
                  <a:latin typeface="Courier" charset="0"/>
                  <a:ea typeface="Courier" charset="0"/>
                  <a:cs typeface="Courier" charset="0"/>
                </a:rPr>
                <a:t>2</a:t>
              </a:r>
              <a:endParaRPr kumimoji="0" lang="en-US" sz="900" b="0" i="0" u="none" strike="noStrike" kern="0" cap="none" spc="0" normalizeH="0" baseline="0" noProof="0" dirty="0">
                <a:ln>
                  <a:noFill/>
                </a:ln>
                <a:solidFill>
                  <a:prstClr val="black"/>
                </a:solidFill>
                <a:effectLst/>
                <a:uLnTx/>
                <a:uFillTx/>
                <a:latin typeface="Courier" charset="0"/>
                <a:ea typeface="Courier" charset="0"/>
                <a:cs typeface="Courier" charset="0"/>
              </a:endParaRPr>
            </a:p>
          </p:txBody>
        </p:sp>
        <p:cxnSp>
          <p:nvCxnSpPr>
            <p:cNvPr id="182" name="Straight Arrow Connector 181">
              <a:extLst>
                <a:ext uri="{FF2B5EF4-FFF2-40B4-BE49-F238E27FC236}">
                  <a16:creationId xmlns:a16="http://schemas.microsoft.com/office/drawing/2014/main" id="{DFA61681-C591-7048-A1E0-018B0E61FC1A}"/>
                </a:ext>
              </a:extLst>
            </p:cNvPr>
            <p:cNvCxnSpPr/>
            <p:nvPr/>
          </p:nvCxnSpPr>
          <p:spPr>
            <a:xfrm flipH="1">
              <a:off x="7392711" y="2182098"/>
              <a:ext cx="290644" cy="202179"/>
            </a:xfrm>
            <a:prstGeom prst="straightConnector1">
              <a:avLst/>
            </a:prstGeom>
            <a:noFill/>
            <a:ln w="6350" cap="flat" cmpd="sng" algn="ctr">
              <a:solidFill>
                <a:sysClr val="windowText" lastClr="000000"/>
              </a:solidFill>
              <a:prstDash val="solid"/>
              <a:miter lim="800000"/>
              <a:tailEnd type="triangle"/>
            </a:ln>
            <a:effectLst/>
          </p:spPr>
        </p:cxnSp>
        <p:cxnSp>
          <p:nvCxnSpPr>
            <p:cNvPr id="183" name="Straight Arrow Connector 182">
              <a:extLst>
                <a:ext uri="{FF2B5EF4-FFF2-40B4-BE49-F238E27FC236}">
                  <a16:creationId xmlns:a16="http://schemas.microsoft.com/office/drawing/2014/main" id="{C87A3DEC-18BF-E044-85CB-C7FBCB20A99A}"/>
                </a:ext>
              </a:extLst>
            </p:cNvPr>
            <p:cNvCxnSpPr>
              <a:stCxn id="155" idx="2"/>
            </p:cNvCxnSpPr>
            <p:nvPr/>
          </p:nvCxnSpPr>
          <p:spPr>
            <a:xfrm flipH="1">
              <a:off x="7392711" y="2174978"/>
              <a:ext cx="546044" cy="209299"/>
            </a:xfrm>
            <a:prstGeom prst="straightConnector1">
              <a:avLst/>
            </a:prstGeom>
            <a:noFill/>
            <a:ln w="6350" cap="flat" cmpd="sng" algn="ctr">
              <a:solidFill>
                <a:sysClr val="windowText" lastClr="000000"/>
              </a:solidFill>
              <a:prstDash val="solid"/>
              <a:miter lim="800000"/>
              <a:tailEnd type="triangle"/>
            </a:ln>
            <a:effectLst/>
          </p:spPr>
        </p:cxnSp>
        <p:grpSp>
          <p:nvGrpSpPr>
            <p:cNvPr id="184" name="Group 183">
              <a:extLst>
                <a:ext uri="{FF2B5EF4-FFF2-40B4-BE49-F238E27FC236}">
                  <a16:creationId xmlns:a16="http://schemas.microsoft.com/office/drawing/2014/main" id="{8365760F-2F23-2845-BEA2-94BF2F481BEF}"/>
                </a:ext>
              </a:extLst>
            </p:cNvPr>
            <p:cNvGrpSpPr/>
            <p:nvPr/>
          </p:nvGrpSpPr>
          <p:grpSpPr>
            <a:xfrm rot="5400000" flipV="1">
              <a:off x="7027519" y="2019084"/>
              <a:ext cx="209302" cy="521085"/>
              <a:chOff x="4885023" y="1789674"/>
              <a:chExt cx="803023" cy="763359"/>
            </a:xfrm>
          </p:grpSpPr>
          <p:cxnSp>
            <p:nvCxnSpPr>
              <p:cNvPr id="185" name="Straight Arrow Connector 184">
                <a:extLst>
                  <a:ext uri="{FF2B5EF4-FFF2-40B4-BE49-F238E27FC236}">
                    <a16:creationId xmlns:a16="http://schemas.microsoft.com/office/drawing/2014/main" id="{F55B9CC7-A61F-9F4E-9830-0CBD80D04BEC}"/>
                  </a:ext>
                </a:extLst>
              </p:cNvPr>
              <p:cNvCxnSpPr/>
              <p:nvPr/>
            </p:nvCxnSpPr>
            <p:spPr>
              <a:xfrm rot="5400000" flipV="1">
                <a:off x="5073605" y="1938591"/>
                <a:ext cx="435490" cy="793393"/>
              </a:xfrm>
              <a:prstGeom prst="straightConnector1">
                <a:avLst/>
              </a:prstGeom>
              <a:noFill/>
              <a:ln w="6350" cap="flat" cmpd="sng" algn="ctr">
                <a:solidFill>
                  <a:sysClr val="windowText" lastClr="000000"/>
                </a:solidFill>
                <a:prstDash val="solid"/>
                <a:miter lim="800000"/>
                <a:tailEnd type="triangle"/>
              </a:ln>
              <a:effectLst/>
            </p:spPr>
          </p:cxnSp>
          <p:cxnSp>
            <p:nvCxnSpPr>
              <p:cNvPr id="186" name="Straight Arrow Connector 185">
                <a:extLst>
                  <a:ext uri="{FF2B5EF4-FFF2-40B4-BE49-F238E27FC236}">
                    <a16:creationId xmlns:a16="http://schemas.microsoft.com/office/drawing/2014/main" id="{B266AF31-2891-7948-8B96-B719B7561869}"/>
                  </a:ext>
                </a:extLst>
              </p:cNvPr>
              <p:cNvCxnSpPr>
                <a:stCxn id="154" idx="2"/>
              </p:cNvCxnSpPr>
              <p:nvPr/>
            </p:nvCxnSpPr>
            <p:spPr>
              <a:xfrm rot="5400000" flipV="1">
                <a:off x="4904855" y="1769842"/>
                <a:ext cx="763357" cy="803021"/>
              </a:xfrm>
              <a:prstGeom prst="straightConnector1">
                <a:avLst/>
              </a:prstGeom>
              <a:noFill/>
              <a:ln w="6350" cap="flat" cmpd="sng" algn="ctr">
                <a:solidFill>
                  <a:sysClr val="windowText" lastClr="000000"/>
                </a:solidFill>
                <a:prstDash val="solid"/>
                <a:miter lim="800000"/>
                <a:tailEnd type="triangle"/>
              </a:ln>
              <a:effectLst/>
            </p:spPr>
          </p:cxnSp>
        </p:grpSp>
        <p:cxnSp>
          <p:nvCxnSpPr>
            <p:cNvPr id="176" name="Straight Arrow Connector 175">
              <a:extLst>
                <a:ext uri="{FF2B5EF4-FFF2-40B4-BE49-F238E27FC236}">
                  <a16:creationId xmlns:a16="http://schemas.microsoft.com/office/drawing/2014/main" id="{363EC25B-CA7F-F142-B926-F775D6B5BAF3}"/>
                </a:ext>
              </a:extLst>
            </p:cNvPr>
            <p:cNvCxnSpPr/>
            <p:nvPr/>
          </p:nvCxnSpPr>
          <p:spPr>
            <a:xfrm rot="5400000">
              <a:off x="7309774" y="2554749"/>
              <a:ext cx="151970" cy="0"/>
            </a:xfrm>
            <a:prstGeom prst="straightConnector1">
              <a:avLst/>
            </a:prstGeom>
            <a:noFill/>
            <a:ln w="6350" cap="flat" cmpd="sng" algn="ctr">
              <a:solidFill>
                <a:sysClr val="windowText" lastClr="000000"/>
              </a:solidFill>
              <a:prstDash val="solid"/>
              <a:miter lim="800000"/>
              <a:tailEnd type="triangle"/>
            </a:ln>
            <a:effectLst/>
          </p:spPr>
        </p:cxnSp>
        <p:cxnSp>
          <p:nvCxnSpPr>
            <p:cNvPr id="177" name="Straight Arrow Connector 176">
              <a:extLst>
                <a:ext uri="{FF2B5EF4-FFF2-40B4-BE49-F238E27FC236}">
                  <a16:creationId xmlns:a16="http://schemas.microsoft.com/office/drawing/2014/main" id="{C4F9C441-7635-7744-8159-CF2BEC94B111}"/>
                </a:ext>
              </a:extLst>
            </p:cNvPr>
            <p:cNvCxnSpPr/>
            <p:nvPr/>
          </p:nvCxnSpPr>
          <p:spPr>
            <a:xfrm rot="5400000">
              <a:off x="7419007" y="2445516"/>
              <a:ext cx="15197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178" name="Straight Arrow Connector 177">
              <a:extLst>
                <a:ext uri="{FF2B5EF4-FFF2-40B4-BE49-F238E27FC236}">
                  <a16:creationId xmlns:a16="http://schemas.microsoft.com/office/drawing/2014/main" id="{05C5D39B-0793-ED4F-AB6D-8FDE2157C58C}"/>
                </a:ext>
              </a:extLst>
            </p:cNvPr>
            <p:cNvCxnSpPr/>
            <p:nvPr/>
          </p:nvCxnSpPr>
          <p:spPr>
            <a:xfrm rot="5400000">
              <a:off x="7502386" y="2362136"/>
              <a:ext cx="151970" cy="385225"/>
            </a:xfrm>
            <a:prstGeom prst="straightConnector1">
              <a:avLst/>
            </a:prstGeom>
            <a:noFill/>
            <a:ln w="6350" cap="flat" cmpd="sng" algn="ctr">
              <a:solidFill>
                <a:sysClr val="windowText" lastClr="000000"/>
              </a:solidFill>
              <a:prstDash val="solid"/>
              <a:miter lim="800000"/>
              <a:tailEnd type="triangle"/>
            </a:ln>
            <a:effectLst/>
          </p:spPr>
        </p:cxnSp>
        <p:grpSp>
          <p:nvGrpSpPr>
            <p:cNvPr id="179" name="Group 178">
              <a:extLst>
                <a:ext uri="{FF2B5EF4-FFF2-40B4-BE49-F238E27FC236}">
                  <a16:creationId xmlns:a16="http://schemas.microsoft.com/office/drawing/2014/main" id="{C0A3EC3D-4BD8-324C-85B2-CF1E9D62E510}"/>
                </a:ext>
              </a:extLst>
            </p:cNvPr>
            <p:cNvGrpSpPr/>
            <p:nvPr/>
          </p:nvGrpSpPr>
          <p:grpSpPr>
            <a:xfrm rot="5400000" flipV="1">
              <a:off x="7117162" y="2362136"/>
              <a:ext cx="151970" cy="385225"/>
              <a:chOff x="5104983" y="1988699"/>
              <a:chExt cx="583063" cy="564332"/>
            </a:xfrm>
          </p:grpSpPr>
          <p:cxnSp>
            <p:nvCxnSpPr>
              <p:cNvPr id="180" name="Straight Arrow Connector 179">
                <a:extLst>
                  <a:ext uri="{FF2B5EF4-FFF2-40B4-BE49-F238E27FC236}">
                    <a16:creationId xmlns:a16="http://schemas.microsoft.com/office/drawing/2014/main" id="{C54DD328-3F61-314C-A2BB-495FA5D18A73}"/>
                  </a:ext>
                </a:extLst>
              </p:cNvPr>
              <p:cNvCxnSpPr/>
              <p:nvPr/>
            </p:nvCxnSpPr>
            <p:spPr>
              <a:xfrm>
                <a:off x="5104983" y="2232991"/>
                <a:ext cx="583063" cy="320040"/>
              </a:xfrm>
              <a:prstGeom prst="straightConnector1">
                <a:avLst/>
              </a:prstGeom>
              <a:noFill/>
              <a:ln w="6350" cap="flat" cmpd="sng" algn="ctr">
                <a:solidFill>
                  <a:sysClr val="windowText" lastClr="000000"/>
                </a:solidFill>
                <a:prstDash val="solid"/>
                <a:miter lim="800000"/>
                <a:tailEnd type="triangle"/>
              </a:ln>
              <a:effectLst/>
            </p:spPr>
          </p:cxnSp>
          <p:cxnSp>
            <p:nvCxnSpPr>
              <p:cNvPr id="181" name="Straight Arrow Connector 180">
                <a:extLst>
                  <a:ext uri="{FF2B5EF4-FFF2-40B4-BE49-F238E27FC236}">
                    <a16:creationId xmlns:a16="http://schemas.microsoft.com/office/drawing/2014/main" id="{C22A8EDE-F0E2-B44A-A767-A945905D46D2}"/>
                  </a:ext>
                </a:extLst>
              </p:cNvPr>
              <p:cNvCxnSpPr/>
              <p:nvPr/>
            </p:nvCxnSpPr>
            <p:spPr>
              <a:xfrm>
                <a:off x="5104983" y="1988699"/>
                <a:ext cx="583063" cy="564332"/>
              </a:xfrm>
              <a:prstGeom prst="straightConnector1">
                <a:avLst/>
              </a:prstGeom>
              <a:noFill/>
              <a:ln w="6350" cap="flat" cmpd="sng" algn="ctr">
                <a:solidFill>
                  <a:sysClr val="windowText" lastClr="000000"/>
                </a:solidFill>
                <a:prstDash val="solid"/>
                <a:miter lim="800000"/>
                <a:tailEnd type="triangle"/>
              </a:ln>
              <a:effectLst/>
            </p:spPr>
          </p:cxnSp>
        </p:grpSp>
        <p:cxnSp>
          <p:nvCxnSpPr>
            <p:cNvPr id="173" name="Straight Arrow Connector 172">
              <a:extLst>
                <a:ext uri="{FF2B5EF4-FFF2-40B4-BE49-F238E27FC236}">
                  <a16:creationId xmlns:a16="http://schemas.microsoft.com/office/drawing/2014/main" id="{7425702C-A32A-7B40-B624-0799F7291C76}"/>
                </a:ext>
              </a:extLst>
            </p:cNvPr>
            <p:cNvCxnSpPr/>
            <p:nvPr/>
          </p:nvCxnSpPr>
          <p:spPr>
            <a:xfrm rot="5400000">
              <a:off x="7309774" y="2774394"/>
              <a:ext cx="151970" cy="0"/>
            </a:xfrm>
            <a:prstGeom prst="straightConnector1">
              <a:avLst/>
            </a:prstGeom>
            <a:noFill/>
            <a:ln w="6350" cap="flat" cmpd="sng" algn="ctr">
              <a:solidFill>
                <a:sysClr val="windowText" lastClr="000000"/>
              </a:solidFill>
              <a:prstDash val="solid"/>
              <a:miter lim="800000"/>
              <a:tailEnd type="triangle"/>
            </a:ln>
            <a:effectLst/>
          </p:spPr>
        </p:cxnSp>
        <p:cxnSp>
          <p:nvCxnSpPr>
            <p:cNvPr id="174" name="Straight Arrow Connector 173">
              <a:extLst>
                <a:ext uri="{FF2B5EF4-FFF2-40B4-BE49-F238E27FC236}">
                  <a16:creationId xmlns:a16="http://schemas.microsoft.com/office/drawing/2014/main" id="{A8618AE4-CB4A-BE44-BD50-D2C500A972AC}"/>
                </a:ext>
              </a:extLst>
            </p:cNvPr>
            <p:cNvCxnSpPr/>
            <p:nvPr/>
          </p:nvCxnSpPr>
          <p:spPr>
            <a:xfrm rot="5400000">
              <a:off x="7419007" y="2665161"/>
              <a:ext cx="15197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175" name="Straight Arrow Connector 174">
              <a:extLst>
                <a:ext uri="{FF2B5EF4-FFF2-40B4-BE49-F238E27FC236}">
                  <a16:creationId xmlns:a16="http://schemas.microsoft.com/office/drawing/2014/main" id="{7168AD57-39FD-A342-8734-B630D48D2F1B}"/>
                </a:ext>
              </a:extLst>
            </p:cNvPr>
            <p:cNvCxnSpPr/>
            <p:nvPr/>
          </p:nvCxnSpPr>
          <p:spPr>
            <a:xfrm rot="5400000" flipV="1">
              <a:off x="7200541" y="2665161"/>
              <a:ext cx="15197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164" name="Straight Arrow Connector 163">
              <a:extLst>
                <a:ext uri="{FF2B5EF4-FFF2-40B4-BE49-F238E27FC236}">
                  <a16:creationId xmlns:a16="http://schemas.microsoft.com/office/drawing/2014/main" id="{F50A5337-DEA8-494F-948A-DD57A6505E34}"/>
                </a:ext>
              </a:extLst>
            </p:cNvPr>
            <p:cNvCxnSpPr/>
            <p:nvPr/>
          </p:nvCxnSpPr>
          <p:spPr>
            <a:xfrm flipH="1">
              <a:off x="7406586" y="2184856"/>
              <a:ext cx="780427" cy="196323"/>
            </a:xfrm>
            <a:prstGeom prst="straightConnector1">
              <a:avLst/>
            </a:prstGeom>
            <a:noFill/>
            <a:ln w="6350" cap="flat" cmpd="sng" algn="ctr">
              <a:solidFill>
                <a:sysClr val="windowText" lastClr="000000"/>
              </a:solidFill>
              <a:prstDash val="solid"/>
              <a:miter lim="800000"/>
              <a:tailEnd type="triangle"/>
            </a:ln>
            <a:effectLst/>
          </p:spPr>
        </p:cxnSp>
        <p:sp>
          <p:nvSpPr>
            <p:cNvPr id="165" name="TextBox 164">
              <a:extLst>
                <a:ext uri="{FF2B5EF4-FFF2-40B4-BE49-F238E27FC236}">
                  <a16:creationId xmlns:a16="http://schemas.microsoft.com/office/drawing/2014/main" id="{46E4D256-612F-3147-87B2-D6B00E99E68E}"/>
                </a:ext>
              </a:extLst>
            </p:cNvPr>
            <p:cNvSpPr txBox="1"/>
            <p:nvPr/>
          </p:nvSpPr>
          <p:spPr>
            <a:xfrm>
              <a:off x="6052335" y="1996059"/>
              <a:ext cx="417386"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ourier" charset="0"/>
                  <a:ea typeface="Courier" charset="0"/>
                  <a:cs typeface="Courier" charset="0"/>
                </a:rPr>
                <a:t>500</a:t>
              </a:r>
              <a:endParaRPr kumimoji="0" lang="en-US" sz="900" b="0" i="0" u="none" strike="noStrike" kern="0" cap="none" spc="0" normalizeH="0" baseline="-25000" noProof="0" dirty="0">
                <a:ln>
                  <a:noFill/>
                </a:ln>
                <a:solidFill>
                  <a:prstClr val="black"/>
                </a:solidFill>
                <a:effectLst/>
                <a:uLnTx/>
                <a:uFillTx/>
                <a:latin typeface="Courier" charset="0"/>
                <a:ea typeface="Courier" charset="0"/>
                <a:cs typeface="Courier" charset="0"/>
              </a:endParaRPr>
            </a:p>
          </p:txBody>
        </p:sp>
        <p:sp>
          <p:nvSpPr>
            <p:cNvPr id="166" name="TextBox 165">
              <a:extLst>
                <a:ext uri="{FF2B5EF4-FFF2-40B4-BE49-F238E27FC236}">
                  <a16:creationId xmlns:a16="http://schemas.microsoft.com/office/drawing/2014/main" id="{9CF5A7A0-909E-A345-9B1C-CC4BC19F5592}"/>
                </a:ext>
              </a:extLst>
            </p:cNvPr>
            <p:cNvSpPr txBox="1"/>
            <p:nvPr/>
          </p:nvSpPr>
          <p:spPr>
            <a:xfrm>
              <a:off x="6236397" y="2323492"/>
              <a:ext cx="794435"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ourier" charset="0"/>
                  <a:ea typeface="Courier" charset="0"/>
                  <a:cs typeface="Courier" charset="0"/>
                </a:rPr>
                <a:t>150</a:t>
              </a:r>
              <a:endParaRPr kumimoji="0" lang="en-US" sz="900" b="0" i="0" u="none" strike="noStrike" kern="0" cap="none" spc="0" normalizeH="0" baseline="-25000" noProof="0" dirty="0">
                <a:ln>
                  <a:noFill/>
                </a:ln>
                <a:solidFill>
                  <a:prstClr val="black"/>
                </a:solidFill>
                <a:effectLst/>
                <a:uLnTx/>
                <a:uFillTx/>
                <a:latin typeface="Courier" charset="0"/>
                <a:ea typeface="Courier" charset="0"/>
                <a:cs typeface="Courier" charset="0"/>
              </a:endParaRPr>
            </a:p>
          </p:txBody>
        </p:sp>
        <p:sp>
          <p:nvSpPr>
            <p:cNvPr id="171" name="TextBox 170">
              <a:extLst>
                <a:ext uri="{FF2B5EF4-FFF2-40B4-BE49-F238E27FC236}">
                  <a16:creationId xmlns:a16="http://schemas.microsoft.com/office/drawing/2014/main" id="{5B2B196A-B12F-1F40-8647-91CAEF1E18F0}"/>
                </a:ext>
              </a:extLst>
            </p:cNvPr>
            <p:cNvSpPr txBox="1"/>
            <p:nvPr/>
          </p:nvSpPr>
          <p:spPr>
            <a:xfrm>
              <a:off x="8265838" y="1994270"/>
              <a:ext cx="416767"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ourier" charset="0"/>
                  <a:ea typeface="Courier" charset="0"/>
                  <a:cs typeface="Courier" charset="0"/>
                </a:rPr>
                <a:t>500</a:t>
              </a:r>
              <a:endParaRPr kumimoji="0" lang="en-US" sz="900" b="0" i="0" u="none" strike="noStrike" kern="0" cap="none" spc="0" normalizeH="0" baseline="-25000" noProof="0" dirty="0">
                <a:ln>
                  <a:noFill/>
                </a:ln>
                <a:solidFill>
                  <a:prstClr val="black"/>
                </a:solidFill>
                <a:effectLst/>
                <a:uLnTx/>
                <a:uFillTx/>
                <a:latin typeface="Courier" charset="0"/>
                <a:ea typeface="Courier" charset="0"/>
                <a:cs typeface="Courier" charset="0"/>
              </a:endParaRPr>
            </a:p>
          </p:txBody>
        </p:sp>
        <p:sp>
          <p:nvSpPr>
            <p:cNvPr id="172" name="TextBox 171">
              <a:extLst>
                <a:ext uri="{FF2B5EF4-FFF2-40B4-BE49-F238E27FC236}">
                  <a16:creationId xmlns:a16="http://schemas.microsoft.com/office/drawing/2014/main" id="{3E626E98-C09B-1545-83CF-2E670FD837C2}"/>
                </a:ext>
              </a:extLst>
            </p:cNvPr>
            <p:cNvSpPr txBox="1"/>
            <p:nvPr/>
          </p:nvSpPr>
          <p:spPr>
            <a:xfrm>
              <a:off x="6535802" y="2562365"/>
              <a:ext cx="794435"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Courier" charset="0"/>
                  <a:ea typeface="Courier" charset="0"/>
                  <a:cs typeface="Courier" charset="0"/>
                </a:rPr>
                <a:t>45</a:t>
              </a:r>
              <a:endParaRPr kumimoji="0" lang="en-US" sz="900" b="0" i="0" u="none" strike="noStrike" kern="0" cap="none" spc="0" normalizeH="0" baseline="-25000" noProof="0" dirty="0">
                <a:ln>
                  <a:noFill/>
                </a:ln>
                <a:solidFill>
                  <a:prstClr val="black"/>
                </a:solidFill>
                <a:effectLst/>
                <a:uLnTx/>
                <a:uFillTx/>
                <a:latin typeface="Courier" charset="0"/>
                <a:ea typeface="Courier" charset="0"/>
                <a:cs typeface="Courier" charset="0"/>
              </a:endParaRPr>
            </a:p>
          </p:txBody>
        </p:sp>
        <p:sp>
          <p:nvSpPr>
            <p:cNvPr id="153" name="TextBox 152">
              <a:extLst>
                <a:ext uri="{FF2B5EF4-FFF2-40B4-BE49-F238E27FC236}">
                  <a16:creationId xmlns:a16="http://schemas.microsoft.com/office/drawing/2014/main" id="{3A11BC2A-721B-3C46-B1A1-D094D1EBB296}"/>
                </a:ext>
              </a:extLst>
            </p:cNvPr>
            <p:cNvSpPr txBox="1"/>
            <p:nvPr/>
          </p:nvSpPr>
          <p:spPr>
            <a:xfrm>
              <a:off x="6447163" y="1528708"/>
              <a:ext cx="1954921"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ourier" charset="0"/>
                  <a:ea typeface="Courier" charset="0"/>
                  <a:cs typeface="Courier" charset="0"/>
                </a:rPr>
                <a:t>Siamese network trained on </a:t>
              </a:r>
              <a:r>
                <a:rPr kumimoji="0" lang="en-US" sz="1050" b="0" i="0" u="none" strike="noStrike" kern="0" cap="none" spc="0" normalizeH="0" baseline="0" noProof="0" dirty="0" err="1">
                  <a:ln>
                    <a:noFill/>
                  </a:ln>
                  <a:solidFill>
                    <a:prstClr val="black"/>
                  </a:solidFill>
                  <a:effectLst/>
                  <a:uLnTx/>
                  <a:uFillTx/>
                  <a:latin typeface="Courier" charset="0"/>
                  <a:ea typeface="Courier" charset="0"/>
                  <a:cs typeface="Courier" charset="0"/>
                </a:rPr>
                <a:t>TemProb</a:t>
              </a:r>
              <a:endParaRPr kumimoji="0" lang="en-US" sz="1050" b="0" i="0" u="none" strike="noStrike" kern="0" cap="none" spc="0" normalizeH="0" baseline="0" noProof="0" dirty="0">
                <a:ln>
                  <a:noFill/>
                </a:ln>
                <a:solidFill>
                  <a:prstClr val="black"/>
                </a:solidFill>
                <a:effectLst/>
                <a:uLnTx/>
                <a:uFillTx/>
                <a:latin typeface="Courier" charset="0"/>
                <a:ea typeface="Courier" charset="0"/>
                <a:cs typeface="Courier" charset="0"/>
              </a:endParaRPr>
            </a:p>
          </p:txBody>
        </p:sp>
        <p:sp>
          <p:nvSpPr>
            <p:cNvPr id="148" name="Rectangle 147">
              <a:extLst>
                <a:ext uri="{FF2B5EF4-FFF2-40B4-BE49-F238E27FC236}">
                  <a16:creationId xmlns:a16="http://schemas.microsoft.com/office/drawing/2014/main" id="{D92D59EF-973B-804F-962F-B078BE109ADE}"/>
                </a:ext>
              </a:extLst>
            </p:cNvPr>
            <p:cNvSpPr/>
            <p:nvPr/>
          </p:nvSpPr>
          <p:spPr>
            <a:xfrm>
              <a:off x="6085302" y="1473960"/>
              <a:ext cx="2597303" cy="1486783"/>
            </a:xfrm>
            <a:prstGeom prst="rect">
              <a:avLst/>
            </a:prstGeom>
            <a:noFill/>
            <a:ln w="127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4" name="TextBox 123">
              <a:extLst>
                <a:ext uri="{FF2B5EF4-FFF2-40B4-BE49-F238E27FC236}">
                  <a16:creationId xmlns:a16="http://schemas.microsoft.com/office/drawing/2014/main" id="{C0C87DA7-D9D0-DD42-9027-E9574E67519B}"/>
                </a:ext>
              </a:extLst>
            </p:cNvPr>
            <p:cNvSpPr txBox="1"/>
            <p:nvPr/>
          </p:nvSpPr>
          <p:spPr>
            <a:xfrm>
              <a:off x="7694098" y="2210184"/>
              <a:ext cx="942887"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ourier" charset="0"/>
                  <a:ea typeface="Courier" charset="0"/>
                  <a:cs typeface="Courier" charset="0"/>
                </a:rPr>
                <a:t>dropout 0.3</a:t>
              </a:r>
            </a:p>
          </p:txBody>
        </p:sp>
        <p:sp>
          <p:nvSpPr>
            <p:cNvPr id="125" name="TextBox 124">
              <a:extLst>
                <a:ext uri="{FF2B5EF4-FFF2-40B4-BE49-F238E27FC236}">
                  <a16:creationId xmlns:a16="http://schemas.microsoft.com/office/drawing/2014/main" id="{A75270B0-670B-8A4E-A124-097F01CE33CE}"/>
                </a:ext>
              </a:extLst>
            </p:cNvPr>
            <p:cNvSpPr txBox="1"/>
            <p:nvPr/>
          </p:nvSpPr>
          <p:spPr>
            <a:xfrm>
              <a:off x="7582284" y="2454827"/>
              <a:ext cx="942887"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ourier" charset="0"/>
                  <a:ea typeface="Courier" charset="0"/>
                  <a:cs typeface="Courier" charset="0"/>
                </a:rPr>
                <a:t>dropout 0.3</a:t>
              </a:r>
            </a:p>
          </p:txBody>
        </p:sp>
        <p:cxnSp>
          <p:nvCxnSpPr>
            <p:cNvPr id="126" name="Straight Arrow Connector 125">
              <a:extLst>
                <a:ext uri="{FF2B5EF4-FFF2-40B4-BE49-F238E27FC236}">
                  <a16:creationId xmlns:a16="http://schemas.microsoft.com/office/drawing/2014/main" id="{B41A5C6B-4DBC-4342-8DAD-891019A7683E}"/>
                </a:ext>
              </a:extLst>
            </p:cNvPr>
            <p:cNvCxnSpPr/>
            <p:nvPr/>
          </p:nvCxnSpPr>
          <p:spPr>
            <a:xfrm>
              <a:off x="6539013" y="2173346"/>
              <a:ext cx="835052" cy="210064"/>
            </a:xfrm>
            <a:prstGeom prst="straightConnector1">
              <a:avLst/>
            </a:prstGeom>
            <a:noFill/>
            <a:ln w="6350" cap="flat" cmpd="sng" algn="ctr">
              <a:solidFill>
                <a:sysClr val="windowText" lastClr="000000"/>
              </a:solidFill>
              <a:prstDash val="solid"/>
              <a:miter lim="800000"/>
              <a:tailEnd type="triangle"/>
            </a:ln>
            <a:effectLst/>
          </p:spPr>
        </p:cxnSp>
      </p:grpSp>
      <p:sp>
        <p:nvSpPr>
          <p:cNvPr id="241" name="Title 240">
            <a:extLst>
              <a:ext uri="{FF2B5EF4-FFF2-40B4-BE49-F238E27FC236}">
                <a16:creationId xmlns:a16="http://schemas.microsoft.com/office/drawing/2014/main" id="{C000E2B7-26F9-E54F-92E1-30BB4A3FF193}"/>
              </a:ext>
            </a:extLst>
          </p:cNvPr>
          <p:cNvSpPr>
            <a:spLocks noGrp="1"/>
          </p:cNvSpPr>
          <p:nvPr>
            <p:ph type="title"/>
          </p:nvPr>
        </p:nvSpPr>
        <p:spPr/>
        <p:txBody>
          <a:bodyPr/>
          <a:lstStyle/>
          <a:p>
            <a:r>
              <a:rPr lang="en-US" dirty="0"/>
              <a:t>Further Investigation: Neural Method</a:t>
            </a:r>
          </a:p>
        </p:txBody>
      </p:sp>
      <p:sp>
        <p:nvSpPr>
          <p:cNvPr id="242" name="TextBox 241">
            <a:extLst>
              <a:ext uri="{FF2B5EF4-FFF2-40B4-BE49-F238E27FC236}">
                <a16:creationId xmlns:a16="http://schemas.microsoft.com/office/drawing/2014/main" id="{48A153BF-2AAC-5E4E-8B53-0CFA9DF1B034}"/>
              </a:ext>
            </a:extLst>
          </p:cNvPr>
          <p:cNvSpPr txBox="1"/>
          <p:nvPr/>
        </p:nvSpPr>
        <p:spPr>
          <a:xfrm>
            <a:off x="358912" y="1573181"/>
            <a:ext cx="5412377" cy="1200329"/>
          </a:xfrm>
          <a:prstGeom prst="rect">
            <a:avLst/>
          </a:prstGeom>
          <a:noFill/>
        </p:spPr>
        <p:txBody>
          <a:bodyPr wrap="square" rtlCol="0">
            <a:spAutoFit/>
          </a:bodyPr>
          <a:lstStyle/>
          <a:p>
            <a:pPr marL="285750" indent="-285750">
              <a:buFont typeface="Arial" charset="0"/>
              <a:buChar char="•"/>
            </a:pPr>
            <a:r>
              <a:rPr lang="en-US" dirty="0">
                <a:solidFill>
                  <a:srgbClr val="7030A0"/>
                </a:solidFill>
              </a:rPr>
              <a:t>LSTM takes word </a:t>
            </a:r>
            <a:r>
              <a:rPr lang="en-US" dirty="0" err="1">
                <a:solidFill>
                  <a:srgbClr val="7030A0"/>
                </a:solidFill>
              </a:rPr>
              <a:t>embeddings</a:t>
            </a:r>
            <a:r>
              <a:rPr lang="en-US" dirty="0">
                <a:solidFill>
                  <a:srgbClr val="7030A0"/>
                </a:solidFill>
              </a:rPr>
              <a:t> as input</a:t>
            </a:r>
          </a:p>
          <a:p>
            <a:pPr marL="285750" indent="-285750">
              <a:buFont typeface="Arial" charset="0"/>
              <a:buChar char="•"/>
            </a:pPr>
            <a:r>
              <a:rPr lang="en-US" dirty="0">
                <a:solidFill>
                  <a:srgbClr val="7030A0"/>
                </a:solidFill>
              </a:rPr>
              <a:t>Hidden vectors represents events</a:t>
            </a:r>
          </a:p>
          <a:p>
            <a:pPr marL="285750" indent="-285750">
              <a:buFont typeface="Arial" charset="0"/>
              <a:buChar char="•"/>
            </a:pPr>
            <a:r>
              <a:rPr lang="en-US" dirty="0">
                <a:solidFill>
                  <a:srgbClr val="7030A0"/>
                </a:solidFill>
              </a:rPr>
              <a:t>FFNN predicts the labels of temporal relations</a:t>
            </a:r>
          </a:p>
          <a:p>
            <a:pPr marL="285750" indent="-285750">
              <a:buFont typeface="Arial" charset="0"/>
              <a:buChar char="•"/>
            </a:pPr>
            <a:r>
              <a:rPr lang="en-US" dirty="0">
                <a:solidFill>
                  <a:srgbClr val="7030A0"/>
                </a:solidFill>
              </a:rPr>
              <a:t>Siamese network is a generalized </a:t>
            </a:r>
            <a:r>
              <a:rPr lang="en-US" dirty="0" err="1">
                <a:solidFill>
                  <a:srgbClr val="7030A0"/>
                </a:solidFill>
              </a:rPr>
              <a:t>TemProb</a:t>
            </a:r>
            <a:endParaRPr lang="en-US" dirty="0">
              <a:solidFill>
                <a:srgbClr val="7030A0"/>
              </a:solidFill>
            </a:endParaRPr>
          </a:p>
        </p:txBody>
      </p:sp>
    </p:spTree>
    <p:extLst>
      <p:ext uri="{BB962C8B-B14F-4D97-AF65-F5344CB8AC3E}">
        <p14:creationId xmlns:p14="http://schemas.microsoft.com/office/powerpoint/2010/main" val="220995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animEffect transition="in" filter="wipe(left)">
                                      <p:cBhvr>
                                        <p:cTn id="7" dur="500"/>
                                        <p:tgtEl>
                                          <p:spTgt spid="242">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2">
                                            <p:txEl>
                                              <p:pRg st="1" end="1"/>
                                            </p:txEl>
                                          </p:spTgt>
                                        </p:tgtEl>
                                        <p:attrNameLst>
                                          <p:attrName>style.visibility</p:attrName>
                                        </p:attrNameLst>
                                      </p:cBhvr>
                                      <p:to>
                                        <p:strVal val="visible"/>
                                      </p:to>
                                    </p:set>
                                    <p:animEffect transition="in" filter="wipe(left)">
                                      <p:cBhvr>
                                        <p:cTn id="18" dur="500"/>
                                        <p:tgtEl>
                                          <p:spTgt spid="242">
                                            <p:txEl>
                                              <p:pRg st="1" end="1"/>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2">
                                            <p:txEl>
                                              <p:pRg st="2" end="2"/>
                                            </p:txEl>
                                          </p:spTgt>
                                        </p:tgtEl>
                                        <p:attrNameLst>
                                          <p:attrName>style.visibility</p:attrName>
                                        </p:attrNameLst>
                                      </p:cBhvr>
                                      <p:to>
                                        <p:strVal val="visible"/>
                                      </p:to>
                                    </p:set>
                                    <p:animEffect transition="in" filter="wipe(left)">
                                      <p:cBhvr>
                                        <p:cTn id="27" dur="500"/>
                                        <p:tgtEl>
                                          <p:spTgt spid="242">
                                            <p:txEl>
                                              <p:pRg st="2" end="2"/>
                                            </p:txEl>
                                          </p:spTgt>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2">
                                            <p:txEl>
                                              <p:pRg st="3" end="3"/>
                                            </p:txEl>
                                          </p:spTgt>
                                        </p:tgtEl>
                                        <p:attrNameLst>
                                          <p:attrName>style.visibility</p:attrName>
                                        </p:attrNameLst>
                                      </p:cBhvr>
                                      <p:to>
                                        <p:strVal val="visible"/>
                                      </p:to>
                                    </p:set>
                                    <p:animEffect transition="in" filter="wipe(left)">
                                      <p:cBhvr>
                                        <p:cTn id="38" dur="500"/>
                                        <p:tgtEl>
                                          <p:spTgt spid="242">
                                            <p:txEl>
                                              <p:pRg st="3" end="3"/>
                                            </p:txEl>
                                          </p:spTgt>
                                        </p:tgtEl>
                                      </p:cBhvr>
                                    </p:animEffect>
                                  </p:childTnLst>
                                </p:cTn>
                              </p:par>
                            </p:childTnLst>
                          </p:cTn>
                        </p:par>
                        <p:par>
                          <p:cTn id="39" fill="hold">
                            <p:stCondLst>
                              <p:cond delay="50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Investigation: Neural Method</a:t>
            </a:r>
          </a:p>
        </p:txBody>
      </p:sp>
      <p:graphicFrame>
        <p:nvGraphicFramePr>
          <p:cNvPr id="3" name="Chart 2"/>
          <p:cNvGraphicFramePr/>
          <p:nvPr>
            <p:extLst>
              <p:ext uri="{D42A27DB-BD31-4B8C-83A1-F6EECF244321}">
                <p14:modId xmlns:p14="http://schemas.microsoft.com/office/powerpoint/2010/main" val="1651282378"/>
              </p:ext>
            </p:extLst>
          </p:nvPr>
        </p:nvGraphicFramePr>
        <p:xfrm>
          <a:off x="561974" y="914400"/>
          <a:ext cx="8001000" cy="533400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1424419" y="1828800"/>
            <a:ext cx="6276109" cy="2036618"/>
            <a:chOff x="962026" y="914400"/>
            <a:chExt cx="6276109" cy="2036618"/>
          </a:xfrm>
        </p:grpSpPr>
        <p:grpSp>
          <p:nvGrpSpPr>
            <p:cNvPr id="5" name="Group 4"/>
            <p:cNvGrpSpPr/>
            <p:nvPr/>
          </p:nvGrpSpPr>
          <p:grpSpPr>
            <a:xfrm>
              <a:off x="962026" y="914400"/>
              <a:ext cx="3738128" cy="1780309"/>
              <a:chOff x="962026" y="914400"/>
              <a:chExt cx="3738128" cy="1780309"/>
            </a:xfrm>
          </p:grpSpPr>
          <p:sp>
            <p:nvSpPr>
              <p:cNvPr id="7" name="Freeform 6"/>
              <p:cNvSpPr/>
              <p:nvPr/>
            </p:nvSpPr>
            <p:spPr>
              <a:xfrm>
                <a:off x="962026" y="1496291"/>
                <a:ext cx="1399309" cy="1198418"/>
              </a:xfrm>
              <a:custGeom>
                <a:avLst/>
                <a:gdLst>
                  <a:gd name="connsiteX0" fmla="*/ 0 w 1482436"/>
                  <a:gd name="connsiteY0" fmla="*/ 1108363 h 1108363"/>
                  <a:gd name="connsiteX1" fmla="*/ 692727 w 1482436"/>
                  <a:gd name="connsiteY1" fmla="*/ 720436 h 1108363"/>
                  <a:gd name="connsiteX2" fmla="*/ 1482436 w 1482436"/>
                  <a:gd name="connsiteY2" fmla="*/ 0 h 1108363"/>
                </a:gdLst>
                <a:ahLst/>
                <a:cxnLst>
                  <a:cxn ang="0">
                    <a:pos x="connsiteX0" y="connsiteY0"/>
                  </a:cxn>
                  <a:cxn ang="0">
                    <a:pos x="connsiteX1" y="connsiteY1"/>
                  </a:cxn>
                  <a:cxn ang="0">
                    <a:pos x="connsiteX2" y="connsiteY2"/>
                  </a:cxn>
                </a:cxnLst>
                <a:rect l="l" t="t" r="r" b="b"/>
                <a:pathLst>
                  <a:path w="1482436" h="1108363">
                    <a:moveTo>
                      <a:pt x="0" y="1108363"/>
                    </a:moveTo>
                    <a:cubicBezTo>
                      <a:pt x="222827" y="1006763"/>
                      <a:pt x="445654" y="905163"/>
                      <a:pt x="692727" y="720436"/>
                    </a:cubicBezTo>
                    <a:cubicBezTo>
                      <a:pt x="939800" y="535709"/>
                      <a:pt x="1482436" y="0"/>
                      <a:pt x="1482436" y="0"/>
                    </a:cubicBezTo>
                  </a:path>
                </a:pathLst>
              </a:custGeom>
              <a:noFill/>
              <a:ln w="38100">
                <a:solidFill>
                  <a:srgbClr val="A7001B"/>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Freeform 7"/>
              <p:cNvSpPr/>
              <p:nvPr/>
            </p:nvSpPr>
            <p:spPr>
              <a:xfrm>
                <a:off x="3300845" y="914400"/>
                <a:ext cx="1399309" cy="1198418"/>
              </a:xfrm>
              <a:custGeom>
                <a:avLst/>
                <a:gdLst>
                  <a:gd name="connsiteX0" fmla="*/ 0 w 1482436"/>
                  <a:gd name="connsiteY0" fmla="*/ 1108363 h 1108363"/>
                  <a:gd name="connsiteX1" fmla="*/ 692727 w 1482436"/>
                  <a:gd name="connsiteY1" fmla="*/ 720436 h 1108363"/>
                  <a:gd name="connsiteX2" fmla="*/ 1482436 w 1482436"/>
                  <a:gd name="connsiteY2" fmla="*/ 0 h 1108363"/>
                </a:gdLst>
                <a:ahLst/>
                <a:cxnLst>
                  <a:cxn ang="0">
                    <a:pos x="connsiteX0" y="connsiteY0"/>
                  </a:cxn>
                  <a:cxn ang="0">
                    <a:pos x="connsiteX1" y="connsiteY1"/>
                  </a:cxn>
                  <a:cxn ang="0">
                    <a:pos x="connsiteX2" y="connsiteY2"/>
                  </a:cxn>
                </a:cxnLst>
                <a:rect l="l" t="t" r="r" b="b"/>
                <a:pathLst>
                  <a:path w="1482436" h="1108363">
                    <a:moveTo>
                      <a:pt x="0" y="1108363"/>
                    </a:moveTo>
                    <a:cubicBezTo>
                      <a:pt x="222827" y="1006763"/>
                      <a:pt x="445654" y="905163"/>
                      <a:pt x="692727" y="720436"/>
                    </a:cubicBezTo>
                    <a:cubicBezTo>
                      <a:pt x="939800" y="535709"/>
                      <a:pt x="1482436" y="0"/>
                      <a:pt x="1482436" y="0"/>
                    </a:cubicBezTo>
                  </a:path>
                </a:pathLst>
              </a:custGeom>
              <a:noFill/>
              <a:ln w="38100">
                <a:solidFill>
                  <a:srgbClr val="A7001B"/>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6" name="Freeform 5"/>
            <p:cNvSpPr/>
            <p:nvPr/>
          </p:nvSpPr>
          <p:spPr>
            <a:xfrm>
              <a:off x="5838826" y="2133600"/>
              <a:ext cx="1399309" cy="817418"/>
            </a:xfrm>
            <a:custGeom>
              <a:avLst/>
              <a:gdLst>
                <a:gd name="connsiteX0" fmla="*/ 0 w 1482436"/>
                <a:gd name="connsiteY0" fmla="*/ 1108363 h 1108363"/>
                <a:gd name="connsiteX1" fmla="*/ 692727 w 1482436"/>
                <a:gd name="connsiteY1" fmla="*/ 720436 h 1108363"/>
                <a:gd name="connsiteX2" fmla="*/ 1482436 w 1482436"/>
                <a:gd name="connsiteY2" fmla="*/ 0 h 1108363"/>
              </a:gdLst>
              <a:ahLst/>
              <a:cxnLst>
                <a:cxn ang="0">
                  <a:pos x="connsiteX0" y="connsiteY0"/>
                </a:cxn>
                <a:cxn ang="0">
                  <a:pos x="connsiteX1" y="connsiteY1"/>
                </a:cxn>
                <a:cxn ang="0">
                  <a:pos x="connsiteX2" y="connsiteY2"/>
                </a:cxn>
              </a:cxnLst>
              <a:rect l="l" t="t" r="r" b="b"/>
              <a:pathLst>
                <a:path w="1482436" h="1108363">
                  <a:moveTo>
                    <a:pt x="0" y="1108363"/>
                  </a:moveTo>
                  <a:cubicBezTo>
                    <a:pt x="222827" y="1006763"/>
                    <a:pt x="445654" y="905163"/>
                    <a:pt x="692727" y="720436"/>
                  </a:cubicBezTo>
                  <a:cubicBezTo>
                    <a:pt x="939800" y="535709"/>
                    <a:pt x="1482436" y="0"/>
                    <a:pt x="1482436" y="0"/>
                  </a:cubicBezTo>
                </a:path>
              </a:pathLst>
            </a:custGeom>
            <a:noFill/>
            <a:ln w="38100">
              <a:solidFill>
                <a:srgbClr val="A7001B"/>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Tree>
    <p:extLst>
      <p:ext uri="{BB962C8B-B14F-4D97-AF65-F5344CB8AC3E}">
        <p14:creationId xmlns:p14="http://schemas.microsoft.com/office/powerpoint/2010/main" val="22380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59" y="2053641"/>
            <a:ext cx="2751871" cy="2760098"/>
          </a:xfrm>
        </p:spPr>
        <p:txBody>
          <a:bodyPr>
            <a:normAutofit/>
          </a:bodyPr>
          <a:lstStyle/>
          <a:p>
            <a:r>
              <a:rPr lang="en-US" dirty="0">
                <a:solidFill>
                  <a:srgbClr val="FFFFFF"/>
                </a:solidFill>
              </a:rPr>
              <a:t>Vision Of My Future Research In AI</a:t>
            </a: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886200" y="801866"/>
            <a:ext cx="4661293" cy="5230634"/>
          </a:xfrm>
        </p:spPr>
        <p:txBody>
          <a:bodyPr anchor="ctr">
            <a:normAutofit/>
          </a:bodyPr>
          <a:lstStyle/>
          <a:p>
            <a:pPr>
              <a:lnSpc>
                <a:spcPct val="90000"/>
              </a:lnSpc>
            </a:pPr>
            <a:r>
              <a:rPr lang="en-US" sz="2000" dirty="0">
                <a:solidFill>
                  <a:srgbClr val="000000"/>
                </a:solidFill>
              </a:rPr>
              <a:t>The development of language is a milestone for humankind.</a:t>
            </a:r>
          </a:p>
          <a:p>
            <a:pPr>
              <a:lnSpc>
                <a:spcPct val="90000"/>
              </a:lnSpc>
            </a:pPr>
            <a:r>
              <a:rPr lang="en-US" sz="2000" dirty="0">
                <a:solidFill>
                  <a:srgbClr val="000000"/>
                </a:solidFill>
              </a:rPr>
              <a:t>With language, we are able to think and talk abstractly.</a:t>
            </a:r>
          </a:p>
          <a:p>
            <a:pPr>
              <a:lnSpc>
                <a:spcPct val="90000"/>
              </a:lnSpc>
            </a:pPr>
            <a:r>
              <a:rPr lang="en-US" sz="2000" dirty="0">
                <a:solidFill>
                  <a:srgbClr val="000000"/>
                </a:solidFill>
              </a:rPr>
              <a:t>Natural language will be the core communication channel between a human and AI.</a:t>
            </a:r>
          </a:p>
          <a:p>
            <a:pPr>
              <a:lnSpc>
                <a:spcPct val="90000"/>
              </a:lnSpc>
            </a:pPr>
            <a:r>
              <a:rPr lang="en-US" sz="2000" dirty="0">
                <a:solidFill>
                  <a:srgbClr val="000000"/>
                </a:solidFill>
              </a:rPr>
              <a:t>Teaching machines to learn the semantics of natural language is still very challenging.</a:t>
            </a:r>
          </a:p>
          <a:p>
            <a:pPr>
              <a:lnSpc>
                <a:spcPct val="90000"/>
              </a:lnSpc>
            </a:pPr>
            <a:r>
              <a:rPr lang="en-US" sz="2000" dirty="0">
                <a:solidFill>
                  <a:srgbClr val="000000"/>
                </a:solidFill>
              </a:rPr>
              <a:t>We can never have enough data.</a:t>
            </a:r>
          </a:p>
          <a:p>
            <a:pPr>
              <a:lnSpc>
                <a:spcPct val="90000"/>
              </a:lnSpc>
            </a:pPr>
            <a:r>
              <a:rPr lang="en-US" sz="2000" dirty="0">
                <a:solidFill>
                  <a:srgbClr val="000000"/>
                </a:solidFill>
              </a:rPr>
              <a:t>How are humans learning from very limited data? </a:t>
            </a:r>
          </a:p>
          <a:p>
            <a:pPr lvl="1">
              <a:lnSpc>
                <a:spcPct val="90000"/>
              </a:lnSpc>
            </a:pPr>
            <a:r>
              <a:rPr lang="en-US" sz="1600" dirty="0">
                <a:solidFill>
                  <a:srgbClr val="000000"/>
                </a:solidFill>
              </a:rPr>
              <a:t>Self-learning/bootstrapping.</a:t>
            </a:r>
          </a:p>
        </p:txBody>
      </p:sp>
    </p:spTree>
    <p:extLst>
      <p:ext uri="{BB962C8B-B14F-4D97-AF65-F5344CB8AC3E}">
        <p14:creationId xmlns:p14="http://schemas.microsoft.com/office/powerpoint/2010/main" val="95928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ssolv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Self Learning </a:t>
            </a:r>
            <a:r>
              <a:rPr lang="mr-IN" altLang="zh-CN" dirty="0"/>
              <a:t>–</a:t>
            </a:r>
            <a:r>
              <a:rPr lang="en-US" altLang="zh-CN" dirty="0"/>
              <a:t> A Psychological Experiment</a:t>
            </a:r>
            <a:endParaRPr lang="en-US" dirty="0"/>
          </a:p>
        </p:txBody>
      </p:sp>
      <p:pic>
        <p:nvPicPr>
          <p:cNvPr id="4" name="Content Placeholder 3"/>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a:stretch/>
        </p:blipFill>
        <p:spPr>
          <a:xfrm>
            <a:off x="1447800" y="1066800"/>
            <a:ext cx="1524000" cy="1676400"/>
          </a:xfrm>
          <a:prstGeom prst="rect">
            <a:avLst/>
          </a:prstGeom>
        </p:spPr>
      </p:pic>
      <p:grpSp>
        <p:nvGrpSpPr>
          <p:cNvPr id="6" name="Group 5"/>
          <p:cNvGrpSpPr/>
          <p:nvPr/>
        </p:nvGrpSpPr>
        <p:grpSpPr>
          <a:xfrm>
            <a:off x="533400" y="775855"/>
            <a:ext cx="3095719" cy="3006437"/>
            <a:chOff x="6048281" y="727364"/>
            <a:chExt cx="3095719" cy="3006437"/>
          </a:xfrm>
        </p:grpSpPr>
        <p:pic>
          <p:nvPicPr>
            <p:cNvPr id="5" name="Picture 4"/>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781800" y="727364"/>
              <a:ext cx="1564399" cy="2514600"/>
            </a:xfrm>
            <a:prstGeom prst="rect">
              <a:avLst/>
            </a:prstGeom>
          </p:spPr>
        </p:pic>
        <p:sp>
          <p:nvSpPr>
            <p:cNvPr id="3" name="TextBox 2"/>
            <p:cNvSpPr txBox="1"/>
            <p:nvPr/>
          </p:nvSpPr>
          <p:spPr>
            <a:xfrm>
              <a:off x="6048281" y="3364469"/>
              <a:ext cx="3095719" cy="369332"/>
            </a:xfrm>
            <a:prstGeom prst="rect">
              <a:avLst/>
            </a:prstGeom>
            <a:noFill/>
          </p:spPr>
          <p:txBody>
            <a:bodyPr wrap="none" rtlCol="0">
              <a:spAutoFit/>
            </a:bodyPr>
            <a:lstStyle/>
            <a:p>
              <a:r>
                <a:rPr lang="en-US">
                  <a:solidFill>
                    <a:srgbClr val="000080"/>
                  </a:solidFill>
                </a:rPr>
                <a:t>Egyptian Hieroglyph of OWL</a:t>
              </a:r>
              <a:endParaRPr lang="en-US" dirty="0">
                <a:solidFill>
                  <a:srgbClr val="000080"/>
                </a:solidFill>
              </a:endParaRPr>
            </a:p>
          </p:txBody>
        </p:sp>
      </p:grpSp>
    </p:spTree>
    <p:extLst>
      <p:ext uri="{BB962C8B-B14F-4D97-AF65-F5344CB8AC3E}">
        <p14:creationId xmlns:p14="http://schemas.microsoft.com/office/powerpoint/2010/main" val="121710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Self Learning </a:t>
            </a:r>
            <a:r>
              <a:rPr lang="mr-IN" altLang="zh-CN" dirty="0"/>
              <a:t>–</a:t>
            </a:r>
            <a:r>
              <a:rPr lang="en-US" altLang="zh-CN" dirty="0"/>
              <a:t> A Psychological Experiment</a:t>
            </a:r>
            <a:endParaRPr lang="en-US" dirty="0"/>
          </a:p>
        </p:txBody>
      </p:sp>
      <p:pic>
        <p:nvPicPr>
          <p:cNvPr id="4" name="Content Placeholder 3"/>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a:stretch/>
        </p:blipFill>
        <p:spPr>
          <a:xfrm>
            <a:off x="1447800" y="1066800"/>
            <a:ext cx="2819400" cy="1676400"/>
          </a:xfrm>
          <a:prstGeom prst="rect">
            <a:avLst/>
          </a:prstGeom>
        </p:spPr>
      </p:pic>
    </p:spTree>
    <p:extLst>
      <p:ext uri="{BB962C8B-B14F-4D97-AF65-F5344CB8AC3E}">
        <p14:creationId xmlns:p14="http://schemas.microsoft.com/office/powerpoint/2010/main" val="1575564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Self Learning </a:t>
            </a:r>
            <a:r>
              <a:rPr lang="mr-IN" altLang="zh-CN" dirty="0"/>
              <a:t>–</a:t>
            </a:r>
            <a:r>
              <a:rPr lang="en-US" altLang="zh-CN" dirty="0"/>
              <a:t> A Psychological Experiment</a:t>
            </a:r>
            <a:endParaRPr lang="en-US" dirty="0"/>
          </a:p>
        </p:txBody>
      </p:sp>
      <p:pic>
        <p:nvPicPr>
          <p:cNvPr id="4" name="Content Placeholder 3"/>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a:stretch/>
        </p:blipFill>
        <p:spPr>
          <a:xfrm>
            <a:off x="1447800" y="1066800"/>
            <a:ext cx="6477000" cy="1676400"/>
          </a:xfrm>
          <a:prstGeom prst="rect">
            <a:avLst/>
          </a:prstGeom>
        </p:spPr>
      </p:pic>
    </p:spTree>
    <p:extLst>
      <p:ext uri="{BB962C8B-B14F-4D97-AF65-F5344CB8AC3E}">
        <p14:creationId xmlns:p14="http://schemas.microsoft.com/office/powerpoint/2010/main" val="198725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544332" y="789099"/>
            <a:ext cx="1371600" cy="1181100"/>
          </a:xfrm>
          <a:prstGeom prst="rect">
            <a:avLst/>
          </a:prstGeom>
        </p:spPr>
      </p:pic>
      <p:pic>
        <p:nvPicPr>
          <p:cNvPr id="26" name="Picture 25"/>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948574" y="747484"/>
            <a:ext cx="1371600" cy="1181100"/>
          </a:xfrm>
          <a:prstGeom prst="rect">
            <a:avLst/>
          </a:prstGeom>
        </p:spPr>
      </p:pic>
      <p:pic>
        <p:nvPicPr>
          <p:cNvPr id="29" name="Picture 28"/>
          <p:cNvPicPr>
            <a:picLocks noChangeAspect="1"/>
          </p:cNvPicPr>
          <p:nvPr/>
        </p:nvPicPr>
        <p:blipFill>
          <a:blip r:embed="rId5"/>
          <a:stretch>
            <a:fillRect/>
          </a:stretch>
        </p:blipFill>
        <p:spPr>
          <a:xfrm>
            <a:off x="1704202" y="5596909"/>
            <a:ext cx="2278431" cy="1074382"/>
          </a:xfrm>
          <a:prstGeom prst="rect">
            <a:avLst/>
          </a:prstGeom>
          <a:effectLst/>
        </p:spPr>
      </p:pic>
      <p:pic>
        <p:nvPicPr>
          <p:cNvPr id="35" name="Picture 34"/>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266282" y="3657600"/>
            <a:ext cx="1371600" cy="1181100"/>
          </a:xfrm>
          <a:prstGeom prst="rect">
            <a:avLst/>
          </a:prstGeom>
        </p:spPr>
      </p:pic>
      <p:pic>
        <p:nvPicPr>
          <p:cNvPr id="36" name="Picture 35"/>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4800600" y="2171700"/>
            <a:ext cx="1371600" cy="1181100"/>
          </a:xfrm>
          <a:prstGeom prst="rect">
            <a:avLst/>
          </a:prstGeom>
        </p:spPr>
      </p:pic>
      <p:pic>
        <p:nvPicPr>
          <p:cNvPr id="37" name="Picture 36"/>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4800600" y="3657600"/>
            <a:ext cx="1371600" cy="1181100"/>
          </a:xfrm>
          <a:prstGeom prst="rect">
            <a:avLst/>
          </a:prstGeom>
        </p:spPr>
      </p:pic>
      <p:pic>
        <p:nvPicPr>
          <p:cNvPr id="38" name="Picture 37"/>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3266282" y="2171700"/>
            <a:ext cx="1371600" cy="1181100"/>
          </a:xfrm>
          <a:prstGeom prst="rect">
            <a:avLst/>
          </a:prstGeom>
        </p:spPr>
      </p:pic>
      <p:grpSp>
        <p:nvGrpSpPr>
          <p:cNvPr id="45" name="Group 44"/>
          <p:cNvGrpSpPr/>
          <p:nvPr/>
        </p:nvGrpSpPr>
        <p:grpSpPr>
          <a:xfrm>
            <a:off x="6008966" y="5389879"/>
            <a:ext cx="2103292" cy="1181100"/>
            <a:chOff x="5953343" y="5355056"/>
            <a:chExt cx="2103292" cy="1181100"/>
          </a:xfrm>
        </p:grpSpPr>
        <p:pic>
          <p:nvPicPr>
            <p:cNvPr id="39" name="Picture 38"/>
            <p:cNvPicPr>
              <a:picLocks noChangeAspect="1"/>
            </p:cNvPicPr>
            <p:nvPr/>
          </p:nvPicPr>
          <p:blipFill rotWithShape="1">
            <a:blip r:embed="rId10" cstate="hqprint">
              <a:extLst>
                <a:ext uri="{BEBA8EAE-BF5A-486C-A8C5-ECC9F3942E4B}">
                  <a14:imgProps xmlns:a14="http://schemas.microsoft.com/office/drawing/2010/main">
                    <a14:imgLayer r:embed="rId11">
                      <a14:imgEffect>
                        <a14:artisticBlur radius="25"/>
                      </a14:imgEffect>
                    </a14:imgLayer>
                  </a14:imgProps>
                </a:ext>
                <a:ext uri="{28A0092B-C50C-407E-A947-70E740481C1C}">
                  <a14:useLocalDpi xmlns:a14="http://schemas.microsoft.com/office/drawing/2010/main"/>
                </a:ext>
              </a:extLst>
            </a:blip>
            <a:srcRect/>
            <a:stretch/>
          </p:blipFill>
          <p:spPr>
            <a:xfrm>
              <a:off x="5953343" y="5768685"/>
              <a:ext cx="685800" cy="590550"/>
            </a:xfrm>
            <a:prstGeom prst="rect">
              <a:avLst/>
            </a:prstGeom>
          </p:spPr>
        </p:pic>
        <p:pic>
          <p:nvPicPr>
            <p:cNvPr id="41" name="Picture 40"/>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6685035" y="5355056"/>
              <a:ext cx="1371600" cy="1181100"/>
            </a:xfrm>
            <a:prstGeom prst="rect">
              <a:avLst/>
            </a:prstGeom>
          </p:spPr>
        </p:pic>
        <p:cxnSp>
          <p:nvCxnSpPr>
            <p:cNvPr id="9" name="Straight Connector 8"/>
            <p:cNvCxnSpPr/>
            <p:nvPr/>
          </p:nvCxnSpPr>
          <p:spPr>
            <a:xfrm flipV="1">
              <a:off x="6096000" y="5562600"/>
              <a:ext cx="838200" cy="320385"/>
            </a:xfrm>
            <a:prstGeom prst="line">
              <a:avLst/>
            </a:prstGeom>
            <a:ln w="19050">
              <a:solidFill>
                <a:schemeClr val="tx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96000" y="6224153"/>
              <a:ext cx="762000" cy="43297"/>
            </a:xfrm>
            <a:prstGeom prst="line">
              <a:avLst/>
            </a:prstGeom>
            <a:ln w="19050">
              <a:solidFill>
                <a:schemeClr val="tx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740658" y="2864216"/>
            <a:ext cx="2445836" cy="1710638"/>
          </a:xfrm>
          <a:prstGeom prst="rect">
            <a:avLst/>
          </a:prstGeom>
        </p:spPr>
      </p:pic>
      <p:grpSp>
        <p:nvGrpSpPr>
          <p:cNvPr id="11" name="Group 10"/>
          <p:cNvGrpSpPr/>
          <p:nvPr/>
        </p:nvGrpSpPr>
        <p:grpSpPr>
          <a:xfrm>
            <a:off x="112859" y="2514599"/>
            <a:ext cx="2046399" cy="2046399"/>
            <a:chOff x="-238918" y="-132433"/>
            <a:chExt cx="2438400" cy="2438400"/>
          </a:xfrm>
        </p:grpSpPr>
        <p:grpSp>
          <p:nvGrpSpPr>
            <p:cNvPr id="10" name="Group 9"/>
            <p:cNvGrpSpPr/>
            <p:nvPr/>
          </p:nvGrpSpPr>
          <p:grpSpPr>
            <a:xfrm>
              <a:off x="-238918" y="-132433"/>
              <a:ext cx="2438400" cy="2438400"/>
              <a:chOff x="441723" y="228600"/>
              <a:chExt cx="2438400" cy="2438400"/>
            </a:xfrm>
          </p:grpSpPr>
          <p:sp>
            <p:nvSpPr>
              <p:cNvPr id="7" name="Oval 6"/>
              <p:cNvSpPr/>
              <p:nvPr/>
            </p:nvSpPr>
            <p:spPr>
              <a:xfrm>
                <a:off x="441723" y="228600"/>
                <a:ext cx="2438400" cy="2438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p:cNvSpPr txBox="1"/>
              <p:nvPr/>
            </p:nvSpPr>
            <p:spPr>
              <a:xfrm>
                <a:off x="809147" y="468868"/>
                <a:ext cx="1795770" cy="403406"/>
              </a:xfrm>
              <a:prstGeom prst="rect">
                <a:avLst/>
              </a:prstGeom>
              <a:noFill/>
            </p:spPr>
            <p:txBody>
              <a:bodyPr wrap="none" rtlCol="0">
                <a:spAutoFit/>
              </a:bodyPr>
              <a:lstStyle/>
              <a:p>
                <a:r>
                  <a:rPr lang="en-US" sz="1600" dirty="0"/>
                  <a:t>Vector Spaces</a:t>
                </a:r>
              </a:p>
            </p:txBody>
          </p:sp>
        </p:grpSp>
        <p:grpSp>
          <p:nvGrpSpPr>
            <p:cNvPr id="27" name="Group 26"/>
            <p:cNvGrpSpPr/>
            <p:nvPr/>
          </p:nvGrpSpPr>
          <p:grpSpPr>
            <a:xfrm>
              <a:off x="133225" y="477167"/>
              <a:ext cx="1888779" cy="1669759"/>
              <a:chOff x="441723" y="620810"/>
              <a:chExt cx="2438400" cy="1461303"/>
            </a:xfrm>
          </p:grpSpPr>
          <p:sp>
            <p:nvSpPr>
              <p:cNvPr id="28" name="Oval 27"/>
              <p:cNvSpPr/>
              <p:nvPr/>
            </p:nvSpPr>
            <p:spPr>
              <a:xfrm>
                <a:off x="441723" y="620810"/>
                <a:ext cx="2438400" cy="14613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p:cNvSpPr txBox="1"/>
              <p:nvPr/>
            </p:nvSpPr>
            <p:spPr>
              <a:xfrm>
                <a:off x="1048769" y="682742"/>
                <a:ext cx="1351799" cy="353044"/>
              </a:xfrm>
              <a:prstGeom prst="rect">
                <a:avLst/>
              </a:prstGeom>
              <a:noFill/>
            </p:spPr>
            <p:txBody>
              <a:bodyPr wrap="none" rtlCol="0">
                <a:spAutoFit/>
              </a:bodyPr>
              <a:lstStyle/>
              <a:p>
                <a:r>
                  <a:rPr lang="en-US" sz="1600"/>
                  <a:t>Banach</a:t>
                </a:r>
                <a:endParaRPr lang="en-US" sz="1600" dirty="0"/>
              </a:p>
            </p:txBody>
          </p:sp>
        </p:grpSp>
        <p:grpSp>
          <p:nvGrpSpPr>
            <p:cNvPr id="31" name="Group 30"/>
            <p:cNvGrpSpPr/>
            <p:nvPr/>
          </p:nvGrpSpPr>
          <p:grpSpPr>
            <a:xfrm>
              <a:off x="419289" y="1119708"/>
              <a:ext cx="1490183" cy="871345"/>
              <a:chOff x="441723" y="620810"/>
              <a:chExt cx="1923815" cy="762565"/>
            </a:xfrm>
          </p:grpSpPr>
          <p:sp>
            <p:nvSpPr>
              <p:cNvPr id="32" name="Oval 31"/>
              <p:cNvSpPr/>
              <p:nvPr/>
            </p:nvSpPr>
            <p:spPr>
              <a:xfrm>
                <a:off x="441723" y="620810"/>
                <a:ext cx="1923815" cy="7625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TextBox 32"/>
              <p:cNvSpPr txBox="1"/>
              <p:nvPr/>
            </p:nvSpPr>
            <p:spPr>
              <a:xfrm>
                <a:off x="882149" y="741091"/>
                <a:ext cx="1193982" cy="353044"/>
              </a:xfrm>
              <a:prstGeom prst="rect">
                <a:avLst/>
              </a:prstGeom>
              <a:noFill/>
            </p:spPr>
            <p:txBody>
              <a:bodyPr wrap="none" rtlCol="0">
                <a:spAutoFit/>
              </a:bodyPr>
              <a:lstStyle/>
              <a:p>
                <a:r>
                  <a:rPr lang="en-US" sz="1600" dirty="0"/>
                  <a:t>Hilbert</a:t>
                </a:r>
              </a:p>
            </p:txBody>
          </p:sp>
        </p:grpSp>
      </p:grpSp>
      <p:sp>
        <p:nvSpPr>
          <p:cNvPr id="34" name="TextBox 33"/>
          <p:cNvSpPr txBox="1"/>
          <p:nvPr/>
        </p:nvSpPr>
        <p:spPr>
          <a:xfrm>
            <a:off x="3266282" y="52025"/>
            <a:ext cx="2991525" cy="461665"/>
          </a:xfrm>
          <a:prstGeom prst="rect">
            <a:avLst/>
          </a:prstGeom>
          <a:noFill/>
        </p:spPr>
        <p:txBody>
          <a:bodyPr wrap="none" rtlCol="0">
            <a:spAutoFit/>
          </a:bodyPr>
          <a:lstStyle/>
          <a:p>
            <a:r>
              <a:rPr lang="en-US" sz="2400" b="1" u="sng" dirty="0">
                <a:latin typeface="Century Gothic" charset="0"/>
                <a:ea typeface="Century Gothic" charset="0"/>
                <a:cs typeface="Century Gothic" charset="0"/>
              </a:rPr>
              <a:t>Research Expertise</a:t>
            </a:r>
          </a:p>
        </p:txBody>
      </p:sp>
      <p:sp>
        <p:nvSpPr>
          <p:cNvPr id="40" name="TextBox 39"/>
          <p:cNvSpPr txBox="1"/>
          <p:nvPr/>
        </p:nvSpPr>
        <p:spPr>
          <a:xfrm>
            <a:off x="6857999" y="6567543"/>
            <a:ext cx="2196435" cy="261610"/>
          </a:xfrm>
          <a:prstGeom prst="rect">
            <a:avLst/>
          </a:prstGeom>
          <a:noFill/>
        </p:spPr>
        <p:txBody>
          <a:bodyPr wrap="none" rtlCol="0">
            <a:spAutoFit/>
          </a:bodyPr>
          <a:lstStyle/>
          <a:p>
            <a:r>
              <a:rPr lang="en-US" sz="1100" i="1" dirty="0"/>
              <a:t>Icon credits to The Noun Project</a:t>
            </a:r>
          </a:p>
        </p:txBody>
      </p:sp>
    </p:spTree>
    <p:extLst>
      <p:ext uri="{BB962C8B-B14F-4D97-AF65-F5344CB8AC3E}">
        <p14:creationId xmlns:p14="http://schemas.microsoft.com/office/powerpoint/2010/main" val="1982616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Self Learning—What’s Wrong Here?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447800" y="1066800"/>
            <a:ext cx="6477000" cy="4876800"/>
          </a:xfrm>
          <a:prstGeom prst="rect">
            <a:avLst/>
          </a:prstGeom>
        </p:spPr>
      </p:pic>
      <p:grpSp>
        <p:nvGrpSpPr>
          <p:cNvPr id="8" name="Group 7"/>
          <p:cNvGrpSpPr/>
          <p:nvPr/>
        </p:nvGrpSpPr>
        <p:grpSpPr>
          <a:xfrm>
            <a:off x="676274" y="914400"/>
            <a:ext cx="2219326" cy="1905000"/>
            <a:chOff x="676274" y="914400"/>
            <a:chExt cx="2219326" cy="1905000"/>
          </a:xfrm>
        </p:grpSpPr>
        <p:sp>
          <p:nvSpPr>
            <p:cNvPr id="3" name="TextBox 2"/>
            <p:cNvSpPr txBox="1"/>
            <p:nvPr/>
          </p:nvSpPr>
          <p:spPr>
            <a:xfrm>
              <a:off x="676274" y="1371600"/>
              <a:ext cx="647934" cy="461665"/>
            </a:xfrm>
            <a:prstGeom prst="rect">
              <a:avLst/>
            </a:prstGeom>
            <a:noFill/>
          </p:spPr>
          <p:txBody>
            <a:bodyPr wrap="none" rtlCol="0">
              <a:spAutoFit/>
            </a:bodyPr>
            <a:lstStyle/>
            <a:p>
              <a:r>
                <a:rPr lang="en-US" sz="2400" dirty="0">
                  <a:solidFill>
                    <a:schemeClr val="bg2"/>
                  </a:solidFill>
                </a:rPr>
                <a:t>owl</a:t>
              </a:r>
            </a:p>
          </p:txBody>
        </p:sp>
        <p:sp>
          <p:nvSpPr>
            <p:cNvPr id="6" name="Rectangle 5"/>
            <p:cNvSpPr/>
            <p:nvPr/>
          </p:nvSpPr>
          <p:spPr>
            <a:xfrm>
              <a:off x="1324208" y="914400"/>
              <a:ext cx="1571392" cy="1905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877281" y="4724400"/>
            <a:ext cx="1868910" cy="1450032"/>
            <a:chOff x="6877281" y="4724400"/>
            <a:chExt cx="1868910" cy="1450032"/>
          </a:xfrm>
        </p:grpSpPr>
        <p:sp>
          <p:nvSpPr>
            <p:cNvPr id="5" name="TextBox 4"/>
            <p:cNvSpPr txBox="1"/>
            <p:nvPr/>
          </p:nvSpPr>
          <p:spPr>
            <a:xfrm>
              <a:off x="8151156" y="5712767"/>
              <a:ext cx="595035" cy="461665"/>
            </a:xfrm>
            <a:prstGeom prst="rect">
              <a:avLst/>
            </a:prstGeom>
            <a:noFill/>
          </p:spPr>
          <p:txBody>
            <a:bodyPr wrap="none" rtlCol="0">
              <a:spAutoFit/>
            </a:bodyPr>
            <a:lstStyle/>
            <a:p>
              <a:r>
                <a:rPr lang="en-US" sz="2400" dirty="0">
                  <a:solidFill>
                    <a:schemeClr val="bg2"/>
                  </a:solidFill>
                </a:rPr>
                <a:t>cat</a:t>
              </a:r>
            </a:p>
          </p:txBody>
        </p:sp>
        <p:sp>
          <p:nvSpPr>
            <p:cNvPr id="7" name="Rectangle 6"/>
            <p:cNvSpPr/>
            <p:nvPr/>
          </p:nvSpPr>
          <p:spPr>
            <a:xfrm>
              <a:off x="6877281" y="4724400"/>
              <a:ext cx="1171111"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6541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295400" y="2057400"/>
            <a:ext cx="2133600" cy="2133600"/>
          </a:xfrm>
          <a:prstGeom prst="ellipse">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charset="0"/>
                <a:ea typeface="Century Gothic" charset="0"/>
                <a:cs typeface="Century Gothic" charset="0"/>
              </a:rPr>
              <a:t>Structure</a:t>
            </a:r>
          </a:p>
        </p:txBody>
      </p:sp>
      <p:sp>
        <p:nvSpPr>
          <p:cNvPr id="6" name="Oval 5"/>
          <p:cNvSpPr/>
          <p:nvPr/>
        </p:nvSpPr>
        <p:spPr>
          <a:xfrm>
            <a:off x="3657600" y="2057400"/>
            <a:ext cx="2133600" cy="2133600"/>
          </a:xfrm>
          <a:prstGeom prst="ellipse">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charset="0"/>
                <a:ea typeface="Century Gothic" charset="0"/>
                <a:cs typeface="Century Gothic" charset="0"/>
              </a:rPr>
              <a:t>Common Sense</a:t>
            </a:r>
          </a:p>
        </p:txBody>
      </p:sp>
      <p:sp>
        <p:nvSpPr>
          <p:cNvPr id="7" name="Oval 6"/>
          <p:cNvSpPr/>
          <p:nvPr/>
        </p:nvSpPr>
        <p:spPr>
          <a:xfrm>
            <a:off x="6019800" y="2057400"/>
            <a:ext cx="2133600" cy="21336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charset="0"/>
                <a:ea typeface="Century Gothic" charset="0"/>
                <a:cs typeface="Century Gothic" charset="0"/>
              </a:rPr>
              <a:t>Annotation</a:t>
            </a:r>
            <a:endParaRPr lang="en-US" sz="1600" dirty="0">
              <a:latin typeface="Century Gothic" charset="0"/>
              <a:ea typeface="Century Gothic" charset="0"/>
              <a:cs typeface="Century Gothic" charset="0"/>
            </a:endParaRPr>
          </a:p>
        </p:txBody>
      </p:sp>
      <p:sp>
        <p:nvSpPr>
          <p:cNvPr id="8" name="TextBox 7"/>
          <p:cNvSpPr txBox="1"/>
          <p:nvPr/>
        </p:nvSpPr>
        <p:spPr>
          <a:xfrm>
            <a:off x="1722698" y="4964668"/>
            <a:ext cx="1279004" cy="369332"/>
          </a:xfrm>
          <a:prstGeom prst="rect">
            <a:avLst/>
          </a:prstGeom>
          <a:solidFill>
            <a:schemeClr val="tx1">
              <a:lumMod val="65000"/>
            </a:schemeClr>
          </a:solidFill>
          <a:effectLst>
            <a:softEdge rad="63500"/>
          </a:effectLst>
        </p:spPr>
        <p:txBody>
          <a:bodyPr wrap="none" rtlCol="0">
            <a:spAutoFit/>
          </a:bodyPr>
          <a:lstStyle/>
          <a:p>
            <a:r>
              <a:rPr lang="en-US" dirty="0">
                <a:solidFill>
                  <a:schemeClr val="bg1"/>
                </a:solidFill>
              </a:rPr>
              <a:t>Transitivity</a:t>
            </a:r>
          </a:p>
        </p:txBody>
      </p:sp>
      <p:sp>
        <p:nvSpPr>
          <p:cNvPr id="9" name="TextBox 8"/>
          <p:cNvSpPr txBox="1"/>
          <p:nvPr/>
        </p:nvSpPr>
        <p:spPr>
          <a:xfrm>
            <a:off x="3807322" y="4964668"/>
            <a:ext cx="1834156" cy="369332"/>
          </a:xfrm>
          <a:prstGeom prst="rect">
            <a:avLst/>
          </a:prstGeom>
          <a:solidFill>
            <a:schemeClr val="tx1">
              <a:lumMod val="65000"/>
            </a:schemeClr>
          </a:solidFill>
          <a:effectLst>
            <a:softEdge rad="63500"/>
          </a:effectLst>
        </p:spPr>
        <p:txBody>
          <a:bodyPr wrap="none" rtlCol="0">
            <a:spAutoFit/>
          </a:bodyPr>
          <a:lstStyle/>
          <a:p>
            <a:r>
              <a:rPr lang="en-US" dirty="0">
                <a:solidFill>
                  <a:schemeClr val="bg1"/>
                </a:solidFill>
              </a:rPr>
              <a:t>attack </a:t>
            </a:r>
            <a:r>
              <a:rPr lang="en-US" dirty="0">
                <a:solidFill>
                  <a:schemeClr val="bg1"/>
                </a:solidFill>
                <a:sym typeface="Wingdings"/>
              </a:rPr>
              <a:t> wound</a:t>
            </a:r>
            <a:endParaRPr lang="en-US" dirty="0">
              <a:solidFill>
                <a:schemeClr val="bg1"/>
              </a:solidFill>
            </a:endParaRPr>
          </a:p>
        </p:txBody>
      </p:sp>
      <p:sp>
        <p:nvSpPr>
          <p:cNvPr id="10" name="TextBox 9"/>
          <p:cNvSpPr txBox="1"/>
          <p:nvPr/>
        </p:nvSpPr>
        <p:spPr>
          <a:xfrm>
            <a:off x="6134929" y="4964668"/>
            <a:ext cx="1903342" cy="369332"/>
          </a:xfrm>
          <a:prstGeom prst="rect">
            <a:avLst/>
          </a:prstGeom>
          <a:solidFill>
            <a:schemeClr val="tx1">
              <a:lumMod val="65000"/>
            </a:schemeClr>
          </a:solidFill>
          <a:effectLst>
            <a:softEdge rad="63500"/>
          </a:effectLst>
        </p:spPr>
        <p:txBody>
          <a:bodyPr wrap="none" rtlCol="0">
            <a:spAutoFit/>
          </a:bodyPr>
          <a:lstStyle/>
          <a:p>
            <a:r>
              <a:rPr lang="en-US" dirty="0">
                <a:solidFill>
                  <a:schemeClr val="bg1"/>
                </a:solidFill>
              </a:rPr>
              <a:t>Temporal graphs</a:t>
            </a:r>
          </a:p>
        </p:txBody>
      </p:sp>
      <p:sp>
        <p:nvSpPr>
          <p:cNvPr id="12" name="Rectangle 11"/>
          <p:cNvSpPr/>
          <p:nvPr/>
        </p:nvSpPr>
        <p:spPr>
          <a:xfrm>
            <a:off x="2133600" y="301916"/>
            <a:ext cx="5181600" cy="954107"/>
          </a:xfrm>
          <a:prstGeom prst="rect">
            <a:avLst/>
          </a:prstGeom>
        </p:spPr>
        <p:txBody>
          <a:bodyPr wrap="square">
            <a:spAutoFit/>
          </a:bodyPr>
          <a:lstStyle/>
          <a:p>
            <a:pPr algn="ctr"/>
            <a:r>
              <a:rPr lang="en-US" sz="2800" dirty="0">
                <a:latin typeface="Century Gothic" charset="0"/>
                <a:ea typeface="Century Gothic" charset="0"/>
                <a:cs typeface="Century Gothic" charset="0"/>
              </a:rPr>
              <a:t>My existing work on temporal relation extraction</a:t>
            </a:r>
          </a:p>
        </p:txBody>
      </p:sp>
      <p:sp>
        <p:nvSpPr>
          <p:cNvPr id="13" name="TextBox 12"/>
          <p:cNvSpPr txBox="1"/>
          <p:nvPr/>
        </p:nvSpPr>
        <p:spPr>
          <a:xfrm>
            <a:off x="2714875" y="5724481"/>
            <a:ext cx="4019049" cy="369332"/>
          </a:xfrm>
          <a:prstGeom prst="rect">
            <a:avLst/>
          </a:prstGeom>
          <a:noFill/>
        </p:spPr>
        <p:txBody>
          <a:bodyPr wrap="none" rtlCol="0">
            <a:spAutoFit/>
          </a:bodyPr>
          <a:lstStyle/>
          <a:p>
            <a:r>
              <a:rPr lang="en-US"/>
              <a:t>These are restricting what we can do.</a:t>
            </a:r>
            <a:endParaRPr lang="en-US" dirty="0"/>
          </a:p>
        </p:txBody>
      </p:sp>
    </p:spTree>
    <p:extLst>
      <p:ext uri="{BB962C8B-B14F-4D97-AF65-F5344CB8AC3E}">
        <p14:creationId xmlns:p14="http://schemas.microsoft.com/office/powerpoint/2010/main" val="16388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295400" y="2057400"/>
            <a:ext cx="2133600" cy="2133600"/>
          </a:xfrm>
          <a:prstGeom prst="ellipse">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charset="0"/>
                <a:ea typeface="Century Gothic" charset="0"/>
                <a:cs typeface="Century Gothic" charset="0"/>
              </a:rPr>
              <a:t>Structure</a:t>
            </a:r>
          </a:p>
        </p:txBody>
      </p:sp>
      <p:sp>
        <p:nvSpPr>
          <p:cNvPr id="6" name="Oval 5"/>
          <p:cNvSpPr/>
          <p:nvPr/>
        </p:nvSpPr>
        <p:spPr>
          <a:xfrm>
            <a:off x="3657600" y="2057400"/>
            <a:ext cx="2133600" cy="2133600"/>
          </a:xfrm>
          <a:prstGeom prst="ellipse">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charset="0"/>
                <a:ea typeface="Century Gothic" charset="0"/>
                <a:cs typeface="Century Gothic" charset="0"/>
              </a:rPr>
              <a:t>Common Sense</a:t>
            </a:r>
          </a:p>
        </p:txBody>
      </p:sp>
      <p:sp>
        <p:nvSpPr>
          <p:cNvPr id="7" name="Oval 6"/>
          <p:cNvSpPr/>
          <p:nvPr/>
        </p:nvSpPr>
        <p:spPr>
          <a:xfrm>
            <a:off x="6019800" y="2057400"/>
            <a:ext cx="2133600" cy="21336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charset="0"/>
                <a:ea typeface="Century Gothic" charset="0"/>
                <a:cs typeface="Century Gothic" charset="0"/>
              </a:rPr>
              <a:t>Annotation</a:t>
            </a:r>
            <a:endParaRPr lang="en-US" sz="1600" dirty="0">
              <a:latin typeface="Century Gothic" charset="0"/>
              <a:ea typeface="Century Gothic" charset="0"/>
              <a:cs typeface="Century Gothic" charset="0"/>
            </a:endParaRPr>
          </a:p>
        </p:txBody>
      </p:sp>
      <p:sp>
        <p:nvSpPr>
          <p:cNvPr id="8" name="TextBox 7"/>
          <p:cNvSpPr txBox="1"/>
          <p:nvPr/>
        </p:nvSpPr>
        <p:spPr>
          <a:xfrm>
            <a:off x="1872322" y="4964668"/>
            <a:ext cx="979755" cy="369332"/>
          </a:xfrm>
          <a:prstGeom prst="rect">
            <a:avLst/>
          </a:prstGeom>
          <a:solidFill>
            <a:schemeClr val="tx1">
              <a:lumMod val="65000"/>
            </a:schemeClr>
          </a:solidFill>
          <a:effectLst>
            <a:softEdge rad="63500"/>
          </a:effectLst>
        </p:spPr>
        <p:txBody>
          <a:bodyPr wrap="none" rtlCol="0">
            <a:spAutoFit/>
          </a:bodyPr>
          <a:lstStyle/>
          <a:p>
            <a:r>
              <a:rPr lang="en-US" dirty="0">
                <a:solidFill>
                  <a:schemeClr val="bg1"/>
                </a:solidFill>
              </a:rPr>
              <a:t>Physics</a:t>
            </a:r>
          </a:p>
        </p:txBody>
      </p:sp>
      <p:sp>
        <p:nvSpPr>
          <p:cNvPr id="9" name="TextBox 8"/>
          <p:cNvSpPr txBox="1"/>
          <p:nvPr/>
        </p:nvSpPr>
        <p:spPr>
          <a:xfrm>
            <a:off x="3657600" y="4964668"/>
            <a:ext cx="2177199" cy="369332"/>
          </a:xfrm>
          <a:prstGeom prst="rect">
            <a:avLst/>
          </a:prstGeom>
          <a:solidFill>
            <a:schemeClr val="tx1">
              <a:lumMod val="65000"/>
            </a:schemeClr>
          </a:solidFill>
          <a:effectLst>
            <a:softEdge rad="63500"/>
          </a:effectLst>
        </p:spPr>
        <p:txBody>
          <a:bodyPr wrap="none" rtlCol="0">
            <a:spAutoFit/>
          </a:bodyPr>
          <a:lstStyle/>
          <a:p>
            <a:r>
              <a:rPr lang="en-US" dirty="0">
                <a:solidFill>
                  <a:schemeClr val="bg1"/>
                </a:solidFill>
              </a:rPr>
              <a:t>“Language models”</a:t>
            </a:r>
          </a:p>
        </p:txBody>
      </p:sp>
      <p:sp>
        <p:nvSpPr>
          <p:cNvPr id="10" name="TextBox 9"/>
          <p:cNvSpPr txBox="1"/>
          <p:nvPr/>
        </p:nvSpPr>
        <p:spPr>
          <a:xfrm>
            <a:off x="6224825" y="4964668"/>
            <a:ext cx="1723549" cy="369332"/>
          </a:xfrm>
          <a:prstGeom prst="rect">
            <a:avLst/>
          </a:prstGeom>
          <a:solidFill>
            <a:schemeClr val="tx1">
              <a:lumMod val="65000"/>
            </a:schemeClr>
          </a:solidFill>
          <a:effectLst>
            <a:softEdge rad="63500"/>
          </a:effectLst>
        </p:spPr>
        <p:txBody>
          <a:bodyPr wrap="none" rtlCol="0">
            <a:spAutoFit/>
          </a:bodyPr>
          <a:lstStyle/>
          <a:p>
            <a:r>
              <a:rPr lang="en-US" dirty="0">
                <a:solidFill>
                  <a:schemeClr val="bg1"/>
                </a:solidFill>
              </a:rPr>
              <a:t>Indirect signals</a:t>
            </a:r>
          </a:p>
        </p:txBody>
      </p:sp>
      <p:sp>
        <p:nvSpPr>
          <p:cNvPr id="12" name="Rectangle 11"/>
          <p:cNvSpPr/>
          <p:nvPr/>
        </p:nvSpPr>
        <p:spPr>
          <a:xfrm>
            <a:off x="2133600" y="301916"/>
            <a:ext cx="5181600" cy="954107"/>
          </a:xfrm>
          <a:prstGeom prst="rect">
            <a:avLst/>
          </a:prstGeom>
        </p:spPr>
        <p:txBody>
          <a:bodyPr wrap="square">
            <a:spAutoFit/>
          </a:bodyPr>
          <a:lstStyle/>
          <a:p>
            <a:pPr algn="ctr"/>
            <a:r>
              <a:rPr lang="en-US" sz="2800" dirty="0">
                <a:latin typeface="Century Gothic" charset="0"/>
                <a:ea typeface="Century Gothic" charset="0"/>
                <a:cs typeface="Century Gothic" charset="0"/>
              </a:rPr>
              <a:t>The three components can also be very general</a:t>
            </a:r>
          </a:p>
        </p:txBody>
      </p:sp>
      <p:sp>
        <p:nvSpPr>
          <p:cNvPr id="11" name="TextBox 10"/>
          <p:cNvSpPr txBox="1"/>
          <p:nvPr/>
        </p:nvSpPr>
        <p:spPr>
          <a:xfrm>
            <a:off x="1143000" y="5784502"/>
            <a:ext cx="7543800" cy="646331"/>
          </a:xfrm>
          <a:prstGeom prst="rect">
            <a:avLst/>
          </a:prstGeom>
          <a:noFill/>
        </p:spPr>
        <p:txBody>
          <a:bodyPr wrap="square" rtlCol="0">
            <a:spAutoFit/>
          </a:bodyPr>
          <a:lstStyle/>
          <a:p>
            <a:r>
              <a:rPr lang="en-US" dirty="0"/>
              <a:t>Supervision not only comes from annotation. It can also come from structure and common sense.</a:t>
            </a:r>
          </a:p>
        </p:txBody>
      </p:sp>
    </p:spTree>
    <p:extLst>
      <p:ext uri="{BB962C8B-B14F-4D97-AF65-F5344CB8AC3E}">
        <p14:creationId xmlns:p14="http://schemas.microsoft.com/office/powerpoint/2010/main" val="378463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066800" y="609600"/>
            <a:ext cx="3124200" cy="3124200"/>
          </a:xfrm>
          <a:prstGeom prst="ellipse">
            <a:avLst/>
          </a:prstGeom>
          <a:solidFill>
            <a:srgbClr val="92D05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latin typeface="Century Gothic" charset="0"/>
                <a:ea typeface="Century Gothic" charset="0"/>
                <a:cs typeface="Century Gothic" charset="0"/>
              </a:rPr>
              <a:t>Structure</a:t>
            </a:r>
          </a:p>
        </p:txBody>
      </p:sp>
      <p:sp>
        <p:nvSpPr>
          <p:cNvPr id="6" name="Oval 5"/>
          <p:cNvSpPr/>
          <p:nvPr/>
        </p:nvSpPr>
        <p:spPr>
          <a:xfrm>
            <a:off x="0" y="2171700"/>
            <a:ext cx="3124200" cy="3124200"/>
          </a:xfrm>
          <a:prstGeom prst="ellipse">
            <a:avLst/>
          </a:prstGeom>
          <a:solidFill>
            <a:srgbClr val="00B0F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800" dirty="0">
                <a:latin typeface="Century Gothic" charset="0"/>
                <a:ea typeface="Century Gothic" charset="0"/>
                <a:cs typeface="Century Gothic" charset="0"/>
              </a:rPr>
              <a:t>Common Sense</a:t>
            </a:r>
          </a:p>
        </p:txBody>
      </p:sp>
      <p:sp>
        <p:nvSpPr>
          <p:cNvPr id="7" name="Oval 6"/>
          <p:cNvSpPr/>
          <p:nvPr/>
        </p:nvSpPr>
        <p:spPr>
          <a:xfrm>
            <a:off x="2286000" y="2171700"/>
            <a:ext cx="3124200" cy="3124200"/>
          </a:xfrm>
          <a:prstGeom prst="ellipse">
            <a:avLst/>
          </a:prstGeom>
          <a:solidFill>
            <a:schemeClr val="accent2">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800" dirty="0">
                <a:latin typeface="Century Gothic" charset="0"/>
                <a:ea typeface="Century Gothic" charset="0"/>
                <a:cs typeface="Century Gothic" charset="0"/>
              </a:rPr>
              <a:t>Annotation</a:t>
            </a:r>
            <a:endParaRPr lang="en-US" sz="2400" dirty="0">
              <a:latin typeface="Century Gothic" charset="0"/>
              <a:ea typeface="Century Gothic" charset="0"/>
              <a:cs typeface="Century Gothic" charset="0"/>
            </a:endParaRPr>
          </a:p>
        </p:txBody>
      </p:sp>
      <p:sp>
        <p:nvSpPr>
          <p:cNvPr id="14" name="TextBox 13"/>
          <p:cNvSpPr txBox="1"/>
          <p:nvPr/>
        </p:nvSpPr>
        <p:spPr>
          <a:xfrm>
            <a:off x="5472545" y="1143000"/>
            <a:ext cx="3373039" cy="461665"/>
          </a:xfrm>
          <a:prstGeom prst="rect">
            <a:avLst/>
          </a:prstGeom>
          <a:solidFill>
            <a:schemeClr val="tx1">
              <a:lumMod val="75000"/>
            </a:schemeClr>
          </a:solidFill>
          <a:effectLst>
            <a:softEdge rad="63500"/>
          </a:effectLst>
        </p:spPr>
        <p:txBody>
          <a:bodyPr wrap="square" rtlCol="0">
            <a:spAutoFit/>
          </a:bodyPr>
          <a:lstStyle/>
          <a:p>
            <a:r>
              <a:rPr lang="en-US" sz="2400" dirty="0">
                <a:solidFill>
                  <a:schemeClr val="bg1"/>
                </a:solidFill>
                <a:latin typeface="Century Gothic" charset="0"/>
                <a:ea typeface="Century Gothic" charset="0"/>
                <a:cs typeface="Century Gothic" charset="0"/>
              </a:rPr>
              <a:t>Incidental supervision</a:t>
            </a:r>
          </a:p>
        </p:txBody>
      </p:sp>
      <p:cxnSp>
        <p:nvCxnSpPr>
          <p:cNvPr id="15" name="Straight Arrow Connector 14"/>
          <p:cNvCxnSpPr/>
          <p:nvPr/>
        </p:nvCxnSpPr>
        <p:spPr>
          <a:xfrm flipV="1">
            <a:off x="2667000" y="1604665"/>
            <a:ext cx="2438400" cy="1748135"/>
          </a:xfrm>
          <a:prstGeom prst="straightConnector1">
            <a:avLst/>
          </a:prstGeom>
          <a:ln w="19050">
            <a:solidFill>
              <a:schemeClr val="tx1">
                <a:lumMod val="50000"/>
              </a:schemeClr>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30982" y="2057400"/>
            <a:ext cx="3456166" cy="3693319"/>
          </a:xfrm>
          <a:prstGeom prst="rect">
            <a:avLst/>
          </a:prstGeom>
          <a:noFill/>
        </p:spPr>
        <p:txBody>
          <a:bodyPr wrap="square" rtlCol="0">
            <a:spAutoFit/>
          </a:bodyPr>
          <a:lstStyle/>
          <a:p>
            <a:r>
              <a:rPr lang="en-US" dirty="0"/>
              <a:t>Incidental supervision is about  how to effectively learn from limited, low-quality, and/or task independent data. [Roth 2017]</a:t>
            </a:r>
          </a:p>
          <a:p>
            <a:endParaRPr lang="en-US" dirty="0"/>
          </a:p>
          <a:p>
            <a:r>
              <a:rPr lang="en-US" dirty="0"/>
              <a:t>In the next 3 to 5 years, I would like to study both the theoretical and practical aspects of incidental supervision, from the angle of structured learning, common sense, and efficient data annotation.</a:t>
            </a:r>
          </a:p>
          <a:p>
            <a:endParaRPr lang="en-US" dirty="0"/>
          </a:p>
        </p:txBody>
      </p:sp>
      <p:sp>
        <p:nvSpPr>
          <p:cNvPr id="20" name="Freeform 19"/>
          <p:cNvSpPr/>
          <p:nvPr/>
        </p:nvSpPr>
        <p:spPr>
          <a:xfrm>
            <a:off x="2287961" y="2670524"/>
            <a:ext cx="832200" cy="1063276"/>
          </a:xfrm>
          <a:custGeom>
            <a:avLst/>
            <a:gdLst>
              <a:gd name="connsiteX0" fmla="*/ 418036 w 832200"/>
              <a:gd name="connsiteY0" fmla="*/ 0 h 1063276"/>
              <a:gd name="connsiteX1" fmla="*/ 424111 w 832200"/>
              <a:gd name="connsiteY1" fmla="*/ 6039 h 1063276"/>
              <a:gd name="connsiteX2" fmla="*/ 828175 w 832200"/>
              <a:gd name="connsiteY2" fmla="*/ 903560 h 1063276"/>
              <a:gd name="connsiteX3" fmla="*/ 832200 w 832200"/>
              <a:gd name="connsiteY3" fmla="*/ 983261 h 1063276"/>
              <a:gd name="connsiteX4" fmla="*/ 805461 w 832200"/>
              <a:gd name="connsiteY4" fmla="*/ 993047 h 1063276"/>
              <a:gd name="connsiteX5" fmla="*/ 340940 w 832200"/>
              <a:gd name="connsiteY5" fmla="*/ 1063276 h 1063276"/>
              <a:gd name="connsiteX6" fmla="*/ 45231 w 832200"/>
              <a:gd name="connsiteY6" fmla="*/ 1035325 h 1063276"/>
              <a:gd name="connsiteX7" fmla="*/ 0 w 832200"/>
              <a:gd name="connsiteY7" fmla="*/ 1024443 h 1063276"/>
              <a:gd name="connsiteX8" fmla="*/ 6104 w 832200"/>
              <a:gd name="connsiteY8" fmla="*/ 903560 h 1063276"/>
              <a:gd name="connsiteX9" fmla="*/ 354747 w 832200"/>
              <a:gd name="connsiteY9" fmla="*/ 69636 h 106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200" h="1063276">
                <a:moveTo>
                  <a:pt x="418036" y="0"/>
                </a:moveTo>
                <a:lnTo>
                  <a:pt x="424111" y="6039"/>
                </a:lnTo>
                <a:cubicBezTo>
                  <a:pt x="646161" y="247440"/>
                  <a:pt x="793177" y="558942"/>
                  <a:pt x="828175" y="903560"/>
                </a:cubicBezTo>
                <a:lnTo>
                  <a:pt x="832200" y="983261"/>
                </a:lnTo>
                <a:lnTo>
                  <a:pt x="805461" y="993047"/>
                </a:lnTo>
                <a:cubicBezTo>
                  <a:pt x="658719" y="1038689"/>
                  <a:pt x="502701" y="1063276"/>
                  <a:pt x="340940" y="1063276"/>
                </a:cubicBezTo>
                <a:cubicBezTo>
                  <a:pt x="239840" y="1063276"/>
                  <a:pt x="140982" y="1053672"/>
                  <a:pt x="45231" y="1035325"/>
                </a:cubicBezTo>
                <a:lnTo>
                  <a:pt x="0" y="1024443"/>
                </a:lnTo>
                <a:lnTo>
                  <a:pt x="6104" y="903560"/>
                </a:lnTo>
                <a:cubicBezTo>
                  <a:pt x="38102" y="588481"/>
                  <a:pt x="163739" y="301084"/>
                  <a:pt x="354747" y="69636"/>
                </a:cubicBezTo>
                <a:close/>
              </a:path>
            </a:pathLst>
          </a:custGeom>
          <a:solidFill>
            <a:schemeClr val="bg1">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endParaRPr lang="en-US" sz="2400" dirty="0">
              <a:latin typeface="Century Gothic" charset="0"/>
              <a:ea typeface="Century Gothic" charset="0"/>
              <a:cs typeface="Century Gothic" charset="0"/>
            </a:endParaRPr>
          </a:p>
        </p:txBody>
      </p:sp>
      <p:sp>
        <p:nvSpPr>
          <p:cNvPr id="2" name="TextBox 1"/>
          <p:cNvSpPr txBox="1"/>
          <p:nvPr/>
        </p:nvSpPr>
        <p:spPr>
          <a:xfrm>
            <a:off x="3272262" y="6472054"/>
            <a:ext cx="5864811" cy="276999"/>
          </a:xfrm>
          <a:prstGeom prst="rect">
            <a:avLst/>
          </a:prstGeom>
          <a:noFill/>
        </p:spPr>
        <p:txBody>
          <a:bodyPr wrap="none" rtlCol="0">
            <a:spAutoFit/>
          </a:bodyPr>
          <a:lstStyle/>
          <a:p>
            <a:r>
              <a:rPr lang="en-US" sz="1200" i="1" dirty="0"/>
              <a:t>Dan Roth, Incidental Supervision: Moving beyond Supervised Learning AAAI (2017)</a:t>
            </a:r>
          </a:p>
        </p:txBody>
      </p:sp>
    </p:spTree>
    <p:extLst>
      <p:ext uri="{BB962C8B-B14F-4D97-AF65-F5344CB8AC3E}">
        <p14:creationId xmlns:p14="http://schemas.microsoft.com/office/powerpoint/2010/main" val="433446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up)">
                                      <p:cBhvr>
                                        <p:cTn id="19" dur="500"/>
                                        <p:tgtEl>
                                          <p:spTgt spid="1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Effect transition="in" filter="wipe(up)">
                                      <p:cBhvr>
                                        <p:cTn id="24"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uiExpand="1" build="p"/>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Structure On Annotation</a:t>
            </a:r>
          </a:p>
        </p:txBody>
      </p:sp>
      <p:grpSp>
        <p:nvGrpSpPr>
          <p:cNvPr id="12" name="Group 11"/>
          <p:cNvGrpSpPr/>
          <p:nvPr/>
        </p:nvGrpSpPr>
        <p:grpSpPr>
          <a:xfrm>
            <a:off x="142874" y="1295400"/>
            <a:ext cx="8839200" cy="1325745"/>
            <a:chOff x="142874" y="1295400"/>
            <a:chExt cx="8839200" cy="1325745"/>
          </a:xfrm>
        </p:grpSpPr>
        <p:sp>
          <p:nvSpPr>
            <p:cNvPr id="3" name="TextBox 2">
              <a:extLst>
                <a:ext uri="{FF2B5EF4-FFF2-40B4-BE49-F238E27FC236}">
                  <a16:creationId xmlns:a16="http://schemas.microsoft.com/office/drawing/2014/main" id="{9B8C74D4-FD15-DA4C-BEDB-279CE8E0F596}"/>
                </a:ext>
              </a:extLst>
            </p:cNvPr>
            <p:cNvSpPr txBox="1"/>
            <p:nvPr/>
          </p:nvSpPr>
          <p:spPr>
            <a:xfrm>
              <a:off x="142874" y="2036370"/>
              <a:ext cx="8839200" cy="584775"/>
            </a:xfrm>
            <a:prstGeom prst="rect">
              <a:avLst/>
            </a:prstGeom>
            <a:noFill/>
            <a:ln>
              <a:noFill/>
            </a:ln>
          </p:spPr>
          <p:txBody>
            <a:bodyPr wrap="square" rtlCol="0">
              <a:spAutoFit/>
            </a:bodyPr>
            <a:lstStyle/>
            <a:p>
              <a:r>
                <a:rPr lang="en-US" sz="3200" i="1" dirty="0">
                  <a:solidFill>
                    <a:srgbClr val="002060"/>
                  </a:solidFill>
                  <a:latin typeface="Times" pitchFamily="2" charset="0"/>
                </a:rPr>
                <a:t>I </a:t>
              </a:r>
              <a:r>
                <a:rPr lang="en-US" sz="3200" i="1" u="sng" dirty="0">
                  <a:solidFill>
                    <a:srgbClr val="002060"/>
                  </a:solidFill>
                  <a:latin typeface="Times" pitchFamily="2" charset="0"/>
                </a:rPr>
                <a:t>met</a:t>
              </a:r>
              <a:r>
                <a:rPr lang="en-US" sz="3200" i="1" dirty="0">
                  <a:solidFill>
                    <a:srgbClr val="002060"/>
                  </a:solidFill>
                  <a:latin typeface="Times" pitchFamily="2" charset="0"/>
                </a:rPr>
                <a:t> with him before </a:t>
              </a:r>
              <a:r>
                <a:rPr lang="en-US" sz="3200" i="1" u="sng" dirty="0">
                  <a:solidFill>
                    <a:srgbClr val="002060"/>
                  </a:solidFill>
                  <a:latin typeface="Times" pitchFamily="2" charset="0"/>
                </a:rPr>
                <a:t>leaving</a:t>
              </a:r>
              <a:r>
                <a:rPr lang="en-US" sz="3200" i="1" dirty="0">
                  <a:solidFill>
                    <a:srgbClr val="002060"/>
                  </a:solidFill>
                  <a:latin typeface="Times" pitchFamily="2" charset="0"/>
                </a:rPr>
                <a:t> for Paris on </a:t>
              </a:r>
              <a:r>
                <a:rPr lang="en-US" sz="3200" i="1" u="sng" dirty="0">
                  <a:solidFill>
                    <a:srgbClr val="002060"/>
                  </a:solidFill>
                  <a:latin typeface="Times" pitchFamily="2" charset="0"/>
                </a:rPr>
                <a:t>Thursday</a:t>
              </a:r>
              <a:r>
                <a:rPr lang="en-US" sz="3200" i="1" dirty="0">
                  <a:solidFill>
                    <a:srgbClr val="002060"/>
                  </a:solidFill>
                  <a:latin typeface="Times" pitchFamily="2" charset="0"/>
                </a:rPr>
                <a:t>.</a:t>
              </a:r>
            </a:p>
          </p:txBody>
        </p:sp>
        <p:sp>
          <p:nvSpPr>
            <p:cNvPr id="4" name="U-Turn Arrow 3">
              <a:extLst>
                <a:ext uri="{FF2B5EF4-FFF2-40B4-BE49-F238E27FC236}">
                  <a16:creationId xmlns:a16="http://schemas.microsoft.com/office/drawing/2014/main" id="{2CF58261-E35A-F64D-97D1-B2F3ABF30E50}"/>
                </a:ext>
              </a:extLst>
            </p:cNvPr>
            <p:cNvSpPr/>
            <p:nvPr/>
          </p:nvSpPr>
          <p:spPr>
            <a:xfrm>
              <a:off x="780702" y="1652301"/>
              <a:ext cx="3428845" cy="228599"/>
            </a:xfrm>
            <a:prstGeom prst="uturnArrow">
              <a:avLst>
                <a:gd name="adj1" fmla="val 8552"/>
                <a:gd name="adj2" fmla="val 25000"/>
                <a:gd name="adj3" fmla="val 23505"/>
                <a:gd name="adj4" fmla="val 43750"/>
                <a:gd name="adj5" fmla="val 10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5" name="TextBox 4">
              <a:extLst>
                <a:ext uri="{FF2B5EF4-FFF2-40B4-BE49-F238E27FC236}">
                  <a16:creationId xmlns:a16="http://schemas.microsoft.com/office/drawing/2014/main" id="{B5A4310E-1218-984E-989E-A2F8EB81C565}"/>
                </a:ext>
              </a:extLst>
            </p:cNvPr>
            <p:cNvSpPr txBox="1"/>
            <p:nvPr/>
          </p:nvSpPr>
          <p:spPr>
            <a:xfrm>
              <a:off x="1847348" y="1295400"/>
              <a:ext cx="1107996" cy="400110"/>
            </a:xfrm>
            <a:prstGeom prst="rect">
              <a:avLst/>
            </a:prstGeom>
            <a:noFill/>
            <a:ln>
              <a:noFill/>
            </a:ln>
          </p:spPr>
          <p:txBody>
            <a:bodyPr wrap="none" rtlCol="0">
              <a:spAutoFit/>
            </a:bodyPr>
            <a:lstStyle/>
            <a:p>
              <a:r>
                <a:rPr lang="en-US" sz="2000" dirty="0">
                  <a:solidFill>
                    <a:srgbClr val="002060"/>
                  </a:solidFill>
                  <a:latin typeface="Courier" pitchFamily="2" charset="0"/>
                </a:rPr>
                <a:t>Before</a:t>
              </a:r>
              <a:endParaRPr lang="en-US" sz="2800" dirty="0">
                <a:solidFill>
                  <a:srgbClr val="002060"/>
                </a:solidFill>
                <a:latin typeface="Courier" pitchFamily="2" charset="0"/>
              </a:endParaRPr>
            </a:p>
          </p:txBody>
        </p:sp>
        <p:sp>
          <p:nvSpPr>
            <p:cNvPr id="6" name="TextBox 5">
              <a:extLst>
                <a:ext uri="{FF2B5EF4-FFF2-40B4-BE49-F238E27FC236}">
                  <a16:creationId xmlns:a16="http://schemas.microsoft.com/office/drawing/2014/main" id="{9EEA6066-9611-AD47-9400-BEABC4E7472F}"/>
                </a:ext>
              </a:extLst>
            </p:cNvPr>
            <p:cNvSpPr txBox="1"/>
            <p:nvPr/>
          </p:nvSpPr>
          <p:spPr>
            <a:xfrm>
              <a:off x="5532511" y="1295400"/>
              <a:ext cx="1877437" cy="400110"/>
            </a:xfrm>
            <a:prstGeom prst="rect">
              <a:avLst/>
            </a:prstGeom>
            <a:noFill/>
            <a:ln>
              <a:noFill/>
            </a:ln>
          </p:spPr>
          <p:txBody>
            <a:bodyPr wrap="none" rtlCol="0">
              <a:spAutoFit/>
            </a:bodyPr>
            <a:lstStyle/>
            <a:p>
              <a:r>
                <a:rPr lang="en-US" sz="2000" dirty="0">
                  <a:solidFill>
                    <a:srgbClr val="002060"/>
                  </a:solidFill>
                  <a:latin typeface="Courier" pitchFamily="2" charset="0"/>
                </a:rPr>
                <a:t>Be_Included</a:t>
              </a:r>
              <a:endParaRPr lang="en-US" sz="2800" dirty="0">
                <a:solidFill>
                  <a:srgbClr val="002060"/>
                </a:solidFill>
                <a:latin typeface="Courier" pitchFamily="2" charset="0"/>
              </a:endParaRPr>
            </a:p>
          </p:txBody>
        </p:sp>
        <p:sp>
          <p:nvSpPr>
            <p:cNvPr id="8" name="U-Turn Arrow 7">
              <a:extLst>
                <a:ext uri="{FF2B5EF4-FFF2-40B4-BE49-F238E27FC236}">
                  <a16:creationId xmlns:a16="http://schemas.microsoft.com/office/drawing/2014/main" id="{2CF58261-E35A-F64D-97D1-B2F3ABF30E50}"/>
                </a:ext>
              </a:extLst>
            </p:cNvPr>
            <p:cNvSpPr/>
            <p:nvPr/>
          </p:nvSpPr>
          <p:spPr>
            <a:xfrm>
              <a:off x="4666748" y="1652302"/>
              <a:ext cx="3428845" cy="228598"/>
            </a:xfrm>
            <a:prstGeom prst="uturnArrow">
              <a:avLst>
                <a:gd name="adj1" fmla="val 8552"/>
                <a:gd name="adj2" fmla="val 25000"/>
                <a:gd name="adj3" fmla="val 23505"/>
                <a:gd name="adj4" fmla="val 43750"/>
                <a:gd name="adj5" fmla="val 10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grpSp>
        <p:nvGrpSpPr>
          <p:cNvPr id="13" name="Group 12"/>
          <p:cNvGrpSpPr/>
          <p:nvPr/>
        </p:nvGrpSpPr>
        <p:grpSpPr>
          <a:xfrm>
            <a:off x="780701" y="2625154"/>
            <a:ext cx="7314892" cy="693752"/>
            <a:chOff x="780701" y="2625154"/>
            <a:chExt cx="7314892" cy="693752"/>
          </a:xfrm>
        </p:grpSpPr>
        <p:sp>
          <p:nvSpPr>
            <p:cNvPr id="9" name="U-Turn Arrow 8">
              <a:extLst>
                <a:ext uri="{FF2B5EF4-FFF2-40B4-BE49-F238E27FC236}">
                  <a16:creationId xmlns:a16="http://schemas.microsoft.com/office/drawing/2014/main" id="{2CF58261-E35A-F64D-97D1-B2F3ABF30E50}"/>
                </a:ext>
              </a:extLst>
            </p:cNvPr>
            <p:cNvSpPr/>
            <p:nvPr/>
          </p:nvSpPr>
          <p:spPr>
            <a:xfrm flipV="1">
              <a:off x="780701" y="2625154"/>
              <a:ext cx="7314892" cy="293642"/>
            </a:xfrm>
            <a:prstGeom prst="uturnArrow">
              <a:avLst>
                <a:gd name="adj1" fmla="val 8552"/>
                <a:gd name="adj2" fmla="val 25000"/>
                <a:gd name="adj3" fmla="val 23505"/>
                <a:gd name="adj4" fmla="val 43750"/>
                <a:gd name="adj5" fmla="val 1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0" name="TextBox 9">
              <a:extLst>
                <a:ext uri="{FF2B5EF4-FFF2-40B4-BE49-F238E27FC236}">
                  <a16:creationId xmlns:a16="http://schemas.microsoft.com/office/drawing/2014/main" id="{B5A4310E-1218-984E-989E-A2F8EB81C565}"/>
                </a:ext>
              </a:extLst>
            </p:cNvPr>
            <p:cNvSpPr txBox="1"/>
            <p:nvPr/>
          </p:nvSpPr>
          <p:spPr>
            <a:xfrm>
              <a:off x="4260014" y="2918796"/>
              <a:ext cx="338554" cy="400110"/>
            </a:xfrm>
            <a:prstGeom prst="rect">
              <a:avLst/>
            </a:prstGeom>
            <a:noFill/>
            <a:ln>
              <a:noFill/>
            </a:ln>
          </p:spPr>
          <p:txBody>
            <a:bodyPr wrap="none" rtlCol="0">
              <a:spAutoFit/>
            </a:bodyPr>
            <a:lstStyle/>
            <a:p>
              <a:r>
                <a:rPr lang="en-US" sz="2000" dirty="0">
                  <a:solidFill>
                    <a:srgbClr val="FF0000"/>
                  </a:solidFill>
                  <a:latin typeface="Courier" pitchFamily="2" charset="0"/>
                </a:rPr>
                <a:t>?</a:t>
              </a:r>
            </a:p>
          </p:txBody>
        </p:sp>
      </p:grpSp>
      <p:grpSp>
        <p:nvGrpSpPr>
          <p:cNvPr id="38" name="Group 37"/>
          <p:cNvGrpSpPr/>
          <p:nvPr/>
        </p:nvGrpSpPr>
        <p:grpSpPr>
          <a:xfrm>
            <a:off x="3721371" y="3880945"/>
            <a:ext cx="1265074" cy="441083"/>
            <a:chOff x="3761477" y="4047933"/>
            <a:chExt cx="1265074" cy="441083"/>
          </a:xfrm>
        </p:grpSpPr>
        <p:sp>
          <p:nvSpPr>
            <p:cNvPr id="15" name="Rounded Rectangle 14">
              <a:extLst>
                <a:ext uri="{FF2B5EF4-FFF2-40B4-BE49-F238E27FC236}">
                  <a16:creationId xmlns:a16="http://schemas.microsoft.com/office/drawing/2014/main" id="{6D42E12D-9BC5-C24A-B8B5-20FFD3C21D2A}"/>
                </a:ext>
              </a:extLst>
            </p:cNvPr>
            <p:cNvSpPr/>
            <p:nvPr/>
          </p:nvSpPr>
          <p:spPr>
            <a:xfrm>
              <a:off x="3761477" y="4112361"/>
              <a:ext cx="1099018" cy="376655"/>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2060"/>
                </a:solidFill>
              </a:endParaRPr>
            </a:p>
          </p:txBody>
        </p:sp>
        <p:sp>
          <p:nvSpPr>
            <p:cNvPr id="16" name="TextBox 15">
              <a:extLst>
                <a:ext uri="{FF2B5EF4-FFF2-40B4-BE49-F238E27FC236}">
                  <a16:creationId xmlns:a16="http://schemas.microsoft.com/office/drawing/2014/main" id="{81CEE728-6FC1-804D-A4B5-97737DED2809}"/>
                </a:ext>
              </a:extLst>
            </p:cNvPr>
            <p:cNvSpPr txBox="1"/>
            <p:nvPr/>
          </p:nvSpPr>
          <p:spPr>
            <a:xfrm>
              <a:off x="3869634" y="4047933"/>
              <a:ext cx="1156917" cy="400110"/>
            </a:xfrm>
            <a:prstGeom prst="rect">
              <a:avLst/>
            </a:prstGeom>
            <a:noFill/>
            <a:ln>
              <a:noFill/>
            </a:ln>
          </p:spPr>
          <p:txBody>
            <a:bodyPr wrap="square" rtlCol="0">
              <a:spAutoFit/>
            </a:bodyPr>
            <a:lstStyle/>
            <a:p>
              <a:r>
                <a:rPr lang="en-US" sz="2000" dirty="0">
                  <a:latin typeface="Times New Roman" charset="0"/>
                  <a:ea typeface="Times New Roman" charset="0"/>
                  <a:cs typeface="Times New Roman" charset="0"/>
                </a:rPr>
                <a:t>met (2)</a:t>
              </a:r>
            </a:p>
          </p:txBody>
        </p:sp>
      </p:grpSp>
      <p:grpSp>
        <p:nvGrpSpPr>
          <p:cNvPr id="37" name="Group 36"/>
          <p:cNvGrpSpPr/>
          <p:nvPr/>
        </p:nvGrpSpPr>
        <p:grpSpPr>
          <a:xfrm>
            <a:off x="2411428" y="3880945"/>
            <a:ext cx="983608" cy="441080"/>
            <a:chOff x="2451534" y="4047933"/>
            <a:chExt cx="983608" cy="441080"/>
          </a:xfrm>
        </p:grpSpPr>
        <p:sp>
          <p:nvSpPr>
            <p:cNvPr id="19" name="Rounded Rectangle 18">
              <a:extLst>
                <a:ext uri="{FF2B5EF4-FFF2-40B4-BE49-F238E27FC236}">
                  <a16:creationId xmlns:a16="http://schemas.microsoft.com/office/drawing/2014/main" id="{39346BEA-F7DA-C242-9FB6-5443EFCA1393}"/>
                </a:ext>
              </a:extLst>
            </p:cNvPr>
            <p:cNvSpPr/>
            <p:nvPr/>
          </p:nvSpPr>
          <p:spPr>
            <a:xfrm>
              <a:off x="2451534" y="4112358"/>
              <a:ext cx="981479" cy="376655"/>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2060"/>
                </a:solidFill>
              </a:endParaRPr>
            </a:p>
          </p:txBody>
        </p:sp>
        <p:sp>
          <p:nvSpPr>
            <p:cNvPr id="20" name="TextBox 19">
              <a:extLst>
                <a:ext uri="{FF2B5EF4-FFF2-40B4-BE49-F238E27FC236}">
                  <a16:creationId xmlns:a16="http://schemas.microsoft.com/office/drawing/2014/main" id="{9091562C-2A5A-F746-95B3-A38A807B9C1E}"/>
                </a:ext>
              </a:extLst>
            </p:cNvPr>
            <p:cNvSpPr txBox="1"/>
            <p:nvPr/>
          </p:nvSpPr>
          <p:spPr>
            <a:xfrm>
              <a:off x="2505079" y="4047933"/>
              <a:ext cx="930063" cy="400110"/>
            </a:xfrm>
            <a:prstGeom prst="rect">
              <a:avLst/>
            </a:prstGeom>
            <a:noFill/>
            <a:ln>
              <a:noFill/>
            </a:ln>
          </p:spPr>
          <p:txBody>
            <a:bodyPr wrap="none" rtlCol="0">
              <a:spAutoFit/>
            </a:bodyPr>
            <a:lstStyle/>
            <a:p>
              <a:r>
                <a:rPr lang="en-US" sz="2000" dirty="0">
                  <a:latin typeface="Times New Roman" charset="0"/>
                  <a:ea typeface="Times New Roman" charset="0"/>
                  <a:cs typeface="Times New Roman" charset="0"/>
                </a:rPr>
                <a:t>met (1)</a:t>
              </a:r>
            </a:p>
          </p:txBody>
        </p:sp>
      </p:grpSp>
      <p:grpSp>
        <p:nvGrpSpPr>
          <p:cNvPr id="36" name="Group 35"/>
          <p:cNvGrpSpPr/>
          <p:nvPr/>
        </p:nvGrpSpPr>
        <p:grpSpPr>
          <a:xfrm>
            <a:off x="1843337" y="3895515"/>
            <a:ext cx="5246101" cy="1598604"/>
            <a:chOff x="1883443" y="4062503"/>
            <a:chExt cx="5246101" cy="1598604"/>
          </a:xfrm>
        </p:grpSpPr>
        <p:sp>
          <p:nvSpPr>
            <p:cNvPr id="17" name="Rounded Rectangle 16">
              <a:extLst>
                <a:ext uri="{FF2B5EF4-FFF2-40B4-BE49-F238E27FC236}">
                  <a16:creationId xmlns:a16="http://schemas.microsoft.com/office/drawing/2014/main" id="{81D05AEC-6B85-114C-BC80-1E607C22BFFF}"/>
                </a:ext>
              </a:extLst>
            </p:cNvPr>
            <p:cNvSpPr/>
            <p:nvPr/>
          </p:nvSpPr>
          <p:spPr>
            <a:xfrm>
              <a:off x="5160494" y="4128966"/>
              <a:ext cx="1188417" cy="376655"/>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2060"/>
                </a:solidFill>
              </a:endParaRPr>
            </a:p>
          </p:txBody>
        </p:sp>
        <p:sp>
          <p:nvSpPr>
            <p:cNvPr id="18" name="TextBox 17">
              <a:extLst>
                <a:ext uri="{FF2B5EF4-FFF2-40B4-BE49-F238E27FC236}">
                  <a16:creationId xmlns:a16="http://schemas.microsoft.com/office/drawing/2014/main" id="{5B39CEF9-B375-6640-896B-A9016FD0B456}"/>
                </a:ext>
              </a:extLst>
            </p:cNvPr>
            <p:cNvSpPr txBox="1"/>
            <p:nvPr/>
          </p:nvSpPr>
          <p:spPr>
            <a:xfrm>
              <a:off x="5285663" y="4062503"/>
              <a:ext cx="938078" cy="400110"/>
            </a:xfrm>
            <a:prstGeom prst="rect">
              <a:avLst/>
            </a:prstGeom>
            <a:noFill/>
            <a:ln>
              <a:noFill/>
            </a:ln>
          </p:spPr>
          <p:txBody>
            <a:bodyPr wrap="none" rtlCol="0">
              <a:spAutoFit/>
            </a:bodyPr>
            <a:lstStyle/>
            <a:p>
              <a:r>
                <a:rPr lang="en-US" sz="2000" dirty="0">
                  <a:latin typeface="Times New Roman" charset="0"/>
                  <a:ea typeface="Times New Roman" charset="0"/>
                  <a:cs typeface="Times New Roman" charset="0"/>
                </a:rPr>
                <a:t>leaving</a:t>
              </a:r>
            </a:p>
          </p:txBody>
        </p:sp>
        <p:sp>
          <p:nvSpPr>
            <p:cNvPr id="21" name="Rounded Rectangle 20">
              <a:extLst>
                <a:ext uri="{FF2B5EF4-FFF2-40B4-BE49-F238E27FC236}">
                  <a16:creationId xmlns:a16="http://schemas.microsoft.com/office/drawing/2014/main" id="{2727E4D9-6B17-AE45-943C-6636DD668254}"/>
                </a:ext>
              </a:extLst>
            </p:cNvPr>
            <p:cNvSpPr/>
            <p:nvPr/>
          </p:nvSpPr>
          <p:spPr>
            <a:xfrm>
              <a:off x="3634556" y="4625958"/>
              <a:ext cx="3017523" cy="376655"/>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2060"/>
                </a:solidFill>
              </a:endParaRPr>
            </a:p>
          </p:txBody>
        </p:sp>
        <p:sp>
          <p:nvSpPr>
            <p:cNvPr id="22" name="TextBox 21">
              <a:extLst>
                <a:ext uri="{FF2B5EF4-FFF2-40B4-BE49-F238E27FC236}">
                  <a16:creationId xmlns:a16="http://schemas.microsoft.com/office/drawing/2014/main" id="{6E560D01-34F5-3F4E-9B34-441586CC3FEF}"/>
                </a:ext>
              </a:extLst>
            </p:cNvPr>
            <p:cNvSpPr txBox="1"/>
            <p:nvPr/>
          </p:nvSpPr>
          <p:spPr>
            <a:xfrm>
              <a:off x="4730050" y="4560731"/>
              <a:ext cx="1152880" cy="400110"/>
            </a:xfrm>
            <a:prstGeom prst="rect">
              <a:avLst/>
            </a:prstGeom>
            <a:noFill/>
            <a:ln>
              <a:noFill/>
            </a:ln>
          </p:spPr>
          <p:txBody>
            <a:bodyPr wrap="none" rtlCol="0">
              <a:spAutoFit/>
            </a:bodyPr>
            <a:lstStyle/>
            <a:p>
              <a:r>
                <a:rPr lang="en-US" sz="2000" dirty="0">
                  <a:latin typeface="Times New Roman" charset="0"/>
                  <a:ea typeface="Times New Roman" charset="0"/>
                  <a:cs typeface="Times New Roman" charset="0"/>
                </a:rPr>
                <a:t>Thursday</a:t>
              </a:r>
            </a:p>
          </p:txBody>
        </p:sp>
        <p:cxnSp>
          <p:nvCxnSpPr>
            <p:cNvPr id="23" name="Straight Arrow Connector 22">
              <a:extLst>
                <a:ext uri="{FF2B5EF4-FFF2-40B4-BE49-F238E27FC236}">
                  <a16:creationId xmlns:a16="http://schemas.microsoft.com/office/drawing/2014/main" id="{3DA8FC01-BB24-0940-9EC6-43421E5128A1}"/>
                </a:ext>
              </a:extLst>
            </p:cNvPr>
            <p:cNvCxnSpPr>
              <a:cxnSpLocks/>
            </p:cNvCxnSpPr>
            <p:nvPr/>
          </p:nvCxnSpPr>
          <p:spPr>
            <a:xfrm>
              <a:off x="1883443" y="5198849"/>
              <a:ext cx="5082834" cy="0"/>
            </a:xfrm>
            <a:prstGeom prst="straightConnector1">
              <a:avLst/>
            </a:prstGeom>
            <a:ln w="3175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3433C5-B1AE-CA4A-BEA3-A63039CE9EB4}"/>
                </a:ext>
              </a:extLst>
            </p:cNvPr>
            <p:cNvSpPr txBox="1"/>
            <p:nvPr/>
          </p:nvSpPr>
          <p:spPr>
            <a:xfrm>
              <a:off x="6413642" y="5260997"/>
              <a:ext cx="715902" cy="400110"/>
            </a:xfrm>
            <a:prstGeom prst="rect">
              <a:avLst/>
            </a:prstGeom>
            <a:noFill/>
            <a:ln>
              <a:noFill/>
            </a:ln>
          </p:spPr>
          <p:txBody>
            <a:bodyPr wrap="none" rtlCol="0">
              <a:spAutoFit/>
            </a:bodyPr>
            <a:lstStyle/>
            <a:p>
              <a:r>
                <a:rPr lang="en-US" sz="2000" dirty="0">
                  <a:solidFill>
                    <a:srgbClr val="002060"/>
                  </a:solidFill>
                  <a:latin typeface="Times New Roman" charset="0"/>
                  <a:ea typeface="Times New Roman" charset="0"/>
                  <a:cs typeface="Times New Roman" charset="0"/>
                </a:rPr>
                <a:t>Time</a:t>
              </a:r>
            </a:p>
          </p:txBody>
        </p:sp>
      </p:grpSp>
      <p:sp>
        <p:nvSpPr>
          <p:cNvPr id="39" name="TextBox 38">
            <a:extLst>
              <a:ext uri="{FF2B5EF4-FFF2-40B4-BE49-F238E27FC236}">
                <a16:creationId xmlns:a16="http://schemas.microsoft.com/office/drawing/2014/main" id="{B5A4310E-1218-984E-989E-A2F8EB81C565}"/>
              </a:ext>
            </a:extLst>
          </p:cNvPr>
          <p:cNvSpPr txBox="1"/>
          <p:nvPr/>
        </p:nvSpPr>
        <p:spPr>
          <a:xfrm>
            <a:off x="2838909" y="2934377"/>
            <a:ext cx="1107996" cy="400110"/>
          </a:xfrm>
          <a:prstGeom prst="rect">
            <a:avLst/>
          </a:prstGeom>
          <a:noFill/>
          <a:ln>
            <a:noFill/>
          </a:ln>
        </p:spPr>
        <p:txBody>
          <a:bodyPr wrap="none" rtlCol="0">
            <a:spAutoFit/>
          </a:bodyPr>
          <a:lstStyle/>
          <a:p>
            <a:r>
              <a:rPr lang="en-US" sz="2000" dirty="0">
                <a:solidFill>
                  <a:srgbClr val="FF0000"/>
                </a:solidFill>
                <a:latin typeface="Courier" pitchFamily="2" charset="0"/>
              </a:rPr>
              <a:t>Before</a:t>
            </a:r>
          </a:p>
        </p:txBody>
      </p:sp>
      <p:sp>
        <p:nvSpPr>
          <p:cNvPr id="40" name="TextBox 39"/>
          <p:cNvSpPr txBox="1"/>
          <p:nvPr/>
        </p:nvSpPr>
        <p:spPr>
          <a:xfrm>
            <a:off x="4911677" y="2949372"/>
            <a:ext cx="1701107" cy="369332"/>
          </a:xfrm>
          <a:prstGeom prst="rect">
            <a:avLst/>
          </a:prstGeom>
          <a:noFill/>
        </p:spPr>
        <p:txBody>
          <a:bodyPr wrap="none" rtlCol="0">
            <a:spAutoFit/>
          </a:bodyPr>
          <a:lstStyle/>
          <a:p>
            <a:r>
              <a:rPr lang="en-US" dirty="0" err="1">
                <a:solidFill>
                  <a:srgbClr val="FF0000"/>
                </a:solidFill>
                <a:latin typeface="Courier" pitchFamily="2" charset="0"/>
              </a:rPr>
              <a:t>Be_Included</a:t>
            </a:r>
            <a:endParaRPr lang="en-US" dirty="0">
              <a:solidFill>
                <a:srgbClr val="FF0000"/>
              </a:solidFill>
              <a:latin typeface="Courier" pitchFamily="2" charset="0"/>
            </a:endParaRPr>
          </a:p>
        </p:txBody>
      </p:sp>
      <p:sp>
        <p:nvSpPr>
          <p:cNvPr id="7" name="TextBox 6">
            <a:extLst>
              <a:ext uri="{FF2B5EF4-FFF2-40B4-BE49-F238E27FC236}">
                <a16:creationId xmlns:a16="http://schemas.microsoft.com/office/drawing/2014/main" id="{B935279C-8AC3-8349-857F-01A50581E1E6}"/>
              </a:ext>
            </a:extLst>
          </p:cNvPr>
          <p:cNvSpPr txBox="1"/>
          <p:nvPr/>
        </p:nvSpPr>
        <p:spPr>
          <a:xfrm>
            <a:off x="1331209" y="5556266"/>
            <a:ext cx="7160935" cy="646331"/>
          </a:xfrm>
          <a:prstGeom prst="rect">
            <a:avLst/>
          </a:prstGeom>
          <a:noFill/>
        </p:spPr>
        <p:txBody>
          <a:bodyPr wrap="none" rtlCol="0">
            <a:spAutoFit/>
          </a:bodyPr>
          <a:lstStyle/>
          <a:p>
            <a:r>
              <a:rPr lang="en-US" i="1" dirty="0">
                <a:solidFill>
                  <a:srgbClr val="002060"/>
                </a:solidFill>
              </a:rPr>
              <a:t>Question 1: Does the red link provide less information?</a:t>
            </a:r>
          </a:p>
          <a:p>
            <a:r>
              <a:rPr lang="en-US" i="1" dirty="0">
                <a:solidFill>
                  <a:srgbClr val="002060"/>
                </a:solidFill>
              </a:rPr>
              <a:t>Question 2: Do we need the red link (so that the graph is complete)?</a:t>
            </a:r>
          </a:p>
        </p:txBody>
      </p:sp>
      <p:sp>
        <p:nvSpPr>
          <p:cNvPr id="11" name="TextBox 10"/>
          <p:cNvSpPr txBox="1"/>
          <p:nvPr/>
        </p:nvSpPr>
        <p:spPr>
          <a:xfrm>
            <a:off x="6697753" y="44135"/>
            <a:ext cx="2446247" cy="307777"/>
          </a:xfrm>
          <a:prstGeom prst="rect">
            <a:avLst/>
          </a:prstGeom>
          <a:noFill/>
        </p:spPr>
        <p:txBody>
          <a:bodyPr wrap="none" rtlCol="0">
            <a:spAutoFit/>
          </a:bodyPr>
          <a:lstStyle/>
          <a:p>
            <a:r>
              <a:rPr lang="en-US" sz="1400" i="1" dirty="0">
                <a:solidFill>
                  <a:schemeClr val="bg2"/>
                </a:solidFill>
              </a:rPr>
              <a:t>[in submission to NAACL’19]</a:t>
            </a:r>
          </a:p>
        </p:txBody>
      </p:sp>
    </p:spTree>
    <p:extLst>
      <p:ext uri="{BB962C8B-B14F-4D97-AF65-F5344CB8AC3E}">
        <p14:creationId xmlns:p14="http://schemas.microsoft.com/office/powerpoint/2010/main" val="7982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dissolv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dissolve">
                                      <p:cBhvr>
                                        <p:cTn id="20" dur="500"/>
                                        <p:tgtEl>
                                          <p:spTgt spid="37"/>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dissolv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dissolve">
                                      <p:cBhvr>
                                        <p:cTn id="29" dur="500"/>
                                        <p:tgtEl>
                                          <p:spTgt spid="38"/>
                                        </p:tgtEl>
                                      </p:cBhvr>
                                    </p:animEffect>
                                  </p:childTnLst>
                                </p:cTn>
                              </p:par>
                            </p:childTnLst>
                          </p:cTn>
                        </p:par>
                        <p:par>
                          <p:cTn id="30" fill="hold">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dissolve">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left)">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wipe(left)">
                                      <p:cBhvr>
                                        <p:cTn id="4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F13A-E55F-A949-9C4F-614D8760730F}"/>
              </a:ext>
            </a:extLst>
          </p:cNvPr>
          <p:cNvSpPr>
            <a:spLocks noGrp="1"/>
          </p:cNvSpPr>
          <p:nvPr>
            <p:ph type="title"/>
          </p:nvPr>
        </p:nvSpPr>
        <p:spPr/>
        <p:txBody>
          <a:bodyPr/>
          <a:lstStyle/>
          <a:p>
            <a:r>
              <a:rPr lang="en-US" dirty="0"/>
              <a:t>Preliminary Investigation: Complete Or Partial</a:t>
            </a:r>
          </a:p>
        </p:txBody>
      </p:sp>
      <p:grpSp>
        <p:nvGrpSpPr>
          <p:cNvPr id="21" name="Group 20"/>
          <p:cNvGrpSpPr/>
          <p:nvPr/>
        </p:nvGrpSpPr>
        <p:grpSpPr>
          <a:xfrm>
            <a:off x="4152186" y="1388741"/>
            <a:ext cx="1026591" cy="958712"/>
            <a:chOff x="3299081" y="2198810"/>
            <a:chExt cx="1026591" cy="958712"/>
          </a:xfrm>
        </p:grpSpPr>
        <p:grpSp>
          <p:nvGrpSpPr>
            <p:cNvPr id="58" name="Group 57"/>
            <p:cNvGrpSpPr/>
            <p:nvPr/>
          </p:nvGrpSpPr>
          <p:grpSpPr>
            <a:xfrm>
              <a:off x="3299081" y="2213447"/>
              <a:ext cx="999609" cy="944075"/>
              <a:chOff x="2226911" y="1490958"/>
              <a:chExt cx="999609" cy="944075"/>
            </a:xfrm>
          </p:grpSpPr>
          <p:sp>
            <p:nvSpPr>
              <p:cNvPr id="60" name="Oval 59">
                <a:extLst>
                  <a:ext uri="{FF2B5EF4-FFF2-40B4-BE49-F238E27FC236}">
                    <a16:creationId xmlns:a16="http://schemas.microsoft.com/office/drawing/2014/main" id="{02A9185F-17CD-430F-B765-DD03EB939117}"/>
                  </a:ext>
                </a:extLst>
              </p:cNvPr>
              <p:cNvSpPr/>
              <p:nvPr/>
            </p:nvSpPr>
            <p:spPr>
              <a:xfrm>
                <a:off x="2634159" y="1490958"/>
                <a:ext cx="185113" cy="18511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Oval 60">
                <a:extLst>
                  <a:ext uri="{FF2B5EF4-FFF2-40B4-BE49-F238E27FC236}">
                    <a16:creationId xmlns:a16="http://schemas.microsoft.com/office/drawing/2014/main" id="{67183840-CA5E-41AC-8BA4-676FBC67C282}"/>
                  </a:ext>
                </a:extLst>
              </p:cNvPr>
              <p:cNvSpPr/>
              <p:nvPr/>
            </p:nvSpPr>
            <p:spPr>
              <a:xfrm>
                <a:off x="2226911" y="1787138"/>
                <a:ext cx="185113" cy="18511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Oval 61">
                <a:extLst>
                  <a:ext uri="{FF2B5EF4-FFF2-40B4-BE49-F238E27FC236}">
                    <a16:creationId xmlns:a16="http://schemas.microsoft.com/office/drawing/2014/main" id="{A207EA9E-2A7E-4CA2-B13A-7956BC73097B}"/>
                  </a:ext>
                </a:extLst>
              </p:cNvPr>
              <p:cNvSpPr/>
              <p:nvPr/>
            </p:nvSpPr>
            <p:spPr>
              <a:xfrm>
                <a:off x="3041407" y="1787138"/>
                <a:ext cx="185113" cy="18511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Oval 62">
                <a:extLst>
                  <a:ext uri="{FF2B5EF4-FFF2-40B4-BE49-F238E27FC236}">
                    <a16:creationId xmlns:a16="http://schemas.microsoft.com/office/drawing/2014/main" id="{A68926DB-EC77-4FAF-8387-81160673330E}"/>
                  </a:ext>
                </a:extLst>
              </p:cNvPr>
              <p:cNvSpPr/>
              <p:nvPr/>
            </p:nvSpPr>
            <p:spPr>
              <a:xfrm>
                <a:off x="2412024" y="2249920"/>
                <a:ext cx="185113" cy="18511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Oval 63">
                <a:extLst>
                  <a:ext uri="{FF2B5EF4-FFF2-40B4-BE49-F238E27FC236}">
                    <a16:creationId xmlns:a16="http://schemas.microsoft.com/office/drawing/2014/main" id="{21DDF9FD-DCA9-4F7E-9E84-90C4E26D8618}"/>
                  </a:ext>
                </a:extLst>
              </p:cNvPr>
              <p:cNvSpPr/>
              <p:nvPr/>
            </p:nvSpPr>
            <p:spPr>
              <a:xfrm>
                <a:off x="2856294" y="2249920"/>
                <a:ext cx="185113" cy="18511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5" name="Straight Arrow Connector 64">
                <a:extLst>
                  <a:ext uri="{FF2B5EF4-FFF2-40B4-BE49-F238E27FC236}">
                    <a16:creationId xmlns:a16="http://schemas.microsoft.com/office/drawing/2014/main" id="{45A1FA9B-4B89-4B97-94B0-7BC340E2F4F0}"/>
                  </a:ext>
                </a:extLst>
              </p:cNvPr>
              <p:cNvCxnSpPr/>
              <p:nvPr/>
            </p:nvCxnSpPr>
            <p:spPr>
              <a:xfrm>
                <a:off x="2792162" y="1648962"/>
                <a:ext cx="276353" cy="165286"/>
              </a:xfrm>
              <a:prstGeom prst="straightConnector1">
                <a:avLst/>
              </a:prstGeom>
              <a:solidFill>
                <a:srgbClr val="00B05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3ED6BEC-FDE7-441B-87F8-87C0EBBA45B7}"/>
                  </a:ext>
                </a:extLst>
              </p:cNvPr>
              <p:cNvCxnSpPr/>
              <p:nvPr/>
            </p:nvCxnSpPr>
            <p:spPr>
              <a:xfrm flipH="1">
                <a:off x="2384915" y="1648962"/>
                <a:ext cx="276353" cy="165286"/>
              </a:xfrm>
              <a:prstGeom prst="straightConnector1">
                <a:avLst/>
              </a:prstGeom>
              <a:solidFill>
                <a:srgbClr val="00B05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F8A4093E-82E2-4F9D-BFCA-FAD5164F088C}"/>
                  </a:ext>
                </a:extLst>
              </p:cNvPr>
              <p:cNvCxnSpPr/>
              <p:nvPr/>
            </p:nvCxnSpPr>
            <p:spPr>
              <a:xfrm flipH="1">
                <a:off x="2504580" y="1676071"/>
                <a:ext cx="222135" cy="573850"/>
              </a:xfrm>
              <a:prstGeom prst="straightConnector1">
                <a:avLst/>
              </a:prstGeom>
              <a:solidFill>
                <a:srgbClr val="00B05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80A2A72-AC93-4999-B7B0-0EAE4909DB6A}"/>
                  </a:ext>
                </a:extLst>
              </p:cNvPr>
              <p:cNvCxnSpPr/>
              <p:nvPr/>
            </p:nvCxnSpPr>
            <p:spPr>
              <a:xfrm>
                <a:off x="2726715" y="1676071"/>
                <a:ext cx="222135" cy="573850"/>
              </a:xfrm>
              <a:prstGeom prst="straightConnector1">
                <a:avLst/>
              </a:prstGeom>
              <a:solidFill>
                <a:srgbClr val="00B05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95257391-6E72-499A-94F0-49CEE4E82BF3}"/>
                  </a:ext>
                </a:extLst>
              </p:cNvPr>
              <p:cNvCxnSpPr/>
              <p:nvPr/>
            </p:nvCxnSpPr>
            <p:spPr>
              <a:xfrm>
                <a:off x="2319467" y="1972251"/>
                <a:ext cx="119665" cy="304778"/>
              </a:xfrm>
              <a:prstGeom prst="straightConnector1">
                <a:avLst/>
              </a:prstGeom>
              <a:solidFill>
                <a:srgbClr val="00B05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98374CB-906D-4DEC-8A6D-CD13264682A5}"/>
                  </a:ext>
                </a:extLst>
              </p:cNvPr>
              <p:cNvCxnSpPr/>
              <p:nvPr/>
            </p:nvCxnSpPr>
            <p:spPr>
              <a:xfrm flipH="1">
                <a:off x="3014297" y="1972251"/>
                <a:ext cx="119665" cy="304778"/>
              </a:xfrm>
              <a:prstGeom prst="straightConnector1">
                <a:avLst/>
              </a:prstGeom>
              <a:solidFill>
                <a:srgbClr val="00B05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00E0B43-702D-473C-A222-4F2C370067D6}"/>
                  </a:ext>
                </a:extLst>
              </p:cNvPr>
              <p:cNvCxnSpPr/>
              <p:nvPr/>
            </p:nvCxnSpPr>
            <p:spPr>
              <a:xfrm>
                <a:off x="2412024" y="1879695"/>
                <a:ext cx="629383" cy="0"/>
              </a:xfrm>
              <a:prstGeom prst="straightConnector1">
                <a:avLst/>
              </a:prstGeom>
              <a:solidFill>
                <a:srgbClr val="00B05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A074040-3AAD-4D3B-8CA7-AA0F6FD9E0B4}"/>
                  </a:ext>
                </a:extLst>
              </p:cNvPr>
              <p:cNvCxnSpPr/>
              <p:nvPr/>
            </p:nvCxnSpPr>
            <p:spPr>
              <a:xfrm>
                <a:off x="2412024" y="1879695"/>
                <a:ext cx="471379" cy="397335"/>
              </a:xfrm>
              <a:prstGeom prst="straightConnector1">
                <a:avLst/>
              </a:prstGeom>
              <a:solidFill>
                <a:srgbClr val="00B05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928CDD7-B129-4938-B5C2-75A1DA7C7B1D}"/>
                  </a:ext>
                </a:extLst>
              </p:cNvPr>
              <p:cNvCxnSpPr/>
              <p:nvPr/>
            </p:nvCxnSpPr>
            <p:spPr>
              <a:xfrm flipH="1">
                <a:off x="2570027" y="1945142"/>
                <a:ext cx="498488" cy="331887"/>
              </a:xfrm>
              <a:prstGeom prst="straightConnector1">
                <a:avLst/>
              </a:prstGeom>
              <a:solidFill>
                <a:srgbClr val="00206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DD5F5F7-BB90-45CB-A8F2-2C3F8E72DC27}"/>
                  </a:ext>
                </a:extLst>
              </p:cNvPr>
              <p:cNvCxnSpPr/>
              <p:nvPr/>
            </p:nvCxnSpPr>
            <p:spPr>
              <a:xfrm>
                <a:off x="2597136" y="2342477"/>
                <a:ext cx="259158" cy="0"/>
              </a:xfrm>
              <a:prstGeom prst="straightConnector1">
                <a:avLst/>
              </a:prstGeom>
              <a:solidFill>
                <a:srgbClr val="00B05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a:xfrm>
              <a:off x="3299081" y="2198810"/>
              <a:ext cx="1026591" cy="95871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mc:AlternateContent xmlns:mc="http://schemas.openxmlformats.org/markup-compatibility/2006" xmlns:a14="http://schemas.microsoft.com/office/drawing/2010/main">
        <mc:Choice Requires="a14">
          <p:sp>
            <p:nvSpPr>
              <p:cNvPr id="22" name="TextBox 21"/>
              <p:cNvSpPr txBox="1"/>
              <p:nvPr/>
            </p:nvSpPr>
            <p:spPr>
              <a:xfrm>
                <a:off x="4492014" y="1008327"/>
                <a:ext cx="4528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charset="0"/>
                            </a:rPr>
                            <m:t>𝒯</m:t>
                          </m:r>
                        </m:e>
                        <m:sub>
                          <m:r>
                            <a:rPr lang="en-US" b="0" i="1" smtClean="0">
                              <a:solidFill>
                                <a:srgbClr val="00B050"/>
                              </a:solidFill>
                              <a:latin typeface="Cambria Math" charset="0"/>
                            </a:rPr>
                            <m:t>0</m:t>
                          </m:r>
                        </m:sub>
                      </m:sSub>
                    </m:oMath>
                  </m:oMathPara>
                </a14:m>
                <a:endParaRPr lang="en-US" dirty="0">
                  <a:solidFill>
                    <a:srgbClr val="00B050"/>
                  </a:solidFill>
                  <a:latin typeface="Times" pitchFamily="2"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492014" y="1008327"/>
                <a:ext cx="452816" cy="369332"/>
              </a:xfrm>
              <a:prstGeom prst="rect">
                <a:avLst/>
              </a:prstGeom>
              <a:blipFill rotWithShape="0">
                <a:blip r:embed="rId3"/>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E570505F-34DD-F346-9BB3-A4B6C9EDE8EB}"/>
              </a:ext>
            </a:extLst>
          </p:cNvPr>
          <p:cNvGrpSpPr/>
          <p:nvPr/>
        </p:nvGrpSpPr>
        <p:grpSpPr>
          <a:xfrm>
            <a:off x="2503117" y="1331106"/>
            <a:ext cx="1648747" cy="1276930"/>
            <a:chOff x="2731717" y="1331106"/>
            <a:chExt cx="1648747" cy="1276930"/>
          </a:xfrm>
        </p:grpSpPr>
        <p:sp>
          <p:nvSpPr>
            <p:cNvPr id="13" name="TextBox 12"/>
            <p:cNvSpPr txBox="1"/>
            <p:nvPr/>
          </p:nvSpPr>
          <p:spPr>
            <a:xfrm>
              <a:off x="2731717" y="1331106"/>
              <a:ext cx="1396536" cy="369332"/>
            </a:xfrm>
            <a:prstGeom prst="rect">
              <a:avLst/>
            </a:prstGeom>
            <a:noFill/>
          </p:spPr>
          <p:txBody>
            <a:bodyPr wrap="none" rtlCol="0">
              <a:spAutoFit/>
            </a:bodyPr>
            <a:lstStyle/>
            <a:p>
              <a:r>
                <a:rPr lang="en-US" dirty="0">
                  <a:solidFill>
                    <a:srgbClr val="002060"/>
                  </a:solidFill>
                  <a:latin typeface="Times" pitchFamily="2" charset="0"/>
                </a:rPr>
                <a:t>(a) Complete</a:t>
              </a:r>
            </a:p>
          </p:txBody>
        </p:sp>
        <p:sp>
          <p:nvSpPr>
            <p:cNvPr id="23" name="Bent-Up Arrow 22"/>
            <p:cNvSpPr/>
            <p:nvPr/>
          </p:nvSpPr>
          <p:spPr>
            <a:xfrm rot="10800000">
              <a:off x="2786912" y="1697399"/>
              <a:ext cx="1593552" cy="910637"/>
            </a:xfrm>
            <a:prstGeom prst="bentUpArrow">
              <a:avLst>
                <a:gd name="adj1" fmla="val 25060"/>
                <a:gd name="adj2" fmla="val 33353"/>
                <a:gd name="adj3" fmla="val 3175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3065042" y="1636003"/>
              <a:ext cx="1159586" cy="307777"/>
            </a:xfrm>
            <a:prstGeom prst="rect">
              <a:avLst/>
            </a:prstGeom>
            <a:noFill/>
          </p:spPr>
          <p:txBody>
            <a:bodyPr wrap="square" rtlCol="0">
              <a:spAutoFit/>
            </a:bodyPr>
            <a:lstStyle/>
            <a:p>
              <a:pPr algn="l"/>
              <a:r>
                <a:rPr lang="en-US" sz="1400" dirty="0">
                  <a:solidFill>
                    <a:srgbClr val="002060"/>
                  </a:solidFill>
                  <a:latin typeface="Times" pitchFamily="2" charset="0"/>
                </a:rPr>
                <a:t>same budget</a:t>
              </a:r>
            </a:p>
          </p:txBody>
        </p:sp>
      </p:grpSp>
      <p:grpSp>
        <p:nvGrpSpPr>
          <p:cNvPr id="4" name="Group 3">
            <a:extLst>
              <a:ext uri="{FF2B5EF4-FFF2-40B4-BE49-F238E27FC236}">
                <a16:creationId xmlns:a16="http://schemas.microsoft.com/office/drawing/2014/main" id="{13DB67B1-F441-AC43-A2A0-62B86C9E84BD}"/>
              </a:ext>
            </a:extLst>
          </p:cNvPr>
          <p:cNvGrpSpPr/>
          <p:nvPr/>
        </p:nvGrpSpPr>
        <p:grpSpPr>
          <a:xfrm>
            <a:off x="5178777" y="1322812"/>
            <a:ext cx="1593552" cy="1285224"/>
            <a:chOff x="5407377" y="1322812"/>
            <a:chExt cx="1593552" cy="1285224"/>
          </a:xfrm>
        </p:grpSpPr>
        <p:sp>
          <p:nvSpPr>
            <p:cNvPr id="14" name="TextBox 13"/>
            <p:cNvSpPr txBox="1"/>
            <p:nvPr/>
          </p:nvSpPr>
          <p:spPr>
            <a:xfrm>
              <a:off x="5565122" y="1322812"/>
              <a:ext cx="1114408" cy="369332"/>
            </a:xfrm>
            <a:prstGeom prst="rect">
              <a:avLst/>
            </a:prstGeom>
            <a:noFill/>
          </p:spPr>
          <p:txBody>
            <a:bodyPr wrap="none" rtlCol="0">
              <a:spAutoFit/>
            </a:bodyPr>
            <a:lstStyle/>
            <a:p>
              <a:r>
                <a:rPr lang="en-US" dirty="0">
                  <a:solidFill>
                    <a:srgbClr val="FF0000"/>
                  </a:solidFill>
                  <a:latin typeface="Times" pitchFamily="2" charset="0"/>
                </a:rPr>
                <a:t>(b) Partial</a:t>
              </a:r>
            </a:p>
          </p:txBody>
        </p:sp>
        <p:sp>
          <p:nvSpPr>
            <p:cNvPr id="25" name="TextBox 24"/>
            <p:cNvSpPr txBox="1"/>
            <p:nvPr/>
          </p:nvSpPr>
          <p:spPr>
            <a:xfrm>
              <a:off x="5628181" y="1636003"/>
              <a:ext cx="1159586" cy="307777"/>
            </a:xfrm>
            <a:prstGeom prst="rect">
              <a:avLst/>
            </a:prstGeom>
            <a:noFill/>
          </p:spPr>
          <p:txBody>
            <a:bodyPr wrap="square" rtlCol="0">
              <a:spAutoFit/>
            </a:bodyPr>
            <a:lstStyle/>
            <a:p>
              <a:pPr algn="l"/>
              <a:r>
                <a:rPr lang="en-US" sz="1400" dirty="0">
                  <a:solidFill>
                    <a:srgbClr val="002060"/>
                  </a:solidFill>
                  <a:latin typeface="Times" pitchFamily="2" charset="0"/>
                </a:rPr>
                <a:t>same budget</a:t>
              </a:r>
            </a:p>
          </p:txBody>
        </p:sp>
        <p:sp>
          <p:nvSpPr>
            <p:cNvPr id="30" name="Bent-Up Arrow 29"/>
            <p:cNvSpPr/>
            <p:nvPr/>
          </p:nvSpPr>
          <p:spPr>
            <a:xfrm rot="10800000" flipH="1">
              <a:off x="5407377" y="1697399"/>
              <a:ext cx="1593552" cy="910637"/>
            </a:xfrm>
            <a:prstGeom prst="bentUpArrow">
              <a:avLst>
                <a:gd name="adj1" fmla="val 25060"/>
                <a:gd name="adj2" fmla="val 33353"/>
                <a:gd name="adj3" fmla="val 3175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 name="Rounded Rectangle 30"/>
          <p:cNvSpPr/>
          <p:nvPr/>
        </p:nvSpPr>
        <p:spPr>
          <a:xfrm>
            <a:off x="1981200" y="774192"/>
            <a:ext cx="5339645" cy="3798976"/>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2" name="TextBox 31"/>
          <p:cNvSpPr txBox="1"/>
          <p:nvPr/>
        </p:nvSpPr>
        <p:spPr>
          <a:xfrm>
            <a:off x="2246068" y="885437"/>
            <a:ext cx="1568250" cy="369332"/>
          </a:xfrm>
          <a:prstGeom prst="rect">
            <a:avLst/>
          </a:prstGeom>
          <a:solidFill>
            <a:schemeClr val="tx1">
              <a:lumMod val="65000"/>
            </a:schemeClr>
          </a:solidFill>
          <a:ln>
            <a:noFill/>
          </a:ln>
        </p:spPr>
        <p:txBody>
          <a:bodyPr wrap="none" rtlCol="0">
            <a:spAutoFit/>
          </a:bodyPr>
          <a:lstStyle/>
          <a:p>
            <a:r>
              <a:rPr lang="en-US" dirty="0">
                <a:latin typeface="Times" pitchFamily="2" charset="0"/>
              </a:rPr>
              <a:t>Training Phase</a:t>
            </a:r>
          </a:p>
        </p:txBody>
      </p:sp>
      <p:grpSp>
        <p:nvGrpSpPr>
          <p:cNvPr id="36" name="Group 35"/>
          <p:cNvGrpSpPr/>
          <p:nvPr/>
        </p:nvGrpSpPr>
        <p:grpSpPr>
          <a:xfrm>
            <a:off x="4152186" y="4716604"/>
            <a:ext cx="1026591" cy="1313408"/>
            <a:chOff x="4778719" y="4360811"/>
            <a:chExt cx="1026591" cy="1313408"/>
          </a:xfrm>
          <a:solidFill>
            <a:schemeClr val="bg2"/>
          </a:solidFill>
        </p:grpSpPr>
        <p:sp>
          <p:nvSpPr>
            <p:cNvPr id="41" name="Oval 40">
              <a:extLst>
                <a:ext uri="{FF2B5EF4-FFF2-40B4-BE49-F238E27FC236}">
                  <a16:creationId xmlns:a16="http://schemas.microsoft.com/office/drawing/2014/main" id="{02A9185F-17CD-430F-B765-DD03EB939117}"/>
                </a:ext>
              </a:extLst>
            </p:cNvPr>
            <p:cNvSpPr/>
            <p:nvPr/>
          </p:nvSpPr>
          <p:spPr>
            <a:xfrm>
              <a:off x="5185967" y="4730144"/>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Oval 41">
              <a:extLst>
                <a:ext uri="{FF2B5EF4-FFF2-40B4-BE49-F238E27FC236}">
                  <a16:creationId xmlns:a16="http://schemas.microsoft.com/office/drawing/2014/main" id="{67183840-CA5E-41AC-8BA4-676FBC67C282}"/>
                </a:ext>
              </a:extLst>
            </p:cNvPr>
            <p:cNvSpPr/>
            <p:nvPr/>
          </p:nvSpPr>
          <p:spPr>
            <a:xfrm>
              <a:off x="4778719" y="5026324"/>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A207EA9E-2A7E-4CA2-B13A-7956BC73097B}"/>
                </a:ext>
              </a:extLst>
            </p:cNvPr>
            <p:cNvSpPr/>
            <p:nvPr/>
          </p:nvSpPr>
          <p:spPr>
            <a:xfrm>
              <a:off x="5593215" y="5026324"/>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Oval 43">
              <a:extLst>
                <a:ext uri="{FF2B5EF4-FFF2-40B4-BE49-F238E27FC236}">
                  <a16:creationId xmlns:a16="http://schemas.microsoft.com/office/drawing/2014/main" id="{A68926DB-EC77-4FAF-8387-81160673330E}"/>
                </a:ext>
              </a:extLst>
            </p:cNvPr>
            <p:cNvSpPr/>
            <p:nvPr/>
          </p:nvSpPr>
          <p:spPr>
            <a:xfrm>
              <a:off x="4963832" y="5489106"/>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Oval 44">
              <a:extLst>
                <a:ext uri="{FF2B5EF4-FFF2-40B4-BE49-F238E27FC236}">
                  <a16:creationId xmlns:a16="http://schemas.microsoft.com/office/drawing/2014/main" id="{21DDF9FD-DCA9-4F7E-9E84-90C4E26D8618}"/>
                </a:ext>
              </a:extLst>
            </p:cNvPr>
            <p:cNvSpPr/>
            <p:nvPr/>
          </p:nvSpPr>
          <p:spPr>
            <a:xfrm>
              <a:off x="5408102" y="5489106"/>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6" name="Straight Arrow Connector 45">
              <a:extLst>
                <a:ext uri="{FF2B5EF4-FFF2-40B4-BE49-F238E27FC236}">
                  <a16:creationId xmlns:a16="http://schemas.microsoft.com/office/drawing/2014/main" id="{45A1FA9B-4B89-4B97-94B0-7BC340E2F4F0}"/>
                </a:ext>
              </a:extLst>
            </p:cNvPr>
            <p:cNvCxnSpPr/>
            <p:nvPr/>
          </p:nvCxnSpPr>
          <p:spPr>
            <a:xfrm>
              <a:off x="5343970" y="4888148"/>
              <a:ext cx="276353" cy="165286"/>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3ED6BEC-FDE7-441B-87F8-87C0EBBA45B7}"/>
                </a:ext>
              </a:extLst>
            </p:cNvPr>
            <p:cNvCxnSpPr/>
            <p:nvPr/>
          </p:nvCxnSpPr>
          <p:spPr>
            <a:xfrm flipH="1">
              <a:off x="4936723" y="4888148"/>
              <a:ext cx="276353" cy="165286"/>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8A4093E-82E2-4F9D-BFCA-FAD5164F088C}"/>
                </a:ext>
              </a:extLst>
            </p:cNvPr>
            <p:cNvCxnSpPr/>
            <p:nvPr/>
          </p:nvCxnSpPr>
          <p:spPr>
            <a:xfrm flipH="1">
              <a:off x="5056388" y="4915257"/>
              <a:ext cx="222135" cy="573850"/>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80A2A72-AC93-4999-B7B0-0EAE4909DB6A}"/>
                </a:ext>
              </a:extLst>
            </p:cNvPr>
            <p:cNvCxnSpPr/>
            <p:nvPr/>
          </p:nvCxnSpPr>
          <p:spPr>
            <a:xfrm>
              <a:off x="5278523" y="4915257"/>
              <a:ext cx="222135" cy="573850"/>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5257391-6E72-499A-94F0-49CEE4E82BF3}"/>
                </a:ext>
              </a:extLst>
            </p:cNvPr>
            <p:cNvCxnSpPr/>
            <p:nvPr/>
          </p:nvCxnSpPr>
          <p:spPr>
            <a:xfrm>
              <a:off x="4871275" y="5211437"/>
              <a:ext cx="119665" cy="304778"/>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98374CB-906D-4DEC-8A6D-CD13264682A5}"/>
                </a:ext>
              </a:extLst>
            </p:cNvPr>
            <p:cNvCxnSpPr/>
            <p:nvPr/>
          </p:nvCxnSpPr>
          <p:spPr>
            <a:xfrm flipH="1">
              <a:off x="5566105" y="5211437"/>
              <a:ext cx="119665" cy="304778"/>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00E0B43-702D-473C-A222-4F2C370067D6}"/>
                </a:ext>
              </a:extLst>
            </p:cNvPr>
            <p:cNvCxnSpPr/>
            <p:nvPr/>
          </p:nvCxnSpPr>
          <p:spPr>
            <a:xfrm>
              <a:off x="4963832" y="5118881"/>
              <a:ext cx="629383" cy="0"/>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A074040-3AAD-4D3B-8CA7-AA0F6FD9E0B4}"/>
                </a:ext>
              </a:extLst>
            </p:cNvPr>
            <p:cNvCxnSpPr/>
            <p:nvPr/>
          </p:nvCxnSpPr>
          <p:spPr>
            <a:xfrm>
              <a:off x="4963832" y="5118881"/>
              <a:ext cx="471379" cy="397335"/>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928CDD7-B129-4938-B5C2-75A1DA7C7B1D}"/>
                </a:ext>
              </a:extLst>
            </p:cNvPr>
            <p:cNvCxnSpPr/>
            <p:nvPr/>
          </p:nvCxnSpPr>
          <p:spPr>
            <a:xfrm flipH="1">
              <a:off x="5121835" y="5184328"/>
              <a:ext cx="498488" cy="331887"/>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DD5F5F7-BB90-45CB-A8F2-2C3F8E72DC27}"/>
                </a:ext>
              </a:extLst>
            </p:cNvPr>
            <p:cNvCxnSpPr/>
            <p:nvPr/>
          </p:nvCxnSpPr>
          <p:spPr>
            <a:xfrm>
              <a:off x="5148944" y="5581663"/>
              <a:ext cx="259158" cy="0"/>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778719" y="4715507"/>
              <a:ext cx="1026591" cy="95871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7" name="TextBox 56"/>
                <p:cNvSpPr txBox="1"/>
                <p:nvPr/>
              </p:nvSpPr>
              <p:spPr>
                <a:xfrm>
                  <a:off x="4992961" y="4360811"/>
                  <a:ext cx="680123"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solidFill>
                                <a:latin typeface="Cambria Math" panose="02040503050406030204" pitchFamily="18" charset="0"/>
                              </a:rPr>
                            </m:ctrlPr>
                          </m:sSubPr>
                          <m:e>
                            <m:r>
                              <a:rPr lang="en-US" b="0" i="1" smtClean="0">
                                <a:solidFill>
                                  <a:schemeClr val="bg2"/>
                                </a:solidFill>
                                <a:latin typeface="Cambria Math" charset="0"/>
                              </a:rPr>
                              <m:t>𝒯</m:t>
                            </m:r>
                          </m:e>
                          <m:sub>
                            <m:r>
                              <a:rPr lang="en-US" b="0" i="1" smtClean="0">
                                <a:solidFill>
                                  <a:schemeClr val="bg2"/>
                                </a:solidFill>
                                <a:latin typeface="Cambria Math" charset="0"/>
                              </a:rPr>
                              <m:t>𝑡𝑒𝑠𝑡</m:t>
                            </m:r>
                          </m:sub>
                        </m:sSub>
                      </m:oMath>
                    </m:oMathPara>
                  </a14:m>
                  <a:endParaRPr lang="en-US" dirty="0">
                    <a:solidFill>
                      <a:schemeClr val="bg2"/>
                    </a:solidFill>
                    <a:latin typeface="Times" pitchFamily="2"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992961" y="4360811"/>
                  <a:ext cx="680123" cy="369332"/>
                </a:xfrm>
                <a:prstGeom prst="rect">
                  <a:avLst/>
                </a:prstGeom>
                <a:blipFill rotWithShape="0">
                  <a:blip r:embed="rId7"/>
                  <a:stretch>
                    <a:fillRect/>
                  </a:stretch>
                </a:blipFill>
                <a:ln>
                  <a:noFill/>
                </a:ln>
              </p:spPr>
              <p:txBody>
                <a:bodyPr/>
                <a:lstStyle/>
                <a:p>
                  <a:r>
                    <a:rPr lang="en-US">
                      <a:noFill/>
                    </a:rPr>
                    <a:t> </a:t>
                  </a:r>
                </a:p>
              </p:txBody>
            </p:sp>
          </mc:Fallback>
        </mc:AlternateContent>
      </p:grpSp>
      <p:sp>
        <p:nvSpPr>
          <p:cNvPr id="38" name="Rounded Rectangle 37"/>
          <p:cNvSpPr/>
          <p:nvPr/>
        </p:nvSpPr>
        <p:spPr>
          <a:xfrm>
            <a:off x="1981200" y="4758281"/>
            <a:ext cx="5339646" cy="153618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9" name="TextBox 38"/>
          <p:cNvSpPr txBox="1"/>
          <p:nvPr/>
        </p:nvSpPr>
        <p:spPr>
          <a:xfrm>
            <a:off x="5643558" y="5788540"/>
            <a:ext cx="1457579" cy="369332"/>
          </a:xfrm>
          <a:prstGeom prst="rect">
            <a:avLst/>
          </a:prstGeom>
          <a:solidFill>
            <a:schemeClr val="tx1">
              <a:lumMod val="65000"/>
            </a:schemeClr>
          </a:solidFill>
          <a:ln>
            <a:noFill/>
          </a:ln>
        </p:spPr>
        <p:txBody>
          <a:bodyPr wrap="none" rtlCol="0">
            <a:spAutoFit/>
          </a:bodyPr>
          <a:lstStyle/>
          <a:p>
            <a:r>
              <a:rPr lang="en-US" dirty="0">
                <a:latin typeface="Times" pitchFamily="2" charset="0"/>
              </a:rPr>
              <a:t>Testing Phase</a:t>
            </a:r>
          </a:p>
        </p:txBody>
      </p:sp>
      <p:grpSp>
        <p:nvGrpSpPr>
          <p:cNvPr id="6" name="Group 5">
            <a:extLst>
              <a:ext uri="{FF2B5EF4-FFF2-40B4-BE49-F238E27FC236}">
                <a16:creationId xmlns:a16="http://schemas.microsoft.com/office/drawing/2014/main" id="{234A66C0-CCEC-2746-9E7C-B17EA18B3140}"/>
              </a:ext>
            </a:extLst>
          </p:cNvPr>
          <p:cNvGrpSpPr/>
          <p:nvPr/>
        </p:nvGrpSpPr>
        <p:grpSpPr>
          <a:xfrm>
            <a:off x="3231927" y="4114801"/>
            <a:ext cx="2869591" cy="1603934"/>
            <a:chOff x="3460527" y="4114801"/>
            <a:chExt cx="2869591" cy="1603934"/>
          </a:xfrm>
        </p:grpSpPr>
        <p:sp>
          <p:nvSpPr>
            <p:cNvPr id="37" name="Bent-Up Arrow 36"/>
            <p:cNvSpPr/>
            <p:nvPr/>
          </p:nvSpPr>
          <p:spPr>
            <a:xfrm rot="16200000" flipH="1" flipV="1">
              <a:off x="3116521" y="4458807"/>
              <a:ext cx="1603934" cy="915921"/>
            </a:xfrm>
            <a:prstGeom prst="bentUpArrow">
              <a:avLst>
                <a:gd name="adj1" fmla="val 20041"/>
                <a:gd name="adj2" fmla="val 20982"/>
                <a:gd name="adj3" fmla="val 25273"/>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Bent-Up Arrow 39"/>
            <p:cNvSpPr/>
            <p:nvPr/>
          </p:nvSpPr>
          <p:spPr>
            <a:xfrm rot="5400000" flipV="1">
              <a:off x="5070191" y="4458807"/>
              <a:ext cx="1603934" cy="915921"/>
            </a:xfrm>
            <a:prstGeom prst="bentUpArrow">
              <a:avLst>
                <a:gd name="adj1" fmla="val 20041"/>
                <a:gd name="adj2" fmla="val 20982"/>
                <a:gd name="adj3" fmla="val 25273"/>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4">
            <a:extLst>
              <a:ext uri="{FF2B5EF4-FFF2-40B4-BE49-F238E27FC236}">
                <a16:creationId xmlns:a16="http://schemas.microsoft.com/office/drawing/2014/main" id="{83896762-4732-8C42-B6FA-D36812F47DC9}"/>
              </a:ext>
            </a:extLst>
          </p:cNvPr>
          <p:cNvGrpSpPr/>
          <p:nvPr/>
        </p:nvGrpSpPr>
        <p:grpSpPr>
          <a:xfrm>
            <a:off x="2301533" y="2355711"/>
            <a:ext cx="4702963" cy="1632488"/>
            <a:chOff x="2530133" y="2355711"/>
            <a:chExt cx="4702963" cy="1632488"/>
          </a:xfrm>
        </p:grpSpPr>
        <p:sp>
          <p:nvSpPr>
            <p:cNvPr id="15" name="Rectangle 14"/>
            <p:cNvSpPr/>
            <p:nvPr/>
          </p:nvSpPr>
          <p:spPr>
            <a:xfrm>
              <a:off x="4947096" y="2652231"/>
              <a:ext cx="2286000" cy="13359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2530133" y="2652231"/>
              <a:ext cx="2286000" cy="13359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16"/>
            <p:cNvGrpSpPr/>
            <p:nvPr/>
          </p:nvGrpSpPr>
          <p:grpSpPr>
            <a:xfrm>
              <a:off x="2618926" y="2927844"/>
              <a:ext cx="1026591" cy="958712"/>
              <a:chOff x="3299081" y="2198810"/>
              <a:chExt cx="1026591" cy="958712"/>
            </a:xfrm>
          </p:grpSpPr>
          <p:grpSp>
            <p:nvGrpSpPr>
              <p:cNvPr id="108" name="Group 107"/>
              <p:cNvGrpSpPr/>
              <p:nvPr/>
            </p:nvGrpSpPr>
            <p:grpSpPr>
              <a:xfrm>
                <a:off x="3299081" y="2213447"/>
                <a:ext cx="999609" cy="944075"/>
                <a:chOff x="2226911" y="1490958"/>
                <a:chExt cx="999609" cy="944075"/>
              </a:xfrm>
            </p:grpSpPr>
            <p:sp>
              <p:nvSpPr>
                <p:cNvPr id="110" name="Oval 109">
                  <a:extLst>
                    <a:ext uri="{FF2B5EF4-FFF2-40B4-BE49-F238E27FC236}">
                      <a16:creationId xmlns:a16="http://schemas.microsoft.com/office/drawing/2014/main" id="{02A9185F-17CD-430F-B765-DD03EB939117}"/>
                    </a:ext>
                  </a:extLst>
                </p:cNvPr>
                <p:cNvSpPr/>
                <p:nvPr/>
              </p:nvSpPr>
              <p:spPr>
                <a:xfrm>
                  <a:off x="2634159" y="1490958"/>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Oval 110">
                  <a:extLst>
                    <a:ext uri="{FF2B5EF4-FFF2-40B4-BE49-F238E27FC236}">
                      <a16:creationId xmlns:a16="http://schemas.microsoft.com/office/drawing/2014/main" id="{67183840-CA5E-41AC-8BA4-676FBC67C282}"/>
                    </a:ext>
                  </a:extLst>
                </p:cNvPr>
                <p:cNvSpPr/>
                <p:nvPr/>
              </p:nvSpPr>
              <p:spPr>
                <a:xfrm>
                  <a:off x="2226911" y="1787138"/>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Oval 111">
                  <a:extLst>
                    <a:ext uri="{FF2B5EF4-FFF2-40B4-BE49-F238E27FC236}">
                      <a16:creationId xmlns:a16="http://schemas.microsoft.com/office/drawing/2014/main" id="{A207EA9E-2A7E-4CA2-B13A-7956BC73097B}"/>
                    </a:ext>
                  </a:extLst>
                </p:cNvPr>
                <p:cNvSpPr/>
                <p:nvPr/>
              </p:nvSpPr>
              <p:spPr>
                <a:xfrm>
                  <a:off x="3041407" y="1787138"/>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Oval 112">
                  <a:extLst>
                    <a:ext uri="{FF2B5EF4-FFF2-40B4-BE49-F238E27FC236}">
                      <a16:creationId xmlns:a16="http://schemas.microsoft.com/office/drawing/2014/main" id="{A68926DB-EC77-4FAF-8387-81160673330E}"/>
                    </a:ext>
                  </a:extLst>
                </p:cNvPr>
                <p:cNvSpPr/>
                <p:nvPr/>
              </p:nvSpPr>
              <p:spPr>
                <a:xfrm>
                  <a:off x="2412024" y="2249920"/>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Oval 113">
                  <a:extLst>
                    <a:ext uri="{FF2B5EF4-FFF2-40B4-BE49-F238E27FC236}">
                      <a16:creationId xmlns:a16="http://schemas.microsoft.com/office/drawing/2014/main" id="{21DDF9FD-DCA9-4F7E-9E84-90C4E26D8618}"/>
                    </a:ext>
                  </a:extLst>
                </p:cNvPr>
                <p:cNvSpPr/>
                <p:nvPr/>
              </p:nvSpPr>
              <p:spPr>
                <a:xfrm>
                  <a:off x="2856294" y="2249920"/>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5" name="Straight Arrow Connector 114">
                  <a:extLst>
                    <a:ext uri="{FF2B5EF4-FFF2-40B4-BE49-F238E27FC236}">
                      <a16:creationId xmlns:a16="http://schemas.microsoft.com/office/drawing/2014/main" id="{45A1FA9B-4B89-4B97-94B0-7BC340E2F4F0}"/>
                    </a:ext>
                  </a:extLst>
                </p:cNvPr>
                <p:cNvCxnSpPr/>
                <p:nvPr/>
              </p:nvCxnSpPr>
              <p:spPr>
                <a:xfrm>
                  <a:off x="2792162" y="1648962"/>
                  <a:ext cx="276353" cy="165286"/>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23ED6BEC-FDE7-441B-87F8-87C0EBBA45B7}"/>
                    </a:ext>
                  </a:extLst>
                </p:cNvPr>
                <p:cNvCxnSpPr/>
                <p:nvPr/>
              </p:nvCxnSpPr>
              <p:spPr>
                <a:xfrm flipH="1">
                  <a:off x="2384915" y="1648962"/>
                  <a:ext cx="276353" cy="165286"/>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F8A4093E-82E2-4F9D-BFCA-FAD5164F088C}"/>
                    </a:ext>
                  </a:extLst>
                </p:cNvPr>
                <p:cNvCxnSpPr/>
                <p:nvPr/>
              </p:nvCxnSpPr>
              <p:spPr>
                <a:xfrm flipH="1">
                  <a:off x="2504580" y="1676071"/>
                  <a:ext cx="222135" cy="573850"/>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D80A2A72-AC93-4999-B7B0-0EAE4909DB6A}"/>
                    </a:ext>
                  </a:extLst>
                </p:cNvPr>
                <p:cNvCxnSpPr/>
                <p:nvPr/>
              </p:nvCxnSpPr>
              <p:spPr>
                <a:xfrm>
                  <a:off x="2726715" y="1676071"/>
                  <a:ext cx="222135" cy="573850"/>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95257391-6E72-499A-94F0-49CEE4E82BF3}"/>
                    </a:ext>
                  </a:extLst>
                </p:cNvPr>
                <p:cNvCxnSpPr/>
                <p:nvPr/>
              </p:nvCxnSpPr>
              <p:spPr>
                <a:xfrm>
                  <a:off x="2319467" y="1972251"/>
                  <a:ext cx="119665" cy="304778"/>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A98374CB-906D-4DEC-8A6D-CD13264682A5}"/>
                    </a:ext>
                  </a:extLst>
                </p:cNvPr>
                <p:cNvCxnSpPr/>
                <p:nvPr/>
              </p:nvCxnSpPr>
              <p:spPr>
                <a:xfrm flipH="1">
                  <a:off x="3014297" y="1972251"/>
                  <a:ext cx="119665" cy="304778"/>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100E0B43-702D-473C-A222-4F2C370067D6}"/>
                    </a:ext>
                  </a:extLst>
                </p:cNvPr>
                <p:cNvCxnSpPr/>
                <p:nvPr/>
              </p:nvCxnSpPr>
              <p:spPr>
                <a:xfrm>
                  <a:off x="2412024" y="1879695"/>
                  <a:ext cx="629383" cy="0"/>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CA074040-3AAD-4D3B-8CA7-AA0F6FD9E0B4}"/>
                    </a:ext>
                  </a:extLst>
                </p:cNvPr>
                <p:cNvCxnSpPr/>
                <p:nvPr/>
              </p:nvCxnSpPr>
              <p:spPr>
                <a:xfrm>
                  <a:off x="2412024" y="1879695"/>
                  <a:ext cx="471379" cy="397335"/>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5928CDD7-B129-4938-B5C2-75A1DA7C7B1D}"/>
                    </a:ext>
                  </a:extLst>
                </p:cNvPr>
                <p:cNvCxnSpPr/>
                <p:nvPr/>
              </p:nvCxnSpPr>
              <p:spPr>
                <a:xfrm flipH="1">
                  <a:off x="2570027" y="1945142"/>
                  <a:ext cx="498488" cy="331887"/>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7DD5F5F7-BB90-45CB-A8F2-2C3F8E72DC27}"/>
                    </a:ext>
                  </a:extLst>
                </p:cNvPr>
                <p:cNvCxnSpPr/>
                <p:nvPr/>
              </p:nvCxnSpPr>
              <p:spPr>
                <a:xfrm>
                  <a:off x="2597136" y="2342477"/>
                  <a:ext cx="259158" cy="0"/>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109" name="Rectangle 108"/>
              <p:cNvSpPr/>
              <p:nvPr/>
            </p:nvSpPr>
            <p:spPr>
              <a:xfrm>
                <a:off x="3299081" y="2198810"/>
                <a:ext cx="1026591" cy="9587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7"/>
            <p:cNvGrpSpPr/>
            <p:nvPr/>
          </p:nvGrpSpPr>
          <p:grpSpPr>
            <a:xfrm>
              <a:off x="3713734" y="2927844"/>
              <a:ext cx="1026591" cy="958712"/>
              <a:chOff x="4619667" y="3734099"/>
              <a:chExt cx="1026591" cy="958712"/>
            </a:xfrm>
          </p:grpSpPr>
          <p:grpSp>
            <p:nvGrpSpPr>
              <p:cNvPr id="101" name="Group 100"/>
              <p:cNvGrpSpPr/>
              <p:nvPr/>
            </p:nvGrpSpPr>
            <p:grpSpPr>
              <a:xfrm>
                <a:off x="4626938" y="3748736"/>
                <a:ext cx="999609" cy="944075"/>
                <a:chOff x="3498049" y="1490958"/>
                <a:chExt cx="999609" cy="944075"/>
              </a:xfrm>
            </p:grpSpPr>
            <p:sp>
              <p:nvSpPr>
                <p:cNvPr id="103" name="Oval 102">
                  <a:extLst>
                    <a:ext uri="{FF2B5EF4-FFF2-40B4-BE49-F238E27FC236}">
                      <a16:creationId xmlns:a16="http://schemas.microsoft.com/office/drawing/2014/main" id="{02A9185F-17CD-430F-B765-DD03EB939117}"/>
                    </a:ext>
                  </a:extLst>
                </p:cNvPr>
                <p:cNvSpPr/>
                <p:nvPr/>
              </p:nvSpPr>
              <p:spPr>
                <a:xfrm>
                  <a:off x="3905297" y="1490958"/>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Oval 103">
                  <a:extLst>
                    <a:ext uri="{FF2B5EF4-FFF2-40B4-BE49-F238E27FC236}">
                      <a16:creationId xmlns:a16="http://schemas.microsoft.com/office/drawing/2014/main" id="{67183840-CA5E-41AC-8BA4-676FBC67C282}"/>
                    </a:ext>
                  </a:extLst>
                </p:cNvPr>
                <p:cNvSpPr/>
                <p:nvPr/>
              </p:nvSpPr>
              <p:spPr>
                <a:xfrm>
                  <a:off x="3498049" y="1787138"/>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Oval 104">
                  <a:extLst>
                    <a:ext uri="{FF2B5EF4-FFF2-40B4-BE49-F238E27FC236}">
                      <a16:creationId xmlns:a16="http://schemas.microsoft.com/office/drawing/2014/main" id="{A207EA9E-2A7E-4CA2-B13A-7956BC73097B}"/>
                    </a:ext>
                  </a:extLst>
                </p:cNvPr>
                <p:cNvSpPr/>
                <p:nvPr/>
              </p:nvSpPr>
              <p:spPr>
                <a:xfrm>
                  <a:off x="4312545" y="1787138"/>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Oval 105">
                  <a:extLst>
                    <a:ext uri="{FF2B5EF4-FFF2-40B4-BE49-F238E27FC236}">
                      <a16:creationId xmlns:a16="http://schemas.microsoft.com/office/drawing/2014/main" id="{A68926DB-EC77-4FAF-8387-81160673330E}"/>
                    </a:ext>
                  </a:extLst>
                </p:cNvPr>
                <p:cNvSpPr/>
                <p:nvPr/>
              </p:nvSpPr>
              <p:spPr>
                <a:xfrm>
                  <a:off x="3683162" y="2249920"/>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Oval 106">
                  <a:extLst>
                    <a:ext uri="{FF2B5EF4-FFF2-40B4-BE49-F238E27FC236}">
                      <a16:creationId xmlns:a16="http://schemas.microsoft.com/office/drawing/2014/main" id="{21DDF9FD-DCA9-4F7E-9E84-90C4E26D8618}"/>
                    </a:ext>
                  </a:extLst>
                </p:cNvPr>
                <p:cNvSpPr/>
                <p:nvPr/>
              </p:nvSpPr>
              <p:spPr>
                <a:xfrm>
                  <a:off x="4127432" y="2249920"/>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2" name="Rectangle 101"/>
              <p:cNvSpPr/>
              <p:nvPr/>
            </p:nvSpPr>
            <p:spPr>
              <a:xfrm>
                <a:off x="4619667" y="3734099"/>
                <a:ext cx="1026591" cy="9587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8"/>
            <p:cNvGrpSpPr/>
            <p:nvPr/>
          </p:nvGrpSpPr>
          <p:grpSpPr>
            <a:xfrm>
              <a:off x="5045727" y="2927844"/>
              <a:ext cx="1026591" cy="958712"/>
              <a:chOff x="5951660" y="3474452"/>
              <a:chExt cx="1026591" cy="958712"/>
            </a:xfrm>
          </p:grpSpPr>
          <p:cxnSp>
            <p:nvCxnSpPr>
              <p:cNvPr id="88" name="Straight Arrow Connector 87">
                <a:extLst>
                  <a:ext uri="{FF2B5EF4-FFF2-40B4-BE49-F238E27FC236}">
                    <a16:creationId xmlns:a16="http://schemas.microsoft.com/office/drawing/2014/main" id="{6811DF0B-84E5-1342-9EFD-307D206E224B}"/>
                  </a:ext>
                </a:extLst>
              </p:cNvPr>
              <p:cNvCxnSpPr/>
              <p:nvPr/>
            </p:nvCxnSpPr>
            <p:spPr>
              <a:xfrm flipH="1">
                <a:off x="6731847" y="3980529"/>
                <a:ext cx="119665" cy="304778"/>
              </a:xfrm>
              <a:prstGeom prst="straightConnector1">
                <a:avLst/>
              </a:prstGeom>
              <a:solidFill>
                <a:srgbClr val="002060"/>
              </a:solid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5951660" y="3474452"/>
                <a:ext cx="1026591" cy="958712"/>
                <a:chOff x="5951660" y="3734099"/>
                <a:chExt cx="1026591" cy="958712"/>
              </a:xfrm>
            </p:grpSpPr>
            <p:grpSp>
              <p:nvGrpSpPr>
                <p:cNvPr id="90" name="Group 89">
                  <a:extLst>
                    <a:ext uri="{FF2B5EF4-FFF2-40B4-BE49-F238E27FC236}">
                      <a16:creationId xmlns:a16="http://schemas.microsoft.com/office/drawing/2014/main" id="{8BE54C6C-6981-4B81-9F8F-C21AE2C33F97}"/>
                    </a:ext>
                  </a:extLst>
                </p:cNvPr>
                <p:cNvGrpSpPr/>
                <p:nvPr/>
              </p:nvGrpSpPr>
              <p:grpSpPr>
                <a:xfrm>
                  <a:off x="5968863" y="3748736"/>
                  <a:ext cx="999608" cy="944075"/>
                  <a:chOff x="762000" y="4648200"/>
                  <a:chExt cx="2057400" cy="1943100"/>
                </a:xfrm>
                <a:solidFill>
                  <a:srgbClr val="FF0000"/>
                </a:solidFill>
              </p:grpSpPr>
              <p:sp>
                <p:nvSpPr>
                  <p:cNvPr id="92" name="Oval 91">
                    <a:extLst>
                      <a:ext uri="{FF2B5EF4-FFF2-40B4-BE49-F238E27FC236}">
                        <a16:creationId xmlns:a16="http://schemas.microsoft.com/office/drawing/2014/main" id="{D25A5BC8-2F39-483F-9C54-C5797253DF53}"/>
                      </a:ext>
                    </a:extLst>
                  </p:cNvPr>
                  <p:cNvSpPr/>
                  <p:nvPr/>
                </p:nvSpPr>
                <p:spPr>
                  <a:xfrm>
                    <a:off x="1600200" y="46482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Oval 92">
                    <a:extLst>
                      <a:ext uri="{FF2B5EF4-FFF2-40B4-BE49-F238E27FC236}">
                        <a16:creationId xmlns:a16="http://schemas.microsoft.com/office/drawing/2014/main" id="{379DC205-3F09-4511-820D-415EE3B1851D}"/>
                      </a:ext>
                    </a:extLst>
                  </p:cNvPr>
                  <p:cNvSpPr/>
                  <p:nvPr/>
                </p:nvSpPr>
                <p:spPr>
                  <a:xfrm>
                    <a:off x="762000" y="52578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Oval 93">
                    <a:extLst>
                      <a:ext uri="{FF2B5EF4-FFF2-40B4-BE49-F238E27FC236}">
                        <a16:creationId xmlns:a16="http://schemas.microsoft.com/office/drawing/2014/main" id="{0038798E-5C7B-42B4-903E-17CE0F788967}"/>
                      </a:ext>
                    </a:extLst>
                  </p:cNvPr>
                  <p:cNvSpPr/>
                  <p:nvPr/>
                </p:nvSpPr>
                <p:spPr>
                  <a:xfrm>
                    <a:off x="2438400" y="52578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Oval 94">
                    <a:extLst>
                      <a:ext uri="{FF2B5EF4-FFF2-40B4-BE49-F238E27FC236}">
                        <a16:creationId xmlns:a16="http://schemas.microsoft.com/office/drawing/2014/main" id="{37064CCC-35FB-4514-826D-231F95B6BA05}"/>
                      </a:ext>
                    </a:extLst>
                  </p:cNvPr>
                  <p:cNvSpPr/>
                  <p:nvPr/>
                </p:nvSpPr>
                <p:spPr>
                  <a:xfrm>
                    <a:off x="1143000" y="62103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Oval 95">
                    <a:extLst>
                      <a:ext uri="{FF2B5EF4-FFF2-40B4-BE49-F238E27FC236}">
                        <a16:creationId xmlns:a16="http://schemas.microsoft.com/office/drawing/2014/main" id="{426FEC5B-EE24-491D-BBF7-D3A8216522A6}"/>
                      </a:ext>
                    </a:extLst>
                  </p:cNvPr>
                  <p:cNvSpPr/>
                  <p:nvPr/>
                </p:nvSpPr>
                <p:spPr>
                  <a:xfrm>
                    <a:off x="2057400" y="62103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7" name="Straight Arrow Connector 96">
                    <a:extLst>
                      <a:ext uri="{FF2B5EF4-FFF2-40B4-BE49-F238E27FC236}">
                        <a16:creationId xmlns:a16="http://schemas.microsoft.com/office/drawing/2014/main" id="{923F6EA9-872C-444F-ADE5-4FC5C2491BDE}"/>
                      </a:ext>
                    </a:extLst>
                  </p:cNvPr>
                  <p:cNvCxnSpPr/>
                  <p:nvPr/>
                </p:nvCxnSpPr>
                <p:spPr>
                  <a:xfrm>
                    <a:off x="1925404" y="4973404"/>
                    <a:ext cx="568792" cy="340192"/>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C47B41FF-CE2A-4183-A6CB-7EB310CFC618}"/>
                      </a:ext>
                    </a:extLst>
                  </p:cNvPr>
                  <p:cNvCxnSpPr/>
                  <p:nvPr/>
                </p:nvCxnSpPr>
                <p:spPr>
                  <a:xfrm>
                    <a:off x="1790700" y="5029200"/>
                    <a:ext cx="457200" cy="1181100"/>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56B4B8DF-6B8A-4E6F-94C7-4B1FA997B994}"/>
                      </a:ext>
                    </a:extLst>
                  </p:cNvPr>
                  <p:cNvCxnSpPr/>
                  <p:nvPr/>
                </p:nvCxnSpPr>
                <p:spPr>
                  <a:xfrm>
                    <a:off x="952500" y="5638800"/>
                    <a:ext cx="246296" cy="627296"/>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33DD37DD-6AD4-4B8A-B620-4B752A49B91A}"/>
                      </a:ext>
                    </a:extLst>
                  </p:cNvPr>
                  <p:cNvCxnSpPr/>
                  <p:nvPr/>
                </p:nvCxnSpPr>
                <p:spPr>
                  <a:xfrm>
                    <a:off x="1143000" y="5448300"/>
                    <a:ext cx="970196" cy="817796"/>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1" name="Rectangle 90"/>
                <p:cNvSpPr/>
                <p:nvPr/>
              </p:nvSpPr>
              <p:spPr>
                <a:xfrm>
                  <a:off x="5951660" y="3734099"/>
                  <a:ext cx="1026591" cy="9587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 name="Group 19"/>
            <p:cNvGrpSpPr/>
            <p:nvPr/>
          </p:nvGrpSpPr>
          <p:grpSpPr>
            <a:xfrm>
              <a:off x="6140757" y="2927844"/>
              <a:ext cx="1026591" cy="958712"/>
              <a:chOff x="7046690" y="3734099"/>
              <a:chExt cx="1026591" cy="958712"/>
            </a:xfrm>
          </p:grpSpPr>
          <p:grpSp>
            <p:nvGrpSpPr>
              <p:cNvPr id="75" name="Group 74"/>
              <p:cNvGrpSpPr/>
              <p:nvPr/>
            </p:nvGrpSpPr>
            <p:grpSpPr>
              <a:xfrm>
                <a:off x="7060183" y="3748736"/>
                <a:ext cx="999608" cy="944075"/>
                <a:chOff x="6181899" y="1490958"/>
                <a:chExt cx="999608" cy="944075"/>
              </a:xfrm>
            </p:grpSpPr>
            <p:cxnSp>
              <p:nvCxnSpPr>
                <p:cNvPr id="77" name="Straight Arrow Connector 76">
                  <a:extLst>
                    <a:ext uri="{FF2B5EF4-FFF2-40B4-BE49-F238E27FC236}">
                      <a16:creationId xmlns:a16="http://schemas.microsoft.com/office/drawing/2014/main" id="{3A02BEAB-59FF-9A44-8D7A-2D878506FEB7}"/>
                    </a:ext>
                  </a:extLst>
                </p:cNvPr>
                <p:cNvCxnSpPr/>
                <p:nvPr/>
              </p:nvCxnSpPr>
              <p:spPr>
                <a:xfrm flipH="1">
                  <a:off x="6949978" y="1972251"/>
                  <a:ext cx="119665" cy="304778"/>
                </a:xfrm>
                <a:prstGeom prst="straightConnector1">
                  <a:avLst/>
                </a:prstGeom>
                <a:solidFill>
                  <a:srgbClr val="002060"/>
                </a:solid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8BE54C6C-6981-4B81-9F8F-C21AE2C33F97}"/>
                    </a:ext>
                  </a:extLst>
                </p:cNvPr>
                <p:cNvGrpSpPr/>
                <p:nvPr/>
              </p:nvGrpSpPr>
              <p:grpSpPr>
                <a:xfrm>
                  <a:off x="6181899" y="1490958"/>
                  <a:ext cx="999608" cy="944075"/>
                  <a:chOff x="762000" y="4648200"/>
                  <a:chExt cx="2057400" cy="1943100"/>
                </a:xfrm>
                <a:solidFill>
                  <a:srgbClr val="FF0000"/>
                </a:solidFill>
              </p:grpSpPr>
              <p:sp>
                <p:nvSpPr>
                  <p:cNvPr id="81" name="Oval 80">
                    <a:extLst>
                      <a:ext uri="{FF2B5EF4-FFF2-40B4-BE49-F238E27FC236}">
                        <a16:creationId xmlns:a16="http://schemas.microsoft.com/office/drawing/2014/main" id="{D25A5BC8-2F39-483F-9C54-C5797253DF53}"/>
                      </a:ext>
                    </a:extLst>
                  </p:cNvPr>
                  <p:cNvSpPr/>
                  <p:nvPr/>
                </p:nvSpPr>
                <p:spPr>
                  <a:xfrm>
                    <a:off x="1600200" y="46482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Oval 81">
                    <a:extLst>
                      <a:ext uri="{FF2B5EF4-FFF2-40B4-BE49-F238E27FC236}">
                        <a16:creationId xmlns:a16="http://schemas.microsoft.com/office/drawing/2014/main" id="{379DC205-3F09-4511-820D-415EE3B1851D}"/>
                      </a:ext>
                    </a:extLst>
                  </p:cNvPr>
                  <p:cNvSpPr/>
                  <p:nvPr/>
                </p:nvSpPr>
                <p:spPr>
                  <a:xfrm>
                    <a:off x="762000" y="52578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Oval 82">
                    <a:extLst>
                      <a:ext uri="{FF2B5EF4-FFF2-40B4-BE49-F238E27FC236}">
                        <a16:creationId xmlns:a16="http://schemas.microsoft.com/office/drawing/2014/main" id="{0038798E-5C7B-42B4-903E-17CE0F788967}"/>
                      </a:ext>
                    </a:extLst>
                  </p:cNvPr>
                  <p:cNvSpPr/>
                  <p:nvPr/>
                </p:nvSpPr>
                <p:spPr>
                  <a:xfrm>
                    <a:off x="2438400" y="52578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Oval 83">
                    <a:extLst>
                      <a:ext uri="{FF2B5EF4-FFF2-40B4-BE49-F238E27FC236}">
                        <a16:creationId xmlns:a16="http://schemas.microsoft.com/office/drawing/2014/main" id="{37064CCC-35FB-4514-826D-231F95B6BA05}"/>
                      </a:ext>
                    </a:extLst>
                  </p:cNvPr>
                  <p:cNvSpPr/>
                  <p:nvPr/>
                </p:nvSpPr>
                <p:spPr>
                  <a:xfrm>
                    <a:off x="1143000" y="62103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Oval 84">
                    <a:extLst>
                      <a:ext uri="{FF2B5EF4-FFF2-40B4-BE49-F238E27FC236}">
                        <a16:creationId xmlns:a16="http://schemas.microsoft.com/office/drawing/2014/main" id="{426FEC5B-EE24-491D-BBF7-D3A8216522A6}"/>
                      </a:ext>
                    </a:extLst>
                  </p:cNvPr>
                  <p:cNvSpPr/>
                  <p:nvPr/>
                </p:nvSpPr>
                <p:spPr>
                  <a:xfrm>
                    <a:off x="2057400" y="62103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6" name="Straight Arrow Connector 85">
                    <a:extLst>
                      <a:ext uri="{FF2B5EF4-FFF2-40B4-BE49-F238E27FC236}">
                        <a16:creationId xmlns:a16="http://schemas.microsoft.com/office/drawing/2014/main" id="{C47B41FF-CE2A-4183-A6CB-7EB310CFC618}"/>
                      </a:ext>
                    </a:extLst>
                  </p:cNvPr>
                  <p:cNvCxnSpPr/>
                  <p:nvPr/>
                </p:nvCxnSpPr>
                <p:spPr>
                  <a:xfrm>
                    <a:off x="1790700" y="5029200"/>
                    <a:ext cx="457200" cy="1181100"/>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56B4B8DF-6B8A-4E6F-94C7-4B1FA997B994}"/>
                      </a:ext>
                    </a:extLst>
                  </p:cNvPr>
                  <p:cNvCxnSpPr/>
                  <p:nvPr/>
                </p:nvCxnSpPr>
                <p:spPr>
                  <a:xfrm>
                    <a:off x="952500" y="5638800"/>
                    <a:ext cx="246296" cy="627296"/>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9" name="Straight Arrow Connector 78">
                  <a:extLst>
                    <a:ext uri="{FF2B5EF4-FFF2-40B4-BE49-F238E27FC236}">
                      <a16:creationId xmlns:a16="http://schemas.microsoft.com/office/drawing/2014/main" id="{29DE84B4-20D1-AA4C-A52E-23E1CC711439}"/>
                    </a:ext>
                  </a:extLst>
                </p:cNvPr>
                <p:cNvCxnSpPr>
                  <a:cxnSpLocks/>
                </p:cNvCxnSpPr>
                <p:nvPr/>
              </p:nvCxnSpPr>
              <p:spPr>
                <a:xfrm flipH="1">
                  <a:off x="6459569" y="1676071"/>
                  <a:ext cx="222135" cy="573849"/>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38B59AB-FE5F-D64A-9821-D58468580957}"/>
                    </a:ext>
                  </a:extLst>
                </p:cNvPr>
                <p:cNvCxnSpPr/>
                <p:nvPr/>
              </p:nvCxnSpPr>
              <p:spPr>
                <a:xfrm>
                  <a:off x="6367012" y="1879695"/>
                  <a:ext cx="629382" cy="0"/>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6" name="Rectangle 75"/>
              <p:cNvSpPr/>
              <p:nvPr/>
            </p:nvSpPr>
            <p:spPr>
              <a:xfrm>
                <a:off x="7046690" y="3734099"/>
                <a:ext cx="1026591" cy="9587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mc:AlternateContent xmlns:mc="http://schemas.openxmlformats.org/markup-compatibility/2006" xmlns:a14="http://schemas.microsoft.com/office/drawing/2010/main">
          <mc:Choice Requires="a14">
            <p:sp>
              <p:nvSpPr>
                <p:cNvPr id="26" name="TextBox 25"/>
                <p:cNvSpPr txBox="1"/>
                <p:nvPr/>
              </p:nvSpPr>
              <p:spPr>
                <a:xfrm>
                  <a:off x="2933959" y="2618184"/>
                  <a:ext cx="4474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002060"/>
                                </a:solidFill>
                                <a:latin typeface="Cambria Math" panose="02040503050406030204" pitchFamily="18" charset="0"/>
                              </a:rPr>
                            </m:ctrlPr>
                          </m:sSubPr>
                          <m:e>
                            <m:r>
                              <a:rPr lang="en-US" b="0" i="1" dirty="0" smtClean="0">
                                <a:solidFill>
                                  <a:srgbClr val="002060"/>
                                </a:solidFill>
                                <a:latin typeface="Cambria Math" charset="0"/>
                              </a:rPr>
                              <m:t>𝒯</m:t>
                            </m:r>
                          </m:e>
                          <m:sub>
                            <m:r>
                              <a:rPr lang="en-US" b="0" i="1" dirty="0" smtClean="0">
                                <a:solidFill>
                                  <a:srgbClr val="002060"/>
                                </a:solidFill>
                                <a:latin typeface="Cambria Math" charset="0"/>
                              </a:rPr>
                              <m:t>1</m:t>
                            </m:r>
                          </m:sub>
                        </m:sSub>
                      </m:oMath>
                    </m:oMathPara>
                  </a14:m>
                  <a:endParaRPr lang="en-US" dirty="0">
                    <a:solidFill>
                      <a:srgbClr val="002060"/>
                    </a:solidFill>
                    <a:latin typeface="Times" pitchFamily="2"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933959" y="2618184"/>
                  <a:ext cx="447495"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017356" y="2618184"/>
                  <a:ext cx="4252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charset="0"/>
                          </a:rPr>
                          <m:t>𝒰</m:t>
                        </m:r>
                      </m:oMath>
                    </m:oMathPara>
                  </a14:m>
                  <a:endParaRPr lang="en-US" dirty="0">
                    <a:solidFill>
                      <a:srgbClr val="002060"/>
                    </a:solidFill>
                    <a:latin typeface="Times" pitchFamily="2"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017356" y="2618184"/>
                  <a:ext cx="425245"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346399" y="2618184"/>
                  <a:ext cx="4179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charset="0"/>
                          </a:rPr>
                          <m:t>𝒫</m:t>
                        </m:r>
                      </m:oMath>
                    </m:oMathPara>
                  </a14:m>
                  <a:endParaRPr lang="en-US" dirty="0">
                    <a:solidFill>
                      <a:srgbClr val="FF0000"/>
                    </a:solidFill>
                    <a:latin typeface="Times" pitchFamily="2"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346399" y="2618184"/>
                  <a:ext cx="417999"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441429" y="2618184"/>
                  <a:ext cx="4179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charset="0"/>
                          </a:rPr>
                          <m:t>𝒫</m:t>
                        </m:r>
                      </m:oMath>
                    </m:oMathPara>
                  </a14:m>
                  <a:endParaRPr lang="en-US" dirty="0">
                    <a:solidFill>
                      <a:srgbClr val="FF0000"/>
                    </a:solidFill>
                    <a:latin typeface="Times" pitchFamily="2"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441429" y="2618184"/>
                  <a:ext cx="417999"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DC8AF92-CF7D-614D-BFF1-7B997AE269AE}"/>
                    </a:ext>
                  </a:extLst>
                </p:cNvPr>
                <p:cNvSpPr txBox="1"/>
                <p:nvPr/>
              </p:nvSpPr>
              <p:spPr>
                <a:xfrm>
                  <a:off x="3468840" y="2355711"/>
                  <a:ext cx="5276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charset="0"/>
                              </a:rPr>
                              <m:t>𝒰</m:t>
                            </m:r>
                          </m:e>
                          <m:sub>
                            <m:r>
                              <a:rPr lang="en-US" b="0" i="1" smtClean="0">
                                <a:solidFill>
                                  <a:srgbClr val="00B050"/>
                                </a:solidFill>
                                <a:latin typeface="Cambria Math" panose="02040503050406030204" pitchFamily="18" charset="0"/>
                              </a:rPr>
                              <m:t>0</m:t>
                            </m:r>
                          </m:sub>
                        </m:sSub>
                      </m:oMath>
                    </m:oMathPara>
                  </a14:m>
                  <a:endParaRPr lang="en-US" dirty="0">
                    <a:solidFill>
                      <a:srgbClr val="00B050"/>
                    </a:solidFill>
                    <a:latin typeface="Times" pitchFamily="2" charset="0"/>
                  </a:endParaRPr>
                </a:p>
              </p:txBody>
            </p:sp>
          </mc:Choice>
          <mc:Fallback xmlns="">
            <p:sp>
              <p:nvSpPr>
                <p:cNvPr id="7" name="TextBox 6">
                  <a:extLst>
                    <a:ext uri="{FF2B5EF4-FFF2-40B4-BE49-F238E27FC236}">
                      <a16:creationId xmlns:a16="http://schemas.microsoft.com/office/drawing/2014/main" id="{BDC8AF92-CF7D-614D-BFF1-7B997AE269AE}"/>
                    </a:ext>
                  </a:extLst>
                </p:cNvPr>
                <p:cNvSpPr txBox="1">
                  <a:spLocks noRot="1" noChangeAspect="1" noMove="1" noResize="1" noEditPoints="1" noAdjustHandles="1" noChangeArrowheads="1" noChangeShapeType="1" noTextEdit="1"/>
                </p:cNvSpPr>
                <p:nvPr/>
              </p:nvSpPr>
              <p:spPr>
                <a:xfrm>
                  <a:off x="3468840" y="2355711"/>
                  <a:ext cx="527645"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933617D-5B7C-AD49-B2C2-84F338A13650}"/>
                    </a:ext>
                  </a:extLst>
                </p:cNvPr>
                <p:cNvSpPr txBox="1"/>
                <p:nvPr/>
              </p:nvSpPr>
              <p:spPr>
                <a:xfrm>
                  <a:off x="5860348" y="2355711"/>
                  <a:ext cx="5276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charset="0"/>
                              </a:rPr>
                              <m:t>𝒰</m:t>
                            </m:r>
                          </m:e>
                          <m:sub>
                            <m:r>
                              <a:rPr lang="en-US" b="0" i="1" smtClean="0">
                                <a:solidFill>
                                  <a:srgbClr val="00B050"/>
                                </a:solidFill>
                                <a:latin typeface="Cambria Math" panose="02040503050406030204" pitchFamily="18" charset="0"/>
                              </a:rPr>
                              <m:t>0</m:t>
                            </m:r>
                          </m:sub>
                        </m:sSub>
                      </m:oMath>
                    </m:oMathPara>
                  </a14:m>
                  <a:endParaRPr lang="en-US" dirty="0">
                    <a:solidFill>
                      <a:srgbClr val="00B050"/>
                    </a:solidFill>
                    <a:latin typeface="Times" pitchFamily="2" charset="0"/>
                  </a:endParaRPr>
                </a:p>
              </p:txBody>
            </p:sp>
          </mc:Choice>
          <mc:Fallback xmlns="">
            <p:sp>
              <p:nvSpPr>
                <p:cNvPr id="8" name="TextBox 7">
                  <a:extLst>
                    <a:ext uri="{FF2B5EF4-FFF2-40B4-BE49-F238E27FC236}">
                      <a16:creationId xmlns:a16="http://schemas.microsoft.com/office/drawing/2014/main" id="{3933617D-5B7C-AD49-B2C2-84F338A13650}"/>
                    </a:ext>
                  </a:extLst>
                </p:cNvPr>
                <p:cNvSpPr txBox="1">
                  <a:spLocks noRot="1" noChangeAspect="1" noMove="1" noResize="1" noEditPoints="1" noAdjustHandles="1" noChangeArrowheads="1" noChangeShapeType="1" noTextEdit="1"/>
                </p:cNvSpPr>
                <p:nvPr/>
              </p:nvSpPr>
              <p:spPr>
                <a:xfrm>
                  <a:off x="5860348" y="2355711"/>
                  <a:ext cx="527645" cy="369332"/>
                </a:xfrm>
                <a:prstGeom prst="rect">
                  <a:avLst/>
                </a:prstGeom>
                <a:blipFill>
                  <a:blip r:embed="rId12"/>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1E1ECAB8-B8CB-2042-AD15-B76D9B67C517}"/>
                </a:ext>
              </a:extLst>
            </p:cNvPr>
            <p:cNvCxnSpPr>
              <a:cxnSpLocks/>
            </p:cNvCxnSpPr>
            <p:nvPr/>
          </p:nvCxnSpPr>
          <p:spPr>
            <a:xfrm flipH="1">
              <a:off x="3229798" y="2546840"/>
              <a:ext cx="388737" cy="256010"/>
            </a:xfrm>
            <a:prstGeom prst="straightConnector1">
              <a:avLst/>
            </a:prstGeom>
            <a:grp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66269F0-373C-054B-A094-6AF3F9AA3D94}"/>
                </a:ext>
              </a:extLst>
            </p:cNvPr>
            <p:cNvCxnSpPr>
              <a:cxnSpLocks/>
            </p:cNvCxnSpPr>
            <p:nvPr/>
          </p:nvCxnSpPr>
          <p:spPr>
            <a:xfrm>
              <a:off x="3819833" y="2540377"/>
              <a:ext cx="328968" cy="202354"/>
            </a:xfrm>
            <a:prstGeom prst="straightConnector1">
              <a:avLst/>
            </a:prstGeom>
            <a:grp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F450F7B-6E80-2D4F-81B1-F2B3E7E82063}"/>
                </a:ext>
              </a:extLst>
            </p:cNvPr>
            <p:cNvCxnSpPr>
              <a:cxnSpLocks/>
            </p:cNvCxnSpPr>
            <p:nvPr/>
          </p:nvCxnSpPr>
          <p:spPr>
            <a:xfrm flipH="1">
              <a:off x="5612513" y="2546840"/>
              <a:ext cx="388737" cy="256010"/>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CCCCBF6-057E-C441-A350-5E2B1972BA43}"/>
                </a:ext>
              </a:extLst>
            </p:cNvPr>
            <p:cNvCxnSpPr>
              <a:cxnSpLocks/>
            </p:cNvCxnSpPr>
            <p:nvPr/>
          </p:nvCxnSpPr>
          <p:spPr>
            <a:xfrm>
              <a:off x="6216965" y="2540377"/>
              <a:ext cx="328968" cy="202354"/>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25" name="TextBox 124"/>
          <p:cNvSpPr txBox="1"/>
          <p:nvPr/>
        </p:nvSpPr>
        <p:spPr>
          <a:xfrm>
            <a:off x="6697753" y="44135"/>
            <a:ext cx="2446247" cy="307777"/>
          </a:xfrm>
          <a:prstGeom prst="rect">
            <a:avLst/>
          </a:prstGeom>
          <a:noFill/>
        </p:spPr>
        <p:txBody>
          <a:bodyPr wrap="none" rtlCol="0">
            <a:spAutoFit/>
          </a:bodyPr>
          <a:lstStyle/>
          <a:p>
            <a:r>
              <a:rPr lang="en-US" sz="1400" i="1" dirty="0">
                <a:solidFill>
                  <a:schemeClr val="bg2"/>
                </a:solidFill>
              </a:rPr>
              <a:t>[in submission to NAACL’19]</a:t>
            </a:r>
          </a:p>
        </p:txBody>
      </p:sp>
    </p:spTree>
    <p:extLst>
      <p:ext uri="{BB962C8B-B14F-4D97-AF65-F5344CB8AC3E}">
        <p14:creationId xmlns:p14="http://schemas.microsoft.com/office/powerpoint/2010/main" val="163882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500"/>
                                        <p:tgtEl>
                                          <p:spTgt spid="22"/>
                                        </p:tgtEl>
                                      </p:cBhvr>
                                    </p:animEffect>
                                  </p:childTnLst>
                                </p:cTn>
                              </p:par>
                              <p:par>
                                <p:cTn id="16" presetID="9"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par>
                                <p:cTn id="24" presetID="22" presetClass="entr" presetSubtype="8"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up)">
                                      <p:cBhvr>
                                        <p:cTn id="36" dur="500"/>
                                        <p:tgtEl>
                                          <p:spTgt spid="3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up)">
                                      <p:cBhvr>
                                        <p:cTn id="39" dur="500"/>
                                        <p:tgtEl>
                                          <p:spTgt spid="39"/>
                                        </p:tgtEl>
                                      </p:cBhvr>
                                    </p:animEffect>
                                  </p:childTnLst>
                                </p:cTn>
                              </p:par>
                              <p:par>
                                <p:cTn id="40" presetID="9"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dissolv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up)">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animBg="1"/>
      <p:bldP spid="32" grpId="0" animBg="1"/>
      <p:bldP spid="38" grpId="0" animBg="1"/>
      <p:bldP spid="39"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90600" y="3657600"/>
            <a:ext cx="3886200" cy="304800"/>
          </a:xfrm>
          <a:prstGeom prst="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Constraint-Driven Learning (</a:t>
            </a:r>
            <a:r>
              <a:rPr lang="en-US" dirty="0" err="1"/>
              <a:t>CoDL</a:t>
            </a:r>
            <a:r>
              <a:rPr lang="en-US" dirty="0"/>
              <a:t>):</a:t>
            </a:r>
            <a:br>
              <a:rPr lang="en-US" dirty="0"/>
            </a:br>
            <a:r>
              <a:rPr lang="en-US" dirty="0"/>
              <a:t>Fully Annotated Data (F) &amp; Unannotated Data (U)</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latin typeface="Courier" charset="0"/>
                    <a:ea typeface="Courier" charset="0"/>
                    <a:cs typeface="Courier" charset="0"/>
                  </a:rPr>
                  <a:t>Initialize the model on </a:t>
                </a:r>
                <a14:m>
                  <m:oMath xmlns:m="http://schemas.openxmlformats.org/officeDocument/2006/math">
                    <m:r>
                      <a:rPr lang="en-US" i="1">
                        <a:latin typeface="Cambria Math" charset="0"/>
                        <a:ea typeface="Courier" charset="0"/>
                        <a:cs typeface="Courier" charset="0"/>
                      </a:rPr>
                      <m:t>𝐹</m:t>
                    </m:r>
                  </m:oMath>
                </a14:m>
                <a:r>
                  <a:rPr lang="en-US" dirty="0"/>
                  <a:t>. </a:t>
                </a:r>
              </a:p>
              <a:p>
                <a:r>
                  <a:rPr lang="en-US" dirty="0">
                    <a:latin typeface="Courier" charset="0"/>
                    <a:ea typeface="Courier" charset="0"/>
                    <a:cs typeface="Courier" charset="0"/>
                  </a:rPr>
                  <a:t>Let the model be</a:t>
                </a:r>
                <a:r>
                  <a:rPr lang="en-US" dirty="0"/>
                  <a:t> </a:t>
                </a:r>
                <a14:m>
                  <m:oMath xmlns:m="http://schemas.openxmlformats.org/officeDocument/2006/math">
                    <m:r>
                      <a:rPr lang="en-US" b="0" i="1" smtClean="0">
                        <a:latin typeface="Cambria Math" charset="0"/>
                      </a:rPr>
                      <m:t>𝑆</m:t>
                    </m:r>
                  </m:oMath>
                </a14:m>
                <a:r>
                  <a:rPr lang="en-US" dirty="0"/>
                  <a:t>.</a:t>
                </a:r>
                <a:endParaRPr lang="en-US" dirty="0">
                  <a:latin typeface="Courier" charset="0"/>
                  <a:ea typeface="Courier" charset="0"/>
                  <a:cs typeface="Courier" charset="0"/>
                </a:endParaRPr>
              </a:p>
              <a:p>
                <a:r>
                  <a:rPr lang="en-US" dirty="0">
                    <a:latin typeface="Courier" charset="0"/>
                    <a:ea typeface="Courier" charset="0"/>
                    <a:cs typeface="Courier" charset="0"/>
                  </a:rPr>
                  <a:t>ITERATION</a:t>
                </a:r>
              </a:p>
              <a:p>
                <a:pPr lvl="1"/>
                <a14:m>
                  <m:oMath xmlns:m="http://schemas.openxmlformats.org/officeDocument/2006/math">
                    <m:acc>
                      <m:accPr>
                        <m:chr m:val="̃"/>
                        <m:ctrlPr>
                          <a:rPr lang="en-US" b="0" i="1" smtClean="0">
                            <a:latin typeface="Cambria Math" panose="02040503050406030204" pitchFamily="18" charset="0"/>
                            <a:ea typeface="Courier" charset="0"/>
                            <a:cs typeface="Courier" charset="0"/>
                          </a:rPr>
                        </m:ctrlPr>
                      </m:accPr>
                      <m:e>
                        <m:r>
                          <a:rPr lang="en-US" b="0" i="1" smtClean="0">
                            <a:latin typeface="Cambria Math" charset="0"/>
                            <a:ea typeface="Courier" charset="0"/>
                            <a:cs typeface="Courier" charset="0"/>
                          </a:rPr>
                          <m:t>𝑈</m:t>
                        </m:r>
                      </m:e>
                    </m:acc>
                    <m:r>
                      <a:rPr lang="en-US" b="0" i="1" smtClean="0">
                        <a:latin typeface="Cambria Math" charset="0"/>
                        <a:ea typeface="Courier" charset="0"/>
                        <a:cs typeface="Courier" charset="0"/>
                      </a:rPr>
                      <m:t>=∅</m:t>
                    </m:r>
                  </m:oMath>
                </a14:m>
                <a:endParaRPr lang="en-US" b="0" dirty="0">
                  <a:latin typeface="Courier" charset="0"/>
                  <a:ea typeface="Courier" charset="0"/>
                  <a:cs typeface="Courier" charset="0"/>
                </a:endParaRPr>
              </a:p>
              <a:p>
                <a:pPr lvl="1"/>
                <a:endParaRPr lang="en-US" b="0" dirty="0">
                  <a:latin typeface="Courier" charset="0"/>
                  <a:ea typeface="Courier" charset="0"/>
                  <a:cs typeface="Courier" charset="0"/>
                </a:endParaRPr>
              </a:p>
              <a:p>
                <a:pPr lvl="1"/>
                <a:r>
                  <a:rPr lang="en-US" dirty="0">
                    <a:latin typeface="Courier" charset="0"/>
                    <a:ea typeface="Courier" charset="0"/>
                    <a:cs typeface="Courier" charset="0"/>
                  </a:rPr>
                  <a:t>For each </a:t>
                </a:r>
                <a14:m>
                  <m:oMath xmlns:m="http://schemas.openxmlformats.org/officeDocument/2006/math">
                    <m:r>
                      <a:rPr lang="en-US" b="0" i="1" smtClean="0">
                        <a:latin typeface="Cambria Math" charset="0"/>
                        <a:ea typeface="Courier" charset="0"/>
                        <a:cs typeface="Courier" charset="0"/>
                      </a:rPr>
                      <m:t>𝑡</m:t>
                    </m:r>
                    <m:r>
                      <a:rPr lang="en-US" b="0" i="1" smtClean="0">
                        <a:latin typeface="Cambria Math" charset="0"/>
                        <a:ea typeface="Courier" charset="0"/>
                        <a:cs typeface="Courier" charset="0"/>
                      </a:rPr>
                      <m:t>∈</m:t>
                    </m:r>
                    <m:r>
                      <a:rPr lang="en-US" b="0" i="1" smtClean="0">
                        <a:latin typeface="Cambria Math" charset="0"/>
                        <a:ea typeface="Courier" charset="0"/>
                        <a:cs typeface="Courier" charset="0"/>
                      </a:rPr>
                      <m:t>𝑈</m:t>
                    </m:r>
                  </m:oMath>
                </a14:m>
                <a:endParaRPr lang="en-US" b="0" dirty="0">
                  <a:latin typeface="Courier" charset="0"/>
                  <a:ea typeface="Courier" charset="0"/>
                  <a:cs typeface="Courier" charset="0"/>
                </a:endParaRPr>
              </a:p>
              <a:p>
                <a:pPr lvl="2"/>
                <a14:m>
                  <m:oMath xmlns:m="http://schemas.openxmlformats.org/officeDocument/2006/math">
                    <m:acc>
                      <m:accPr>
                        <m:chr m:val="̂"/>
                        <m:ctrlPr>
                          <a:rPr lang="en-US" b="0" i="1" smtClean="0">
                            <a:latin typeface="Cambria Math" panose="02040503050406030204" pitchFamily="18" charset="0"/>
                            <a:ea typeface="Courier" charset="0"/>
                            <a:cs typeface="Courier" charset="0"/>
                          </a:rPr>
                        </m:ctrlPr>
                      </m:accPr>
                      <m:e>
                        <m:r>
                          <a:rPr lang="en-US" b="0" i="1" smtClean="0">
                            <a:latin typeface="Cambria Math" charset="0"/>
                            <a:ea typeface="Courier" charset="0"/>
                            <a:cs typeface="Courier" charset="0"/>
                          </a:rPr>
                          <m:t>𝑦</m:t>
                        </m:r>
                      </m:e>
                    </m:acc>
                    <m:r>
                      <a:rPr lang="en-US" b="0" i="1" dirty="0" smtClean="0">
                        <a:latin typeface="Cambria Math" charset="0"/>
                        <a:ea typeface="Courier" charset="0"/>
                        <a:cs typeface="Courier" charset="0"/>
                      </a:rPr>
                      <m:t>=</m:t>
                    </m:r>
                  </m:oMath>
                </a14:m>
                <a:r>
                  <a:rPr lang="en-US" dirty="0">
                    <a:latin typeface="Courier" charset="0"/>
                    <a:ea typeface="Courier" charset="0"/>
                    <a:cs typeface="Courier" charset="0"/>
                  </a:rPr>
                  <a:t>PREDICT(t) based on </a:t>
                </a:r>
                <a14:m>
                  <m:oMath xmlns:m="http://schemas.openxmlformats.org/officeDocument/2006/math">
                    <m:r>
                      <a:rPr lang="en-US" i="1">
                        <a:latin typeface="Cambria Math" charset="0"/>
                      </a:rPr>
                      <m:t>𝑆</m:t>
                    </m:r>
                  </m:oMath>
                </a14:m>
                <a:endParaRPr lang="en-US" dirty="0">
                  <a:latin typeface="Courier" charset="0"/>
                  <a:ea typeface="Courier" charset="0"/>
                  <a:cs typeface="Courier" charset="0"/>
                </a:endParaRPr>
              </a:p>
              <a:p>
                <a:pPr lvl="2"/>
                <a14:m>
                  <m:oMath xmlns:m="http://schemas.openxmlformats.org/officeDocument/2006/math">
                    <m:acc>
                      <m:accPr>
                        <m:chr m:val="̃"/>
                        <m:ctrlPr>
                          <a:rPr lang="en-US" i="1">
                            <a:latin typeface="Cambria Math" panose="02040503050406030204" pitchFamily="18" charset="0"/>
                            <a:ea typeface="Courier" charset="0"/>
                            <a:cs typeface="Courier" charset="0"/>
                          </a:rPr>
                        </m:ctrlPr>
                      </m:accPr>
                      <m:e>
                        <m:r>
                          <a:rPr lang="en-US" i="1">
                            <a:latin typeface="Cambria Math" charset="0"/>
                            <a:ea typeface="Courier" charset="0"/>
                            <a:cs typeface="Courier" charset="0"/>
                          </a:rPr>
                          <m:t>𝑈</m:t>
                        </m:r>
                      </m:e>
                    </m:acc>
                    <m:r>
                      <a:rPr lang="en-US" i="1">
                        <a:latin typeface="Cambria Math" charset="0"/>
                        <a:ea typeface="Courier" charset="0"/>
                        <a:cs typeface="Courier" charset="0"/>
                      </a:rPr>
                      <m:t>=</m:t>
                    </m:r>
                  </m:oMath>
                </a14:m>
                <a:r>
                  <a:rPr lang="en-US" dirty="0">
                    <a:ea typeface="Courier" charset="0"/>
                    <a:cs typeface="Courier" charset="0"/>
                  </a:rPr>
                  <a:t> </a:t>
                </a:r>
                <a14:m>
                  <m:oMath xmlns:m="http://schemas.openxmlformats.org/officeDocument/2006/math">
                    <m:acc>
                      <m:accPr>
                        <m:chr m:val="̃"/>
                        <m:ctrlPr>
                          <a:rPr lang="en-US" i="1">
                            <a:latin typeface="Cambria Math" panose="02040503050406030204" pitchFamily="18" charset="0"/>
                            <a:ea typeface="Courier" charset="0"/>
                            <a:cs typeface="Courier" charset="0"/>
                          </a:rPr>
                        </m:ctrlPr>
                      </m:accPr>
                      <m:e>
                        <m:r>
                          <a:rPr lang="en-US" i="1">
                            <a:latin typeface="Cambria Math" charset="0"/>
                            <a:ea typeface="Courier" charset="0"/>
                            <a:cs typeface="Courier" charset="0"/>
                          </a:rPr>
                          <m:t>𝑈</m:t>
                        </m:r>
                      </m:e>
                    </m:acc>
                    <m:r>
                      <a:rPr lang="en-US" b="0" i="1" smtClean="0">
                        <a:latin typeface="Cambria Math" charset="0"/>
                        <a:ea typeface="Courier" charset="0"/>
                        <a:cs typeface="Courier" charset="0"/>
                      </a:rPr>
                      <m:t>∪{(</m:t>
                    </m:r>
                    <m:r>
                      <a:rPr lang="en-US" b="0" i="1" smtClean="0">
                        <a:latin typeface="Cambria Math" charset="0"/>
                        <a:ea typeface="Courier" charset="0"/>
                        <a:cs typeface="Courier" charset="0"/>
                      </a:rPr>
                      <m:t>𝑡</m:t>
                    </m:r>
                    <m:r>
                      <a:rPr lang="en-US" b="0" i="1" smtClean="0">
                        <a:latin typeface="Cambria Math" charset="0"/>
                        <a:ea typeface="Courier" charset="0"/>
                        <a:cs typeface="Courier" charset="0"/>
                      </a:rPr>
                      <m:t>,</m:t>
                    </m:r>
                    <m:acc>
                      <m:accPr>
                        <m:chr m:val="̂"/>
                        <m:ctrlPr>
                          <a:rPr lang="en-US" b="0" i="1" smtClean="0">
                            <a:latin typeface="Cambria Math" panose="02040503050406030204" pitchFamily="18" charset="0"/>
                            <a:ea typeface="Courier" charset="0"/>
                            <a:cs typeface="Courier" charset="0"/>
                          </a:rPr>
                        </m:ctrlPr>
                      </m:accPr>
                      <m:e>
                        <m:r>
                          <a:rPr lang="en-US" b="0" i="1" smtClean="0">
                            <a:latin typeface="Cambria Math" charset="0"/>
                            <a:ea typeface="Courier" charset="0"/>
                            <a:cs typeface="Courier" charset="0"/>
                          </a:rPr>
                          <m:t>𝑦</m:t>
                        </m:r>
                      </m:e>
                    </m:acc>
                    <m:r>
                      <a:rPr lang="en-US" b="0" i="1" smtClean="0">
                        <a:latin typeface="Cambria Math" charset="0"/>
                        <a:ea typeface="Courier" charset="0"/>
                        <a:cs typeface="Courier" charset="0"/>
                      </a:rPr>
                      <m:t>)}</m:t>
                    </m:r>
                  </m:oMath>
                </a14:m>
                <a:endParaRPr lang="en-US" dirty="0">
                  <a:latin typeface="Courier" charset="0"/>
                  <a:ea typeface="Courier" charset="0"/>
                  <a:cs typeface="Courier" charset="0"/>
                </a:endParaRPr>
              </a:p>
              <a:p>
                <a:pPr lvl="2"/>
                <a:endParaRPr lang="en-US" dirty="0">
                  <a:latin typeface="Courier" charset="0"/>
                  <a:ea typeface="Courier" charset="0"/>
                  <a:cs typeface="Courier" charset="0"/>
                </a:endParaRPr>
              </a:p>
              <a:p>
                <a:pPr lvl="1"/>
                <a14:m>
                  <m:oMath xmlns:m="http://schemas.openxmlformats.org/officeDocument/2006/math">
                    <m:r>
                      <a:rPr lang="en-US" b="0" i="1" smtClean="0">
                        <a:latin typeface="Cambria Math" charset="0"/>
                        <a:ea typeface="Courier" charset="0"/>
                        <a:cs typeface="Courier" charset="0"/>
                      </a:rPr>
                      <m:t>𝑆</m:t>
                    </m:r>
                    <m:r>
                      <a:rPr lang="en-US" b="0" i="1" smtClean="0">
                        <a:latin typeface="Cambria Math" charset="0"/>
                        <a:ea typeface="Courier" charset="0"/>
                        <a:cs typeface="Courier" charset="0"/>
                      </a:rPr>
                      <m:t>=</m:t>
                    </m:r>
                  </m:oMath>
                </a14:m>
                <a:r>
                  <a:rPr lang="en-US" dirty="0">
                    <a:latin typeface="Courier" charset="0"/>
                    <a:ea typeface="Courier" charset="0"/>
                    <a:cs typeface="Courier" charset="0"/>
                  </a:rPr>
                  <a:t>LEARN(</a:t>
                </a:r>
                <a14:m>
                  <m:oMath xmlns:m="http://schemas.openxmlformats.org/officeDocument/2006/math">
                    <m:r>
                      <a:rPr lang="en-US" b="0" i="1" smtClean="0">
                        <a:latin typeface="Cambria Math" charset="0"/>
                        <a:ea typeface="Courier" charset="0"/>
                        <a:cs typeface="Courier" charset="0"/>
                      </a:rPr>
                      <m:t>𝐹</m:t>
                    </m:r>
                    <m:r>
                      <a:rPr lang="en-US" b="0" i="1" smtClean="0">
                        <a:latin typeface="Cambria Math" charset="0"/>
                        <a:ea typeface="Courier" charset="0"/>
                        <a:cs typeface="Courier" charset="0"/>
                      </a:rPr>
                      <m:t>∪</m:t>
                    </m:r>
                    <m:acc>
                      <m:accPr>
                        <m:chr m:val="̃"/>
                        <m:ctrlPr>
                          <a:rPr lang="en-US" b="0" i="1" smtClean="0">
                            <a:latin typeface="Cambria Math" panose="02040503050406030204" pitchFamily="18" charset="0"/>
                            <a:ea typeface="Courier" charset="0"/>
                            <a:cs typeface="Courier" charset="0"/>
                          </a:rPr>
                        </m:ctrlPr>
                      </m:accPr>
                      <m:e>
                        <m:r>
                          <a:rPr lang="en-US" i="1">
                            <a:latin typeface="Cambria Math" charset="0"/>
                            <a:ea typeface="Courier" charset="0"/>
                            <a:cs typeface="Courier" charset="0"/>
                          </a:rPr>
                          <m:t>𝑈</m:t>
                        </m:r>
                      </m:e>
                    </m:acc>
                  </m:oMath>
                </a14:m>
                <a:r>
                  <a:rPr lang="en-US" dirty="0">
                    <a:latin typeface="Courier" charset="0"/>
                    <a:ea typeface="Courier" charset="0"/>
                    <a:cs typeface="Courier"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00" t="-941"/>
                </a:stretch>
              </a:blipFill>
            </p:spPr>
            <p:txBody>
              <a:bodyPr/>
              <a:lstStyle/>
              <a:p>
                <a:r>
                  <a:rPr lang="en-US">
                    <a:noFill/>
                  </a:rPr>
                  <a:t> </a:t>
                </a:r>
              </a:p>
            </p:txBody>
          </p:sp>
        </mc:Fallback>
      </mc:AlternateContent>
      <p:sp>
        <p:nvSpPr>
          <p:cNvPr id="6" name="Rectangle 5"/>
          <p:cNvSpPr/>
          <p:nvPr/>
        </p:nvSpPr>
        <p:spPr>
          <a:xfrm>
            <a:off x="5069497" y="3657600"/>
            <a:ext cx="4074503" cy="2152357"/>
          </a:xfrm>
          <a:prstGeom prst="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3">
                    <a:lumMod val="25000"/>
                  </a:schemeClr>
                </a:solidFill>
                <a:latin typeface="Courier" charset="0"/>
                <a:ea typeface="Courier" charset="0"/>
                <a:cs typeface="Courier" charset="0"/>
              </a:rPr>
              <a:t>Since t is a structure, when we bootstrap on t, we can enforce the </a:t>
            </a:r>
            <a:r>
              <a:rPr lang="en-US" u="sng" dirty="0">
                <a:solidFill>
                  <a:schemeClr val="accent3">
                    <a:lumMod val="25000"/>
                  </a:schemeClr>
                </a:solidFill>
                <a:latin typeface="Courier" charset="0"/>
                <a:ea typeface="Courier" charset="0"/>
                <a:cs typeface="Courier" charset="0"/>
              </a:rPr>
              <a:t>structural constraints</a:t>
            </a:r>
            <a:r>
              <a:rPr lang="en-US" dirty="0">
                <a:solidFill>
                  <a:schemeClr val="accent3">
                    <a:lumMod val="25000"/>
                  </a:schemeClr>
                </a:solidFill>
                <a:latin typeface="Courier" charset="0"/>
                <a:ea typeface="Courier" charset="0"/>
                <a:cs typeface="Courier" charset="0"/>
              </a:rPr>
              <a:t> of the task at hand; thus the learning is driven by constraints (</a:t>
            </a:r>
            <a:r>
              <a:rPr lang="en-US" dirty="0" err="1">
                <a:solidFill>
                  <a:schemeClr val="accent3">
                    <a:lumMod val="25000"/>
                  </a:schemeClr>
                </a:solidFill>
                <a:latin typeface="Courier" charset="0"/>
                <a:ea typeface="Courier" charset="0"/>
                <a:cs typeface="Courier" charset="0"/>
              </a:rPr>
              <a:t>CoDL</a:t>
            </a:r>
            <a:r>
              <a:rPr lang="en-US" dirty="0">
                <a:solidFill>
                  <a:schemeClr val="accent3">
                    <a:lumMod val="25000"/>
                  </a:schemeClr>
                </a:solidFill>
                <a:latin typeface="Courier" charset="0"/>
                <a:ea typeface="Courier" charset="0"/>
                <a:cs typeface="Courier" charset="0"/>
              </a:rPr>
              <a:t>).</a:t>
            </a:r>
          </a:p>
        </p:txBody>
      </p:sp>
    </p:spTree>
    <p:extLst>
      <p:ext uri="{BB962C8B-B14F-4D97-AF65-F5344CB8AC3E}">
        <p14:creationId xmlns:p14="http://schemas.microsoft.com/office/powerpoint/2010/main" val="17095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ldLvl="3"/>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90600" y="3657600"/>
            <a:ext cx="3886200" cy="304800"/>
          </a:xfrm>
          <a:prstGeom prst="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Initialize the model on </a:t>
                </a:r>
                <a14:m>
                  <m:oMath xmlns:m="http://schemas.openxmlformats.org/officeDocument/2006/math">
                    <m:r>
                      <a:rPr lang="en-US" i="1">
                        <a:latin typeface="Cambria Math" charset="0"/>
                        <a:ea typeface="Courier" charset="0"/>
                        <a:cs typeface="Courier" charset="0"/>
                      </a:rPr>
                      <m:t>𝐹</m:t>
                    </m:r>
                  </m:oMath>
                </a14:m>
                <a:r>
                  <a:rPr lang="en-US" dirty="0"/>
                  <a:t>. Let the model be </a:t>
                </a:r>
                <a14:m>
                  <m:oMath xmlns:m="http://schemas.openxmlformats.org/officeDocument/2006/math">
                    <m:r>
                      <a:rPr lang="en-US" b="0" i="1" smtClean="0">
                        <a:latin typeface="Cambria Math" charset="0"/>
                      </a:rPr>
                      <m:t>𝑆</m:t>
                    </m:r>
                  </m:oMath>
                </a14:m>
                <a:r>
                  <a:rPr lang="en-US" dirty="0"/>
                  <a:t>.</a:t>
                </a:r>
              </a:p>
              <a:p>
                <a:endParaRPr lang="en-US" dirty="0">
                  <a:latin typeface="Courier" charset="0"/>
                  <a:ea typeface="Courier" charset="0"/>
                  <a:cs typeface="Courier" charset="0"/>
                </a:endParaRPr>
              </a:p>
              <a:p>
                <a:r>
                  <a:rPr lang="en-US" dirty="0">
                    <a:latin typeface="Courier" charset="0"/>
                    <a:ea typeface="Courier" charset="0"/>
                    <a:cs typeface="Courier" charset="0"/>
                  </a:rPr>
                  <a:t>ITERATION</a:t>
                </a:r>
              </a:p>
              <a:p>
                <a:pPr lvl="1"/>
                <a14:m>
                  <m:oMath xmlns:m="http://schemas.openxmlformats.org/officeDocument/2006/math">
                    <m:acc>
                      <m:accPr>
                        <m:chr m:val="̃"/>
                        <m:ctrlPr>
                          <a:rPr lang="en-US" b="0" i="1" smtClean="0">
                            <a:latin typeface="Cambria Math" panose="02040503050406030204" pitchFamily="18" charset="0"/>
                            <a:ea typeface="Courier" charset="0"/>
                            <a:cs typeface="Courier" charset="0"/>
                          </a:rPr>
                        </m:ctrlPr>
                      </m:accPr>
                      <m:e>
                        <m:r>
                          <a:rPr lang="en-US" b="0" i="1" smtClean="0">
                            <a:latin typeface="Cambria Math" charset="0"/>
                            <a:ea typeface="Courier" charset="0"/>
                            <a:cs typeface="Courier" charset="0"/>
                          </a:rPr>
                          <m:t>𝑈</m:t>
                        </m:r>
                      </m:e>
                    </m:acc>
                    <m:r>
                      <a:rPr lang="en-US" b="0" i="1" smtClean="0">
                        <a:latin typeface="Cambria Math" charset="0"/>
                        <a:ea typeface="Courier" charset="0"/>
                        <a:cs typeface="Courier" charset="0"/>
                      </a:rPr>
                      <m:t>=∅</m:t>
                    </m:r>
                  </m:oMath>
                </a14:m>
                <a:endParaRPr lang="en-US" b="0" dirty="0">
                  <a:latin typeface="Courier" charset="0"/>
                  <a:ea typeface="Courier" charset="0"/>
                  <a:cs typeface="Courier" charset="0"/>
                </a:endParaRPr>
              </a:p>
              <a:p>
                <a:pPr lvl="1"/>
                <a:endParaRPr lang="en-US" b="0" dirty="0">
                  <a:latin typeface="Courier" charset="0"/>
                  <a:ea typeface="Courier" charset="0"/>
                  <a:cs typeface="Courier" charset="0"/>
                </a:endParaRPr>
              </a:p>
              <a:p>
                <a:pPr lvl="1"/>
                <a:r>
                  <a:rPr lang="en-US" dirty="0">
                    <a:latin typeface="Courier" charset="0"/>
                    <a:ea typeface="Courier" charset="0"/>
                    <a:cs typeface="Courier" charset="0"/>
                  </a:rPr>
                  <a:t>For each </a:t>
                </a:r>
                <a14:m>
                  <m:oMath xmlns:m="http://schemas.openxmlformats.org/officeDocument/2006/math">
                    <m:r>
                      <a:rPr lang="en-US" b="0" i="1" smtClean="0">
                        <a:latin typeface="Cambria Math" charset="0"/>
                        <a:ea typeface="Courier" charset="0"/>
                        <a:cs typeface="Courier" charset="0"/>
                      </a:rPr>
                      <m:t>𝑡</m:t>
                    </m:r>
                    <m:r>
                      <a:rPr lang="en-US" b="0" i="1" smtClean="0">
                        <a:latin typeface="Cambria Math" charset="0"/>
                        <a:ea typeface="Courier" charset="0"/>
                        <a:cs typeface="Courier" charset="0"/>
                      </a:rPr>
                      <m:t>∈</m:t>
                    </m:r>
                    <m:r>
                      <a:rPr lang="en-US" b="0" i="1" smtClean="0">
                        <a:latin typeface="Cambria Math" charset="0"/>
                        <a:ea typeface="Courier" charset="0"/>
                        <a:cs typeface="Courier" charset="0"/>
                      </a:rPr>
                      <m:t>𝑈</m:t>
                    </m:r>
                  </m:oMath>
                </a14:m>
                <a:endParaRPr lang="en-US" b="0" dirty="0">
                  <a:latin typeface="Courier" charset="0"/>
                  <a:ea typeface="Courier" charset="0"/>
                  <a:cs typeface="Courier" charset="0"/>
                </a:endParaRPr>
              </a:p>
              <a:p>
                <a:pPr lvl="2"/>
                <a14:m>
                  <m:oMath xmlns:m="http://schemas.openxmlformats.org/officeDocument/2006/math">
                    <m:acc>
                      <m:accPr>
                        <m:chr m:val="̂"/>
                        <m:ctrlPr>
                          <a:rPr lang="en-US" b="0" i="1" smtClean="0">
                            <a:latin typeface="Cambria Math" panose="02040503050406030204" pitchFamily="18" charset="0"/>
                            <a:ea typeface="Courier" charset="0"/>
                            <a:cs typeface="Courier" charset="0"/>
                          </a:rPr>
                        </m:ctrlPr>
                      </m:accPr>
                      <m:e>
                        <m:r>
                          <a:rPr lang="en-US" b="0" i="1" smtClean="0">
                            <a:latin typeface="Cambria Math" charset="0"/>
                            <a:ea typeface="Courier" charset="0"/>
                            <a:cs typeface="Courier" charset="0"/>
                          </a:rPr>
                          <m:t>𝑦</m:t>
                        </m:r>
                      </m:e>
                    </m:acc>
                    <m:r>
                      <a:rPr lang="en-US" b="0" i="1" dirty="0" smtClean="0">
                        <a:latin typeface="Cambria Math" charset="0"/>
                        <a:ea typeface="Courier" charset="0"/>
                        <a:cs typeface="Courier" charset="0"/>
                      </a:rPr>
                      <m:t>=</m:t>
                    </m:r>
                  </m:oMath>
                </a14:m>
                <a:r>
                  <a:rPr lang="en-US" dirty="0">
                    <a:latin typeface="Courier" charset="0"/>
                    <a:ea typeface="Courier" charset="0"/>
                    <a:cs typeface="Courier" charset="0"/>
                  </a:rPr>
                  <a:t>PREDICT(t) based on </a:t>
                </a:r>
                <a14:m>
                  <m:oMath xmlns:m="http://schemas.openxmlformats.org/officeDocument/2006/math">
                    <m:r>
                      <a:rPr lang="en-US" i="1">
                        <a:latin typeface="Cambria Math" charset="0"/>
                      </a:rPr>
                      <m:t>𝑆</m:t>
                    </m:r>
                  </m:oMath>
                </a14:m>
                <a:endParaRPr lang="en-US" dirty="0">
                  <a:latin typeface="Courier" charset="0"/>
                  <a:ea typeface="Courier" charset="0"/>
                  <a:cs typeface="Courier" charset="0"/>
                </a:endParaRPr>
              </a:p>
              <a:p>
                <a:pPr lvl="2"/>
                <a14:m>
                  <m:oMath xmlns:m="http://schemas.openxmlformats.org/officeDocument/2006/math">
                    <m:acc>
                      <m:accPr>
                        <m:chr m:val="̃"/>
                        <m:ctrlPr>
                          <a:rPr lang="en-US" i="1">
                            <a:latin typeface="Cambria Math" panose="02040503050406030204" pitchFamily="18" charset="0"/>
                            <a:ea typeface="Courier" charset="0"/>
                            <a:cs typeface="Courier" charset="0"/>
                          </a:rPr>
                        </m:ctrlPr>
                      </m:accPr>
                      <m:e>
                        <m:r>
                          <a:rPr lang="en-US" i="1">
                            <a:latin typeface="Cambria Math" charset="0"/>
                            <a:ea typeface="Courier" charset="0"/>
                            <a:cs typeface="Courier" charset="0"/>
                          </a:rPr>
                          <m:t>𝑈</m:t>
                        </m:r>
                      </m:e>
                    </m:acc>
                    <m:r>
                      <a:rPr lang="en-US" i="1">
                        <a:latin typeface="Cambria Math" charset="0"/>
                        <a:ea typeface="Courier" charset="0"/>
                        <a:cs typeface="Courier" charset="0"/>
                      </a:rPr>
                      <m:t>=</m:t>
                    </m:r>
                  </m:oMath>
                </a14:m>
                <a:r>
                  <a:rPr lang="en-US" dirty="0">
                    <a:ea typeface="Courier" charset="0"/>
                    <a:cs typeface="Courier" charset="0"/>
                  </a:rPr>
                  <a:t> </a:t>
                </a:r>
                <a14:m>
                  <m:oMath xmlns:m="http://schemas.openxmlformats.org/officeDocument/2006/math">
                    <m:acc>
                      <m:accPr>
                        <m:chr m:val="̃"/>
                        <m:ctrlPr>
                          <a:rPr lang="en-US" i="1">
                            <a:latin typeface="Cambria Math" panose="02040503050406030204" pitchFamily="18" charset="0"/>
                            <a:ea typeface="Courier" charset="0"/>
                            <a:cs typeface="Courier" charset="0"/>
                          </a:rPr>
                        </m:ctrlPr>
                      </m:accPr>
                      <m:e>
                        <m:r>
                          <a:rPr lang="en-US" i="1">
                            <a:latin typeface="Cambria Math" charset="0"/>
                            <a:ea typeface="Courier" charset="0"/>
                            <a:cs typeface="Courier" charset="0"/>
                          </a:rPr>
                          <m:t>𝑈</m:t>
                        </m:r>
                      </m:e>
                    </m:acc>
                    <m:r>
                      <a:rPr lang="en-US" b="0" i="1" smtClean="0">
                        <a:latin typeface="Cambria Math" charset="0"/>
                        <a:ea typeface="Courier" charset="0"/>
                        <a:cs typeface="Courier" charset="0"/>
                      </a:rPr>
                      <m:t>∪{(</m:t>
                    </m:r>
                    <m:r>
                      <a:rPr lang="en-US" b="0" i="1" smtClean="0">
                        <a:latin typeface="Cambria Math" charset="0"/>
                        <a:ea typeface="Courier" charset="0"/>
                        <a:cs typeface="Courier" charset="0"/>
                      </a:rPr>
                      <m:t>𝑡</m:t>
                    </m:r>
                    <m:r>
                      <a:rPr lang="en-US" b="0" i="1" smtClean="0">
                        <a:latin typeface="Cambria Math" charset="0"/>
                        <a:ea typeface="Courier" charset="0"/>
                        <a:cs typeface="Courier" charset="0"/>
                      </a:rPr>
                      <m:t>,</m:t>
                    </m:r>
                    <m:acc>
                      <m:accPr>
                        <m:chr m:val="̂"/>
                        <m:ctrlPr>
                          <a:rPr lang="en-US" b="0" i="1" smtClean="0">
                            <a:latin typeface="Cambria Math" panose="02040503050406030204" pitchFamily="18" charset="0"/>
                            <a:ea typeface="Courier" charset="0"/>
                            <a:cs typeface="Courier" charset="0"/>
                          </a:rPr>
                        </m:ctrlPr>
                      </m:accPr>
                      <m:e>
                        <m:r>
                          <a:rPr lang="en-US" b="0" i="1" smtClean="0">
                            <a:latin typeface="Cambria Math" charset="0"/>
                            <a:ea typeface="Courier" charset="0"/>
                            <a:cs typeface="Courier" charset="0"/>
                          </a:rPr>
                          <m:t>𝑦</m:t>
                        </m:r>
                      </m:e>
                    </m:acc>
                    <m:r>
                      <a:rPr lang="en-US" b="0" i="1" smtClean="0">
                        <a:latin typeface="Cambria Math" charset="0"/>
                        <a:ea typeface="Courier" charset="0"/>
                        <a:cs typeface="Courier" charset="0"/>
                      </a:rPr>
                      <m:t>)}</m:t>
                    </m:r>
                  </m:oMath>
                </a14:m>
                <a:endParaRPr lang="en-US" dirty="0">
                  <a:latin typeface="Courier" charset="0"/>
                  <a:ea typeface="Courier" charset="0"/>
                  <a:cs typeface="Courier" charset="0"/>
                </a:endParaRPr>
              </a:p>
              <a:p>
                <a:pPr lvl="2"/>
                <a:endParaRPr lang="en-US" dirty="0">
                  <a:latin typeface="Courier" charset="0"/>
                  <a:ea typeface="Courier" charset="0"/>
                  <a:cs typeface="Courier" charset="0"/>
                </a:endParaRPr>
              </a:p>
              <a:p>
                <a:pPr lvl="1"/>
                <a14:m>
                  <m:oMath xmlns:m="http://schemas.openxmlformats.org/officeDocument/2006/math">
                    <m:r>
                      <a:rPr lang="en-US" b="0" i="1" smtClean="0">
                        <a:latin typeface="Cambria Math" charset="0"/>
                        <a:ea typeface="Courier" charset="0"/>
                        <a:cs typeface="Courier" charset="0"/>
                      </a:rPr>
                      <m:t>𝑆</m:t>
                    </m:r>
                    <m:r>
                      <a:rPr lang="en-US" b="0" i="1" smtClean="0">
                        <a:latin typeface="Cambria Math" charset="0"/>
                        <a:ea typeface="Courier" charset="0"/>
                        <a:cs typeface="Courier" charset="0"/>
                      </a:rPr>
                      <m:t>=</m:t>
                    </m:r>
                  </m:oMath>
                </a14:m>
                <a:r>
                  <a:rPr lang="en-US" dirty="0">
                    <a:latin typeface="Courier" charset="0"/>
                    <a:ea typeface="Courier" charset="0"/>
                    <a:cs typeface="Courier" charset="0"/>
                  </a:rPr>
                  <a:t>LEARN(</a:t>
                </a:r>
                <a14:m>
                  <m:oMath xmlns:m="http://schemas.openxmlformats.org/officeDocument/2006/math">
                    <m:r>
                      <a:rPr lang="en-US" b="0" i="1" smtClean="0">
                        <a:latin typeface="Cambria Math" charset="0"/>
                        <a:ea typeface="Courier" charset="0"/>
                        <a:cs typeface="Courier" charset="0"/>
                      </a:rPr>
                      <m:t>𝐹</m:t>
                    </m:r>
                    <m:r>
                      <a:rPr lang="en-US" b="0" i="0" smtClean="0">
                        <a:latin typeface="Cambria Math" charset="0"/>
                        <a:ea typeface="Courier" charset="0"/>
                        <a:cs typeface="Courier" charset="0"/>
                      </a:rPr>
                      <m:t>+</m:t>
                    </m:r>
                    <m:acc>
                      <m:accPr>
                        <m:chr m:val="̃"/>
                        <m:ctrlPr>
                          <a:rPr lang="en-US" b="0" i="1" smtClean="0">
                            <a:latin typeface="Cambria Math" panose="02040503050406030204" pitchFamily="18" charset="0"/>
                            <a:ea typeface="Courier" charset="0"/>
                            <a:cs typeface="Courier" charset="0"/>
                          </a:rPr>
                        </m:ctrlPr>
                      </m:accPr>
                      <m:e>
                        <m:r>
                          <a:rPr lang="en-US" i="1">
                            <a:latin typeface="Cambria Math" charset="0"/>
                            <a:ea typeface="Courier" charset="0"/>
                            <a:cs typeface="Courier" charset="0"/>
                          </a:rPr>
                          <m:t>𝑈</m:t>
                        </m:r>
                      </m:e>
                    </m:acc>
                  </m:oMath>
                </a14:m>
                <a:r>
                  <a:rPr lang="en-US" dirty="0">
                    <a:latin typeface="Courier" charset="0"/>
                    <a:ea typeface="Courier" charset="0"/>
                    <a:cs typeface="Courier"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00" t="-941"/>
                </a:stretch>
              </a:blipFill>
            </p:spPr>
            <p:txBody>
              <a:bodyPr/>
              <a:lstStyle/>
              <a:p>
                <a:r>
                  <a:rPr lang="en-US">
                    <a:noFill/>
                  </a:rPr>
                  <a:t> </a:t>
                </a:r>
              </a:p>
            </p:txBody>
          </p:sp>
        </mc:Fallback>
      </mc:AlternateContent>
      <p:sp>
        <p:nvSpPr>
          <p:cNvPr id="6" name="Rectangle 5"/>
          <p:cNvSpPr/>
          <p:nvPr/>
        </p:nvSpPr>
        <p:spPr>
          <a:xfrm>
            <a:off x="5069497" y="3657601"/>
            <a:ext cx="4074503" cy="1676400"/>
          </a:xfrm>
          <a:prstGeom prst="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3">
                    <a:lumMod val="25000"/>
                  </a:schemeClr>
                </a:solidFill>
                <a:latin typeface="Courier" charset="0"/>
                <a:ea typeface="Courier" charset="0"/>
                <a:cs typeface="Courier" charset="0"/>
              </a:rPr>
              <a:t>Q: What if t is not completely empty?</a:t>
            </a:r>
          </a:p>
          <a:p>
            <a:r>
              <a:rPr lang="en-US" dirty="0">
                <a:solidFill>
                  <a:schemeClr val="accent3">
                    <a:lumMod val="25000"/>
                  </a:schemeClr>
                </a:solidFill>
                <a:latin typeface="Courier" charset="0"/>
                <a:ea typeface="Courier" charset="0"/>
                <a:cs typeface="Courier" charset="0"/>
              </a:rPr>
              <a:t>A: We can simply add the partial annotations as additional (equality) constraints.</a:t>
            </a:r>
          </a:p>
        </p:txBody>
      </p:sp>
      <p:sp>
        <p:nvSpPr>
          <p:cNvPr id="7" name="Title 1"/>
          <p:cNvSpPr txBox="1">
            <a:spLocks/>
          </p:cNvSpPr>
          <p:nvPr/>
        </p:nvSpPr>
        <p:spPr bwMode="auto">
          <a:xfrm>
            <a:off x="676274" y="254977"/>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2400" b="0" kern="1200" cap="small" baseline="0">
                <a:solidFill>
                  <a:srgbClr val="A7001B"/>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2400" b="1">
                <a:solidFill>
                  <a:srgbClr val="CC0000"/>
                </a:solidFill>
                <a:latin typeface="Arial Rounded MT Bold" panose="020F0704030504030204" pitchFamily="34" charset="0"/>
              </a:defRPr>
            </a:lvl2pPr>
            <a:lvl3pPr algn="ctr" rtl="0" eaLnBrk="0" fontAlgn="base" hangingPunct="0">
              <a:spcBef>
                <a:spcPct val="0"/>
              </a:spcBef>
              <a:spcAft>
                <a:spcPct val="0"/>
              </a:spcAft>
              <a:defRPr sz="2400" b="1">
                <a:solidFill>
                  <a:srgbClr val="CC0000"/>
                </a:solidFill>
                <a:latin typeface="Arial Rounded MT Bold" panose="020F0704030504030204" pitchFamily="34" charset="0"/>
              </a:defRPr>
            </a:lvl3pPr>
            <a:lvl4pPr algn="ctr" rtl="0" eaLnBrk="0" fontAlgn="base" hangingPunct="0">
              <a:spcBef>
                <a:spcPct val="0"/>
              </a:spcBef>
              <a:spcAft>
                <a:spcPct val="0"/>
              </a:spcAft>
              <a:defRPr sz="2400" b="1">
                <a:solidFill>
                  <a:srgbClr val="CC0000"/>
                </a:solidFill>
                <a:latin typeface="Arial Rounded MT Bold" panose="020F0704030504030204" pitchFamily="34" charset="0"/>
              </a:defRPr>
            </a:lvl4pPr>
            <a:lvl5pPr algn="ctr" rtl="0" eaLnBrk="0" fontAlgn="base" hangingPunct="0">
              <a:spcBef>
                <a:spcPct val="0"/>
              </a:spcBef>
              <a:spcAft>
                <a:spcPct val="0"/>
              </a:spcAft>
              <a:defRPr sz="2400" b="1">
                <a:solidFill>
                  <a:srgbClr val="CC0000"/>
                </a:solidFill>
                <a:latin typeface="Arial Rounded MT Bold" panose="020F0704030504030204" pitchFamily="34" charset="0"/>
              </a:defRPr>
            </a:lvl5pPr>
            <a:lvl6pPr marL="457200" algn="ctr" rtl="0" fontAlgn="base">
              <a:spcBef>
                <a:spcPct val="0"/>
              </a:spcBef>
              <a:spcAft>
                <a:spcPct val="0"/>
              </a:spcAft>
              <a:defRPr sz="2400" b="1">
                <a:solidFill>
                  <a:srgbClr val="CC0000"/>
                </a:solidFill>
                <a:latin typeface="Arial Rounded MT Bold" panose="020F0704030504030204" pitchFamily="34" charset="0"/>
              </a:defRPr>
            </a:lvl6pPr>
            <a:lvl7pPr marL="914400" algn="ctr" rtl="0" fontAlgn="base">
              <a:spcBef>
                <a:spcPct val="0"/>
              </a:spcBef>
              <a:spcAft>
                <a:spcPct val="0"/>
              </a:spcAft>
              <a:defRPr sz="2400" b="1">
                <a:solidFill>
                  <a:srgbClr val="CC0000"/>
                </a:solidFill>
                <a:latin typeface="Arial Rounded MT Bold" panose="020F0704030504030204" pitchFamily="34" charset="0"/>
              </a:defRPr>
            </a:lvl7pPr>
            <a:lvl8pPr marL="1371600" algn="ctr" rtl="0" fontAlgn="base">
              <a:spcBef>
                <a:spcPct val="0"/>
              </a:spcBef>
              <a:spcAft>
                <a:spcPct val="0"/>
              </a:spcAft>
              <a:defRPr sz="2400" b="1">
                <a:solidFill>
                  <a:srgbClr val="CC0000"/>
                </a:solidFill>
                <a:latin typeface="Arial Rounded MT Bold" panose="020F0704030504030204" pitchFamily="34" charset="0"/>
              </a:defRPr>
            </a:lvl8pPr>
            <a:lvl9pPr marL="1828800" algn="ctr" rtl="0" fontAlgn="base">
              <a:spcBef>
                <a:spcPct val="0"/>
              </a:spcBef>
              <a:spcAft>
                <a:spcPct val="0"/>
              </a:spcAft>
              <a:defRPr sz="2400" b="1">
                <a:solidFill>
                  <a:srgbClr val="CC0000"/>
                </a:solidFill>
                <a:latin typeface="Arial Rounded MT Bold" panose="020F0704030504030204" pitchFamily="34" charset="0"/>
              </a:defRPr>
            </a:lvl9pPr>
          </a:lstStyle>
          <a:p>
            <a:r>
              <a:rPr lang="en-US" dirty="0">
                <a:solidFill>
                  <a:schemeClr val="tx1">
                    <a:lumMod val="50000"/>
                  </a:schemeClr>
                </a:solidFill>
              </a:rPr>
              <a:t>Structured Self-learning</a:t>
            </a:r>
            <a:r>
              <a:rPr lang="en-US" dirty="0"/>
              <a:t> With Partial Annotations (SSPAN)</a:t>
            </a:r>
            <a:br>
              <a:rPr lang="en-US" dirty="0"/>
            </a:br>
            <a:r>
              <a:rPr lang="en-US" dirty="0">
                <a:solidFill>
                  <a:schemeClr val="tx1">
                    <a:lumMod val="50000"/>
                  </a:schemeClr>
                </a:solidFill>
              </a:rPr>
              <a:t>Fully Annotated </a:t>
            </a:r>
            <a:r>
              <a:rPr lang="en-US">
                <a:solidFill>
                  <a:schemeClr val="tx1">
                    <a:lumMod val="50000"/>
                  </a:schemeClr>
                </a:solidFill>
              </a:rPr>
              <a:t>Data (F) &amp; </a:t>
            </a:r>
            <a:r>
              <a:rPr lang="en-US" dirty="0"/>
              <a:t>Partially </a:t>
            </a:r>
            <a:r>
              <a:rPr lang="en-US"/>
              <a:t>Annotated Data</a:t>
            </a:r>
            <a:endParaRPr lang="en-US" dirty="0"/>
          </a:p>
        </p:txBody>
      </p:sp>
      <p:sp>
        <p:nvSpPr>
          <p:cNvPr id="2" name="Title 1"/>
          <p:cNvSpPr>
            <a:spLocks noGrp="1"/>
          </p:cNvSpPr>
          <p:nvPr>
            <p:ph type="title"/>
          </p:nvPr>
        </p:nvSpPr>
        <p:spPr/>
        <p:txBody>
          <a:bodyPr/>
          <a:lstStyle/>
          <a:p>
            <a:r>
              <a:rPr lang="en-US" dirty="0"/>
              <a:t>Constraint-Driven Learning (</a:t>
            </a:r>
            <a:r>
              <a:rPr lang="en-US" dirty="0" err="1"/>
              <a:t>CoDL</a:t>
            </a:r>
            <a:r>
              <a:rPr lang="en-US" dirty="0"/>
              <a:t>):</a:t>
            </a:r>
            <a:br>
              <a:rPr lang="en-US" dirty="0"/>
            </a:br>
            <a:r>
              <a:rPr lang="en-US" dirty="0"/>
              <a:t>Fully Annotated Data (F) &amp; Unannotated Data (U)</a:t>
            </a:r>
          </a:p>
        </p:txBody>
      </p:sp>
    </p:spTree>
    <p:extLst>
      <p:ext uri="{BB962C8B-B14F-4D97-AF65-F5344CB8AC3E}">
        <p14:creationId xmlns:p14="http://schemas.microsoft.com/office/powerpoint/2010/main" val="29437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FCFDDEE-95A6-5F4D-BD39-1EF9FF25DFDD}"/>
              </a:ext>
            </a:extLst>
          </p:cNvPr>
          <p:cNvSpPr>
            <a:spLocks noGrp="1"/>
          </p:cNvSpPr>
          <p:nvPr>
            <p:ph type="title"/>
          </p:nvPr>
        </p:nvSpPr>
        <p:spPr/>
        <p:txBody>
          <a:bodyPr/>
          <a:lstStyle/>
          <a:p>
            <a:r>
              <a:rPr lang="en-US" dirty="0"/>
              <a:t>Effect of Structure On Annotation</a:t>
            </a:r>
          </a:p>
        </p:txBody>
      </p:sp>
      <p:grpSp>
        <p:nvGrpSpPr>
          <p:cNvPr id="4" name="Group 3">
            <a:extLst>
              <a:ext uri="{FF2B5EF4-FFF2-40B4-BE49-F238E27FC236}">
                <a16:creationId xmlns:a16="http://schemas.microsoft.com/office/drawing/2014/main" id="{50176F12-6E7E-B744-8C6D-48C8CBC3EA2B}"/>
              </a:ext>
            </a:extLst>
          </p:cNvPr>
          <p:cNvGrpSpPr/>
          <p:nvPr/>
        </p:nvGrpSpPr>
        <p:grpSpPr>
          <a:xfrm>
            <a:off x="4267200" y="1163092"/>
            <a:ext cx="4457700" cy="2971800"/>
            <a:chOff x="2614138" y="852854"/>
            <a:chExt cx="5486400" cy="3657600"/>
          </a:xfrm>
        </p:grpSpPr>
        <p:pic>
          <p:nvPicPr>
            <p:cNvPr id="5" name="Picture 4">
              <a:extLst>
                <a:ext uri="{FF2B5EF4-FFF2-40B4-BE49-F238E27FC236}">
                  <a16:creationId xmlns:a16="http://schemas.microsoft.com/office/drawing/2014/main" id="{56F55D64-D03E-E34D-B9A2-BA74189E4A33}"/>
                </a:ext>
              </a:extLst>
            </p:cNvPr>
            <p:cNvPicPr>
              <a:picLocks noChangeAspect="1"/>
            </p:cNvPicPr>
            <p:nvPr/>
          </p:nvPicPr>
          <p:blipFill>
            <a:blip r:embed="rId3"/>
            <a:stretch>
              <a:fillRect/>
            </a:stretch>
          </p:blipFill>
          <p:spPr>
            <a:xfrm>
              <a:off x="2614138" y="852854"/>
              <a:ext cx="5486400" cy="3657600"/>
            </a:xfrm>
            <a:prstGeom prst="rect">
              <a:avLst/>
            </a:prstGeom>
          </p:spPr>
        </p:pic>
        <p:grpSp>
          <p:nvGrpSpPr>
            <p:cNvPr id="6" name="Group 5">
              <a:extLst>
                <a:ext uri="{FF2B5EF4-FFF2-40B4-BE49-F238E27FC236}">
                  <a16:creationId xmlns:a16="http://schemas.microsoft.com/office/drawing/2014/main" id="{D72F58BB-51FA-7849-A2FF-F0B5286DDD3C}"/>
                </a:ext>
              </a:extLst>
            </p:cNvPr>
            <p:cNvGrpSpPr/>
            <p:nvPr/>
          </p:nvGrpSpPr>
          <p:grpSpPr>
            <a:xfrm>
              <a:off x="3434067" y="3578470"/>
              <a:ext cx="3979971" cy="369332"/>
              <a:chOff x="4176346" y="4721470"/>
              <a:chExt cx="3979971" cy="369332"/>
            </a:xfrm>
          </p:grpSpPr>
          <p:sp>
            <p:nvSpPr>
              <p:cNvPr id="7" name="TextBox 6">
                <a:extLst>
                  <a:ext uri="{FF2B5EF4-FFF2-40B4-BE49-F238E27FC236}">
                    <a16:creationId xmlns:a16="http://schemas.microsoft.com/office/drawing/2014/main" id="{743AE5D1-F5A8-E944-B8D0-67F1AA73F280}"/>
                  </a:ext>
                </a:extLst>
              </p:cNvPr>
              <p:cNvSpPr txBox="1"/>
              <p:nvPr/>
            </p:nvSpPr>
            <p:spPr>
              <a:xfrm>
                <a:off x="4176346" y="4721470"/>
                <a:ext cx="444352" cy="369332"/>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8" name="TextBox 7">
                <a:extLst>
                  <a:ext uri="{FF2B5EF4-FFF2-40B4-BE49-F238E27FC236}">
                    <a16:creationId xmlns:a16="http://schemas.microsoft.com/office/drawing/2014/main" id="{9E19CC3E-9859-6648-8463-2E09409239F3}"/>
                  </a:ext>
                </a:extLst>
              </p:cNvPr>
              <p:cNvSpPr txBox="1"/>
              <p:nvPr/>
            </p:nvSpPr>
            <p:spPr>
              <a:xfrm>
                <a:off x="4624754" y="4721470"/>
                <a:ext cx="444352" cy="369332"/>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9" name="TextBox 8">
                <a:extLst>
                  <a:ext uri="{FF2B5EF4-FFF2-40B4-BE49-F238E27FC236}">
                    <a16:creationId xmlns:a16="http://schemas.microsoft.com/office/drawing/2014/main" id="{8417D14F-0DA1-954C-98B3-5A65A3109DFA}"/>
                  </a:ext>
                </a:extLst>
              </p:cNvPr>
              <p:cNvSpPr txBox="1"/>
              <p:nvPr/>
            </p:nvSpPr>
            <p:spPr>
              <a:xfrm>
                <a:off x="5081954" y="4721470"/>
                <a:ext cx="444352" cy="369332"/>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10" name="TextBox 9">
                <a:extLst>
                  <a:ext uri="{FF2B5EF4-FFF2-40B4-BE49-F238E27FC236}">
                    <a16:creationId xmlns:a16="http://schemas.microsoft.com/office/drawing/2014/main" id="{38ABE982-BADA-EB40-AB3D-CF17583EEFFD}"/>
                  </a:ext>
                </a:extLst>
              </p:cNvPr>
              <p:cNvSpPr txBox="1"/>
              <p:nvPr/>
            </p:nvSpPr>
            <p:spPr>
              <a:xfrm>
                <a:off x="5539154" y="4721470"/>
                <a:ext cx="444352" cy="369332"/>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11" name="TextBox 10">
                <a:extLst>
                  <a:ext uri="{FF2B5EF4-FFF2-40B4-BE49-F238E27FC236}">
                    <a16:creationId xmlns:a16="http://schemas.microsoft.com/office/drawing/2014/main" id="{0C27ACCA-CCB4-B54D-BA2D-FED21716B669}"/>
                  </a:ext>
                </a:extLst>
              </p:cNvPr>
              <p:cNvSpPr txBox="1"/>
              <p:nvPr/>
            </p:nvSpPr>
            <p:spPr>
              <a:xfrm>
                <a:off x="5987562" y="4721470"/>
                <a:ext cx="444352" cy="369332"/>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12" name="TextBox 11">
                <a:extLst>
                  <a:ext uri="{FF2B5EF4-FFF2-40B4-BE49-F238E27FC236}">
                    <a16:creationId xmlns:a16="http://schemas.microsoft.com/office/drawing/2014/main" id="{3FC82353-2590-074D-A7BD-31BA3125FE00}"/>
                  </a:ext>
                </a:extLst>
              </p:cNvPr>
              <p:cNvSpPr txBox="1"/>
              <p:nvPr/>
            </p:nvSpPr>
            <p:spPr>
              <a:xfrm>
                <a:off x="6435970" y="4721470"/>
                <a:ext cx="444352" cy="369332"/>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13" name="TextBox 12">
                <a:extLst>
                  <a:ext uri="{FF2B5EF4-FFF2-40B4-BE49-F238E27FC236}">
                    <a16:creationId xmlns:a16="http://schemas.microsoft.com/office/drawing/2014/main" id="{216C198E-CC55-9841-B61E-846AA69BB897}"/>
                  </a:ext>
                </a:extLst>
              </p:cNvPr>
              <p:cNvSpPr txBox="1"/>
              <p:nvPr/>
            </p:nvSpPr>
            <p:spPr>
              <a:xfrm>
                <a:off x="6875585" y="4721470"/>
                <a:ext cx="444352" cy="369332"/>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14" name="TextBox 13">
                <a:extLst>
                  <a:ext uri="{FF2B5EF4-FFF2-40B4-BE49-F238E27FC236}">
                    <a16:creationId xmlns:a16="http://schemas.microsoft.com/office/drawing/2014/main" id="{DB090768-D7B6-8C40-9CFA-7B301FF85CDA}"/>
                  </a:ext>
                </a:extLst>
              </p:cNvPr>
              <p:cNvSpPr txBox="1"/>
              <p:nvPr/>
            </p:nvSpPr>
            <p:spPr>
              <a:xfrm>
                <a:off x="7341577" y="4721470"/>
                <a:ext cx="444352" cy="369332"/>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15" name="TextBox 14">
                <a:extLst>
                  <a:ext uri="{FF2B5EF4-FFF2-40B4-BE49-F238E27FC236}">
                    <a16:creationId xmlns:a16="http://schemas.microsoft.com/office/drawing/2014/main" id="{D679E805-0512-5C44-9B1A-6E3FB5BF51C4}"/>
                  </a:ext>
                </a:extLst>
              </p:cNvPr>
              <p:cNvSpPr txBox="1"/>
              <p:nvPr/>
            </p:nvSpPr>
            <p:spPr>
              <a:xfrm>
                <a:off x="7840205" y="4721470"/>
                <a:ext cx="316112" cy="369332"/>
              </a:xfrm>
              <a:prstGeom prst="rect">
                <a:avLst/>
              </a:prstGeom>
              <a:noFill/>
            </p:spPr>
            <p:txBody>
              <a:bodyPr wrap="none" rtlCol="0">
                <a:spAutoFit/>
              </a:bodyPr>
              <a:lstStyle/>
              <a:p>
                <a:pPr algn="l"/>
                <a:r>
                  <a:rPr lang="en-US" b="1" dirty="0">
                    <a:solidFill>
                      <a:srgbClr val="FF0000"/>
                    </a:solidFill>
                    <a:latin typeface="Times" pitchFamily="2" charset="0"/>
                  </a:rPr>
                  <a:t>+</a:t>
                </a:r>
              </a:p>
            </p:txBody>
          </p:sp>
        </p:grpSp>
      </p:grpSp>
      <p:sp>
        <p:nvSpPr>
          <p:cNvPr id="2" name="TextBox 1">
            <a:extLst>
              <a:ext uri="{FF2B5EF4-FFF2-40B4-BE49-F238E27FC236}">
                <a16:creationId xmlns:a16="http://schemas.microsoft.com/office/drawing/2014/main" id="{6CDEDAA8-C491-C04C-A9E5-A4D1C8187556}"/>
              </a:ext>
            </a:extLst>
          </p:cNvPr>
          <p:cNvSpPr txBox="1"/>
          <p:nvPr/>
        </p:nvSpPr>
        <p:spPr>
          <a:xfrm>
            <a:off x="676274" y="4946072"/>
            <a:ext cx="8052648" cy="923330"/>
          </a:xfrm>
          <a:prstGeom prst="rect">
            <a:avLst/>
          </a:prstGeom>
          <a:noFill/>
        </p:spPr>
        <p:txBody>
          <a:bodyPr wrap="square" rtlCol="0">
            <a:spAutoFit/>
          </a:bodyPr>
          <a:lstStyle/>
          <a:p>
            <a:pPr marL="285750" indent="-285750">
              <a:buFont typeface="Arial" charset="0"/>
              <a:buChar char="•"/>
            </a:pPr>
            <a:r>
              <a:rPr lang="en-US" i="1" dirty="0">
                <a:solidFill>
                  <a:srgbClr val="002060"/>
                </a:solidFill>
              </a:rPr>
              <a:t>Partial annotations may lead to better performance due to “structure”.</a:t>
            </a:r>
          </a:p>
          <a:p>
            <a:pPr marL="285750" indent="-285750">
              <a:buFont typeface="Arial" charset="0"/>
              <a:buChar char="•"/>
            </a:pPr>
            <a:r>
              <a:rPr lang="en-US" i="1" dirty="0">
                <a:solidFill>
                  <a:srgbClr val="002060"/>
                </a:solidFill>
              </a:rPr>
              <a:t>Structure itself is “supervision”</a:t>
            </a:r>
          </a:p>
          <a:p>
            <a:pPr marL="285750" indent="-285750">
              <a:buFontTx/>
              <a:buChar char="-"/>
            </a:pPr>
            <a:endParaRPr lang="en-US" i="1" dirty="0">
              <a:solidFill>
                <a:srgbClr val="002060"/>
              </a:solidFill>
            </a:endParaRPr>
          </a:p>
        </p:txBody>
      </p:sp>
      <p:sp>
        <p:nvSpPr>
          <p:cNvPr id="17" name="TextBox 16"/>
          <p:cNvSpPr txBox="1"/>
          <p:nvPr/>
        </p:nvSpPr>
        <p:spPr>
          <a:xfrm>
            <a:off x="6697753" y="44135"/>
            <a:ext cx="2446247" cy="307777"/>
          </a:xfrm>
          <a:prstGeom prst="rect">
            <a:avLst/>
          </a:prstGeom>
          <a:noFill/>
        </p:spPr>
        <p:txBody>
          <a:bodyPr wrap="none" rtlCol="0">
            <a:spAutoFit/>
          </a:bodyPr>
          <a:lstStyle/>
          <a:p>
            <a:r>
              <a:rPr lang="en-US" sz="1400" i="1" dirty="0">
                <a:solidFill>
                  <a:schemeClr val="bg2"/>
                </a:solidFill>
              </a:rPr>
              <a:t>[in submission to NAACL’19]</a:t>
            </a:r>
          </a:p>
        </p:txBody>
      </p:sp>
      <p:pic>
        <p:nvPicPr>
          <p:cNvPr id="3" name="Picture 2"/>
          <p:cNvPicPr>
            <a:picLocks noChangeAspect="1"/>
          </p:cNvPicPr>
          <p:nvPr/>
        </p:nvPicPr>
        <p:blipFill>
          <a:blip r:embed="rId4"/>
          <a:stretch>
            <a:fillRect/>
          </a:stretch>
        </p:blipFill>
        <p:spPr>
          <a:xfrm>
            <a:off x="676274" y="1042653"/>
            <a:ext cx="3022831" cy="3099166"/>
          </a:xfrm>
          <a:prstGeom prst="rect">
            <a:avLst/>
          </a:prstGeom>
        </p:spPr>
      </p:pic>
    </p:spTree>
    <p:extLst>
      <p:ext uri="{BB962C8B-B14F-4D97-AF65-F5344CB8AC3E}">
        <p14:creationId xmlns:p14="http://schemas.microsoft.com/office/powerpoint/2010/main" val="5079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0" y="2251716"/>
            <a:ext cx="3124200" cy="3044184"/>
          </a:xfrm>
          <a:custGeom>
            <a:avLst/>
            <a:gdLst>
              <a:gd name="connsiteX0" fmla="*/ 1070841 w 3124200"/>
              <a:gd name="connsiteY0" fmla="*/ 0 h 3044184"/>
              <a:gd name="connsiteX1" fmla="*/ 1074865 w 3124200"/>
              <a:gd name="connsiteY1" fmla="*/ 79700 h 3044184"/>
              <a:gd name="connsiteX2" fmla="*/ 2628900 w 3124200"/>
              <a:gd name="connsiteY2" fmla="*/ 1482084 h 3044184"/>
              <a:gd name="connsiteX3" fmla="*/ 3093421 w 3124200"/>
              <a:gd name="connsiteY3" fmla="*/ 1411855 h 3044184"/>
              <a:gd name="connsiteX4" fmla="*/ 3120160 w 3124200"/>
              <a:gd name="connsiteY4" fmla="*/ 1402069 h 3044184"/>
              <a:gd name="connsiteX5" fmla="*/ 3124200 w 3124200"/>
              <a:gd name="connsiteY5" fmla="*/ 1482084 h 3044184"/>
              <a:gd name="connsiteX6" fmla="*/ 1562100 w 3124200"/>
              <a:gd name="connsiteY6" fmla="*/ 3044184 h 3044184"/>
              <a:gd name="connsiteX7" fmla="*/ 0 w 3124200"/>
              <a:gd name="connsiteY7" fmla="*/ 1482084 h 3044184"/>
              <a:gd name="connsiteX8" fmla="*/ 954060 w 3124200"/>
              <a:gd name="connsiteY8" fmla="*/ 42742 h 3044184"/>
              <a:gd name="connsiteX9" fmla="*/ 1070841 w 3124200"/>
              <a:gd name="connsiteY9" fmla="*/ 0 h 304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3044184">
                <a:moveTo>
                  <a:pt x="1070841" y="0"/>
                </a:moveTo>
                <a:lnTo>
                  <a:pt x="1074865" y="79700"/>
                </a:lnTo>
                <a:cubicBezTo>
                  <a:pt x="1154860" y="867398"/>
                  <a:pt x="1820096" y="1482084"/>
                  <a:pt x="2628900" y="1482084"/>
                </a:cubicBezTo>
                <a:cubicBezTo>
                  <a:pt x="2790661" y="1482084"/>
                  <a:pt x="2946679" y="1457497"/>
                  <a:pt x="3093421" y="1411855"/>
                </a:cubicBezTo>
                <a:lnTo>
                  <a:pt x="3120160" y="1402069"/>
                </a:lnTo>
                <a:lnTo>
                  <a:pt x="3124200" y="1482084"/>
                </a:lnTo>
                <a:cubicBezTo>
                  <a:pt x="3124200" y="2344808"/>
                  <a:pt x="2424824" y="3044184"/>
                  <a:pt x="1562100" y="3044184"/>
                </a:cubicBezTo>
                <a:cubicBezTo>
                  <a:pt x="699376" y="3044184"/>
                  <a:pt x="0" y="2344808"/>
                  <a:pt x="0" y="1482084"/>
                </a:cubicBezTo>
                <a:cubicBezTo>
                  <a:pt x="0" y="835041"/>
                  <a:pt x="393399" y="279881"/>
                  <a:pt x="954060" y="42742"/>
                </a:cubicBezTo>
                <a:lnTo>
                  <a:pt x="1070841" y="0"/>
                </a:lnTo>
                <a:close/>
              </a:path>
            </a:pathLst>
          </a:custGeom>
          <a:solidFill>
            <a:srgbClr val="00B0F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r>
              <a:rPr lang="en-US" sz="2800" dirty="0">
                <a:latin typeface="Century Gothic" charset="0"/>
                <a:ea typeface="Century Gothic" charset="0"/>
                <a:cs typeface="Century Gothic" charset="0"/>
              </a:rPr>
              <a:t>Common Sense</a:t>
            </a:r>
          </a:p>
        </p:txBody>
      </p:sp>
      <p:sp>
        <p:nvSpPr>
          <p:cNvPr id="5" name="Oval 4"/>
          <p:cNvSpPr/>
          <p:nvPr/>
        </p:nvSpPr>
        <p:spPr>
          <a:xfrm>
            <a:off x="1066800" y="609600"/>
            <a:ext cx="3124200" cy="3124200"/>
          </a:xfrm>
          <a:prstGeom prst="ellipse">
            <a:avLst/>
          </a:prstGeom>
          <a:solidFill>
            <a:srgbClr val="92D05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prstClr val="white"/>
                </a:solidFill>
                <a:latin typeface="Century Gothic" charset="0"/>
                <a:ea typeface="Century Gothic" charset="0"/>
                <a:cs typeface="Century Gothic" charset="0"/>
              </a:rPr>
              <a:t>Structure</a:t>
            </a:r>
          </a:p>
        </p:txBody>
      </p:sp>
      <p:sp>
        <p:nvSpPr>
          <p:cNvPr id="6" name="Oval 5"/>
          <p:cNvSpPr/>
          <p:nvPr/>
        </p:nvSpPr>
        <p:spPr>
          <a:xfrm>
            <a:off x="0" y="2171700"/>
            <a:ext cx="3124200" cy="3124200"/>
          </a:xfrm>
          <a:prstGeom prst="ellipse">
            <a:avLst/>
          </a:prstGeom>
          <a:solidFill>
            <a:srgbClr val="00B0F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800" dirty="0">
                <a:solidFill>
                  <a:prstClr val="white"/>
                </a:solidFill>
                <a:latin typeface="Century Gothic" charset="0"/>
                <a:ea typeface="Century Gothic" charset="0"/>
                <a:cs typeface="Century Gothic" charset="0"/>
              </a:rPr>
              <a:t>Common Sense</a:t>
            </a:r>
          </a:p>
        </p:txBody>
      </p:sp>
      <p:sp>
        <p:nvSpPr>
          <p:cNvPr id="7" name="Oval 6"/>
          <p:cNvSpPr/>
          <p:nvPr/>
        </p:nvSpPr>
        <p:spPr>
          <a:xfrm>
            <a:off x="2286000" y="2171700"/>
            <a:ext cx="3124200" cy="3124200"/>
          </a:xfrm>
          <a:prstGeom prst="ellipse">
            <a:avLst/>
          </a:prstGeom>
          <a:solidFill>
            <a:schemeClr val="accent2">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800" dirty="0">
                <a:solidFill>
                  <a:prstClr val="white"/>
                </a:solidFill>
                <a:latin typeface="Century Gothic" charset="0"/>
                <a:ea typeface="Century Gothic" charset="0"/>
                <a:cs typeface="Century Gothic" charset="0"/>
              </a:rPr>
              <a:t>Annotation</a:t>
            </a:r>
            <a:endParaRPr lang="en-US" sz="2400" dirty="0">
              <a:solidFill>
                <a:prstClr val="white"/>
              </a:solidFill>
              <a:latin typeface="Century Gothic" charset="0"/>
              <a:ea typeface="Century Gothic" charset="0"/>
              <a:cs typeface="Century Gothic" charset="0"/>
            </a:endParaRPr>
          </a:p>
        </p:txBody>
      </p:sp>
      <p:sp>
        <p:nvSpPr>
          <p:cNvPr id="14" name="TextBox 13"/>
          <p:cNvSpPr txBox="1"/>
          <p:nvPr/>
        </p:nvSpPr>
        <p:spPr>
          <a:xfrm>
            <a:off x="5472545" y="1143000"/>
            <a:ext cx="3373039" cy="461665"/>
          </a:xfrm>
          <a:prstGeom prst="rect">
            <a:avLst/>
          </a:prstGeom>
          <a:solidFill>
            <a:schemeClr val="tx1">
              <a:lumMod val="75000"/>
            </a:schemeClr>
          </a:solidFill>
          <a:effectLst>
            <a:softEdge rad="63500"/>
          </a:effectLst>
        </p:spPr>
        <p:txBody>
          <a:bodyPr wrap="square" rtlCol="0">
            <a:spAutoFit/>
          </a:bodyPr>
          <a:lstStyle/>
          <a:p>
            <a:r>
              <a:rPr lang="en-US" sz="2400" dirty="0">
                <a:solidFill>
                  <a:prstClr val="white"/>
                </a:solidFill>
                <a:latin typeface="Century Gothic" charset="0"/>
                <a:ea typeface="Century Gothic" charset="0"/>
                <a:cs typeface="Century Gothic" charset="0"/>
              </a:rPr>
              <a:t>Incidental supervision</a:t>
            </a:r>
          </a:p>
        </p:txBody>
      </p:sp>
      <p:cxnSp>
        <p:nvCxnSpPr>
          <p:cNvPr id="15" name="Straight Arrow Connector 14"/>
          <p:cNvCxnSpPr/>
          <p:nvPr/>
        </p:nvCxnSpPr>
        <p:spPr>
          <a:xfrm flipV="1">
            <a:off x="2667000" y="1604665"/>
            <a:ext cx="2438400" cy="1748135"/>
          </a:xfrm>
          <a:prstGeom prst="straightConnector1">
            <a:avLst/>
          </a:prstGeom>
          <a:ln w="19050">
            <a:solidFill>
              <a:schemeClr val="tx1">
                <a:lumMod val="50000"/>
              </a:schemeClr>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30982" y="2057400"/>
            <a:ext cx="3456166" cy="3693319"/>
          </a:xfrm>
          <a:prstGeom prst="rect">
            <a:avLst/>
          </a:prstGeom>
          <a:noFill/>
        </p:spPr>
        <p:txBody>
          <a:bodyPr wrap="square" rtlCol="0">
            <a:spAutoFit/>
          </a:bodyPr>
          <a:lstStyle/>
          <a:p>
            <a:r>
              <a:rPr lang="en-US" dirty="0">
                <a:solidFill>
                  <a:prstClr val="black"/>
                </a:solidFill>
              </a:rPr>
              <a:t>Incidental supervision is about  how to effectively learn from limited, low-quality, and/or task independent data. [Roth 2017]</a:t>
            </a:r>
          </a:p>
          <a:p>
            <a:endParaRPr lang="en-US" dirty="0">
              <a:solidFill>
                <a:prstClr val="black"/>
              </a:solidFill>
            </a:endParaRPr>
          </a:p>
          <a:p>
            <a:r>
              <a:rPr lang="en-US" dirty="0">
                <a:solidFill>
                  <a:prstClr val="black"/>
                </a:solidFill>
              </a:rPr>
              <a:t>In the next 3 to 5 years, I would like to study both the theoretical and practical aspects of incidental supervision, from the angle of structured learning, common sense, and efficient data annotation.</a:t>
            </a:r>
          </a:p>
          <a:p>
            <a:endParaRPr lang="en-US" dirty="0">
              <a:solidFill>
                <a:prstClr val="black"/>
              </a:solidFill>
            </a:endParaRPr>
          </a:p>
        </p:txBody>
      </p:sp>
      <p:sp>
        <p:nvSpPr>
          <p:cNvPr id="20" name="Freeform 19"/>
          <p:cNvSpPr/>
          <p:nvPr/>
        </p:nvSpPr>
        <p:spPr>
          <a:xfrm>
            <a:off x="2287961" y="2670524"/>
            <a:ext cx="832200" cy="1063276"/>
          </a:xfrm>
          <a:custGeom>
            <a:avLst/>
            <a:gdLst>
              <a:gd name="connsiteX0" fmla="*/ 418036 w 832200"/>
              <a:gd name="connsiteY0" fmla="*/ 0 h 1063276"/>
              <a:gd name="connsiteX1" fmla="*/ 424111 w 832200"/>
              <a:gd name="connsiteY1" fmla="*/ 6039 h 1063276"/>
              <a:gd name="connsiteX2" fmla="*/ 828175 w 832200"/>
              <a:gd name="connsiteY2" fmla="*/ 903560 h 1063276"/>
              <a:gd name="connsiteX3" fmla="*/ 832200 w 832200"/>
              <a:gd name="connsiteY3" fmla="*/ 983261 h 1063276"/>
              <a:gd name="connsiteX4" fmla="*/ 805461 w 832200"/>
              <a:gd name="connsiteY4" fmla="*/ 993047 h 1063276"/>
              <a:gd name="connsiteX5" fmla="*/ 340940 w 832200"/>
              <a:gd name="connsiteY5" fmla="*/ 1063276 h 1063276"/>
              <a:gd name="connsiteX6" fmla="*/ 45231 w 832200"/>
              <a:gd name="connsiteY6" fmla="*/ 1035325 h 1063276"/>
              <a:gd name="connsiteX7" fmla="*/ 0 w 832200"/>
              <a:gd name="connsiteY7" fmla="*/ 1024443 h 1063276"/>
              <a:gd name="connsiteX8" fmla="*/ 6104 w 832200"/>
              <a:gd name="connsiteY8" fmla="*/ 903560 h 1063276"/>
              <a:gd name="connsiteX9" fmla="*/ 354747 w 832200"/>
              <a:gd name="connsiteY9" fmla="*/ 69636 h 106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200" h="1063276">
                <a:moveTo>
                  <a:pt x="418036" y="0"/>
                </a:moveTo>
                <a:lnTo>
                  <a:pt x="424111" y="6039"/>
                </a:lnTo>
                <a:cubicBezTo>
                  <a:pt x="646161" y="247440"/>
                  <a:pt x="793177" y="558942"/>
                  <a:pt x="828175" y="903560"/>
                </a:cubicBezTo>
                <a:lnTo>
                  <a:pt x="832200" y="983261"/>
                </a:lnTo>
                <a:lnTo>
                  <a:pt x="805461" y="993047"/>
                </a:lnTo>
                <a:cubicBezTo>
                  <a:pt x="658719" y="1038689"/>
                  <a:pt x="502701" y="1063276"/>
                  <a:pt x="340940" y="1063276"/>
                </a:cubicBezTo>
                <a:cubicBezTo>
                  <a:pt x="239840" y="1063276"/>
                  <a:pt x="140982" y="1053672"/>
                  <a:pt x="45231" y="1035325"/>
                </a:cubicBezTo>
                <a:lnTo>
                  <a:pt x="0" y="1024443"/>
                </a:lnTo>
                <a:lnTo>
                  <a:pt x="6104" y="903560"/>
                </a:lnTo>
                <a:cubicBezTo>
                  <a:pt x="38102" y="588481"/>
                  <a:pt x="163739" y="301084"/>
                  <a:pt x="354747" y="69636"/>
                </a:cubicBezTo>
                <a:close/>
              </a:path>
            </a:pathLst>
          </a:custGeom>
          <a:solidFill>
            <a:schemeClr val="bg1">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endParaRPr lang="en-US" sz="2400" dirty="0">
              <a:solidFill>
                <a:prstClr val="white"/>
              </a:solidFill>
              <a:latin typeface="Century Gothic" charset="0"/>
              <a:ea typeface="Century Gothic" charset="0"/>
              <a:cs typeface="Century Gothic" charset="0"/>
            </a:endParaRPr>
          </a:p>
        </p:txBody>
      </p:sp>
      <p:sp>
        <p:nvSpPr>
          <p:cNvPr id="2" name="TextBox 1"/>
          <p:cNvSpPr txBox="1"/>
          <p:nvPr/>
        </p:nvSpPr>
        <p:spPr>
          <a:xfrm>
            <a:off x="3272262" y="6472054"/>
            <a:ext cx="5864811" cy="276999"/>
          </a:xfrm>
          <a:prstGeom prst="rect">
            <a:avLst/>
          </a:prstGeom>
          <a:noFill/>
        </p:spPr>
        <p:txBody>
          <a:bodyPr wrap="none" rtlCol="0">
            <a:spAutoFit/>
          </a:bodyPr>
          <a:lstStyle/>
          <a:p>
            <a:r>
              <a:rPr lang="en-US" sz="1200" i="1" dirty="0">
                <a:solidFill>
                  <a:prstClr val="black"/>
                </a:solidFill>
              </a:rPr>
              <a:t>Dan Roth, Incidental Supervision: Moving beyond Supervised Learning AAAI (2017)</a:t>
            </a:r>
          </a:p>
        </p:txBody>
      </p:sp>
      <p:sp>
        <p:nvSpPr>
          <p:cNvPr id="11" name="Freeform 10"/>
          <p:cNvSpPr/>
          <p:nvPr/>
        </p:nvSpPr>
        <p:spPr>
          <a:xfrm>
            <a:off x="2668920" y="2171701"/>
            <a:ext cx="1520139" cy="1481613"/>
          </a:xfrm>
          <a:custGeom>
            <a:avLst/>
            <a:gdLst>
              <a:gd name="connsiteX0" fmla="*/ 1179181 w 1520139"/>
              <a:gd name="connsiteY0" fmla="*/ 0 h 1481613"/>
              <a:gd name="connsiteX1" fmla="*/ 1493999 w 1520139"/>
              <a:gd name="connsiteY1" fmla="*/ 31737 h 1481613"/>
              <a:gd name="connsiteX2" fmla="*/ 1520139 w 1520139"/>
              <a:gd name="connsiteY2" fmla="*/ 38458 h 1481613"/>
              <a:gd name="connsiteX3" fmla="*/ 1514016 w 1520139"/>
              <a:gd name="connsiteY3" fmla="*/ 159716 h 1481613"/>
              <a:gd name="connsiteX4" fmla="*/ 532764 w 1520139"/>
              <a:gd name="connsiteY4" fmla="*/ 1453748 h 1481613"/>
              <a:gd name="connsiteX5" fmla="*/ 451218 w 1520139"/>
              <a:gd name="connsiteY5" fmla="*/ 1481613 h 1481613"/>
              <a:gd name="connsiteX6" fmla="*/ 447217 w 1520139"/>
              <a:gd name="connsiteY6" fmla="*/ 1402384 h 1481613"/>
              <a:gd name="connsiteX7" fmla="*/ 43153 w 1520139"/>
              <a:gd name="connsiteY7" fmla="*/ 504863 h 1481613"/>
              <a:gd name="connsiteX8" fmla="*/ 37078 w 1520139"/>
              <a:gd name="connsiteY8" fmla="*/ 498824 h 1481613"/>
              <a:gd name="connsiteX9" fmla="*/ 0 w 1520139"/>
              <a:gd name="connsiteY9" fmla="*/ 539621 h 1481613"/>
              <a:gd name="connsiteX10" fmla="*/ 29210 w 1520139"/>
              <a:gd name="connsiteY10" fmla="*/ 504863 h 1481613"/>
              <a:gd name="connsiteX11" fmla="*/ 1179181 w 1520139"/>
              <a:gd name="connsiteY11" fmla="*/ 0 h 148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0139" h="1481613">
                <a:moveTo>
                  <a:pt x="1179181" y="0"/>
                </a:moveTo>
                <a:cubicBezTo>
                  <a:pt x="1287022" y="0"/>
                  <a:pt x="1392310" y="10928"/>
                  <a:pt x="1493999" y="31737"/>
                </a:cubicBezTo>
                <a:lnTo>
                  <a:pt x="1520139" y="38458"/>
                </a:lnTo>
                <a:lnTo>
                  <a:pt x="1514016" y="159716"/>
                </a:lnTo>
                <a:cubicBezTo>
                  <a:pt x="1454020" y="750490"/>
                  <a:pt x="1064826" y="1243944"/>
                  <a:pt x="532764" y="1453748"/>
                </a:cubicBezTo>
                <a:lnTo>
                  <a:pt x="451218" y="1481613"/>
                </a:lnTo>
                <a:lnTo>
                  <a:pt x="447217" y="1402384"/>
                </a:lnTo>
                <a:cubicBezTo>
                  <a:pt x="412219" y="1057766"/>
                  <a:pt x="265203" y="746264"/>
                  <a:pt x="43153" y="504863"/>
                </a:cubicBezTo>
                <a:lnTo>
                  <a:pt x="37078" y="498824"/>
                </a:lnTo>
                <a:lnTo>
                  <a:pt x="0" y="539621"/>
                </a:lnTo>
                <a:lnTo>
                  <a:pt x="29210" y="504863"/>
                </a:lnTo>
                <a:cubicBezTo>
                  <a:pt x="314702" y="194491"/>
                  <a:pt x="724229" y="0"/>
                  <a:pt x="1179181" y="0"/>
                </a:cubicBezTo>
                <a:close/>
              </a:path>
            </a:pathLst>
          </a:custGeom>
          <a:solidFill>
            <a:srgbClr val="FF000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val="73097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12"/>
                                        </p:tgtEl>
                                        <p:attrNameLst>
                                          <p:attrName>style.color</p:attrName>
                                        </p:attrNameLst>
                                      </p:cBhvr>
                                      <p:to>
                                        <a:schemeClr val="bg1"/>
                                      </p:to>
                                    </p:animClr>
                                    <p:animClr clrSpc="rgb" dir="cw">
                                      <p:cBhvr>
                                        <p:cTn id="12" dur="250" autoRev="1" fill="remove"/>
                                        <p:tgtEl>
                                          <p:spTgt spid="12"/>
                                        </p:tgtEl>
                                        <p:attrNameLst>
                                          <p:attrName>fillcolor</p:attrName>
                                        </p:attrNameLst>
                                      </p:cBhvr>
                                      <p:to>
                                        <a:schemeClr val="bg1"/>
                                      </p:to>
                                    </p:animClr>
                                    <p:set>
                                      <p:cBhvr>
                                        <p:cTn id="13" dur="250" autoRev="1" fill="remove"/>
                                        <p:tgtEl>
                                          <p:spTgt spid="12"/>
                                        </p:tgtEl>
                                        <p:attrNameLst>
                                          <p:attrName>fill.type</p:attrName>
                                        </p:attrNameLst>
                                      </p:cBhvr>
                                      <p:to>
                                        <p:strVal val="solid"/>
                                      </p:to>
                                    </p:set>
                                    <p:set>
                                      <p:cBhvr>
                                        <p:cTn id="14" dur="2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5000"/>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a:ext>
            </a:extLst>
          </a:blip>
          <a:stretch>
            <a:fillRect/>
          </a:stretch>
        </p:blipFill>
        <p:spPr>
          <a:xfrm>
            <a:off x="0" y="14140"/>
            <a:ext cx="9144000" cy="6093228"/>
          </a:xfrm>
          <a:prstGeom prst="rect">
            <a:avLst/>
          </a:prstGeom>
        </p:spPr>
      </p:pic>
      <p:sp>
        <p:nvSpPr>
          <p:cNvPr id="6" name="TextBox 5">
            <a:extLst>
              <a:ext uri="{FF2B5EF4-FFF2-40B4-BE49-F238E27FC236}">
                <a16:creationId xmlns:a16="http://schemas.microsoft.com/office/drawing/2014/main" id="{2C1F0397-1BBB-EF4C-838D-EF49DEC002D7}"/>
              </a:ext>
            </a:extLst>
          </p:cNvPr>
          <p:cNvSpPr txBox="1"/>
          <p:nvPr/>
        </p:nvSpPr>
        <p:spPr>
          <a:xfrm>
            <a:off x="228600" y="1491449"/>
            <a:ext cx="8534400" cy="1015663"/>
          </a:xfrm>
          <a:prstGeom prst="rect">
            <a:avLst/>
          </a:prstGeom>
          <a:noFill/>
        </p:spPr>
        <p:txBody>
          <a:bodyPr wrap="square" rtlCol="0">
            <a:spAutoFit/>
          </a:bodyPr>
          <a:lstStyle/>
          <a:p>
            <a:pPr lvl="1">
              <a:spcBef>
                <a:spcPct val="20000"/>
              </a:spcBef>
              <a:buClr>
                <a:srgbClr val="400080"/>
              </a:buClr>
              <a:buSzPct val="65000"/>
            </a:pPr>
            <a:r>
              <a:rPr lang="en-US" sz="6000" cap="small" dirty="0">
                <a:solidFill>
                  <a:srgbClr val="A7001B"/>
                </a:solidFill>
                <a:latin typeface="Calibri" panose="020F0502020204030204" pitchFamily="34" charset="0"/>
                <a:ea typeface="+mj-ea"/>
                <a:cs typeface="Calibri" panose="020F0502020204030204" pitchFamily="34" charset="0"/>
              </a:rPr>
              <a:t>Ph.D. Thesis Research</a:t>
            </a:r>
          </a:p>
        </p:txBody>
      </p:sp>
      <p:sp>
        <p:nvSpPr>
          <p:cNvPr id="7" name="TextBox 6">
            <a:extLst>
              <a:ext uri="{FF2B5EF4-FFF2-40B4-BE49-F238E27FC236}">
                <a16:creationId xmlns:a16="http://schemas.microsoft.com/office/drawing/2014/main" id="{CD486E53-A2F7-6749-915E-0337E2522A08}"/>
              </a:ext>
            </a:extLst>
          </p:cNvPr>
          <p:cNvSpPr txBox="1"/>
          <p:nvPr/>
        </p:nvSpPr>
        <p:spPr>
          <a:xfrm>
            <a:off x="1752600" y="3494786"/>
            <a:ext cx="6145227" cy="523220"/>
          </a:xfrm>
          <a:prstGeom prst="rect">
            <a:avLst/>
          </a:prstGeom>
          <a:noFill/>
        </p:spPr>
        <p:txBody>
          <a:bodyPr wrap="square" rtlCol="0">
            <a:spAutoFit/>
          </a:bodyPr>
          <a:lstStyle/>
          <a:p>
            <a:r>
              <a:rPr lang="en-US" sz="2800" cap="small" dirty="0">
                <a:solidFill>
                  <a:srgbClr val="A7001B"/>
                </a:solidFill>
                <a:latin typeface="Calibri" panose="020F0502020204030204" pitchFamily="34" charset="0"/>
                <a:ea typeface="+mj-ea"/>
                <a:cs typeface="Calibri" panose="020F0502020204030204" pitchFamily="34" charset="0"/>
              </a:rPr>
              <a:t>Understanding time in natural language</a:t>
            </a:r>
          </a:p>
        </p:txBody>
      </p:sp>
      <p:cxnSp>
        <p:nvCxnSpPr>
          <p:cNvPr id="4" name="Straight Connector 3">
            <a:extLst>
              <a:ext uri="{FF2B5EF4-FFF2-40B4-BE49-F238E27FC236}">
                <a16:creationId xmlns:a16="http://schemas.microsoft.com/office/drawing/2014/main" id="{05DACFE0-B225-C448-A3CC-A862D4CEDCB5}"/>
              </a:ext>
            </a:extLst>
          </p:cNvPr>
          <p:cNvCxnSpPr/>
          <p:nvPr/>
        </p:nvCxnSpPr>
        <p:spPr>
          <a:xfrm>
            <a:off x="762000" y="2493117"/>
            <a:ext cx="6705600" cy="0"/>
          </a:xfrm>
          <a:prstGeom prst="line">
            <a:avLst/>
          </a:prstGeom>
          <a:ln w="19050">
            <a:solidFill>
              <a:srgbClr val="A7001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74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Temporal Common Sense</a:t>
            </a:r>
          </a:p>
        </p:txBody>
      </p:sp>
      <p:sp>
        <p:nvSpPr>
          <p:cNvPr id="3" name="Content Placeholder 2"/>
          <p:cNvSpPr>
            <a:spLocks noGrp="1"/>
          </p:cNvSpPr>
          <p:nvPr>
            <p:ph idx="1"/>
          </p:nvPr>
        </p:nvSpPr>
        <p:spPr/>
        <p:txBody>
          <a:bodyPr/>
          <a:lstStyle/>
          <a:p>
            <a:r>
              <a:rPr lang="en-US" dirty="0" err="1"/>
              <a:t>TemProb</a:t>
            </a:r>
            <a:r>
              <a:rPr lang="en-US" dirty="0"/>
              <a:t> is a knowledge base of temporal </a:t>
            </a:r>
            <a:r>
              <a:rPr lang="en-US" b="1" dirty="0"/>
              <a:t>ordering</a:t>
            </a:r>
            <a:r>
              <a:rPr lang="en-US" dirty="0"/>
              <a:t> information.</a:t>
            </a:r>
          </a:p>
          <a:p>
            <a:r>
              <a:rPr lang="en-US" dirty="0"/>
              <a:t>We also summarized other types of temporal common sense:</a:t>
            </a:r>
          </a:p>
          <a:p>
            <a:pPr lvl="1"/>
            <a:r>
              <a:rPr lang="en-US" b="1" dirty="0"/>
              <a:t>Duration</a:t>
            </a:r>
          </a:p>
          <a:p>
            <a:pPr lvl="2"/>
            <a:r>
              <a:rPr lang="en-US" dirty="0">
                <a:latin typeface="Century Gothic" panose="020B0502020202020204" pitchFamily="34" charset="0"/>
              </a:rPr>
              <a:t>They laughed at her in the party. How long did they laugh? (a few minutes)</a:t>
            </a:r>
          </a:p>
          <a:p>
            <a:pPr lvl="1"/>
            <a:r>
              <a:rPr lang="en-US" b="1" dirty="0"/>
              <a:t>Stationary vs transient</a:t>
            </a:r>
          </a:p>
          <a:p>
            <a:pPr lvl="2"/>
            <a:r>
              <a:rPr lang="en-US" dirty="0">
                <a:latin typeface="Century Gothic" panose="020B0502020202020204" pitchFamily="34" charset="0"/>
              </a:rPr>
              <a:t>She adopted the stage name Fontaine. Is she known as Fontaine today? (yes)</a:t>
            </a:r>
          </a:p>
          <a:p>
            <a:pPr lvl="1"/>
            <a:r>
              <a:rPr lang="en-US" b="1" dirty="0"/>
              <a:t>Absolute time point</a:t>
            </a:r>
          </a:p>
          <a:p>
            <a:pPr lvl="2"/>
            <a:r>
              <a:rPr lang="en-US" dirty="0">
                <a:latin typeface="Century Gothic" panose="020B0502020202020204" pitchFamily="34" charset="0"/>
              </a:rPr>
              <a:t>When did he brush his teeth? (in the morning/at night)</a:t>
            </a:r>
          </a:p>
          <a:p>
            <a:pPr lvl="1"/>
            <a:r>
              <a:rPr lang="en-US" b="1" dirty="0"/>
              <a:t>Frequency</a:t>
            </a:r>
          </a:p>
          <a:p>
            <a:pPr lvl="2"/>
            <a:r>
              <a:rPr lang="en-US" dirty="0">
                <a:latin typeface="Century Gothic" panose="020B0502020202020204" pitchFamily="34" charset="0"/>
              </a:rPr>
              <a:t>How often do they go on trips? (twice a year)</a:t>
            </a:r>
          </a:p>
        </p:txBody>
      </p:sp>
      <p:sp>
        <p:nvSpPr>
          <p:cNvPr id="4" name="TextBox 3"/>
          <p:cNvSpPr txBox="1"/>
          <p:nvPr/>
        </p:nvSpPr>
        <p:spPr>
          <a:xfrm>
            <a:off x="6697753" y="44135"/>
            <a:ext cx="2446247" cy="307777"/>
          </a:xfrm>
          <a:prstGeom prst="rect">
            <a:avLst/>
          </a:prstGeom>
          <a:noFill/>
        </p:spPr>
        <p:txBody>
          <a:bodyPr wrap="none" rtlCol="0">
            <a:spAutoFit/>
          </a:bodyPr>
          <a:lstStyle/>
          <a:p>
            <a:r>
              <a:rPr lang="en-US" sz="1400" i="1" dirty="0">
                <a:solidFill>
                  <a:schemeClr val="bg2"/>
                </a:solidFill>
              </a:rPr>
              <a:t>[in submission to NAACL’19]</a:t>
            </a:r>
          </a:p>
        </p:txBody>
      </p:sp>
    </p:spTree>
    <p:extLst>
      <p:ext uri="{BB962C8B-B14F-4D97-AF65-F5344CB8AC3E}">
        <p14:creationId xmlns:p14="http://schemas.microsoft.com/office/powerpoint/2010/main" val="68520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par>
                          <p:cTn id="28" fill="hold">
                            <p:stCondLst>
                              <p:cond delay="1000"/>
                            </p:stCondLst>
                            <p:childTnLst>
                              <p:par>
                                <p:cTn id="29" presetID="9"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childTnLst>
                          </p:cTn>
                        </p:par>
                        <p:par>
                          <p:cTn id="35" fill="hold">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dissolve">
                                      <p:cBhvr>
                                        <p:cTn id="38" dur="500"/>
                                        <p:tgtEl>
                                          <p:spTgt spid="3">
                                            <p:txEl>
                                              <p:pRg st="8" end="8"/>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dissolv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Temporal Common Sense</a:t>
            </a:r>
          </a:p>
        </p:txBody>
      </p:sp>
      <p:sp>
        <p:nvSpPr>
          <p:cNvPr id="3" name="Content Placeholder 2"/>
          <p:cNvSpPr>
            <a:spLocks noGrp="1"/>
          </p:cNvSpPr>
          <p:nvPr>
            <p:ph idx="1"/>
          </p:nvPr>
        </p:nvSpPr>
        <p:spPr>
          <a:xfrm>
            <a:off x="381000" y="3581400"/>
            <a:ext cx="8534400" cy="2362200"/>
          </a:xfrm>
        </p:spPr>
        <p:txBody>
          <a:bodyPr/>
          <a:lstStyle/>
          <a:p>
            <a:r>
              <a:rPr lang="en-US" dirty="0"/>
              <a:t>We collected 10K Q&amp;A pairs on temporal common sense.</a:t>
            </a:r>
          </a:p>
          <a:p>
            <a:r>
              <a:rPr lang="en-US" dirty="0"/>
              <a:t>Performance in F1: Random (40%), BERT (70%), Human (93%)</a:t>
            </a:r>
          </a:p>
          <a:p>
            <a:r>
              <a:rPr lang="en-US" dirty="0"/>
              <a:t>When BERT doesn’t look at the sentence at all, its F1 only drops by 1%.</a:t>
            </a:r>
          </a:p>
          <a:p>
            <a:r>
              <a:rPr lang="en-US" dirty="0"/>
              <a:t>Answering questions without looking at the context is exactly what we call common sense.</a:t>
            </a:r>
          </a:p>
          <a:p>
            <a:endParaRPr lang="en-US" dirty="0"/>
          </a:p>
        </p:txBody>
      </p:sp>
      <p:pic>
        <p:nvPicPr>
          <p:cNvPr id="4" name="Picture 3"/>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154470" y="1295400"/>
            <a:ext cx="6816007" cy="1905000"/>
          </a:xfrm>
          <a:prstGeom prst="rect">
            <a:avLst/>
          </a:prstGeom>
        </p:spPr>
      </p:pic>
      <p:sp>
        <p:nvSpPr>
          <p:cNvPr id="5" name="TextBox 4"/>
          <p:cNvSpPr txBox="1"/>
          <p:nvPr/>
        </p:nvSpPr>
        <p:spPr>
          <a:xfrm>
            <a:off x="6697753" y="44135"/>
            <a:ext cx="2446247" cy="307777"/>
          </a:xfrm>
          <a:prstGeom prst="rect">
            <a:avLst/>
          </a:prstGeom>
          <a:noFill/>
        </p:spPr>
        <p:txBody>
          <a:bodyPr wrap="none" rtlCol="0">
            <a:spAutoFit/>
          </a:bodyPr>
          <a:lstStyle/>
          <a:p>
            <a:r>
              <a:rPr lang="en-US" sz="1400" i="1" dirty="0">
                <a:solidFill>
                  <a:schemeClr val="bg2"/>
                </a:solidFill>
              </a:rPr>
              <a:t>[in submission to NAACL’19]</a:t>
            </a:r>
          </a:p>
        </p:txBody>
      </p:sp>
    </p:spTree>
    <p:extLst>
      <p:ext uri="{BB962C8B-B14F-4D97-AF65-F5344CB8AC3E}">
        <p14:creationId xmlns:p14="http://schemas.microsoft.com/office/powerpoint/2010/main" val="100444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65200"/>
            <a:ext cx="9144000" cy="4913477"/>
          </a:xfrm>
          <a:prstGeom prst="rect">
            <a:avLst/>
          </a:prstGeom>
        </p:spPr>
      </p:pic>
      <p:sp>
        <p:nvSpPr>
          <p:cNvPr id="2" name="Rectangle 1"/>
          <p:cNvSpPr/>
          <p:nvPr/>
        </p:nvSpPr>
        <p:spPr>
          <a:xfrm>
            <a:off x="152400" y="6172200"/>
            <a:ext cx="8915400" cy="6858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72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C3F64C7-D547-7746-8C3C-26DBDC066795}"/>
              </a:ext>
            </a:extLst>
          </p:cNvPr>
          <p:cNvCxnSpPr>
            <a:cxnSpLocks/>
          </p:cNvCxnSpPr>
          <p:nvPr/>
        </p:nvCxnSpPr>
        <p:spPr>
          <a:xfrm flipV="1">
            <a:off x="6858000" y="4055517"/>
            <a:ext cx="0" cy="1073219"/>
          </a:xfrm>
          <a:prstGeom prst="line">
            <a:avLst/>
          </a:prstGeom>
          <a:ln w="19050">
            <a:solidFill>
              <a:srgbClr val="0066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B4AD11-0FDB-5249-84F9-25A3E58D69FF}"/>
              </a:ext>
            </a:extLst>
          </p:cNvPr>
          <p:cNvCxnSpPr>
            <a:cxnSpLocks/>
          </p:cNvCxnSpPr>
          <p:nvPr/>
        </p:nvCxnSpPr>
        <p:spPr>
          <a:xfrm flipV="1">
            <a:off x="2286000" y="4055517"/>
            <a:ext cx="0" cy="1073219"/>
          </a:xfrm>
          <a:prstGeom prst="line">
            <a:avLst/>
          </a:prstGeom>
          <a:ln w="1905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490A4AA-906D-4691-8965-B46C5599291D}"/>
              </a:ext>
            </a:extLst>
          </p:cNvPr>
          <p:cNvGrpSpPr/>
          <p:nvPr/>
        </p:nvGrpSpPr>
        <p:grpSpPr>
          <a:xfrm>
            <a:off x="5257800" y="1549908"/>
            <a:ext cx="3062010" cy="2505609"/>
            <a:chOff x="5275728" y="1024238"/>
            <a:chExt cx="3062010" cy="2505609"/>
          </a:xfrm>
        </p:grpSpPr>
        <p:sp>
          <p:nvSpPr>
            <p:cNvPr id="6" name="Rectangle: Rounded Corners 5">
              <a:extLst>
                <a:ext uri="{FF2B5EF4-FFF2-40B4-BE49-F238E27FC236}">
                  <a16:creationId xmlns:a16="http://schemas.microsoft.com/office/drawing/2014/main" id="{995E8A5A-0790-4245-98FE-C03CC313DCF1}"/>
                </a:ext>
              </a:extLst>
            </p:cNvPr>
            <p:cNvSpPr/>
            <p:nvPr/>
          </p:nvSpPr>
          <p:spPr>
            <a:xfrm>
              <a:off x="5275728" y="2539247"/>
              <a:ext cx="3062010" cy="99060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u="sng" dirty="0"/>
                <a:t>Police used tear gas.</a:t>
              </a:r>
            </a:p>
          </p:txBody>
        </p:sp>
        <p:pic>
          <p:nvPicPr>
            <p:cNvPr id="2050" name="Picture 2" descr="Image result for police tear gas">
              <a:extLst>
                <a:ext uri="{FF2B5EF4-FFF2-40B4-BE49-F238E27FC236}">
                  <a16:creationId xmlns:a16="http://schemas.microsoft.com/office/drawing/2014/main" id="{C1288562-6DD3-4876-8B01-E51542E277D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7959" y="1024238"/>
              <a:ext cx="2337547" cy="14253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E129D606-D205-4B1D-9975-395A797DFC52}"/>
              </a:ext>
            </a:extLst>
          </p:cNvPr>
          <p:cNvGrpSpPr/>
          <p:nvPr/>
        </p:nvGrpSpPr>
        <p:grpSpPr>
          <a:xfrm>
            <a:off x="806262" y="1545402"/>
            <a:ext cx="3062009" cy="2510115"/>
            <a:chOff x="806262" y="1019732"/>
            <a:chExt cx="3062009" cy="2510115"/>
          </a:xfrm>
        </p:grpSpPr>
        <p:sp>
          <p:nvSpPr>
            <p:cNvPr id="5" name="Rectangle: Rounded Corners 4">
              <a:extLst>
                <a:ext uri="{FF2B5EF4-FFF2-40B4-BE49-F238E27FC236}">
                  <a16:creationId xmlns:a16="http://schemas.microsoft.com/office/drawing/2014/main" id="{70CFC6B0-C1C5-4697-8152-600DD0770FAD}"/>
                </a:ext>
              </a:extLst>
            </p:cNvPr>
            <p:cNvSpPr/>
            <p:nvPr/>
          </p:nvSpPr>
          <p:spPr>
            <a:xfrm>
              <a:off x="806262" y="2539247"/>
              <a:ext cx="3062009" cy="990600"/>
            </a:xfrm>
            <a:prstGeom prst="roundRect">
              <a:avLst/>
            </a:prstGeom>
            <a:solidFill>
              <a:schemeClr val="accent3">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u="sng" dirty="0"/>
                <a:t>People were angry</a:t>
              </a:r>
            </a:p>
          </p:txBody>
        </p:sp>
        <p:pic>
          <p:nvPicPr>
            <p:cNvPr id="12" name="Picture 11">
              <a:extLst>
                <a:ext uri="{FF2B5EF4-FFF2-40B4-BE49-F238E27FC236}">
                  <a16:creationId xmlns:a16="http://schemas.microsoft.com/office/drawing/2014/main" id="{0B66BF47-565A-4441-B6A3-52EAF27E442A}"/>
                </a:ext>
              </a:extLst>
            </p:cNvPr>
            <p:cNvPicPr>
              <a:picLocks noChangeAspect="1"/>
            </p:cNvPicPr>
            <p:nvPr/>
          </p:nvPicPr>
          <p:blipFill>
            <a:blip r:embed="rId4"/>
            <a:stretch>
              <a:fillRect/>
            </a:stretch>
          </p:blipFill>
          <p:spPr>
            <a:xfrm>
              <a:off x="845258" y="1019732"/>
              <a:ext cx="2984015" cy="1429840"/>
            </a:xfrm>
            <a:prstGeom prst="rect">
              <a:avLst/>
            </a:prstGeom>
          </p:spPr>
        </p:pic>
      </p:grpSp>
      <p:grpSp>
        <p:nvGrpSpPr>
          <p:cNvPr id="11" name="Group 10">
            <a:extLst>
              <a:ext uri="{FF2B5EF4-FFF2-40B4-BE49-F238E27FC236}">
                <a16:creationId xmlns:a16="http://schemas.microsoft.com/office/drawing/2014/main" id="{ADDFD349-305A-AA48-BED5-EA21B3CB16DD}"/>
              </a:ext>
            </a:extLst>
          </p:cNvPr>
          <p:cNvGrpSpPr/>
          <p:nvPr/>
        </p:nvGrpSpPr>
        <p:grpSpPr>
          <a:xfrm>
            <a:off x="676274" y="5128736"/>
            <a:ext cx="8192960" cy="738664"/>
            <a:chOff x="676274" y="4603066"/>
            <a:chExt cx="8192960" cy="738664"/>
          </a:xfrm>
        </p:grpSpPr>
        <p:cxnSp>
          <p:nvCxnSpPr>
            <p:cNvPr id="8" name="Straight Arrow Connector 7">
              <a:extLst>
                <a:ext uri="{FF2B5EF4-FFF2-40B4-BE49-F238E27FC236}">
                  <a16:creationId xmlns:a16="http://schemas.microsoft.com/office/drawing/2014/main" id="{F99AC8FA-F7B9-429C-BC27-EFBA5068EEE7}"/>
                </a:ext>
              </a:extLst>
            </p:cNvPr>
            <p:cNvCxnSpPr>
              <a:cxnSpLocks/>
            </p:cNvCxnSpPr>
            <p:nvPr/>
          </p:nvCxnSpPr>
          <p:spPr>
            <a:xfrm>
              <a:off x="676274" y="4603066"/>
              <a:ext cx="8066555"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32F63B-7793-0947-B9AA-925E43C0D74A}"/>
                </a:ext>
              </a:extLst>
            </p:cNvPr>
            <p:cNvSpPr txBox="1"/>
            <p:nvPr/>
          </p:nvSpPr>
          <p:spPr>
            <a:xfrm>
              <a:off x="7947187" y="4603066"/>
              <a:ext cx="922047" cy="738664"/>
            </a:xfrm>
            <a:prstGeom prst="rect">
              <a:avLst/>
            </a:prstGeom>
            <a:noFill/>
            <a:ln>
              <a:noFill/>
            </a:ln>
          </p:spPr>
          <p:txBody>
            <a:bodyPr wrap="none" rtlCol="0">
              <a:spAutoFit/>
            </a:bodyPr>
            <a:lstStyle/>
            <a:p>
              <a:pPr lvl="0">
                <a:spcBef>
                  <a:spcPct val="20000"/>
                </a:spcBef>
                <a:buClr>
                  <a:srgbClr val="000080"/>
                </a:buClr>
              </a:pPr>
              <a:r>
                <a:rPr lang="en-US" sz="2400" dirty="0">
                  <a:solidFill>
                    <a:schemeClr val="bg2"/>
                  </a:solidFill>
                  <a:latin typeface="Courier" charset="0"/>
                  <a:ea typeface="Courier" charset="0"/>
                  <a:cs typeface="Courier" charset="0"/>
                  <a:sym typeface="Wingdings" panose="05000000000000000000" pitchFamily="2" charset="2"/>
                </a:rPr>
                <a:t>Time</a:t>
              </a:r>
              <a:endParaRPr lang="en-US" sz="2400" dirty="0">
                <a:solidFill>
                  <a:schemeClr val="bg2"/>
                </a:solidFill>
                <a:latin typeface="Calibri" panose="020F0502020204030204" pitchFamily="34" charset="0"/>
                <a:cs typeface="Calibri" panose="020F0502020204030204" pitchFamily="34" charset="0"/>
                <a:sym typeface="Wingdings" panose="05000000000000000000" pitchFamily="2" charset="2"/>
              </a:endParaRPr>
            </a:p>
            <a:p>
              <a:endParaRPr lang="en-US" dirty="0">
                <a:solidFill>
                  <a:srgbClr val="FF0000"/>
                </a:solidFill>
              </a:endParaRPr>
            </a:p>
          </p:txBody>
        </p:sp>
      </p:grpSp>
      <p:sp>
        <p:nvSpPr>
          <p:cNvPr id="21" name="Oval 20">
            <a:extLst>
              <a:ext uri="{FF2B5EF4-FFF2-40B4-BE49-F238E27FC236}">
                <a16:creationId xmlns:a16="http://schemas.microsoft.com/office/drawing/2014/main" id="{19293B56-54CB-6E4C-ABD1-04FBEDAD10FE}"/>
              </a:ext>
            </a:extLst>
          </p:cNvPr>
          <p:cNvSpPr/>
          <p:nvPr/>
        </p:nvSpPr>
        <p:spPr>
          <a:xfrm>
            <a:off x="2214562" y="5053836"/>
            <a:ext cx="142875" cy="14287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le: Hollow 29">
            <a:extLst>
              <a:ext uri="{FF2B5EF4-FFF2-40B4-BE49-F238E27FC236}">
                <a16:creationId xmlns:a16="http://schemas.microsoft.com/office/drawing/2014/main" id="{3C5396A2-2D8D-874D-A95A-FB13918A79A0}"/>
              </a:ext>
            </a:extLst>
          </p:cNvPr>
          <p:cNvSpPr/>
          <p:nvPr/>
        </p:nvSpPr>
        <p:spPr>
          <a:xfrm>
            <a:off x="2125265" y="4964538"/>
            <a:ext cx="321470" cy="321470"/>
          </a:xfrm>
          <a:prstGeom prst="donut">
            <a:avLst>
              <a:gd name="adj" fmla="val 528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8CA1F03C-8225-4847-BA7C-1FCAD02B3BE5}"/>
              </a:ext>
            </a:extLst>
          </p:cNvPr>
          <p:cNvSpPr/>
          <p:nvPr/>
        </p:nvSpPr>
        <p:spPr>
          <a:xfrm>
            <a:off x="6794897" y="5053836"/>
            <a:ext cx="142875" cy="142875"/>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rcle: Hollow 29">
            <a:extLst>
              <a:ext uri="{FF2B5EF4-FFF2-40B4-BE49-F238E27FC236}">
                <a16:creationId xmlns:a16="http://schemas.microsoft.com/office/drawing/2014/main" id="{4056CE39-5983-144E-9BC3-653E97736853}"/>
              </a:ext>
            </a:extLst>
          </p:cNvPr>
          <p:cNvSpPr/>
          <p:nvPr/>
        </p:nvSpPr>
        <p:spPr>
          <a:xfrm>
            <a:off x="6705600" y="4964538"/>
            <a:ext cx="321470" cy="321470"/>
          </a:xfrm>
          <a:prstGeom prst="donut">
            <a:avLst>
              <a:gd name="adj" fmla="val 5281"/>
            </a:avLst>
          </a:prstGeom>
          <a:solidFill>
            <a:srgbClr val="EF3078"/>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CD486E53-A2F7-6749-915E-0337E2522A08}"/>
              </a:ext>
            </a:extLst>
          </p:cNvPr>
          <p:cNvSpPr txBox="1"/>
          <p:nvPr/>
        </p:nvSpPr>
        <p:spPr>
          <a:xfrm>
            <a:off x="643577" y="264467"/>
            <a:ext cx="6145227" cy="523220"/>
          </a:xfrm>
          <a:prstGeom prst="rect">
            <a:avLst/>
          </a:prstGeom>
          <a:noFill/>
        </p:spPr>
        <p:txBody>
          <a:bodyPr wrap="square" rtlCol="0">
            <a:spAutoFit/>
          </a:bodyPr>
          <a:lstStyle/>
          <a:p>
            <a:r>
              <a:rPr lang="en-US" sz="2800" cap="small" dirty="0">
                <a:solidFill>
                  <a:srgbClr val="A7001B"/>
                </a:solidFill>
                <a:latin typeface="Calibri" panose="020F0502020204030204" pitchFamily="34" charset="0"/>
                <a:ea typeface="+mj-ea"/>
                <a:cs typeface="Calibri" panose="020F0502020204030204" pitchFamily="34" charset="0"/>
              </a:rPr>
              <a:t>Understanding time in natural language</a:t>
            </a:r>
          </a:p>
        </p:txBody>
      </p:sp>
      <p:sp>
        <p:nvSpPr>
          <p:cNvPr id="2" name="TextBox 1"/>
          <p:cNvSpPr txBox="1"/>
          <p:nvPr/>
        </p:nvSpPr>
        <p:spPr>
          <a:xfrm>
            <a:off x="1240311" y="5631036"/>
            <a:ext cx="7594585" cy="584775"/>
          </a:xfrm>
          <a:prstGeom prst="rect">
            <a:avLst/>
          </a:prstGeom>
          <a:noFill/>
        </p:spPr>
        <p:txBody>
          <a:bodyPr wrap="square" rtlCol="0">
            <a:spAutoFit/>
          </a:bodyPr>
          <a:lstStyle/>
          <a:p>
            <a:r>
              <a:rPr lang="en-US" sz="1600" i="1" dirty="0">
                <a:solidFill>
                  <a:srgbClr val="000080"/>
                </a:solidFill>
                <a:latin typeface="Century Gothic" charset="0"/>
                <a:ea typeface="Century Gothic" charset="0"/>
                <a:cs typeface="Century Gothic" charset="0"/>
              </a:rPr>
              <a:t>People </a:t>
            </a:r>
            <a:r>
              <a:rPr lang="en-US" sz="1600" b="1" i="1" dirty="0">
                <a:solidFill>
                  <a:srgbClr val="000080"/>
                </a:solidFill>
                <a:latin typeface="Century Gothic" charset="0"/>
                <a:ea typeface="Century Gothic" charset="0"/>
                <a:cs typeface="Century Gothic" charset="0"/>
              </a:rPr>
              <a:t>were</a:t>
            </a:r>
            <a:r>
              <a:rPr lang="en-US" sz="1600" i="1" dirty="0">
                <a:solidFill>
                  <a:srgbClr val="000080"/>
                </a:solidFill>
                <a:latin typeface="Century Gothic" charset="0"/>
                <a:ea typeface="Century Gothic" charset="0"/>
                <a:cs typeface="Century Gothic" charset="0"/>
              </a:rPr>
              <a:t> </a:t>
            </a:r>
            <a:r>
              <a:rPr lang="en-US" sz="1600" b="1" i="1" dirty="0">
                <a:solidFill>
                  <a:srgbClr val="000080"/>
                </a:solidFill>
                <a:latin typeface="Century Gothic" charset="0"/>
                <a:ea typeface="Century Gothic" charset="0"/>
                <a:cs typeface="Century Gothic" charset="0"/>
              </a:rPr>
              <a:t>angry</a:t>
            </a:r>
            <a:r>
              <a:rPr lang="en-US" sz="1600" i="1" dirty="0">
                <a:solidFill>
                  <a:srgbClr val="000080"/>
                </a:solidFill>
                <a:latin typeface="Century Gothic" charset="0"/>
                <a:ea typeface="Century Gothic" charset="0"/>
                <a:cs typeface="Century Gothic" charset="0"/>
              </a:rPr>
              <a:t> (and ended in violent conflicts with the police)</a:t>
            </a:r>
            <a:r>
              <a:rPr lang="mr-IN" sz="1600" i="1" dirty="0">
                <a:solidFill>
                  <a:srgbClr val="000080"/>
                </a:solidFill>
                <a:latin typeface="Century Gothic" charset="0"/>
                <a:ea typeface="Century Gothic" charset="0"/>
                <a:cs typeface="Century Gothic" charset="0"/>
              </a:rPr>
              <a:t>…</a:t>
            </a:r>
            <a:r>
              <a:rPr lang="en-US" sz="1600" i="1" dirty="0">
                <a:solidFill>
                  <a:srgbClr val="000080"/>
                </a:solidFill>
                <a:latin typeface="Century Gothic" charset="0"/>
                <a:ea typeface="Century Gothic" charset="0"/>
                <a:cs typeface="Century Gothic" charset="0"/>
              </a:rPr>
              <a:t>The police finally </a:t>
            </a:r>
            <a:r>
              <a:rPr lang="en-US" sz="1600" b="1" i="1" dirty="0">
                <a:solidFill>
                  <a:srgbClr val="000080"/>
                </a:solidFill>
                <a:latin typeface="Century Gothic" charset="0"/>
                <a:ea typeface="Century Gothic" charset="0"/>
                <a:cs typeface="Century Gothic" charset="0"/>
              </a:rPr>
              <a:t>used tear gas </a:t>
            </a:r>
            <a:r>
              <a:rPr lang="en-US" sz="1600" i="1" dirty="0">
                <a:solidFill>
                  <a:srgbClr val="000080"/>
                </a:solidFill>
                <a:latin typeface="Century Gothic" charset="0"/>
                <a:ea typeface="Century Gothic" charset="0"/>
                <a:cs typeface="Century Gothic" charset="0"/>
              </a:rPr>
              <a:t>(to restore order).</a:t>
            </a:r>
          </a:p>
        </p:txBody>
      </p:sp>
    </p:spTree>
    <p:extLst>
      <p:ext uri="{BB962C8B-B14F-4D97-AF65-F5344CB8AC3E}">
        <p14:creationId xmlns:p14="http://schemas.microsoft.com/office/powerpoint/2010/main" val="219876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par>
                          <p:cTn id="38" fill="hold">
                            <p:stCondLst>
                              <p:cond delay="2500"/>
                            </p:stCondLst>
                            <p:childTnLst>
                              <p:par>
                                <p:cTn id="39" presetID="22" presetClass="entr" presetSubtype="4"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500"/>
                                        <p:tgtEl>
                                          <p:spTgt spid="25"/>
                                        </p:tgtEl>
                                      </p:cBhvr>
                                    </p:animEffect>
                                  </p:childTnLst>
                                </p:cTn>
                              </p:par>
                            </p:childTnLst>
                          </p:cTn>
                        </p:par>
                        <p:par>
                          <p:cTn id="42" fill="hold">
                            <p:stCondLst>
                              <p:cond delay="3000"/>
                            </p:stCondLst>
                            <p:childTnLst>
                              <p:par>
                                <p:cTn id="43" presetID="22" presetClass="entr" presetSubtype="4"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C3F64C7-D547-7746-8C3C-26DBDC066795}"/>
              </a:ext>
            </a:extLst>
          </p:cNvPr>
          <p:cNvCxnSpPr>
            <a:cxnSpLocks/>
          </p:cNvCxnSpPr>
          <p:nvPr/>
        </p:nvCxnSpPr>
        <p:spPr>
          <a:xfrm flipV="1">
            <a:off x="2424390" y="4055517"/>
            <a:ext cx="0" cy="1073219"/>
          </a:xfrm>
          <a:prstGeom prst="line">
            <a:avLst/>
          </a:prstGeom>
          <a:ln w="19050">
            <a:solidFill>
              <a:srgbClr val="0066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B4AD11-0FDB-5249-84F9-25A3E58D69FF}"/>
              </a:ext>
            </a:extLst>
          </p:cNvPr>
          <p:cNvCxnSpPr>
            <a:cxnSpLocks/>
          </p:cNvCxnSpPr>
          <p:nvPr/>
        </p:nvCxnSpPr>
        <p:spPr>
          <a:xfrm flipV="1">
            <a:off x="6875929" y="4080805"/>
            <a:ext cx="0" cy="1073219"/>
          </a:xfrm>
          <a:prstGeom prst="line">
            <a:avLst/>
          </a:prstGeom>
          <a:ln w="1905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87E2FDA-6010-4113-824F-6B8906CE82E2}"/>
              </a:ext>
            </a:extLst>
          </p:cNvPr>
          <p:cNvSpPr>
            <a:spLocks noGrp="1"/>
          </p:cNvSpPr>
          <p:nvPr>
            <p:ph type="title"/>
          </p:nvPr>
        </p:nvSpPr>
        <p:spPr/>
        <p:txBody>
          <a:bodyPr/>
          <a:lstStyle/>
          <a:p>
            <a:r>
              <a:rPr lang="en-US" dirty="0"/>
              <a:t>Temporal Information Is Crucial</a:t>
            </a:r>
          </a:p>
        </p:txBody>
      </p:sp>
      <p:grpSp>
        <p:nvGrpSpPr>
          <p:cNvPr id="15" name="Group 14">
            <a:extLst>
              <a:ext uri="{FF2B5EF4-FFF2-40B4-BE49-F238E27FC236}">
                <a16:creationId xmlns:a16="http://schemas.microsoft.com/office/drawing/2014/main" id="{2490A4AA-906D-4691-8965-B46C5599291D}"/>
              </a:ext>
            </a:extLst>
          </p:cNvPr>
          <p:cNvGrpSpPr/>
          <p:nvPr/>
        </p:nvGrpSpPr>
        <p:grpSpPr>
          <a:xfrm>
            <a:off x="824190" y="1549908"/>
            <a:ext cx="3062010" cy="2505609"/>
            <a:chOff x="5275728" y="1024238"/>
            <a:chExt cx="3062010" cy="2505609"/>
          </a:xfrm>
        </p:grpSpPr>
        <p:sp>
          <p:nvSpPr>
            <p:cNvPr id="6" name="Rectangle: Rounded Corners 5">
              <a:extLst>
                <a:ext uri="{FF2B5EF4-FFF2-40B4-BE49-F238E27FC236}">
                  <a16:creationId xmlns:a16="http://schemas.microsoft.com/office/drawing/2014/main" id="{995E8A5A-0790-4245-98FE-C03CC313DCF1}"/>
                </a:ext>
              </a:extLst>
            </p:cNvPr>
            <p:cNvSpPr/>
            <p:nvPr/>
          </p:nvSpPr>
          <p:spPr>
            <a:xfrm>
              <a:off x="5275728" y="2539247"/>
              <a:ext cx="3062010" cy="99060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u="sng" dirty="0"/>
                <a:t>Police used tear gas.</a:t>
              </a:r>
            </a:p>
          </p:txBody>
        </p:sp>
        <p:pic>
          <p:nvPicPr>
            <p:cNvPr id="2050" name="Picture 2" descr="Image result for police tear gas">
              <a:extLst>
                <a:ext uri="{FF2B5EF4-FFF2-40B4-BE49-F238E27FC236}">
                  <a16:creationId xmlns:a16="http://schemas.microsoft.com/office/drawing/2014/main" id="{C1288562-6DD3-4876-8B01-E51542E277D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7959" y="1024238"/>
              <a:ext cx="2337547" cy="14253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E129D606-D205-4B1D-9975-395A797DFC52}"/>
              </a:ext>
            </a:extLst>
          </p:cNvPr>
          <p:cNvGrpSpPr/>
          <p:nvPr/>
        </p:nvGrpSpPr>
        <p:grpSpPr>
          <a:xfrm>
            <a:off x="5396191" y="1570690"/>
            <a:ext cx="3062009" cy="2510115"/>
            <a:chOff x="806262" y="1019732"/>
            <a:chExt cx="3062009" cy="2510115"/>
          </a:xfrm>
        </p:grpSpPr>
        <p:sp>
          <p:nvSpPr>
            <p:cNvPr id="5" name="Rectangle: Rounded Corners 4">
              <a:extLst>
                <a:ext uri="{FF2B5EF4-FFF2-40B4-BE49-F238E27FC236}">
                  <a16:creationId xmlns:a16="http://schemas.microsoft.com/office/drawing/2014/main" id="{70CFC6B0-C1C5-4697-8152-600DD0770FAD}"/>
                </a:ext>
              </a:extLst>
            </p:cNvPr>
            <p:cNvSpPr/>
            <p:nvPr/>
          </p:nvSpPr>
          <p:spPr>
            <a:xfrm>
              <a:off x="806262" y="2539247"/>
              <a:ext cx="3062009" cy="990600"/>
            </a:xfrm>
            <a:prstGeom prst="roundRect">
              <a:avLst/>
            </a:prstGeom>
            <a:solidFill>
              <a:schemeClr val="accent3">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u="sng" dirty="0"/>
                <a:t>People were angry</a:t>
              </a:r>
            </a:p>
          </p:txBody>
        </p:sp>
        <p:pic>
          <p:nvPicPr>
            <p:cNvPr id="12" name="Picture 11">
              <a:extLst>
                <a:ext uri="{FF2B5EF4-FFF2-40B4-BE49-F238E27FC236}">
                  <a16:creationId xmlns:a16="http://schemas.microsoft.com/office/drawing/2014/main" id="{0B66BF47-565A-4441-B6A3-52EAF27E442A}"/>
                </a:ext>
              </a:extLst>
            </p:cNvPr>
            <p:cNvPicPr>
              <a:picLocks noChangeAspect="1"/>
            </p:cNvPicPr>
            <p:nvPr/>
          </p:nvPicPr>
          <p:blipFill>
            <a:blip r:embed="rId4"/>
            <a:stretch>
              <a:fillRect/>
            </a:stretch>
          </p:blipFill>
          <p:spPr>
            <a:xfrm>
              <a:off x="845258" y="1019732"/>
              <a:ext cx="2984015" cy="1429840"/>
            </a:xfrm>
            <a:prstGeom prst="rect">
              <a:avLst/>
            </a:prstGeom>
          </p:spPr>
        </p:pic>
      </p:grpSp>
      <p:grpSp>
        <p:nvGrpSpPr>
          <p:cNvPr id="11" name="Group 10">
            <a:extLst>
              <a:ext uri="{FF2B5EF4-FFF2-40B4-BE49-F238E27FC236}">
                <a16:creationId xmlns:a16="http://schemas.microsoft.com/office/drawing/2014/main" id="{ADDFD349-305A-AA48-BED5-EA21B3CB16DD}"/>
              </a:ext>
            </a:extLst>
          </p:cNvPr>
          <p:cNvGrpSpPr/>
          <p:nvPr/>
        </p:nvGrpSpPr>
        <p:grpSpPr>
          <a:xfrm>
            <a:off x="676274" y="5128736"/>
            <a:ext cx="8192960" cy="738664"/>
            <a:chOff x="676274" y="4603066"/>
            <a:chExt cx="8192960" cy="738664"/>
          </a:xfrm>
        </p:grpSpPr>
        <p:cxnSp>
          <p:nvCxnSpPr>
            <p:cNvPr id="8" name="Straight Arrow Connector 7">
              <a:extLst>
                <a:ext uri="{FF2B5EF4-FFF2-40B4-BE49-F238E27FC236}">
                  <a16:creationId xmlns:a16="http://schemas.microsoft.com/office/drawing/2014/main" id="{F99AC8FA-F7B9-429C-BC27-EFBA5068EEE7}"/>
                </a:ext>
              </a:extLst>
            </p:cNvPr>
            <p:cNvCxnSpPr>
              <a:cxnSpLocks/>
            </p:cNvCxnSpPr>
            <p:nvPr/>
          </p:nvCxnSpPr>
          <p:spPr>
            <a:xfrm>
              <a:off x="676274" y="4603066"/>
              <a:ext cx="8066555"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32F63B-7793-0947-B9AA-925E43C0D74A}"/>
                </a:ext>
              </a:extLst>
            </p:cNvPr>
            <p:cNvSpPr txBox="1"/>
            <p:nvPr/>
          </p:nvSpPr>
          <p:spPr>
            <a:xfrm>
              <a:off x="7947187" y="4603066"/>
              <a:ext cx="922047" cy="738664"/>
            </a:xfrm>
            <a:prstGeom prst="rect">
              <a:avLst/>
            </a:prstGeom>
            <a:noFill/>
            <a:ln>
              <a:noFill/>
            </a:ln>
          </p:spPr>
          <p:txBody>
            <a:bodyPr wrap="none" rtlCol="0">
              <a:spAutoFit/>
            </a:bodyPr>
            <a:lstStyle/>
            <a:p>
              <a:pPr lvl="0">
                <a:spcBef>
                  <a:spcPct val="20000"/>
                </a:spcBef>
                <a:buClr>
                  <a:srgbClr val="000080"/>
                </a:buClr>
              </a:pPr>
              <a:r>
                <a:rPr lang="en-US" sz="2400" dirty="0">
                  <a:solidFill>
                    <a:schemeClr val="bg2"/>
                  </a:solidFill>
                  <a:latin typeface="Courier" charset="0"/>
                  <a:ea typeface="Courier" charset="0"/>
                  <a:cs typeface="Courier" charset="0"/>
                  <a:sym typeface="Wingdings" panose="05000000000000000000" pitchFamily="2" charset="2"/>
                </a:rPr>
                <a:t>Time</a:t>
              </a:r>
              <a:endParaRPr lang="en-US" sz="2400" dirty="0">
                <a:solidFill>
                  <a:schemeClr val="bg2"/>
                </a:solidFill>
                <a:latin typeface="Calibri" panose="020F0502020204030204" pitchFamily="34" charset="0"/>
                <a:cs typeface="Calibri" panose="020F0502020204030204" pitchFamily="34" charset="0"/>
                <a:sym typeface="Wingdings" panose="05000000000000000000" pitchFamily="2" charset="2"/>
              </a:endParaRPr>
            </a:p>
            <a:p>
              <a:endParaRPr lang="en-US" dirty="0">
                <a:solidFill>
                  <a:srgbClr val="FF0000"/>
                </a:solidFill>
              </a:endParaRPr>
            </a:p>
          </p:txBody>
        </p:sp>
      </p:grpSp>
      <p:sp>
        <p:nvSpPr>
          <p:cNvPr id="21" name="Oval 20">
            <a:extLst>
              <a:ext uri="{FF2B5EF4-FFF2-40B4-BE49-F238E27FC236}">
                <a16:creationId xmlns:a16="http://schemas.microsoft.com/office/drawing/2014/main" id="{19293B56-54CB-6E4C-ABD1-04FBEDAD10FE}"/>
              </a:ext>
            </a:extLst>
          </p:cNvPr>
          <p:cNvSpPr/>
          <p:nvPr/>
        </p:nvSpPr>
        <p:spPr>
          <a:xfrm>
            <a:off x="6804491" y="5079124"/>
            <a:ext cx="142875" cy="14287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le: Hollow 29">
            <a:extLst>
              <a:ext uri="{FF2B5EF4-FFF2-40B4-BE49-F238E27FC236}">
                <a16:creationId xmlns:a16="http://schemas.microsoft.com/office/drawing/2014/main" id="{3C5396A2-2D8D-874D-A95A-FB13918A79A0}"/>
              </a:ext>
            </a:extLst>
          </p:cNvPr>
          <p:cNvSpPr/>
          <p:nvPr/>
        </p:nvSpPr>
        <p:spPr>
          <a:xfrm>
            <a:off x="6715194" y="4989826"/>
            <a:ext cx="321470" cy="321470"/>
          </a:xfrm>
          <a:prstGeom prst="donut">
            <a:avLst>
              <a:gd name="adj" fmla="val 528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8CA1F03C-8225-4847-BA7C-1FCAD02B3BE5}"/>
              </a:ext>
            </a:extLst>
          </p:cNvPr>
          <p:cNvSpPr/>
          <p:nvPr/>
        </p:nvSpPr>
        <p:spPr>
          <a:xfrm>
            <a:off x="2361287" y="5053836"/>
            <a:ext cx="142875" cy="142875"/>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rcle: Hollow 29">
            <a:extLst>
              <a:ext uri="{FF2B5EF4-FFF2-40B4-BE49-F238E27FC236}">
                <a16:creationId xmlns:a16="http://schemas.microsoft.com/office/drawing/2014/main" id="{4056CE39-5983-144E-9BC3-653E97736853}"/>
              </a:ext>
            </a:extLst>
          </p:cNvPr>
          <p:cNvSpPr/>
          <p:nvPr/>
        </p:nvSpPr>
        <p:spPr>
          <a:xfrm>
            <a:off x="2271990" y="4964538"/>
            <a:ext cx="321470" cy="321470"/>
          </a:xfrm>
          <a:prstGeom prst="donut">
            <a:avLst>
              <a:gd name="adj" fmla="val 5281"/>
            </a:avLst>
          </a:prstGeom>
          <a:solidFill>
            <a:srgbClr val="EF3078"/>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2155987" y="5773855"/>
            <a:ext cx="5791200" cy="338554"/>
          </a:xfrm>
          <a:prstGeom prst="rect">
            <a:avLst/>
          </a:prstGeom>
          <a:noFill/>
        </p:spPr>
        <p:txBody>
          <a:bodyPr wrap="square" rtlCol="0">
            <a:spAutoFit/>
          </a:bodyPr>
          <a:lstStyle/>
          <a:p>
            <a:r>
              <a:rPr lang="en-US" sz="1600" i="1" dirty="0">
                <a:solidFill>
                  <a:srgbClr val="000080"/>
                </a:solidFill>
                <a:latin typeface="Century Gothic" charset="0"/>
                <a:ea typeface="Century Gothic" charset="0"/>
                <a:cs typeface="Century Gothic" charset="0"/>
              </a:rPr>
              <a:t>The police </a:t>
            </a:r>
            <a:r>
              <a:rPr lang="en-US" sz="1600" b="1" i="1" dirty="0">
                <a:solidFill>
                  <a:srgbClr val="000080"/>
                </a:solidFill>
                <a:latin typeface="Century Gothic" charset="0"/>
                <a:ea typeface="Century Gothic" charset="0"/>
                <a:cs typeface="Century Gothic" charset="0"/>
              </a:rPr>
              <a:t>used tear gas</a:t>
            </a:r>
            <a:r>
              <a:rPr lang="mr-IN" sz="1600" i="1" dirty="0">
                <a:solidFill>
                  <a:srgbClr val="000080"/>
                </a:solidFill>
                <a:latin typeface="Century Gothic" charset="0"/>
                <a:ea typeface="Century Gothic" charset="0"/>
                <a:cs typeface="Century Gothic" charset="0"/>
              </a:rPr>
              <a:t>…</a:t>
            </a:r>
            <a:r>
              <a:rPr lang="en-US" sz="1600" i="1" dirty="0">
                <a:solidFill>
                  <a:srgbClr val="000080"/>
                </a:solidFill>
                <a:latin typeface="Century Gothic" charset="0"/>
                <a:ea typeface="Century Gothic" charset="0"/>
                <a:cs typeface="Century Gothic" charset="0"/>
              </a:rPr>
              <a:t>People </a:t>
            </a:r>
            <a:r>
              <a:rPr lang="en-US" sz="1600" b="1" i="1" dirty="0">
                <a:solidFill>
                  <a:srgbClr val="000080"/>
                </a:solidFill>
                <a:latin typeface="Century Gothic" charset="0"/>
                <a:ea typeface="Century Gothic" charset="0"/>
                <a:cs typeface="Century Gothic" charset="0"/>
              </a:rPr>
              <a:t>were</a:t>
            </a:r>
            <a:r>
              <a:rPr lang="en-US" sz="1600" i="1" dirty="0">
                <a:solidFill>
                  <a:srgbClr val="000080"/>
                </a:solidFill>
                <a:latin typeface="Century Gothic" charset="0"/>
                <a:ea typeface="Century Gothic" charset="0"/>
                <a:cs typeface="Century Gothic" charset="0"/>
              </a:rPr>
              <a:t> </a:t>
            </a:r>
            <a:r>
              <a:rPr lang="en-US" sz="1600" b="1" i="1" dirty="0">
                <a:solidFill>
                  <a:srgbClr val="000080"/>
                </a:solidFill>
                <a:latin typeface="Century Gothic" charset="0"/>
                <a:ea typeface="Century Gothic" charset="0"/>
                <a:cs typeface="Century Gothic" charset="0"/>
              </a:rPr>
              <a:t>angry</a:t>
            </a:r>
            <a:r>
              <a:rPr lang="en-US" sz="1600" i="1" dirty="0">
                <a:solidFill>
                  <a:srgbClr val="000080"/>
                </a:solidFill>
                <a:latin typeface="Century Gothic" charset="0"/>
                <a:ea typeface="Century Gothic" charset="0"/>
                <a:cs typeface="Century Gothic" charset="0"/>
              </a:rPr>
              <a:t> at it.</a:t>
            </a:r>
          </a:p>
        </p:txBody>
      </p:sp>
    </p:spTree>
    <p:extLst>
      <p:ext uri="{BB962C8B-B14F-4D97-AF65-F5344CB8AC3E}">
        <p14:creationId xmlns:p14="http://schemas.microsoft.com/office/powerpoint/2010/main" val="1258585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Temporal Relation (</a:t>
            </a:r>
            <a:r>
              <a:rPr lang="en-US" dirty="0" err="1"/>
              <a:t>TempRel</a:t>
            </a:r>
            <a:r>
              <a:rPr lang="en-US" dirty="0"/>
              <a:t>)</a:t>
            </a:r>
          </a:p>
        </p:txBody>
      </p:sp>
      <p:sp>
        <p:nvSpPr>
          <p:cNvPr id="51" name="TextBox 50">
            <a:extLst>
              <a:ext uri="{FF2B5EF4-FFF2-40B4-BE49-F238E27FC236}">
                <a16:creationId xmlns:a16="http://schemas.microsoft.com/office/drawing/2014/main" id="{B12AF6A5-2B37-4377-BDD2-B124C5255C33}"/>
              </a:ext>
            </a:extLst>
          </p:cNvPr>
          <p:cNvSpPr txBox="1"/>
          <p:nvPr/>
        </p:nvSpPr>
        <p:spPr>
          <a:xfrm>
            <a:off x="304800" y="2722170"/>
            <a:ext cx="8839200" cy="584775"/>
          </a:xfrm>
          <a:prstGeom prst="rect">
            <a:avLst/>
          </a:prstGeom>
          <a:noFill/>
          <a:ln>
            <a:noFill/>
          </a:ln>
        </p:spPr>
        <p:txBody>
          <a:bodyPr wrap="square" rtlCol="0">
            <a:spAutoFit/>
          </a:bodyPr>
          <a:lstStyle/>
          <a:p>
            <a:r>
              <a:rPr lang="en-US" sz="3200" i="1" dirty="0">
                <a:solidFill>
                  <a:srgbClr val="002060"/>
                </a:solidFill>
                <a:latin typeface="Times" pitchFamily="2" charset="0"/>
              </a:rPr>
              <a:t>I </a:t>
            </a:r>
            <a:r>
              <a:rPr lang="en-US" sz="3200" i="1" u="sng" dirty="0">
                <a:solidFill>
                  <a:srgbClr val="002060"/>
                </a:solidFill>
                <a:latin typeface="Times" pitchFamily="2" charset="0"/>
              </a:rPr>
              <a:t>met</a:t>
            </a:r>
            <a:r>
              <a:rPr lang="en-US" sz="3200" i="1" dirty="0">
                <a:solidFill>
                  <a:srgbClr val="002060"/>
                </a:solidFill>
                <a:latin typeface="Times" pitchFamily="2" charset="0"/>
              </a:rPr>
              <a:t> with him before </a:t>
            </a:r>
            <a:r>
              <a:rPr lang="en-US" sz="3200" i="1" u="sng" dirty="0">
                <a:solidFill>
                  <a:srgbClr val="002060"/>
                </a:solidFill>
                <a:latin typeface="Times" pitchFamily="2" charset="0"/>
              </a:rPr>
              <a:t>leaving</a:t>
            </a:r>
            <a:r>
              <a:rPr lang="en-US" sz="3200" i="1" dirty="0">
                <a:solidFill>
                  <a:srgbClr val="002060"/>
                </a:solidFill>
                <a:latin typeface="Times" pitchFamily="2" charset="0"/>
              </a:rPr>
              <a:t> for Paris on </a:t>
            </a:r>
            <a:r>
              <a:rPr lang="en-US" sz="3200" i="1" u="sng" dirty="0">
                <a:solidFill>
                  <a:srgbClr val="002060"/>
                </a:solidFill>
                <a:latin typeface="Times" pitchFamily="2" charset="0"/>
              </a:rPr>
              <a:t>Thursday</a:t>
            </a:r>
            <a:r>
              <a:rPr lang="en-US" sz="3200" i="1" dirty="0">
                <a:solidFill>
                  <a:srgbClr val="002060"/>
                </a:solidFill>
                <a:latin typeface="Times" pitchFamily="2" charset="0"/>
              </a:rPr>
              <a:t>.</a:t>
            </a:r>
          </a:p>
        </p:txBody>
      </p:sp>
      <p:grpSp>
        <p:nvGrpSpPr>
          <p:cNvPr id="56" name="Group 55">
            <a:extLst>
              <a:ext uri="{FF2B5EF4-FFF2-40B4-BE49-F238E27FC236}">
                <a16:creationId xmlns:a16="http://schemas.microsoft.com/office/drawing/2014/main" id="{1172A96C-6889-4334-AD6E-B2D89EF42DB5}"/>
              </a:ext>
            </a:extLst>
          </p:cNvPr>
          <p:cNvGrpSpPr/>
          <p:nvPr/>
        </p:nvGrpSpPr>
        <p:grpSpPr>
          <a:xfrm>
            <a:off x="942628" y="1981200"/>
            <a:ext cx="3428845" cy="585500"/>
            <a:chOff x="942628" y="2580288"/>
            <a:chExt cx="3428845" cy="585500"/>
          </a:xfrm>
        </p:grpSpPr>
        <p:sp>
          <p:nvSpPr>
            <p:cNvPr id="52" name="U-Turn Arrow 3">
              <a:extLst>
                <a:ext uri="{FF2B5EF4-FFF2-40B4-BE49-F238E27FC236}">
                  <a16:creationId xmlns:a16="http://schemas.microsoft.com/office/drawing/2014/main" id="{1D253428-B43C-4542-84BD-CFB726807CB3}"/>
                </a:ext>
              </a:extLst>
            </p:cNvPr>
            <p:cNvSpPr/>
            <p:nvPr/>
          </p:nvSpPr>
          <p:spPr>
            <a:xfrm>
              <a:off x="942628" y="2937189"/>
              <a:ext cx="3428845" cy="228599"/>
            </a:xfrm>
            <a:prstGeom prst="uturnArrow">
              <a:avLst>
                <a:gd name="adj1" fmla="val 8552"/>
                <a:gd name="adj2" fmla="val 25000"/>
                <a:gd name="adj3" fmla="val 23505"/>
                <a:gd name="adj4" fmla="val 43750"/>
                <a:gd name="adj5" fmla="val 10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53" name="TextBox 52">
              <a:extLst>
                <a:ext uri="{FF2B5EF4-FFF2-40B4-BE49-F238E27FC236}">
                  <a16:creationId xmlns:a16="http://schemas.microsoft.com/office/drawing/2014/main" id="{130C49B6-8CC0-47F2-A788-49F377287301}"/>
                </a:ext>
              </a:extLst>
            </p:cNvPr>
            <p:cNvSpPr txBox="1"/>
            <p:nvPr/>
          </p:nvSpPr>
          <p:spPr>
            <a:xfrm>
              <a:off x="2009274" y="2580288"/>
              <a:ext cx="1107996" cy="400110"/>
            </a:xfrm>
            <a:prstGeom prst="rect">
              <a:avLst/>
            </a:prstGeom>
            <a:noFill/>
            <a:ln>
              <a:noFill/>
            </a:ln>
          </p:spPr>
          <p:txBody>
            <a:bodyPr wrap="none" rtlCol="0">
              <a:spAutoFit/>
            </a:bodyPr>
            <a:lstStyle/>
            <a:p>
              <a:r>
                <a:rPr lang="en-US" sz="2000" dirty="0">
                  <a:solidFill>
                    <a:srgbClr val="002060"/>
                  </a:solidFill>
                  <a:latin typeface="Courier" pitchFamily="2" charset="0"/>
                </a:rPr>
                <a:t>BEFORE</a:t>
              </a:r>
              <a:endParaRPr lang="en-US" sz="2800" dirty="0">
                <a:solidFill>
                  <a:srgbClr val="002060"/>
                </a:solidFill>
                <a:latin typeface="Courier" pitchFamily="2" charset="0"/>
              </a:endParaRPr>
            </a:p>
          </p:txBody>
        </p:sp>
      </p:grpSp>
      <p:grpSp>
        <p:nvGrpSpPr>
          <p:cNvPr id="57" name="Group 56">
            <a:extLst>
              <a:ext uri="{FF2B5EF4-FFF2-40B4-BE49-F238E27FC236}">
                <a16:creationId xmlns:a16="http://schemas.microsoft.com/office/drawing/2014/main" id="{C6C91B87-BC4E-44D6-9D73-045F49937742}"/>
              </a:ext>
            </a:extLst>
          </p:cNvPr>
          <p:cNvGrpSpPr/>
          <p:nvPr/>
        </p:nvGrpSpPr>
        <p:grpSpPr>
          <a:xfrm>
            <a:off x="4828674" y="1981200"/>
            <a:ext cx="3428845" cy="585500"/>
            <a:chOff x="4828674" y="2580288"/>
            <a:chExt cx="3428845" cy="585500"/>
          </a:xfrm>
        </p:grpSpPr>
        <p:sp>
          <p:nvSpPr>
            <p:cNvPr id="54" name="TextBox 53">
              <a:extLst>
                <a:ext uri="{FF2B5EF4-FFF2-40B4-BE49-F238E27FC236}">
                  <a16:creationId xmlns:a16="http://schemas.microsoft.com/office/drawing/2014/main" id="{6EB31E90-A513-42E3-BAEF-C19FDA9145B7}"/>
                </a:ext>
              </a:extLst>
            </p:cNvPr>
            <p:cNvSpPr txBox="1"/>
            <p:nvPr/>
          </p:nvSpPr>
          <p:spPr>
            <a:xfrm>
              <a:off x="5604377" y="2580288"/>
              <a:ext cx="1877437" cy="400110"/>
            </a:xfrm>
            <a:prstGeom prst="rect">
              <a:avLst/>
            </a:prstGeom>
            <a:noFill/>
            <a:ln>
              <a:noFill/>
            </a:ln>
          </p:spPr>
          <p:txBody>
            <a:bodyPr wrap="none" rtlCol="0">
              <a:spAutoFit/>
            </a:bodyPr>
            <a:lstStyle/>
            <a:p>
              <a:r>
                <a:rPr lang="en-US" sz="2000">
                  <a:solidFill>
                    <a:srgbClr val="002060"/>
                  </a:solidFill>
                  <a:latin typeface="Courier" pitchFamily="2" charset="0"/>
                </a:rPr>
                <a:t>BE_INCLUDED</a:t>
              </a:r>
              <a:endParaRPr lang="en-US" sz="2800" dirty="0">
                <a:solidFill>
                  <a:srgbClr val="002060"/>
                </a:solidFill>
                <a:latin typeface="Courier" pitchFamily="2" charset="0"/>
              </a:endParaRPr>
            </a:p>
          </p:txBody>
        </p:sp>
        <p:sp>
          <p:nvSpPr>
            <p:cNvPr id="55" name="U-Turn Arrow 7">
              <a:extLst>
                <a:ext uri="{FF2B5EF4-FFF2-40B4-BE49-F238E27FC236}">
                  <a16:creationId xmlns:a16="http://schemas.microsoft.com/office/drawing/2014/main" id="{81712954-487E-456A-B998-80AD9B84E00D}"/>
                </a:ext>
              </a:extLst>
            </p:cNvPr>
            <p:cNvSpPr/>
            <p:nvPr/>
          </p:nvSpPr>
          <p:spPr>
            <a:xfrm>
              <a:off x="4828674" y="2937190"/>
              <a:ext cx="3428845" cy="228598"/>
            </a:xfrm>
            <a:prstGeom prst="uturnArrow">
              <a:avLst>
                <a:gd name="adj1" fmla="val 8552"/>
                <a:gd name="adj2" fmla="val 25000"/>
                <a:gd name="adj3" fmla="val 23505"/>
                <a:gd name="adj4" fmla="val 43750"/>
                <a:gd name="adj5" fmla="val 10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
        <p:nvSpPr>
          <p:cNvPr id="3" name="Rectangle 2"/>
          <p:cNvSpPr/>
          <p:nvPr/>
        </p:nvSpPr>
        <p:spPr>
          <a:xfrm>
            <a:off x="4304954" y="5867400"/>
            <a:ext cx="4839046" cy="261610"/>
          </a:xfrm>
          <a:prstGeom prst="rect">
            <a:avLst/>
          </a:prstGeom>
        </p:spPr>
        <p:txBody>
          <a:bodyPr wrap="square">
            <a:spAutoFit/>
          </a:bodyPr>
          <a:lstStyle/>
          <a:p>
            <a:pPr lvl="0">
              <a:spcBef>
                <a:spcPct val="20000"/>
              </a:spcBef>
              <a:buClr>
                <a:srgbClr val="000080"/>
              </a:buClr>
            </a:pPr>
            <a:r>
              <a:rPr lang="en-US" sz="1100" b="1" i="1" dirty="0">
                <a:solidFill>
                  <a:srgbClr val="000080"/>
                </a:solidFill>
                <a:latin typeface="Courier" charset="0"/>
                <a:ea typeface="Courier" charset="0"/>
                <a:cs typeface="Courier" charset="0"/>
              </a:rPr>
              <a:t>(Other temporal relations: AFTER, INCLUDES, and EQUAL)</a:t>
            </a:r>
          </a:p>
        </p:txBody>
      </p:sp>
      <p:sp>
        <p:nvSpPr>
          <p:cNvPr id="4" name="TextBox 3"/>
          <p:cNvSpPr txBox="1"/>
          <p:nvPr/>
        </p:nvSpPr>
        <p:spPr>
          <a:xfrm>
            <a:off x="942628" y="4480824"/>
            <a:ext cx="7506046" cy="646331"/>
          </a:xfrm>
          <a:prstGeom prst="rect">
            <a:avLst/>
          </a:prstGeom>
          <a:noFill/>
        </p:spPr>
        <p:txBody>
          <a:bodyPr wrap="square" rtlCol="0">
            <a:spAutoFit/>
          </a:bodyPr>
          <a:lstStyle/>
          <a:p>
            <a:r>
              <a:rPr lang="en-US" b="1" i="1" dirty="0">
                <a:solidFill>
                  <a:schemeClr val="accent3">
                    <a:lumMod val="25000"/>
                  </a:schemeClr>
                </a:solidFill>
                <a:latin typeface="Courier" charset="0"/>
                <a:ea typeface="Courier" charset="0"/>
                <a:cs typeface="Courier" charset="0"/>
              </a:rPr>
              <a:t>My talk today mainly focuses on </a:t>
            </a:r>
            <a:r>
              <a:rPr lang="en-US" b="1" i="1" dirty="0">
                <a:solidFill>
                  <a:srgbClr val="FF0000"/>
                </a:solidFill>
                <a:latin typeface="Courier" charset="0"/>
                <a:ea typeface="Courier" charset="0"/>
                <a:cs typeface="Courier" charset="0"/>
              </a:rPr>
              <a:t>temporal relation (</a:t>
            </a:r>
            <a:r>
              <a:rPr lang="en-US" b="1" i="1" dirty="0" err="1">
                <a:solidFill>
                  <a:srgbClr val="FF0000"/>
                </a:solidFill>
                <a:latin typeface="Courier" charset="0"/>
                <a:ea typeface="Courier" charset="0"/>
                <a:cs typeface="Courier" charset="0"/>
              </a:rPr>
              <a:t>TempRel</a:t>
            </a:r>
            <a:r>
              <a:rPr lang="en-US" b="1" i="1" dirty="0">
                <a:solidFill>
                  <a:srgbClr val="FF0000"/>
                </a:solidFill>
                <a:latin typeface="Courier" charset="0"/>
                <a:ea typeface="Courier" charset="0"/>
                <a:cs typeface="Courier" charset="0"/>
              </a:rPr>
              <a:t>) extraction</a:t>
            </a:r>
            <a:r>
              <a:rPr lang="en-US" b="1" i="1" dirty="0">
                <a:solidFill>
                  <a:schemeClr val="accent3">
                    <a:lumMod val="25000"/>
                  </a:schemeClr>
                </a:solidFill>
                <a:latin typeface="Courier" charset="0"/>
                <a:ea typeface="Courier" charset="0"/>
                <a:cs typeface="Courier" charset="0"/>
              </a:rPr>
              <a:t> given events.</a:t>
            </a:r>
          </a:p>
        </p:txBody>
      </p:sp>
    </p:spTree>
    <p:extLst>
      <p:ext uri="{BB962C8B-B14F-4D97-AF65-F5344CB8AC3E}">
        <p14:creationId xmlns:p14="http://schemas.microsoft.com/office/powerpoint/2010/main" val="22327600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Los Angeles that lesson was brought home today when tons of earth </a:t>
            </a:r>
            <a:r>
              <a:rPr lang="en-US" b="1" dirty="0">
                <a:solidFill>
                  <a:srgbClr val="FF0000"/>
                </a:solidFill>
              </a:rPr>
              <a:t>cascaded</a:t>
            </a:r>
            <a:r>
              <a:rPr lang="en-US" dirty="0">
                <a:solidFill>
                  <a:srgbClr val="FF0000"/>
                </a:solidFill>
              </a:rPr>
              <a:t> </a:t>
            </a:r>
            <a:r>
              <a:rPr lang="en-US" dirty="0"/>
              <a:t>down a hillside, </a:t>
            </a:r>
            <a:r>
              <a:rPr lang="en-US" b="1" dirty="0">
                <a:solidFill>
                  <a:srgbClr val="FF0000"/>
                </a:solidFill>
              </a:rPr>
              <a:t>ripping</a:t>
            </a:r>
            <a:r>
              <a:rPr lang="en-US" dirty="0">
                <a:solidFill>
                  <a:srgbClr val="FF0000"/>
                </a:solidFill>
              </a:rPr>
              <a:t> </a:t>
            </a:r>
            <a:r>
              <a:rPr lang="en-US" dirty="0"/>
              <a:t>two houses from their foundations. No one was </a:t>
            </a:r>
            <a:r>
              <a:rPr lang="en-US" b="1" dirty="0">
                <a:solidFill>
                  <a:srgbClr val="FF0000"/>
                </a:solidFill>
              </a:rPr>
              <a:t>hurt</a:t>
            </a:r>
            <a:r>
              <a:rPr lang="en-US" dirty="0"/>
              <a:t>, but firefighters </a:t>
            </a:r>
            <a:r>
              <a:rPr lang="en-US" b="1" dirty="0">
                <a:solidFill>
                  <a:srgbClr val="FF0000"/>
                </a:solidFill>
              </a:rPr>
              <a:t>ordered</a:t>
            </a:r>
            <a:r>
              <a:rPr lang="en-US" dirty="0">
                <a:solidFill>
                  <a:srgbClr val="FF0000"/>
                </a:solidFill>
              </a:rPr>
              <a:t> </a:t>
            </a:r>
            <a:r>
              <a:rPr lang="en-US" dirty="0"/>
              <a:t>the evacuation of nearby homes and said they'll </a:t>
            </a:r>
            <a:r>
              <a:rPr lang="en-US" b="1" dirty="0">
                <a:solidFill>
                  <a:srgbClr val="FF0000"/>
                </a:solidFill>
              </a:rPr>
              <a:t>monitor</a:t>
            </a:r>
            <a:r>
              <a:rPr lang="en-US" dirty="0">
                <a:solidFill>
                  <a:srgbClr val="FF0000"/>
                </a:solidFill>
              </a:rPr>
              <a:t> </a:t>
            </a:r>
            <a:r>
              <a:rPr lang="en-US" dirty="0"/>
              <a:t>the shifting ground until March 23</a:t>
            </a:r>
            <a:r>
              <a:rPr lang="en-US" baseline="30000" dirty="0"/>
              <a:t>rd</a:t>
            </a:r>
            <a:r>
              <a:rPr lang="en-US" dirty="0"/>
              <a:t>.</a:t>
            </a:r>
          </a:p>
          <a:p>
            <a:endParaRPr lang="en-US" dirty="0"/>
          </a:p>
          <a:p>
            <a:endParaRPr lang="en-US" dirty="0"/>
          </a:p>
        </p:txBody>
      </p:sp>
      <p:grpSp>
        <p:nvGrpSpPr>
          <p:cNvPr id="27" name="Group 26">
            <a:extLst>
              <a:ext uri="{FF2B5EF4-FFF2-40B4-BE49-F238E27FC236}">
                <a16:creationId xmlns:a16="http://schemas.microsoft.com/office/drawing/2014/main" id="{E877E13F-D9E9-4A17-84C7-47F0C9244DDE}"/>
              </a:ext>
            </a:extLst>
          </p:cNvPr>
          <p:cNvGrpSpPr/>
          <p:nvPr/>
        </p:nvGrpSpPr>
        <p:grpSpPr>
          <a:xfrm>
            <a:off x="750758" y="3444208"/>
            <a:ext cx="4545074" cy="2336661"/>
            <a:chOff x="3312194" y="1491409"/>
            <a:chExt cx="6060098" cy="3115549"/>
          </a:xfrm>
        </p:grpSpPr>
        <p:grpSp>
          <p:nvGrpSpPr>
            <p:cNvPr id="28" name="Group 27">
              <a:extLst>
                <a:ext uri="{FF2B5EF4-FFF2-40B4-BE49-F238E27FC236}">
                  <a16:creationId xmlns:a16="http://schemas.microsoft.com/office/drawing/2014/main" id="{17A38241-B3ED-48F0-A5D9-BD3DC99E89E3}"/>
                </a:ext>
              </a:extLst>
            </p:cNvPr>
            <p:cNvGrpSpPr/>
            <p:nvPr/>
          </p:nvGrpSpPr>
          <p:grpSpPr>
            <a:xfrm>
              <a:off x="3312194" y="1491409"/>
              <a:ext cx="6060098" cy="3115549"/>
              <a:chOff x="3312194" y="1491409"/>
              <a:chExt cx="6060098" cy="3115549"/>
            </a:xfrm>
          </p:grpSpPr>
          <p:grpSp>
            <p:nvGrpSpPr>
              <p:cNvPr id="30" name="Group 29">
                <a:extLst>
                  <a:ext uri="{FF2B5EF4-FFF2-40B4-BE49-F238E27FC236}">
                    <a16:creationId xmlns:a16="http://schemas.microsoft.com/office/drawing/2014/main" id="{4C95EB2A-5C7E-459A-A7A7-115296DEE9D6}"/>
                  </a:ext>
                </a:extLst>
              </p:cNvPr>
              <p:cNvGrpSpPr/>
              <p:nvPr/>
            </p:nvGrpSpPr>
            <p:grpSpPr>
              <a:xfrm>
                <a:off x="3312194" y="1491409"/>
                <a:ext cx="6060098" cy="2542680"/>
                <a:chOff x="2974846" y="1491409"/>
                <a:chExt cx="6060098" cy="2542680"/>
              </a:xfrm>
            </p:grpSpPr>
            <p:sp>
              <p:nvSpPr>
                <p:cNvPr id="36" name="TextBox 35">
                  <a:extLst>
                    <a:ext uri="{FF2B5EF4-FFF2-40B4-BE49-F238E27FC236}">
                      <a16:creationId xmlns:a16="http://schemas.microsoft.com/office/drawing/2014/main" id="{69231A96-B0D2-4862-A853-F2BB70CA4250}"/>
                    </a:ext>
                  </a:extLst>
                </p:cNvPr>
                <p:cNvSpPr txBox="1"/>
                <p:nvPr/>
              </p:nvSpPr>
              <p:spPr>
                <a:xfrm>
                  <a:off x="4541994" y="3526258"/>
                  <a:ext cx="1475191" cy="507831"/>
                </a:xfrm>
                <a:prstGeom prst="rect">
                  <a:avLst/>
                </a:prstGeom>
                <a:noFill/>
                <a:ln>
                  <a:solidFill>
                    <a:schemeClr val="bg2"/>
                  </a:solidFill>
                </a:ln>
              </p:spPr>
              <p:txBody>
                <a:bodyPr wrap="none" rtlCol="0">
                  <a:spAutoFit/>
                </a:bodyPr>
                <a:lstStyle/>
                <a:p>
                  <a:r>
                    <a:rPr lang="en-US" altLang="zh-CN" sz="1875" b="1" dirty="0">
                      <a:solidFill>
                        <a:srgbClr val="7030A0"/>
                      </a:solidFill>
                      <a:latin typeface="Times New Roman" charset="0"/>
                      <a:ea typeface="Times New Roman" charset="0"/>
                      <a:cs typeface="Times New Roman" charset="0"/>
                    </a:rPr>
                    <a:t>cascaded</a:t>
                  </a:r>
                  <a:endParaRPr lang="en-US" sz="1875" b="1" dirty="0">
                    <a:solidFill>
                      <a:srgbClr val="7030A0"/>
                    </a:solidFill>
                    <a:latin typeface="Times New Roman" charset="0"/>
                    <a:ea typeface="Times New Roman" charset="0"/>
                    <a:cs typeface="Times New Roman" charset="0"/>
                  </a:endParaRPr>
                </a:p>
              </p:txBody>
            </p:sp>
            <p:sp>
              <p:nvSpPr>
                <p:cNvPr id="37" name="TextBox 36">
                  <a:extLst>
                    <a:ext uri="{FF2B5EF4-FFF2-40B4-BE49-F238E27FC236}">
                      <a16:creationId xmlns:a16="http://schemas.microsoft.com/office/drawing/2014/main" id="{B92B956A-DB60-4C14-A246-235EDA984580}"/>
                    </a:ext>
                  </a:extLst>
                </p:cNvPr>
                <p:cNvSpPr txBox="1"/>
                <p:nvPr/>
              </p:nvSpPr>
              <p:spPr>
                <a:xfrm>
                  <a:off x="2974846" y="2496086"/>
                  <a:ext cx="851088" cy="507831"/>
                </a:xfrm>
                <a:prstGeom prst="rect">
                  <a:avLst/>
                </a:prstGeom>
                <a:noFill/>
                <a:ln>
                  <a:solidFill>
                    <a:schemeClr val="bg2"/>
                  </a:solidFill>
                </a:ln>
              </p:spPr>
              <p:txBody>
                <a:bodyPr wrap="none" rtlCol="0">
                  <a:spAutoFit/>
                </a:bodyPr>
                <a:lstStyle/>
                <a:p>
                  <a:r>
                    <a:rPr lang="en-US" sz="1875" b="1" dirty="0">
                      <a:solidFill>
                        <a:srgbClr val="7030A0"/>
                      </a:solidFill>
                      <a:latin typeface="Times New Roman" charset="0"/>
                      <a:cs typeface="Times New Roman" charset="0"/>
                    </a:rPr>
                    <a:t>hurt</a:t>
                  </a:r>
                </a:p>
              </p:txBody>
            </p:sp>
            <p:sp>
              <p:nvSpPr>
                <p:cNvPr id="38" name="TextBox 37">
                  <a:extLst>
                    <a:ext uri="{FF2B5EF4-FFF2-40B4-BE49-F238E27FC236}">
                      <a16:creationId xmlns:a16="http://schemas.microsoft.com/office/drawing/2014/main" id="{306FE320-D23E-4FEE-9F8E-CA98C6C5F530}"/>
                    </a:ext>
                  </a:extLst>
                </p:cNvPr>
                <p:cNvSpPr txBox="1"/>
                <p:nvPr/>
              </p:nvSpPr>
              <p:spPr>
                <a:xfrm>
                  <a:off x="4652426" y="1491409"/>
                  <a:ext cx="1261457" cy="507831"/>
                </a:xfrm>
                <a:prstGeom prst="rect">
                  <a:avLst/>
                </a:prstGeom>
                <a:noFill/>
                <a:ln>
                  <a:solidFill>
                    <a:schemeClr val="bg2"/>
                  </a:solidFill>
                </a:ln>
              </p:spPr>
              <p:txBody>
                <a:bodyPr wrap="none" rtlCol="0">
                  <a:spAutoFit/>
                </a:bodyPr>
                <a:lstStyle/>
                <a:p>
                  <a:r>
                    <a:rPr lang="en-US" sz="1875" b="1" dirty="0">
                      <a:solidFill>
                        <a:srgbClr val="7030A0"/>
                      </a:solidFill>
                      <a:latin typeface="Times New Roman" charset="0"/>
                      <a:cs typeface="Times New Roman" charset="0"/>
                    </a:rPr>
                    <a:t>ripping</a:t>
                  </a:r>
                </a:p>
              </p:txBody>
            </p:sp>
            <p:sp>
              <p:nvSpPr>
                <p:cNvPr id="39" name="TextBox 38">
                  <a:extLst>
                    <a:ext uri="{FF2B5EF4-FFF2-40B4-BE49-F238E27FC236}">
                      <a16:creationId xmlns:a16="http://schemas.microsoft.com/office/drawing/2014/main" id="{49003EBB-30C2-4A6E-9B7E-9B8B4726829D}"/>
                    </a:ext>
                  </a:extLst>
                </p:cNvPr>
                <p:cNvSpPr txBox="1"/>
                <p:nvPr/>
              </p:nvSpPr>
              <p:spPr>
                <a:xfrm>
                  <a:off x="7683716" y="3518755"/>
                  <a:ext cx="1328313" cy="507831"/>
                </a:xfrm>
                <a:prstGeom prst="rect">
                  <a:avLst/>
                </a:prstGeom>
                <a:noFill/>
                <a:ln>
                  <a:solidFill>
                    <a:schemeClr val="bg2"/>
                  </a:solidFill>
                </a:ln>
              </p:spPr>
              <p:txBody>
                <a:bodyPr wrap="none" rtlCol="0">
                  <a:spAutoFit/>
                </a:bodyPr>
                <a:lstStyle/>
                <a:p>
                  <a:r>
                    <a:rPr lang="en-US" sz="1875" b="1" dirty="0">
                      <a:solidFill>
                        <a:srgbClr val="7030A0"/>
                      </a:solidFill>
                      <a:latin typeface="Times New Roman" charset="0"/>
                      <a:ea typeface="Times New Roman" charset="0"/>
                      <a:cs typeface="Times New Roman" charset="0"/>
                    </a:rPr>
                    <a:t>ordered</a:t>
                  </a:r>
                </a:p>
              </p:txBody>
            </p:sp>
            <p:cxnSp>
              <p:nvCxnSpPr>
                <p:cNvPr id="40" name="Straight Arrow Connector 39">
                  <a:extLst>
                    <a:ext uri="{FF2B5EF4-FFF2-40B4-BE49-F238E27FC236}">
                      <a16:creationId xmlns:a16="http://schemas.microsoft.com/office/drawing/2014/main" id="{0BACCC43-6CC5-4C3C-8E5E-F9F927F8B94F}"/>
                    </a:ext>
                  </a:extLst>
                </p:cNvPr>
                <p:cNvCxnSpPr/>
                <p:nvPr/>
              </p:nvCxnSpPr>
              <p:spPr>
                <a:xfrm flipH="1">
                  <a:off x="5249080" y="2090343"/>
                  <a:ext cx="3832" cy="1345297"/>
                </a:xfrm>
                <a:prstGeom prst="straightConnector1">
                  <a:avLst/>
                </a:prstGeom>
                <a:ln w="76200" cmpd="dbl">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FF3051B-1BED-4F81-84E9-9144F59A6658}"/>
                    </a:ext>
                  </a:extLst>
                </p:cNvPr>
                <p:cNvCxnSpPr/>
                <p:nvPr/>
              </p:nvCxnSpPr>
              <p:spPr>
                <a:xfrm flipH="1">
                  <a:off x="3624993" y="1745325"/>
                  <a:ext cx="1027433" cy="740620"/>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B33CC75-CE81-4793-BE14-84BC2B70A7B6}"/>
                    </a:ext>
                  </a:extLst>
                </p:cNvPr>
                <p:cNvCxnSpPr/>
                <p:nvPr/>
              </p:nvCxnSpPr>
              <p:spPr>
                <a:xfrm>
                  <a:off x="5507757" y="1984783"/>
                  <a:ext cx="2553980" cy="1517655"/>
                </a:xfrm>
                <a:prstGeom prst="straightConnector1">
                  <a:avLst/>
                </a:prstGeom>
                <a:ln w="31750" cmpd="sng">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F7A1C68-39CB-4B4F-AF30-2115BB94C260}"/>
                    </a:ext>
                  </a:extLst>
                </p:cNvPr>
                <p:cNvCxnSpPr/>
                <p:nvPr/>
              </p:nvCxnSpPr>
              <p:spPr>
                <a:xfrm flipV="1">
                  <a:off x="6017185" y="3772671"/>
                  <a:ext cx="1666532" cy="7503"/>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FF47532-9C5A-4318-AAFC-616F8209B108}"/>
                    </a:ext>
                  </a:extLst>
                </p:cNvPr>
                <p:cNvCxnSpPr/>
                <p:nvPr/>
              </p:nvCxnSpPr>
              <p:spPr>
                <a:xfrm flipH="1" flipV="1">
                  <a:off x="3624993" y="2995636"/>
                  <a:ext cx="917001" cy="784537"/>
                </a:xfrm>
                <a:prstGeom prst="straightConnector1">
                  <a:avLst/>
                </a:prstGeom>
                <a:ln w="31750" cmpd="sng">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F3EC16A-6808-436E-B8D5-2FC0C52207EE}"/>
                    </a:ext>
                  </a:extLst>
                </p:cNvPr>
                <p:cNvSpPr txBox="1"/>
                <p:nvPr/>
              </p:nvSpPr>
              <p:spPr>
                <a:xfrm>
                  <a:off x="7683717" y="1491662"/>
                  <a:ext cx="1351227" cy="507831"/>
                </a:xfrm>
                <a:prstGeom prst="rect">
                  <a:avLst/>
                </a:prstGeom>
                <a:noFill/>
                <a:ln>
                  <a:solidFill>
                    <a:schemeClr val="bg2"/>
                  </a:solidFill>
                </a:ln>
              </p:spPr>
              <p:txBody>
                <a:bodyPr wrap="none" rtlCol="0">
                  <a:spAutoFit/>
                </a:bodyPr>
                <a:lstStyle/>
                <a:p>
                  <a:r>
                    <a:rPr lang="en-US" sz="1875" b="1" dirty="0">
                      <a:solidFill>
                        <a:srgbClr val="7030A0"/>
                      </a:solidFill>
                      <a:latin typeface="Times New Roman" charset="0"/>
                      <a:ea typeface="Times New Roman" charset="0"/>
                      <a:cs typeface="Times New Roman" charset="0"/>
                    </a:rPr>
                    <a:t>monitor</a:t>
                  </a:r>
                </a:p>
              </p:txBody>
            </p:sp>
            <p:cxnSp>
              <p:nvCxnSpPr>
                <p:cNvPr id="46" name="Straight Connector 45">
                  <a:extLst>
                    <a:ext uri="{FF2B5EF4-FFF2-40B4-BE49-F238E27FC236}">
                      <a16:creationId xmlns:a16="http://schemas.microsoft.com/office/drawing/2014/main" id="{F6CE56D6-D023-4B88-B59D-400ACE613C21}"/>
                    </a:ext>
                  </a:extLst>
                </p:cNvPr>
                <p:cNvCxnSpPr/>
                <p:nvPr/>
              </p:nvCxnSpPr>
              <p:spPr>
                <a:xfrm flipH="1" flipV="1">
                  <a:off x="5913885" y="1745325"/>
                  <a:ext cx="1769832" cy="253"/>
                </a:xfrm>
                <a:prstGeom prst="line">
                  <a:avLst/>
                </a:prstGeom>
                <a:ln w="31750">
                  <a:solidFill>
                    <a:schemeClr val="bg2"/>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8235993-3487-4925-AE51-802546311D16}"/>
                    </a:ext>
                  </a:extLst>
                </p:cNvPr>
                <p:cNvCxnSpPr/>
                <p:nvPr/>
              </p:nvCxnSpPr>
              <p:spPr>
                <a:xfrm flipH="1">
                  <a:off x="8316583" y="2090596"/>
                  <a:ext cx="12503" cy="1306282"/>
                </a:xfrm>
                <a:prstGeom prst="line">
                  <a:avLst/>
                </a:prstGeom>
                <a:ln w="31750">
                  <a:solidFill>
                    <a:schemeClr val="bg2"/>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F41F946-2002-4ED4-994A-76B18F3455CF}"/>
                    </a:ext>
                  </a:extLst>
                </p:cNvPr>
                <p:cNvCxnSpPr/>
                <p:nvPr/>
              </p:nvCxnSpPr>
              <p:spPr>
                <a:xfrm flipH="1">
                  <a:off x="5503925" y="2090596"/>
                  <a:ext cx="2825161" cy="1450604"/>
                </a:xfrm>
                <a:prstGeom prst="line">
                  <a:avLst/>
                </a:prstGeom>
                <a:ln w="31750">
                  <a:solidFill>
                    <a:schemeClr val="bg2"/>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4F1B8A9-5B03-4D1A-B2D7-9B58D51F6443}"/>
                    </a:ext>
                  </a:extLst>
                </p:cNvPr>
                <p:cNvCxnSpPr/>
                <p:nvPr/>
              </p:nvCxnSpPr>
              <p:spPr>
                <a:xfrm flipH="1">
                  <a:off x="3730553" y="1985036"/>
                  <a:ext cx="4343687" cy="755755"/>
                </a:xfrm>
                <a:prstGeom prst="line">
                  <a:avLst/>
                </a:prstGeom>
                <a:ln w="31750">
                  <a:solidFill>
                    <a:schemeClr val="bg2"/>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55368C6-EDCB-430A-B566-1458ED901E29}"/>
                  </a:ext>
                </a:extLst>
              </p:cNvPr>
              <p:cNvGrpSpPr/>
              <p:nvPr/>
            </p:nvGrpSpPr>
            <p:grpSpPr>
              <a:xfrm>
                <a:off x="4851183" y="4268403"/>
                <a:ext cx="3254802" cy="338555"/>
                <a:chOff x="2403791" y="4308587"/>
                <a:chExt cx="3254802" cy="338555"/>
              </a:xfrm>
            </p:grpSpPr>
            <p:cxnSp>
              <p:nvCxnSpPr>
                <p:cNvPr id="32" name="Straight Arrow Connector 31">
                  <a:extLst>
                    <a:ext uri="{FF2B5EF4-FFF2-40B4-BE49-F238E27FC236}">
                      <a16:creationId xmlns:a16="http://schemas.microsoft.com/office/drawing/2014/main" id="{1790034E-07E3-4A1D-A4A6-9B3839F3BF3F}"/>
                    </a:ext>
                  </a:extLst>
                </p:cNvPr>
                <p:cNvCxnSpPr/>
                <p:nvPr/>
              </p:nvCxnSpPr>
              <p:spPr>
                <a:xfrm flipV="1">
                  <a:off x="2403791" y="4459632"/>
                  <a:ext cx="457200" cy="5687"/>
                </a:xfrm>
                <a:prstGeom prst="straightConnector1">
                  <a:avLst/>
                </a:prstGeom>
                <a:ln w="635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CDA7464-9DEF-4ECF-8EB3-DA28951C95A3}"/>
                    </a:ext>
                  </a:extLst>
                </p:cNvPr>
                <p:cNvSpPr txBox="1"/>
                <p:nvPr/>
              </p:nvSpPr>
              <p:spPr>
                <a:xfrm>
                  <a:off x="2806030" y="4308587"/>
                  <a:ext cx="887422" cy="338555"/>
                </a:xfrm>
                <a:prstGeom prst="rect">
                  <a:avLst/>
                </a:prstGeom>
                <a:noFill/>
                <a:ln>
                  <a:noFill/>
                </a:ln>
              </p:spPr>
              <p:txBody>
                <a:bodyPr wrap="none" rtlCol="0">
                  <a:spAutoFit/>
                </a:bodyPr>
                <a:lstStyle/>
                <a:p>
                  <a:r>
                    <a:rPr lang="en-US" sz="1050" b="1" dirty="0">
                      <a:solidFill>
                        <a:srgbClr val="7030A0"/>
                      </a:solidFill>
                      <a:latin typeface="Courier" charset="0"/>
                      <a:ea typeface="Courier" charset="0"/>
                      <a:cs typeface="Courier" charset="0"/>
                    </a:rPr>
                    <a:t>BEFORE</a:t>
                  </a:r>
                  <a:endParaRPr lang="en-US" b="1" dirty="0">
                    <a:solidFill>
                      <a:srgbClr val="7030A0"/>
                    </a:solidFill>
                    <a:latin typeface="Courier" charset="0"/>
                    <a:ea typeface="Courier" charset="0"/>
                    <a:cs typeface="Courier" charset="0"/>
                  </a:endParaRPr>
                </a:p>
              </p:txBody>
            </p:sp>
            <p:cxnSp>
              <p:nvCxnSpPr>
                <p:cNvPr id="34" name="Straight Arrow Connector 33">
                  <a:extLst>
                    <a:ext uri="{FF2B5EF4-FFF2-40B4-BE49-F238E27FC236}">
                      <a16:creationId xmlns:a16="http://schemas.microsoft.com/office/drawing/2014/main" id="{3698058B-8FA1-4E6D-AED0-E7432B76635D}"/>
                    </a:ext>
                  </a:extLst>
                </p:cNvPr>
                <p:cNvCxnSpPr/>
                <p:nvPr/>
              </p:nvCxnSpPr>
              <p:spPr>
                <a:xfrm flipV="1">
                  <a:off x="3834597" y="4459632"/>
                  <a:ext cx="457200" cy="0"/>
                </a:xfrm>
                <a:prstGeom prst="straightConnector1">
                  <a:avLst/>
                </a:prstGeom>
                <a:ln w="88900" cmpd="dbl">
                  <a:solidFill>
                    <a:schemeClr val="bg2"/>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83684F5-6E3C-428D-B627-C1F6F491FD1A}"/>
                    </a:ext>
                  </a:extLst>
                </p:cNvPr>
                <p:cNvSpPr txBox="1"/>
                <p:nvPr/>
              </p:nvSpPr>
              <p:spPr>
                <a:xfrm>
                  <a:off x="4236836" y="4308587"/>
                  <a:ext cx="1421757" cy="338555"/>
                </a:xfrm>
                <a:prstGeom prst="rect">
                  <a:avLst/>
                </a:prstGeom>
                <a:noFill/>
                <a:ln>
                  <a:noFill/>
                </a:ln>
              </p:spPr>
              <p:txBody>
                <a:bodyPr wrap="none" rtlCol="0">
                  <a:spAutoFit/>
                </a:bodyPr>
                <a:lstStyle/>
                <a:p>
                  <a:r>
                    <a:rPr lang="en-US" sz="1050" b="1" dirty="0">
                      <a:solidFill>
                        <a:srgbClr val="7030A0"/>
                      </a:solidFill>
                      <a:latin typeface="Courier" charset="0"/>
                      <a:ea typeface="Courier" charset="0"/>
                      <a:cs typeface="Courier" charset="0"/>
                    </a:rPr>
                    <a:t>BE_INCLUDED</a:t>
                  </a:r>
                  <a:endParaRPr lang="en-US" b="1" dirty="0">
                    <a:solidFill>
                      <a:srgbClr val="7030A0"/>
                    </a:solidFill>
                    <a:latin typeface="Courier" charset="0"/>
                    <a:ea typeface="Courier" charset="0"/>
                    <a:cs typeface="Courier" charset="0"/>
                  </a:endParaRPr>
                </a:p>
              </p:txBody>
            </p:sp>
          </p:grpSp>
        </p:grpSp>
        <p:cxnSp>
          <p:nvCxnSpPr>
            <p:cNvPr id="29" name="Straight Connector 28">
              <a:extLst>
                <a:ext uri="{FF2B5EF4-FFF2-40B4-BE49-F238E27FC236}">
                  <a16:creationId xmlns:a16="http://schemas.microsoft.com/office/drawing/2014/main" id="{37576C52-D3C3-4A84-ACE8-9DBA2AD73360}"/>
                </a:ext>
              </a:extLst>
            </p:cNvPr>
            <p:cNvCxnSpPr/>
            <p:nvPr/>
          </p:nvCxnSpPr>
          <p:spPr>
            <a:xfrm flipH="1" flipV="1">
              <a:off x="4102797" y="2734614"/>
              <a:ext cx="4203231" cy="899235"/>
            </a:xfrm>
            <a:prstGeom prst="line">
              <a:avLst/>
            </a:prstGeom>
            <a:ln w="31750">
              <a:solidFill>
                <a:schemeClr val="bg2"/>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graphicFrame>
        <p:nvGraphicFramePr>
          <p:cNvPr id="51" name="Table 50"/>
          <p:cNvGraphicFramePr>
            <a:graphicFrameLocks noGrp="1"/>
          </p:cNvGraphicFramePr>
          <p:nvPr>
            <p:extLst>
              <p:ext uri="{D42A27DB-BD31-4B8C-83A1-F6EECF244321}">
                <p14:modId xmlns:p14="http://schemas.microsoft.com/office/powerpoint/2010/main" val="3654215508"/>
              </p:ext>
            </p:extLst>
          </p:nvPr>
        </p:nvGraphicFramePr>
        <p:xfrm>
          <a:off x="6187586" y="4044990"/>
          <a:ext cx="2491313" cy="1059180"/>
        </p:xfrm>
        <a:graphic>
          <a:graphicData uri="http://schemas.openxmlformats.org/drawingml/2006/table">
            <a:tbl>
              <a:tblPr firstRow="1" bandRow="1">
                <a:tableStyleId>{F5AB1C69-6EDB-4FF4-983F-18BD219EF322}</a:tableStyleId>
              </a:tblPr>
              <a:tblGrid>
                <a:gridCol w="1620008">
                  <a:extLst>
                    <a:ext uri="{9D8B030D-6E8A-4147-A177-3AD203B41FA5}">
                      <a16:colId xmlns:a16="http://schemas.microsoft.com/office/drawing/2014/main" val="20000"/>
                    </a:ext>
                  </a:extLst>
                </a:gridCol>
                <a:gridCol w="871305">
                  <a:extLst>
                    <a:ext uri="{9D8B030D-6E8A-4147-A177-3AD203B41FA5}">
                      <a16:colId xmlns:a16="http://schemas.microsoft.com/office/drawing/2014/main" val="20001"/>
                    </a:ext>
                  </a:extLst>
                </a:gridCol>
              </a:tblGrid>
              <a:tr h="278130">
                <a:tc>
                  <a:txBody>
                    <a:bodyPr/>
                    <a:lstStyle/>
                    <a:p>
                      <a:pPr algn="ctr"/>
                      <a:r>
                        <a:rPr lang="en-US" sz="1400" dirty="0"/>
                        <a:t>Temporal relation extraction</a:t>
                      </a:r>
                    </a:p>
                  </a:txBody>
                  <a:tcPr marL="68580" marR="68580" marT="34290" marB="34290"/>
                </a:tc>
                <a:tc>
                  <a:txBody>
                    <a:bodyPr/>
                    <a:lstStyle/>
                    <a:p>
                      <a:pPr algn="ctr"/>
                      <a:r>
                        <a:rPr lang="en-US" sz="1400" dirty="0"/>
                        <a:t>Literature F1</a:t>
                      </a:r>
                      <a:r>
                        <a:rPr lang="en-US" sz="1400" baseline="0" dirty="0"/>
                        <a:t> (</a:t>
                      </a:r>
                      <a:r>
                        <a:rPr lang="en-US" sz="1400" dirty="0"/>
                        <a:t>%)</a:t>
                      </a:r>
                    </a:p>
                  </a:txBody>
                  <a:tcPr marL="68580" marR="68580" marT="34290" marB="34290"/>
                </a:tc>
                <a:extLst>
                  <a:ext uri="{0D108BD9-81ED-4DB2-BD59-A6C34878D82A}">
                    <a16:rowId xmlns:a16="http://schemas.microsoft.com/office/drawing/2014/main" val="10000"/>
                  </a:ext>
                </a:extLst>
              </a:tr>
              <a:tr h="278130">
                <a:tc>
                  <a:txBody>
                    <a:bodyPr/>
                    <a:lstStyle/>
                    <a:p>
                      <a:pPr algn="ctr"/>
                      <a:r>
                        <a:rPr lang="en-US" sz="1400" dirty="0"/>
                        <a:t>w/ gold events</a:t>
                      </a:r>
                    </a:p>
                  </a:txBody>
                  <a:tcPr marL="68580" marR="68580" marT="34290" marB="34290"/>
                </a:tc>
                <a:tc>
                  <a:txBody>
                    <a:bodyPr/>
                    <a:lstStyle/>
                    <a:p>
                      <a:pPr algn="ctr"/>
                      <a:r>
                        <a:rPr lang="en-US" sz="1400" dirty="0"/>
                        <a:t>low 50’s</a:t>
                      </a:r>
                    </a:p>
                  </a:txBody>
                  <a:tcPr marL="68580" marR="68580" marT="34290" marB="34290"/>
                </a:tc>
                <a:extLst>
                  <a:ext uri="{0D108BD9-81ED-4DB2-BD59-A6C34878D82A}">
                    <a16:rowId xmlns:a16="http://schemas.microsoft.com/office/drawing/2014/main" val="10001"/>
                  </a:ext>
                </a:extLst>
              </a:tr>
              <a:tr h="278130">
                <a:tc>
                  <a:txBody>
                    <a:bodyPr/>
                    <a:lstStyle/>
                    <a:p>
                      <a:pPr algn="ctr"/>
                      <a:r>
                        <a:rPr lang="en-US" sz="1400" baseline="0" dirty="0"/>
                        <a:t>w/o gold events</a:t>
                      </a:r>
                      <a:endParaRPr lang="en-US" sz="1400" dirty="0"/>
                    </a:p>
                  </a:txBody>
                  <a:tcPr marL="68580" marR="68580" marT="34290" marB="34290"/>
                </a:tc>
                <a:tc>
                  <a:txBody>
                    <a:bodyPr/>
                    <a:lstStyle/>
                    <a:p>
                      <a:pPr algn="ctr"/>
                      <a:r>
                        <a:rPr lang="en-US" sz="1400" dirty="0"/>
                        <a:t>low 30’s</a:t>
                      </a:r>
                    </a:p>
                  </a:txBody>
                  <a:tcPr marL="68580" marR="68580" marT="34290" marB="34290"/>
                </a:tc>
                <a:extLst>
                  <a:ext uri="{0D108BD9-81ED-4DB2-BD59-A6C34878D82A}">
                    <a16:rowId xmlns:a16="http://schemas.microsoft.com/office/drawing/2014/main" val="10002"/>
                  </a:ext>
                </a:extLst>
              </a:tr>
            </a:tbl>
          </a:graphicData>
        </a:graphic>
      </p:graphicFrame>
      <p:sp>
        <p:nvSpPr>
          <p:cNvPr id="4" name="TextBox 3"/>
          <p:cNvSpPr txBox="1"/>
          <p:nvPr/>
        </p:nvSpPr>
        <p:spPr>
          <a:xfrm>
            <a:off x="6089063" y="3708742"/>
            <a:ext cx="2181046" cy="369332"/>
          </a:xfrm>
          <a:prstGeom prst="rect">
            <a:avLst/>
          </a:prstGeom>
          <a:noFill/>
        </p:spPr>
        <p:txBody>
          <a:bodyPr wrap="none" rtlCol="0">
            <a:spAutoFit/>
          </a:bodyPr>
          <a:lstStyle/>
          <a:p>
            <a:r>
              <a:rPr lang="en-US" dirty="0">
                <a:solidFill>
                  <a:schemeClr val="accent3">
                    <a:lumMod val="25000"/>
                  </a:schemeClr>
                </a:solidFill>
              </a:rPr>
              <a:t>This task is difficult:</a:t>
            </a:r>
          </a:p>
        </p:txBody>
      </p:sp>
      <p:sp>
        <p:nvSpPr>
          <p:cNvPr id="5" name="TextBox 4">
            <a:extLst>
              <a:ext uri="{FF2B5EF4-FFF2-40B4-BE49-F238E27FC236}">
                <a16:creationId xmlns:a16="http://schemas.microsoft.com/office/drawing/2014/main" id="{45C66110-64DD-4CE7-B8DF-6EC293F0889F}"/>
              </a:ext>
            </a:extLst>
          </p:cNvPr>
          <p:cNvSpPr txBox="1"/>
          <p:nvPr/>
        </p:nvSpPr>
        <p:spPr>
          <a:xfrm>
            <a:off x="381000" y="1219200"/>
            <a:ext cx="8915400" cy="461665"/>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chemeClr val="accent3">
                    <a:lumMod val="25000"/>
                  </a:schemeClr>
                </a:solidFill>
                <a:latin typeface="+mj-lt"/>
              </a:rPr>
              <a:t>In other words, we want </a:t>
            </a:r>
            <a:r>
              <a:rPr lang="en-US" sz="2400">
                <a:solidFill>
                  <a:schemeClr val="accent3">
                    <a:lumMod val="25000"/>
                  </a:schemeClr>
                </a:solidFill>
                <a:latin typeface="+mj-lt"/>
              </a:rPr>
              <a:t>to label those </a:t>
            </a:r>
            <a:r>
              <a:rPr lang="en-US" sz="2400" dirty="0">
                <a:solidFill>
                  <a:schemeClr val="accent3">
                    <a:lumMod val="25000"/>
                  </a:schemeClr>
                </a:solidFill>
                <a:latin typeface="+mj-lt"/>
              </a:rPr>
              <a:t>edges in temporal graphs.</a:t>
            </a:r>
            <a:endParaRPr lang="en-US" sz="2400" dirty="0">
              <a:solidFill>
                <a:schemeClr val="accent3">
                  <a:lumMod val="25000"/>
                </a:schemeClr>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p:txBody>
          <a:bodyPr/>
          <a:lstStyle/>
          <a:p>
            <a:r>
              <a:rPr lang="en-US" dirty="0"/>
              <a:t>Temporal Relations Among Multiple Events</a:t>
            </a:r>
          </a:p>
        </p:txBody>
      </p:sp>
      <p:sp>
        <p:nvSpPr>
          <p:cNvPr id="50" name="Title 1"/>
          <p:cNvSpPr txBox="1">
            <a:spLocks/>
          </p:cNvSpPr>
          <p:nvPr/>
        </p:nvSpPr>
        <p:spPr bwMode="auto">
          <a:xfrm>
            <a:off x="672028" y="2286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2400" b="0" kern="1200" cap="small" baseline="0">
                <a:solidFill>
                  <a:srgbClr val="A7001B"/>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2400" b="1">
                <a:solidFill>
                  <a:srgbClr val="CC0000"/>
                </a:solidFill>
                <a:latin typeface="Arial Rounded MT Bold" panose="020F0704030504030204" pitchFamily="34" charset="0"/>
              </a:defRPr>
            </a:lvl2pPr>
            <a:lvl3pPr algn="ctr" rtl="0" eaLnBrk="0" fontAlgn="base" hangingPunct="0">
              <a:spcBef>
                <a:spcPct val="0"/>
              </a:spcBef>
              <a:spcAft>
                <a:spcPct val="0"/>
              </a:spcAft>
              <a:defRPr sz="2400" b="1">
                <a:solidFill>
                  <a:srgbClr val="CC0000"/>
                </a:solidFill>
                <a:latin typeface="Arial Rounded MT Bold" panose="020F0704030504030204" pitchFamily="34" charset="0"/>
              </a:defRPr>
            </a:lvl3pPr>
            <a:lvl4pPr algn="ctr" rtl="0" eaLnBrk="0" fontAlgn="base" hangingPunct="0">
              <a:spcBef>
                <a:spcPct val="0"/>
              </a:spcBef>
              <a:spcAft>
                <a:spcPct val="0"/>
              </a:spcAft>
              <a:defRPr sz="2400" b="1">
                <a:solidFill>
                  <a:srgbClr val="CC0000"/>
                </a:solidFill>
                <a:latin typeface="Arial Rounded MT Bold" panose="020F0704030504030204" pitchFamily="34" charset="0"/>
              </a:defRPr>
            </a:lvl4pPr>
            <a:lvl5pPr algn="ctr" rtl="0" eaLnBrk="0" fontAlgn="base" hangingPunct="0">
              <a:spcBef>
                <a:spcPct val="0"/>
              </a:spcBef>
              <a:spcAft>
                <a:spcPct val="0"/>
              </a:spcAft>
              <a:defRPr sz="2400" b="1">
                <a:solidFill>
                  <a:srgbClr val="CC0000"/>
                </a:solidFill>
                <a:latin typeface="Arial Rounded MT Bold" panose="020F0704030504030204" pitchFamily="34" charset="0"/>
              </a:defRPr>
            </a:lvl5pPr>
            <a:lvl6pPr marL="457200" algn="ctr" rtl="0" fontAlgn="base">
              <a:spcBef>
                <a:spcPct val="0"/>
              </a:spcBef>
              <a:spcAft>
                <a:spcPct val="0"/>
              </a:spcAft>
              <a:defRPr sz="2400" b="1">
                <a:solidFill>
                  <a:srgbClr val="CC0000"/>
                </a:solidFill>
                <a:latin typeface="Arial Rounded MT Bold" panose="020F0704030504030204" pitchFamily="34" charset="0"/>
              </a:defRPr>
            </a:lvl6pPr>
            <a:lvl7pPr marL="914400" algn="ctr" rtl="0" fontAlgn="base">
              <a:spcBef>
                <a:spcPct val="0"/>
              </a:spcBef>
              <a:spcAft>
                <a:spcPct val="0"/>
              </a:spcAft>
              <a:defRPr sz="2400" b="1">
                <a:solidFill>
                  <a:srgbClr val="CC0000"/>
                </a:solidFill>
                <a:latin typeface="Arial Rounded MT Bold" panose="020F0704030504030204" pitchFamily="34" charset="0"/>
              </a:defRPr>
            </a:lvl7pPr>
            <a:lvl8pPr marL="1371600" algn="ctr" rtl="0" fontAlgn="base">
              <a:spcBef>
                <a:spcPct val="0"/>
              </a:spcBef>
              <a:spcAft>
                <a:spcPct val="0"/>
              </a:spcAft>
              <a:defRPr sz="2400" b="1">
                <a:solidFill>
                  <a:srgbClr val="CC0000"/>
                </a:solidFill>
                <a:latin typeface="Arial Rounded MT Bold" panose="020F0704030504030204" pitchFamily="34" charset="0"/>
              </a:defRPr>
            </a:lvl8pPr>
            <a:lvl9pPr marL="1828800" algn="ctr" rtl="0" fontAlgn="base">
              <a:spcBef>
                <a:spcPct val="0"/>
              </a:spcBef>
              <a:spcAft>
                <a:spcPct val="0"/>
              </a:spcAft>
              <a:defRPr sz="2400" b="1">
                <a:solidFill>
                  <a:srgbClr val="CC0000"/>
                </a:solidFill>
                <a:latin typeface="Arial Rounded MT Bold" panose="020F0704030504030204" pitchFamily="34" charset="0"/>
              </a:defRPr>
            </a:lvl9pPr>
          </a:lstStyle>
          <a:p>
            <a:r>
              <a:rPr lang="en-US" sz="2800" dirty="0"/>
              <a:t>“Temporal Graph”</a:t>
            </a:r>
          </a:p>
        </p:txBody>
      </p:sp>
    </p:spTree>
    <p:extLst>
      <p:ext uri="{BB962C8B-B14F-4D97-AF65-F5344CB8AC3E}">
        <p14:creationId xmlns:p14="http://schemas.microsoft.com/office/powerpoint/2010/main" val="216908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dissolv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dissolve">
                                      <p:cBhvr>
                                        <p:cTn id="28" dur="500"/>
                                        <p:tgtEl>
                                          <p:spTgt spid="5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4" grpId="0"/>
      <p:bldP spid="5" grpId="0"/>
      <p:bldP spid="2" grpId="0"/>
      <p:bldP spid="50" grpId="0"/>
    </p:bldLst>
  </p:timing>
</p:sld>
</file>

<file path=ppt/theme/theme1.xml><?xml version="1.0" encoding="utf-8"?>
<a:theme xmlns:a="http://schemas.openxmlformats.org/drawingml/2006/main" name="Roth-Penn-1">
  <a:themeElements>
    <a:clrScheme name="Custom 5">
      <a:dk1>
        <a:srgbClr val="000000"/>
      </a:dk1>
      <a:lt1>
        <a:srgbClr val="FFFFFF"/>
      </a:lt1>
      <a:dk2>
        <a:srgbClr val="FAE1AF"/>
      </a:dk2>
      <a:lt2>
        <a:srgbClr val="FAC8AF"/>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lumMod val="50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icra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cra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cra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cra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cra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cra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cra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34870</TotalTime>
  <Words>4157</Words>
  <Application>Microsoft Macintosh PowerPoint</Application>
  <PresentationFormat>On-screen Show (4:3)</PresentationFormat>
  <Paragraphs>651</Paragraphs>
  <Slides>52</Slides>
  <Notes>39</Notes>
  <HiddenSlides>2</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52</vt:i4>
      </vt:variant>
    </vt:vector>
  </HeadingPairs>
  <TitlesOfParts>
    <vt:vector size="65" baseType="lpstr">
      <vt:lpstr>Arial</vt:lpstr>
      <vt:lpstr>Arial Rounded MT Bold</vt:lpstr>
      <vt:lpstr>Calibri</vt:lpstr>
      <vt:lpstr>Calibri Light</vt:lpstr>
      <vt:lpstr>Cambria Math</vt:lpstr>
      <vt:lpstr>Century Gothic</vt:lpstr>
      <vt:lpstr>Courier</vt:lpstr>
      <vt:lpstr>Times</vt:lpstr>
      <vt:lpstr>Times New Roman</vt:lpstr>
      <vt:lpstr>Tw Cen MT</vt:lpstr>
      <vt:lpstr>Wingdings</vt:lpstr>
      <vt:lpstr>Roth-Penn-1</vt:lpstr>
      <vt:lpstr>Custom Design</vt:lpstr>
      <vt:lpstr>Understanding Time In Natural Language: -- Structured Learning, Common Sense, And Data Collection </vt:lpstr>
      <vt:lpstr>PowerPoint Presentation</vt:lpstr>
      <vt:lpstr>PowerPoint Presentation</vt:lpstr>
      <vt:lpstr>PowerPoint Presentation</vt:lpstr>
      <vt:lpstr>PowerPoint Presentation</vt:lpstr>
      <vt:lpstr>PowerPoint Presentation</vt:lpstr>
      <vt:lpstr>Temporal Information Is Crucial</vt:lpstr>
      <vt:lpstr>Temporal Relation (TempRel)</vt:lpstr>
      <vt:lpstr>Temporal Relations Among Multiple Events</vt:lpstr>
      <vt:lpstr>PowerPoint Presentation</vt:lpstr>
      <vt:lpstr>PowerPoint Presentation</vt:lpstr>
      <vt:lpstr>PowerPoint Presentation</vt:lpstr>
      <vt:lpstr>Temporal Graphs Are Structured</vt:lpstr>
      <vt:lpstr>Temporal Graphs Are Structured</vt:lpstr>
      <vt:lpstr>Is Not Sufficient</vt:lpstr>
      <vt:lpstr>Global/Structured Learning (e.g., Perceptron)</vt:lpstr>
      <vt:lpstr>Solving The Inference Step In Global Learning</vt:lpstr>
      <vt:lpstr>Results</vt:lpstr>
      <vt:lpstr>PowerPoint Presentation</vt:lpstr>
      <vt:lpstr>PowerPoint Presentation</vt:lpstr>
      <vt:lpstr>When Event Content Is Missing</vt:lpstr>
      <vt:lpstr>When Event Content Is Present</vt:lpstr>
      <vt:lpstr>TemProb: Temporal Relation Probabilistic Knowledge Base</vt:lpstr>
      <vt:lpstr>TemProb: Event distributions</vt:lpstr>
      <vt:lpstr>Injection Of This Prior Knowledge: Learning</vt:lpstr>
      <vt:lpstr>Injection Of This Prior Knowledge: Inference</vt:lpstr>
      <vt:lpstr>Results</vt:lpstr>
      <vt:lpstr>PowerPoint Presentation</vt:lpstr>
      <vt:lpstr>PowerPoint Presentation</vt:lpstr>
      <vt:lpstr>We Are Approaching The “Upper Bound”</vt:lpstr>
      <vt:lpstr>Re-thinking The Task Definition</vt:lpstr>
      <vt:lpstr>Temporal Structure Modeling: Multi-Axis</vt:lpstr>
      <vt:lpstr>Results</vt:lpstr>
      <vt:lpstr>Further Investigation: Neural Method</vt:lpstr>
      <vt:lpstr>Further Investigation: Neural Method</vt:lpstr>
      <vt:lpstr>Vision Of My Future Research In AI</vt:lpstr>
      <vt:lpstr>Self Learning – A Psychological Experiment</vt:lpstr>
      <vt:lpstr>Self Learning – A Psychological Experiment</vt:lpstr>
      <vt:lpstr>Self Learning – A Psychological Experiment</vt:lpstr>
      <vt:lpstr>Self Learning—What’s Wrong Here?</vt:lpstr>
      <vt:lpstr>PowerPoint Presentation</vt:lpstr>
      <vt:lpstr>PowerPoint Presentation</vt:lpstr>
      <vt:lpstr>PowerPoint Presentation</vt:lpstr>
      <vt:lpstr>Effect of Structure On Annotation</vt:lpstr>
      <vt:lpstr>Preliminary Investigation: Complete Or Partial</vt:lpstr>
      <vt:lpstr>Constraint-Driven Learning (CoDL): Fully Annotated Data (F) &amp; Unannotated Data (U)</vt:lpstr>
      <vt:lpstr>Constraint-Driven Learning (CoDL): Fully Annotated Data (F) &amp; Unannotated Data (U)</vt:lpstr>
      <vt:lpstr>Effect of Structure On Annotation</vt:lpstr>
      <vt:lpstr>PowerPoint Presentation</vt:lpstr>
      <vt:lpstr>Temporal Common Sense</vt:lpstr>
      <vt:lpstr>Temporal Common Sense</vt:lpstr>
      <vt:lpstr>PowerPoint Presentation</vt:lpstr>
    </vt:vector>
  </TitlesOfParts>
  <Company>University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IJCAI 2017</dc:title>
  <dc:subject>Reasoning and Learning</dc:subject>
  <dc:creator>Dan Roth</dc:creator>
  <cp:lastModifiedBy>Microsoft Office User</cp:lastModifiedBy>
  <cp:revision>1002</cp:revision>
  <cp:lastPrinted>2018-10-11T16:26:43Z</cp:lastPrinted>
  <dcterms:created xsi:type="dcterms:W3CDTF">2004-04-23T00:06:24Z</dcterms:created>
  <dcterms:modified xsi:type="dcterms:W3CDTF">2019-07-18T04:39:54Z</dcterms:modified>
</cp:coreProperties>
</file>