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Arimo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mZNCfrBYAW7/AZaYTOpwdBw+o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Arimo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Arimo-bold.fntdata"/><Relationship Id="rId18" Type="http://schemas.openxmlformats.org/officeDocument/2006/relationships/font" Target="fonts/Arimo-regular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DC-4ED1-A1BD-16FDC96E0C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DC-4ED1-A1BD-16FDC96E0C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Gold</c:v>
                </c:pt>
                <c:pt idx="1">
                  <c:v>Incidental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7-5149-B38E-A1E88F70E28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963083" y="2282884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941313" y="3875910"/>
            <a:ext cx="10363200" cy="5802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100"/>
              <a:buNone/>
              <a:defRPr b="0" i="0" sz="28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cxnSp>
        <p:nvCxnSpPr>
          <p:cNvPr id="20" name="Google Shape;20;p15"/>
          <p:cNvCxnSpPr/>
          <p:nvPr/>
        </p:nvCxnSpPr>
        <p:spPr>
          <a:xfrm>
            <a:off x="326572" y="1840197"/>
            <a:ext cx="11451771" cy="18079"/>
          </a:xfrm>
          <a:prstGeom prst="straightConnector1">
            <a:avLst/>
          </a:prstGeom>
          <a:noFill/>
          <a:ln cap="flat" cmpd="sng" w="9525">
            <a:solidFill>
              <a:srgbClr val="093D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0172" y="921799"/>
            <a:ext cx="2452914" cy="84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0172" y="1045030"/>
            <a:ext cx="2223552" cy="61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600"/>
              <a:buChar char="◻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Clr>
                <a:srgbClr val="3A3838"/>
              </a:buClr>
              <a:buSzPts val="117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120"/>
              <a:buChar char="◻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6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609600" y="1262743"/>
            <a:ext cx="5384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6197600" y="1273624"/>
            <a:ext cx="5384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7"/>
          <p:cNvSpPr txBox="1"/>
          <p:nvPr>
            <p:ph type="title"/>
          </p:nvPr>
        </p:nvSpPr>
        <p:spPr>
          <a:xfrm>
            <a:off x="457200" y="206829"/>
            <a:ext cx="1061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489857" y="3091544"/>
            <a:ext cx="1061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" name="Google Shape;36;p18"/>
          <p:cNvCxnSpPr/>
          <p:nvPr/>
        </p:nvCxnSpPr>
        <p:spPr>
          <a:xfrm>
            <a:off x="348345" y="3745203"/>
            <a:ext cx="11451771" cy="18079"/>
          </a:xfrm>
          <a:prstGeom prst="straightConnector1">
            <a:avLst/>
          </a:prstGeom>
          <a:noFill/>
          <a:ln cap="flat" cmpd="sng" w="9525">
            <a:solidFill>
              <a:srgbClr val="093D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2894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" name="Google Shape;14;p14"/>
          <p:cNvCxnSpPr/>
          <p:nvPr/>
        </p:nvCxnSpPr>
        <p:spPr>
          <a:xfrm>
            <a:off x="348345" y="806055"/>
            <a:ext cx="11451771" cy="18079"/>
          </a:xfrm>
          <a:prstGeom prst="straightConnector1">
            <a:avLst/>
          </a:prstGeom>
          <a:noFill/>
          <a:ln cap="flat" cmpd="sng" w="9525">
            <a:solidFill>
              <a:srgbClr val="093D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" name="Google Shape;1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172792" y="130628"/>
            <a:ext cx="669578" cy="66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 b="-294" l="0" r="74706" t="0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56.png"/><Relationship Id="rId5" Type="http://schemas.openxmlformats.org/officeDocument/2006/relationships/image" Target="../media/image5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17.jpg"/><Relationship Id="rId7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32.png"/><Relationship Id="rId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11" Type="http://schemas.openxmlformats.org/officeDocument/2006/relationships/image" Target="../media/image44.jpg"/><Relationship Id="rId10" Type="http://schemas.openxmlformats.org/officeDocument/2006/relationships/image" Target="../media/image42.png"/><Relationship Id="rId12" Type="http://schemas.openxmlformats.org/officeDocument/2006/relationships/image" Target="../media/image47.png"/><Relationship Id="rId9" Type="http://schemas.openxmlformats.org/officeDocument/2006/relationships/image" Target="../media/image43.png"/><Relationship Id="rId5" Type="http://schemas.openxmlformats.org/officeDocument/2006/relationships/image" Target="../media/image39.png"/><Relationship Id="rId6" Type="http://schemas.openxmlformats.org/officeDocument/2006/relationships/image" Target="../media/image46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Relationship Id="rId5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3390900" y="5792169"/>
            <a:ext cx="5410200" cy="338554"/>
          </a:xfrm>
          <a:prstGeom prst="rect">
            <a:avLst/>
          </a:prstGeom>
          <a:solidFill>
            <a:srgbClr val="FAE1AF"/>
          </a:solidFill>
          <a:ln cap="flat" cmpd="sng" w="19050">
            <a:solidFill>
              <a:srgbClr val="A7001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EMNLP, 2021  </a:t>
            </a:r>
            <a:endParaRPr/>
          </a:p>
        </p:txBody>
      </p:sp>
      <p:sp>
        <p:nvSpPr>
          <p:cNvPr id="50" name="Google Shape;50;p1"/>
          <p:cNvSpPr txBox="1"/>
          <p:nvPr>
            <p:ph type="title"/>
          </p:nvPr>
        </p:nvSpPr>
        <p:spPr>
          <a:xfrm>
            <a:off x="963083" y="2071348"/>
            <a:ext cx="10363200" cy="641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Foreseeing the Benefits of Incidental Supervision</a:t>
            </a:r>
            <a:br>
              <a:rPr b="1" lang="en-US" sz="4000">
                <a:solidFill>
                  <a:schemeClr val="dk1"/>
                </a:solidFill>
              </a:rPr>
            </a:br>
            <a:endParaRPr b="1" sz="3200">
              <a:solidFill>
                <a:srgbClr val="0033CC"/>
              </a:solidFill>
            </a:endParaRPr>
          </a:p>
        </p:txBody>
      </p:sp>
      <p:sp>
        <p:nvSpPr>
          <p:cNvPr id="51" name="Google Shape;51;p1"/>
          <p:cNvSpPr txBox="1"/>
          <p:nvPr>
            <p:ph idx="1" type="body"/>
          </p:nvPr>
        </p:nvSpPr>
        <p:spPr>
          <a:xfrm>
            <a:off x="963083" y="4681753"/>
            <a:ext cx="10363200" cy="1028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>
                <a:solidFill>
                  <a:srgbClr val="0000FF"/>
                </a:solidFill>
              </a:rPr>
              <a:t>Hangfeng He</a:t>
            </a:r>
            <a:r>
              <a:rPr baseline="30000" lang="en-US" sz="2000">
                <a:solidFill>
                  <a:srgbClr val="0000FF"/>
                </a:solidFill>
              </a:rPr>
              <a:t>†</a:t>
            </a:r>
            <a:r>
              <a:rPr lang="en-US" sz="2000">
                <a:solidFill>
                  <a:srgbClr val="0000FF"/>
                </a:solidFill>
              </a:rPr>
              <a:t>, Mingyuan Zhang</a:t>
            </a:r>
            <a:r>
              <a:rPr baseline="30000" lang="en-US" sz="2000">
                <a:solidFill>
                  <a:srgbClr val="0000FF"/>
                </a:solidFill>
              </a:rPr>
              <a:t>†</a:t>
            </a:r>
            <a:r>
              <a:rPr lang="en-US" sz="2000">
                <a:solidFill>
                  <a:srgbClr val="0000FF"/>
                </a:solidFill>
              </a:rPr>
              <a:t>, Qiang Ning</a:t>
            </a:r>
            <a:r>
              <a:rPr baseline="30000" lang="en-US" sz="2000">
                <a:solidFill>
                  <a:srgbClr val="0000FF"/>
                </a:solidFill>
              </a:rPr>
              <a:t>‡*</a:t>
            </a:r>
            <a:r>
              <a:rPr lang="en-US" sz="2000">
                <a:solidFill>
                  <a:srgbClr val="0000FF"/>
                </a:solidFill>
              </a:rPr>
              <a:t>, and Dan Roth</a:t>
            </a:r>
            <a:r>
              <a:rPr baseline="30000" lang="en-US" sz="2000">
                <a:solidFill>
                  <a:srgbClr val="0000FF"/>
                </a:solidFill>
              </a:rPr>
              <a:t>† 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baseline="30000" lang="en-US" sz="1800">
                <a:latin typeface="Arimo"/>
                <a:ea typeface="Arimo"/>
                <a:cs typeface="Arimo"/>
                <a:sym typeface="Arimo"/>
              </a:rPr>
              <a:t>†</a:t>
            </a:r>
            <a:r>
              <a:rPr lang="en-US" sz="1800"/>
              <a:t>University of Pennsylvania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baseline="30000" lang="en-US" sz="1800">
                <a:latin typeface="Arimo"/>
                <a:ea typeface="Arimo"/>
                <a:cs typeface="Arimo"/>
                <a:sym typeface="Arimo"/>
              </a:rPr>
              <a:t>‡</a:t>
            </a:r>
            <a:r>
              <a:rPr lang="en-US" sz="1800"/>
              <a:t>Amazon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sz="1800"/>
              <a:t>*Part of this work was done while the author was at Allen Institute for AI.</a:t>
            </a:r>
            <a:endParaRPr sz="1800"/>
          </a:p>
        </p:txBody>
      </p:sp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3569" y="2944283"/>
            <a:ext cx="1135859" cy="13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7323" y="2901181"/>
            <a:ext cx="1684788" cy="141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0975" y="2942948"/>
            <a:ext cx="1173952" cy="134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0523" y="2938826"/>
            <a:ext cx="1065697" cy="142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Results: Various Inductive Signals</a:t>
            </a:r>
            <a:endParaRPr/>
          </a:p>
        </p:txBody>
      </p:sp>
      <p:sp>
        <p:nvSpPr>
          <p:cNvPr id="288" name="Google Shape;288;p10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10"/>
          <p:cNvSpPr txBox="1"/>
          <p:nvPr/>
        </p:nvSpPr>
        <p:spPr>
          <a:xfrm>
            <a:off x="6096000" y="3834685"/>
            <a:ext cx="5450116" cy="156966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 Insight: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possible to compare (and predict) the potential contribution of incidental supervision of different types with PABI.</a:t>
            </a:r>
            <a:endParaRPr/>
          </a:p>
        </p:txBody>
      </p:sp>
      <p:pic>
        <p:nvPicPr>
          <p:cNvPr id="290" name="Google Shape;2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884" y="973015"/>
            <a:ext cx="5111261" cy="38334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"/>
          <p:cNvSpPr txBox="1"/>
          <p:nvPr/>
        </p:nvSpPr>
        <p:spPr>
          <a:xfrm>
            <a:off x="854388" y="4998195"/>
            <a:ext cx="524161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 between the relative improvement and PABI for various incidental signals: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partial labels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noisy labels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auxiliary labels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partial + noisy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8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partial + constraints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Pearson’s correlation coefficient is: 0.92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Spearman's rank correlation coefficient is: 0.93</a:t>
            </a:r>
            <a:endParaRPr/>
          </a:p>
        </p:txBody>
      </p:sp>
      <p:sp>
        <p:nvSpPr>
          <p:cNvPr id="292" name="Google Shape;292;p10"/>
          <p:cNvSpPr txBox="1"/>
          <p:nvPr/>
        </p:nvSpPr>
        <p:spPr>
          <a:xfrm>
            <a:off x="6096000" y="1701679"/>
            <a:ext cx="5450116" cy="1200329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 away: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informativeness of a signal predicts the improvement provided by the signal.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Experiments: Cross-Domain Signals</a:t>
            </a:r>
            <a:endParaRPr/>
          </a:p>
        </p:txBody>
      </p:sp>
      <p:sp>
        <p:nvSpPr>
          <p:cNvPr id="298" name="Google Shape;298;p11"/>
          <p:cNvSpPr txBox="1"/>
          <p:nvPr>
            <p:ph idx="1" type="body"/>
          </p:nvPr>
        </p:nvSpPr>
        <p:spPr>
          <a:xfrm>
            <a:off x="457200" y="935333"/>
            <a:ext cx="10550769" cy="58171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9" r="0" t="-8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 </a:t>
            </a:r>
            <a:endParaRPr/>
          </a:p>
        </p:txBody>
      </p:sp>
      <p:sp>
        <p:nvSpPr>
          <p:cNvPr id="299" name="Google Shape;299;p11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Cross-Domain Signals </a:t>
            </a:r>
            <a:endParaRPr/>
          </a:p>
        </p:txBody>
      </p:sp>
      <p:sp>
        <p:nvSpPr>
          <p:cNvPr id="305" name="Google Shape;305;p12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12"/>
          <p:cNvSpPr txBox="1"/>
          <p:nvPr/>
        </p:nvSpPr>
        <p:spPr>
          <a:xfrm>
            <a:off x="1246695" y="3786555"/>
            <a:ext cx="27563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Joint-training NER with baselines and PABI</a:t>
            </a:r>
            <a:endParaRPr/>
          </a:p>
        </p:txBody>
      </p:sp>
      <p:sp>
        <p:nvSpPr>
          <p:cNvPr id="307" name="Google Shape;307;p12"/>
          <p:cNvSpPr txBox="1"/>
          <p:nvPr/>
        </p:nvSpPr>
        <p:spPr>
          <a:xfrm>
            <a:off x="4482823" y="3786554"/>
            <a:ext cx="27563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Joint-training QA with baselines and PABI</a:t>
            </a:r>
            <a:endParaRPr/>
          </a:p>
        </p:txBody>
      </p:sp>
      <p:sp>
        <p:nvSpPr>
          <p:cNvPr id="308" name="Google Shape;308;p12"/>
          <p:cNvSpPr txBox="1"/>
          <p:nvPr/>
        </p:nvSpPr>
        <p:spPr>
          <a:xfrm>
            <a:off x="7718951" y="3786554"/>
            <a:ext cx="27563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Pre-training QA with baselines and PABI</a:t>
            </a:r>
            <a:endParaRPr/>
          </a:p>
        </p:txBody>
      </p:sp>
      <p:sp>
        <p:nvSpPr>
          <p:cNvPr id="309" name="Google Shape;309;p12"/>
          <p:cNvSpPr txBox="1"/>
          <p:nvPr/>
        </p:nvSpPr>
        <p:spPr>
          <a:xfrm>
            <a:off x="811685" y="4642338"/>
            <a:ext cx="104687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Correlation between informativeness measures (baselines or the PABI) and relative improvement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(via joint training or pre-training) for cross-domain NER and cross-domain QA.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Pearson's correlation of three informativeness measures (PABI, naïve baseline, vocabulary overlap baseline) in the three cases are: 0.96/0.19/-0.85, 1.00/0.88/-0.40, 0.99/0.85/-0.30.</a:t>
            </a:r>
            <a:endParaRPr/>
          </a:p>
        </p:txBody>
      </p:sp>
      <p:pic>
        <p:nvPicPr>
          <p:cNvPr id="310" name="Google Shape;3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30" y="1200083"/>
            <a:ext cx="3308994" cy="248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4235" y="1152391"/>
            <a:ext cx="3308994" cy="248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3840" y="1200083"/>
            <a:ext cx="3308994" cy="248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Discussions</a:t>
            </a:r>
            <a:endParaRPr/>
          </a:p>
        </p:txBody>
      </p:sp>
      <p:sp>
        <p:nvSpPr>
          <p:cNvPr id="318" name="Google Shape;318;p13"/>
          <p:cNvSpPr txBox="1"/>
          <p:nvPr>
            <p:ph idx="1" type="body"/>
          </p:nvPr>
        </p:nvSpPr>
        <p:spPr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Contributions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PABI: A </a:t>
            </a:r>
            <a:r>
              <a:rPr b="1" lang="en-US"/>
              <a:t>unified</a:t>
            </a:r>
            <a:r>
              <a:rPr lang="en-US"/>
              <a:t> PAC-Bayesian informativeness measure for incidental signals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Experiments on NER and QA support </a:t>
            </a:r>
            <a:r>
              <a:rPr b="1" lang="en-US"/>
              <a:t>the effectiveness </a:t>
            </a:r>
            <a:r>
              <a:rPr lang="en-US"/>
              <a:t>of PABI on quantifying the value of </a:t>
            </a:r>
            <a:r>
              <a:rPr b="1" lang="en-US"/>
              <a:t>a wide range of incidental signals</a:t>
            </a:r>
            <a:r>
              <a:rPr lang="en-US"/>
              <a:t> 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/>
              <a:t>Partial labels, noisy labels, constraints, auxiliary signals, cross-domain signals, and some combinations of them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Discussion of Factors in PABI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Base model performance (the size of gold signals)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The size of incidental signals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Data distribution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Algorithm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Cost-sensitive loss</a:t>
            </a:r>
            <a:endParaRPr/>
          </a:p>
        </p:txBody>
      </p:sp>
      <p:sp>
        <p:nvSpPr>
          <p:cNvPr id="319" name="Google Shape;319;p13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Incidental Supervision Signals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Given the task of NER, what types of signals can we use?</a:t>
            </a:r>
            <a:endParaRPr/>
          </a:p>
        </p:txBody>
      </p:sp>
      <p:sp>
        <p:nvSpPr>
          <p:cNvPr id="62" name="Google Shape;62;p2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2283070" y="2262142"/>
            <a:ext cx="1831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Gold Annotations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319" y="1784916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7582389" y="2229416"/>
            <a:ext cx="18170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Unlabeled texts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319" y="2746580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201008" y="3180193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Partial Annotations</a:t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2485292" y="2746415"/>
            <a:ext cx="621323" cy="1857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638" y="2735693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7500327" y="3177626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Noisy Annotations</a:t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697864" y="2690312"/>
            <a:ext cx="731027" cy="2372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369" y="3624693"/>
            <a:ext cx="46355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2118948" y="4128508"/>
            <a:ext cx="22068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Auxiliary Annotations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083" y="5718329"/>
            <a:ext cx="106172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4215422" y="6189379"/>
            <a:ext cx="2590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Cross-lingual Annotations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7853601" y="4156727"/>
            <a:ext cx="12746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8185589" y="3705942"/>
            <a:ext cx="625328" cy="1489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I-ORG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7870371" y="3701181"/>
            <a:ext cx="315218" cy="1489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705269" y="3643308"/>
            <a:ext cx="600809" cy="188798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3630333" y="5194111"/>
            <a:ext cx="1390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797586" y="4675223"/>
            <a:ext cx="621323" cy="1857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6255491" y="4681011"/>
            <a:ext cx="621323" cy="1857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3" name="Google Shape;83;p2"/>
          <p:cNvCxnSpPr>
            <a:stCxn id="81" idx="3"/>
            <a:endCxn id="82" idx="1"/>
          </p:cNvCxnSpPr>
          <p:nvPr/>
        </p:nvCxnSpPr>
        <p:spPr>
          <a:xfrm>
            <a:off x="1418909" y="4768101"/>
            <a:ext cx="4836600" cy="57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" name="Google Shape;84;p2"/>
          <p:cNvSpPr txBox="1"/>
          <p:nvPr/>
        </p:nvSpPr>
        <p:spPr>
          <a:xfrm>
            <a:off x="2795952" y="4462223"/>
            <a:ext cx="22068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labels in NER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3215" y="1955433"/>
            <a:ext cx="43942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3827" y="3865993"/>
            <a:ext cx="43942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8247" y="4962981"/>
            <a:ext cx="43942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6152" y="4912309"/>
            <a:ext cx="20066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820615" y="19460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Incidental Supervision </a:t>
            </a:r>
            <a:r>
              <a:rPr lang="en-US" sz="1600"/>
              <a:t>[Roth, AAAI’17]</a:t>
            </a:r>
            <a:endParaRPr/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319316" y="930729"/>
            <a:ext cx="11480800" cy="4777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Incidental signals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Inductive Incidental Signals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/>
              <a:t>Partial labels, noisy labels, auxiliary labels, constraints, etc.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Transductive Incidental Signals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/>
              <a:t>Cross-domain signals, cross-lingual signals, cross-modal signals, etc.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Mixed Incidental Signals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/>
              <a:t>Partial + noisy, partial + constraints, cross-domain + noisy, etc.</a:t>
            </a:r>
            <a:endParaRPr/>
          </a:p>
        </p:txBody>
      </p:sp>
      <p:sp>
        <p:nvSpPr>
          <p:cNvPr id="97" name="Google Shape;97;p3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1986783" y="5755599"/>
            <a:ext cx="7513516" cy="646331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Can we provide 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unified framework for incidental signals, and quantify the extent to which </a:t>
            </a:r>
            <a:r>
              <a:rPr b="1"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various incidental signals can help the target task?</a:t>
            </a:r>
            <a:endParaRPr sz="180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913986" y="1992102"/>
            <a:ext cx="582526" cy="326572"/>
          </a:xfrm>
          <a:prstGeom prst="rect">
            <a:avLst/>
          </a:prstGeom>
          <a:solidFill>
            <a:srgbClr val="9411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999906" y="1992102"/>
            <a:ext cx="582526" cy="326572"/>
          </a:xfrm>
          <a:prstGeom prst="rect">
            <a:avLst/>
          </a:prstGeom>
          <a:solidFill>
            <a:srgbClr val="9411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979721" y="1130234"/>
            <a:ext cx="457200" cy="429987"/>
          </a:xfrm>
          <a:prstGeom prst="ellipse">
            <a:avLst/>
          </a:prstGeom>
          <a:solidFill>
            <a:srgbClr val="59595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2053916" y="1136553"/>
            <a:ext cx="457200" cy="429987"/>
          </a:xfrm>
          <a:prstGeom prst="ellipse">
            <a:avLst/>
          </a:prstGeom>
          <a:solidFill>
            <a:srgbClr val="59595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072429" y="1992102"/>
            <a:ext cx="582526" cy="326572"/>
          </a:xfrm>
          <a:prstGeom prst="rect">
            <a:avLst/>
          </a:prstGeom>
          <a:solidFill>
            <a:srgbClr val="9411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119110" y="1130233"/>
            <a:ext cx="457200" cy="429987"/>
          </a:xfrm>
          <a:prstGeom prst="ellipse">
            <a:avLst/>
          </a:prstGeom>
          <a:solidFill>
            <a:srgbClr val="59595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685386" y="1867533"/>
            <a:ext cx="3233057" cy="53714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85386" y="1111387"/>
            <a:ext cx="3233057" cy="53714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199518" y="1171726"/>
            <a:ext cx="620486" cy="5053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4199518" y="1867533"/>
            <a:ext cx="620486" cy="50530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5163322" y="1557051"/>
            <a:ext cx="1355271" cy="5178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6980047" y="1959610"/>
            <a:ext cx="582526" cy="326572"/>
          </a:xfrm>
          <a:prstGeom prst="rect">
            <a:avLst/>
          </a:prstGeom>
          <a:blipFill rotWithShape="1">
            <a:blip r:embed="rId5">
              <a:alphaModFix/>
            </a:blip>
            <a:tile algn="tl" flip="none" tx="0" sx="100000" ty="0" sy="100000"/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8065967" y="1959610"/>
            <a:ext cx="582526" cy="326572"/>
          </a:xfrm>
          <a:prstGeom prst="rect">
            <a:avLst/>
          </a:prstGeom>
          <a:blipFill rotWithShape="1">
            <a:blip r:embed="rId5">
              <a:alphaModFix/>
            </a:blip>
            <a:tile algn="tl" flip="none" tx="0" sx="100000" ty="0" sy="100000"/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045782" y="1097742"/>
            <a:ext cx="457200" cy="429987"/>
          </a:xfrm>
          <a:prstGeom prst="ellipse">
            <a:avLst/>
          </a:prstGeom>
          <a:blipFill rotWithShape="1">
            <a:blip r:embed="rId6">
              <a:alphaModFix/>
            </a:blip>
            <a:tile algn="tl" flip="none" tx="0" sx="100000" ty="0" sy="100000"/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8119977" y="1104061"/>
            <a:ext cx="457200" cy="429987"/>
          </a:xfrm>
          <a:prstGeom prst="ellipse">
            <a:avLst/>
          </a:prstGeom>
          <a:blipFill rotWithShape="1">
            <a:blip r:embed="rId6">
              <a:alphaModFix/>
            </a:blip>
            <a:tile algn="tl" flip="none" tx="0" sx="100000" ty="0" sy="100000"/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138490" y="1959610"/>
            <a:ext cx="582526" cy="326572"/>
          </a:xfrm>
          <a:prstGeom prst="rect">
            <a:avLst/>
          </a:prstGeom>
          <a:blipFill rotWithShape="1">
            <a:blip r:embed="rId5">
              <a:alphaModFix/>
            </a:blip>
            <a:tile algn="tl" flip="none" tx="0" sx="100000" ty="0" sy="100000"/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9194172" y="1146078"/>
            <a:ext cx="457200" cy="429987"/>
          </a:xfrm>
          <a:prstGeom prst="ellipse">
            <a:avLst/>
          </a:prstGeom>
          <a:blipFill rotWithShape="1">
            <a:blip r:embed="rId6">
              <a:alphaModFix/>
            </a:blip>
            <a:tile algn="tl" flip="none" tx="0" sx="100000" ty="0" sy="100000"/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751447" y="1835041"/>
            <a:ext cx="3233057" cy="53714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751447" y="1078895"/>
            <a:ext cx="3233057" cy="53714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0265579" y="1139234"/>
            <a:ext cx="620486" cy="50530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0265579" y="1835041"/>
            <a:ext cx="620486" cy="50530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048841" y="2595174"/>
            <a:ext cx="24846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Supervised Signals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7187005" y="2595174"/>
            <a:ext cx="23404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Incidental Signals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Impact of Incidental Signals on the Concept Class</a:t>
            </a:r>
            <a:endParaRPr/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409208" y="1162090"/>
            <a:ext cx="11390908" cy="55904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22" r="-7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 </a:t>
            </a:r>
            <a:endParaRPr/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1246180" y="4728746"/>
            <a:ext cx="1616520" cy="1335634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558946" y="5167961"/>
            <a:ext cx="1274311" cy="4572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273537" y="4728746"/>
            <a:ext cx="1845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Incidental Signals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809992" y="6248565"/>
            <a:ext cx="2637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Concept Class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5397500" y="6205555"/>
            <a:ext cx="27595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Concept Class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98356" y="5019573"/>
            <a:ext cx="1126672" cy="484414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734638" y="5111135"/>
            <a:ext cx="537518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6242994" y="5580742"/>
            <a:ext cx="449290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6227336" y="5060309"/>
            <a:ext cx="449290" cy="46942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26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8666252" y="4234595"/>
            <a:ext cx="2765149" cy="9106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8551539" y="5811574"/>
            <a:ext cx="2994577" cy="65223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319" l="0" r="0" t="-3773"/>
            </a:stretch>
          </a:blip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5695369" y="4728746"/>
            <a:ext cx="1616520" cy="1335634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8674549" y="5120942"/>
            <a:ext cx="2573661" cy="65223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3206" l="-1470" r="-979" t="-18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 with Partial Data</a:t>
            </a:r>
            <a:endParaRPr/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706378" y="1268878"/>
            <a:ext cx="10972800" cy="44849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45" r="0" t="-8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 </a:t>
            </a:r>
            <a:endParaRPr/>
          </a:p>
        </p:txBody>
      </p:sp>
      <p:sp>
        <p:nvSpPr>
          <p:cNvPr id="148" name="Google Shape;148;p5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2745999" y="2220673"/>
            <a:ext cx="718458" cy="2369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x=00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6971276" y="2234279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x=10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4845159" y="2220673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x=01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9157770" y="226713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x=11</a:t>
            </a: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3879474" y="1828982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3879474" y="2112010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3879474" y="239503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3879474" y="2683510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8122440" y="1809740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8122440" y="209276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8122440" y="2375796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8122440" y="266426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5978634" y="1798855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5978634" y="2081883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5978634" y="2364911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5978634" y="2653383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10282401" y="1842600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10282401" y="212562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10282401" y="2408656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10282401" y="269712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/>
          </a:p>
        </p:txBody>
      </p:sp>
      <p:sp>
        <p:nvSpPr>
          <p:cNvPr id="169" name="Google Shape;169;p5"/>
          <p:cNvSpPr/>
          <p:nvPr/>
        </p:nvSpPr>
        <p:spPr>
          <a:xfrm>
            <a:off x="3464457" y="1839867"/>
            <a:ext cx="415017" cy="105591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5554773" y="1836954"/>
            <a:ext cx="415017" cy="105591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7672386" y="1836954"/>
            <a:ext cx="415017" cy="105591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9927596" y="1853485"/>
            <a:ext cx="415017" cy="105591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5696629" y="3047588"/>
            <a:ext cx="1975757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253241" y="3032251"/>
            <a:ext cx="2152649" cy="4514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11763" y="3169750"/>
            <a:ext cx="718458" cy="2257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x=00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1408826" y="3167032"/>
            <a:ext cx="718458" cy="22571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0?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53241" y="3675764"/>
            <a:ext cx="2152649" cy="42454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411763" y="3798237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x=11</a:t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1408826" y="3795519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?1</a:t>
            </a:r>
            <a:endParaRPr/>
          </a:p>
        </p:txBody>
      </p:sp>
      <p:cxnSp>
        <p:nvCxnSpPr>
          <p:cNvPr id="180" name="Google Shape;180;p5"/>
          <p:cNvCxnSpPr>
            <a:stCxn id="175" idx="3"/>
            <a:endCxn id="176" idx="1"/>
          </p:cNvCxnSpPr>
          <p:nvPr/>
        </p:nvCxnSpPr>
        <p:spPr>
          <a:xfrm flipH="1" rot="10800000">
            <a:off x="1130221" y="3279907"/>
            <a:ext cx="278700" cy="27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p5"/>
          <p:cNvCxnSpPr>
            <a:stCxn id="178" idx="3"/>
            <a:endCxn id="179" idx="1"/>
          </p:cNvCxnSpPr>
          <p:nvPr/>
        </p:nvCxnSpPr>
        <p:spPr>
          <a:xfrm flipH="1" rot="10800000">
            <a:off x="1130221" y="3901673"/>
            <a:ext cx="278700" cy="27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Google Shape;182;p5"/>
          <p:cNvSpPr txBox="1"/>
          <p:nvPr/>
        </p:nvSpPr>
        <p:spPr>
          <a:xfrm>
            <a:off x="365160" y="4325065"/>
            <a:ext cx="1762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dataset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2754244" y="5074506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x=00</a:t>
            </a: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3887719" y="4658129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</a:t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3887719" y="4941157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186" name="Google Shape;186;p5"/>
          <p:cNvSpPr/>
          <p:nvPr/>
        </p:nvSpPr>
        <p:spPr>
          <a:xfrm>
            <a:off x="3472702" y="4669014"/>
            <a:ext cx="415017" cy="105591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4845159" y="506145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x=01</a:t>
            </a: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5978634" y="4639640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</a:t>
            </a: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5978634" y="492266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190" name="Google Shape;190;p5"/>
          <p:cNvSpPr/>
          <p:nvPr/>
        </p:nvSpPr>
        <p:spPr>
          <a:xfrm>
            <a:off x="5978634" y="5205696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/>
          </a:p>
        </p:txBody>
      </p:sp>
      <p:sp>
        <p:nvSpPr>
          <p:cNvPr id="191" name="Google Shape;191;p5"/>
          <p:cNvSpPr/>
          <p:nvPr/>
        </p:nvSpPr>
        <p:spPr>
          <a:xfrm>
            <a:off x="5978634" y="5494168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/>
          </a:p>
        </p:txBody>
      </p:sp>
      <p:sp>
        <p:nvSpPr>
          <p:cNvPr id="192" name="Google Shape;192;p5"/>
          <p:cNvSpPr/>
          <p:nvPr/>
        </p:nvSpPr>
        <p:spPr>
          <a:xfrm>
            <a:off x="5554773" y="4677739"/>
            <a:ext cx="415017" cy="105591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6936239" y="5071790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x=10</a:t>
            </a: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8087403" y="4647251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</a:t>
            </a:r>
            <a:endParaRPr/>
          </a:p>
        </p:txBody>
      </p:sp>
      <p:sp>
        <p:nvSpPr>
          <p:cNvPr id="195" name="Google Shape;195;p5"/>
          <p:cNvSpPr/>
          <p:nvPr/>
        </p:nvSpPr>
        <p:spPr>
          <a:xfrm>
            <a:off x="8087403" y="4930279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087403" y="5213307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8087403" y="5501779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7637349" y="4674465"/>
            <a:ext cx="415017" cy="105591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9154539" y="5079959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x=11</a:t>
            </a: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10279170" y="4938449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/>
          </a:p>
        </p:txBody>
      </p:sp>
      <p:sp>
        <p:nvSpPr>
          <p:cNvPr id="201" name="Google Shape;201;p5"/>
          <p:cNvSpPr/>
          <p:nvPr/>
        </p:nvSpPr>
        <p:spPr>
          <a:xfrm>
            <a:off x="10279170" y="5509949"/>
            <a:ext cx="718458" cy="212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/>
          </a:p>
        </p:txBody>
      </p:sp>
      <p:sp>
        <p:nvSpPr>
          <p:cNvPr id="202" name="Google Shape;202;p5"/>
          <p:cNvSpPr/>
          <p:nvPr/>
        </p:nvSpPr>
        <p:spPr>
          <a:xfrm>
            <a:off x="9924365" y="4666306"/>
            <a:ext cx="415017" cy="105591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5436278" y="5941958"/>
            <a:ext cx="2895763" cy="3752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136" l="-1745" r="0" t="-103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4" name="Google Shape;204;p5"/>
          <p:cNvSpPr/>
          <p:nvPr/>
        </p:nvSpPr>
        <p:spPr>
          <a:xfrm>
            <a:off x="6046821" y="3398760"/>
            <a:ext cx="561639" cy="99839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PABI: A Unified PAC-Bayesian Informativeness Measure</a:t>
            </a:r>
            <a:endParaRPr/>
          </a:p>
        </p:txBody>
      </p:sp>
      <p:sp>
        <p:nvSpPr>
          <p:cNvPr id="211" name="Google Shape;211;p6"/>
          <p:cNvSpPr txBox="1"/>
          <p:nvPr>
            <p:ph idx="1" type="body"/>
          </p:nvPr>
        </p:nvSpPr>
        <p:spPr>
          <a:xfrm>
            <a:off x="244929" y="1077686"/>
            <a:ext cx="11826249" cy="5780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2" name="Google Shape;212;p6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736823" y="1205887"/>
            <a:ext cx="2759529" cy="1730829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6122500" y="1200443"/>
            <a:ext cx="2759529" cy="1730829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683457" y="1910733"/>
            <a:ext cx="2155371" cy="4572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3683457" y="1470254"/>
            <a:ext cx="1845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Incidental Signals</a:t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859286" y="3059668"/>
            <a:ext cx="2637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Concept Class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6451447" y="3061780"/>
            <a:ext cx="2428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Concept Class</a:t>
            </a: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6930090" y="1867194"/>
            <a:ext cx="1126672" cy="484414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1765341" y="1828994"/>
            <a:ext cx="537518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7199321" y="1315530"/>
            <a:ext cx="516616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917" l="0" r="-23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8605157" y="2253343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7217133" y="1889411"/>
            <a:ext cx="449290" cy="4694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26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9004356" y="1601082"/>
            <a:ext cx="2765149" cy="11876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6"/>
          <p:cNvSpPr txBox="1"/>
          <p:nvPr/>
        </p:nvSpPr>
        <p:spPr>
          <a:xfrm>
            <a:off x="291856" y="6031399"/>
            <a:ext cx="43005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Class with Probability Measure</a:t>
            </a: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3874989" y="4904304"/>
            <a:ext cx="2155371" cy="4572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3874989" y="4463825"/>
            <a:ext cx="1845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Incidental Signals</a:t>
            </a: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6229771" y="4614675"/>
            <a:ext cx="5841407" cy="6560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9" name="Google Shape;229;p6"/>
          <p:cNvSpPr txBox="1"/>
          <p:nvPr/>
        </p:nvSpPr>
        <p:spPr>
          <a:xfrm>
            <a:off x="6333658" y="5473237"/>
            <a:ext cx="5092097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2580" l="0" r="0" t="-6451"/>
            </a:stretch>
          </a:blip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6392146" y="3632568"/>
            <a:ext cx="4795484" cy="38170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8750" l="0" r="0" t="-6250"/>
            </a:stretch>
          </a:blip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631550" y="4251586"/>
            <a:ext cx="2759529" cy="1730829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1672920" y="5386143"/>
            <a:ext cx="537518" cy="58477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-23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64633" y="4463825"/>
            <a:ext cx="1416682" cy="95771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/>
          <p:nvPr/>
        </p:nvSpPr>
        <p:spPr>
          <a:xfrm>
            <a:off x="904288" y="4778891"/>
            <a:ext cx="349028" cy="327582"/>
          </a:xfrm>
          <a:prstGeom prst="plus">
            <a:avLst>
              <a:gd fmla="val 25000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4044747" y="2715008"/>
            <a:ext cx="13062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 Setting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3842168" y="5574322"/>
            <a:ext cx="2221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PAC-Bayesian Setting</a:t>
            </a:r>
            <a:endParaRPr/>
          </a:p>
        </p:txBody>
      </p:sp>
      <p:sp>
        <p:nvSpPr>
          <p:cNvPr id="237" name="Google Shape;237;p6"/>
          <p:cNvSpPr txBox="1"/>
          <p:nvPr/>
        </p:nvSpPr>
        <p:spPr>
          <a:xfrm>
            <a:off x="6335980" y="5920651"/>
            <a:ext cx="5092097" cy="369332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 handle the infinite concept class case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6354311" y="6379542"/>
            <a:ext cx="5092097" cy="37875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1873" l="0" r="0" t="0"/>
            </a:stretch>
          </a:blip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Learning with Various Inductive Incidental Signals</a:t>
            </a:r>
            <a:endParaRPr/>
          </a:p>
        </p:txBody>
      </p:sp>
      <p:sp>
        <p:nvSpPr>
          <p:cNvPr id="245" name="Google Shape;245;p7"/>
          <p:cNvSpPr txBox="1"/>
          <p:nvPr>
            <p:ph idx="1" type="body"/>
          </p:nvPr>
        </p:nvSpPr>
        <p:spPr>
          <a:xfrm>
            <a:off x="252280" y="921907"/>
            <a:ext cx="6284518" cy="5830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Main Task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Named entity recognition (NER)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Data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Ontonotes 5.0 (18 types of named entities)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Basic Model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Two-layer NNs with 5-gram features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Algorithm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Bootstrapping with incidental signals 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/>
              <a:t>Initialize the model by training it on the gold signals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/>
              <a:t>An EM algorithm on the large-scale incidental signals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b="1" lang="en-US"/>
              <a:t>Improve the inference stage with incidental signals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Setting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/>
              <a:t>200K word-level examples</a:t>
            </a:r>
            <a:endParaRPr/>
          </a:p>
        </p:txBody>
      </p:sp>
      <p:sp>
        <p:nvSpPr>
          <p:cNvPr id="246" name="Google Shape;246;p7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6798" y="1067707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7756487" y="1501320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Partial Annotations</a:t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>
            <a:off x="8040771" y="1067542"/>
            <a:ext cx="621323" cy="1857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6798" y="2022898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7756487" y="2464831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Noisy Annotations</a:t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7954024" y="1977517"/>
            <a:ext cx="731027" cy="2372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8114970" y="3350036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  <a:endParaRPr/>
          </a:p>
        </p:txBody>
      </p:sp>
      <p:sp>
        <p:nvSpPr>
          <p:cNvPr id="254" name="Google Shape;254;p7"/>
          <p:cNvSpPr/>
          <p:nvPr/>
        </p:nvSpPr>
        <p:spPr>
          <a:xfrm>
            <a:off x="8718170" y="2963087"/>
            <a:ext cx="625328" cy="1489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I-ORG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8402952" y="2958326"/>
            <a:ext cx="315218" cy="1489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9237850" y="2900453"/>
            <a:ext cx="600809" cy="188798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7" name="Google Shape;2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6408" y="3123138"/>
            <a:ext cx="4394200" cy="22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8" name="Google Shape;258;p7"/>
          <p:cNvGraphicFramePr/>
          <p:nvPr/>
        </p:nvGraphicFramePr>
        <p:xfrm>
          <a:off x="3414145" y="5071851"/>
          <a:ext cx="3122653" cy="182647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259" name="Google Shape;259;p7"/>
          <p:cNvSpPr txBox="1"/>
          <p:nvPr/>
        </p:nvSpPr>
        <p:spPr>
          <a:xfrm>
            <a:off x="6781866" y="4156351"/>
            <a:ext cx="4437463" cy="92333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What are our expectations when we add various incidental signals to small amounts of gold annotations? </a:t>
            </a:r>
            <a:endParaRPr/>
          </a:p>
        </p:txBody>
      </p:sp>
      <p:sp>
        <p:nvSpPr>
          <p:cNvPr id="260" name="Google Shape;260;p7"/>
          <p:cNvSpPr txBox="1"/>
          <p:nvPr/>
        </p:nvSpPr>
        <p:spPr>
          <a:xfrm>
            <a:off x="6772602" y="5379775"/>
            <a:ext cx="4437463" cy="92333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Can we determine, ahead of time, the relative benefits of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partial data</a:t>
            </a: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noisy data  </a:t>
            </a: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Results: Individual Inductive Signals</a:t>
            </a:r>
            <a:endParaRPr/>
          </a:p>
        </p:txBody>
      </p:sp>
      <p:sp>
        <p:nvSpPr>
          <p:cNvPr id="266" name="Google Shape;266;p8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8"/>
          <p:cNvSpPr txBox="1"/>
          <p:nvPr/>
        </p:nvSpPr>
        <p:spPr>
          <a:xfrm>
            <a:off x="969629" y="4643413"/>
            <a:ext cx="50237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supervision: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 between the relative improvement and the informativeness for partial signals with different unknown partial rates</a:t>
            </a:r>
            <a:endParaRPr/>
          </a:p>
        </p:txBody>
      </p:sp>
      <p:sp>
        <p:nvSpPr>
          <p:cNvPr id="268" name="Google Shape;268;p8"/>
          <p:cNvSpPr txBox="1"/>
          <p:nvPr/>
        </p:nvSpPr>
        <p:spPr>
          <a:xfrm>
            <a:off x="6423046" y="4643413"/>
            <a:ext cx="45145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Noisy supervision: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 between the relative improvement and the informativeness for noisy signals with different noise rates</a:t>
            </a:r>
            <a:endParaRPr/>
          </a:p>
        </p:txBody>
      </p:sp>
      <p:sp>
        <p:nvSpPr>
          <p:cNvPr id="269" name="Google Shape;269;p8"/>
          <p:cNvSpPr txBox="1"/>
          <p:nvPr/>
        </p:nvSpPr>
        <p:spPr>
          <a:xfrm>
            <a:off x="2621956" y="5702939"/>
            <a:ext cx="6948087" cy="92333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not surprising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Signals with lower unknown partial rates lead to higher improvement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Signals with lower noise rates lead to higher improvement</a:t>
            </a:r>
            <a:endParaRPr/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629" y="951789"/>
            <a:ext cx="4740570" cy="355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0054" y="951789"/>
            <a:ext cx="4740570" cy="35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/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Mixed Inductive Signals</a:t>
            </a:r>
            <a:endParaRPr/>
          </a:p>
        </p:txBody>
      </p:sp>
      <p:sp>
        <p:nvSpPr>
          <p:cNvPr id="277" name="Google Shape;277;p9"/>
          <p:cNvSpPr txBox="1"/>
          <p:nvPr>
            <p:ph idx="12" type="sldNum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609960" y="4876561"/>
            <a:ext cx="48924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+ noisy supervision: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 between the relative improvement and the informativeness for signals with both partial and noisy signals</a:t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6096000" y="4876561"/>
            <a:ext cx="532227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+ constraints supervision: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 between the relative improvement and the informativeness for signals with both partial labels and constraints</a:t>
            </a:r>
            <a:endParaRPr/>
          </a:p>
        </p:txBody>
      </p:sp>
      <p:sp>
        <p:nvSpPr>
          <p:cNvPr id="280" name="Google Shape;280;p9"/>
          <p:cNvSpPr txBox="1"/>
          <p:nvPr/>
        </p:nvSpPr>
        <p:spPr>
          <a:xfrm>
            <a:off x="1869296" y="5991890"/>
            <a:ext cx="8453408" cy="646331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99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(relative) benefits from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mixed signals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 a dataset is both partial and noisy)  cannot be determined in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existing frameworks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our framework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can handle it. </a:t>
            </a:r>
            <a:endParaRPr/>
          </a:p>
        </p:txBody>
      </p:sp>
      <p:pic>
        <p:nvPicPr>
          <p:cNvPr id="281" name="Google Shape;2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60" y="1015240"/>
            <a:ext cx="4892431" cy="366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6676" y="1015239"/>
            <a:ext cx="4892432" cy="366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vasin_CC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2017-10-04T15:10:59Z</dcterms:created>
  <dc:creator>Stephen Mayhew</dc:creator>
</cp:coreProperties>
</file>