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642" r:id="rId2"/>
    <p:sldId id="626" r:id="rId3"/>
    <p:sldId id="625" r:id="rId4"/>
    <p:sldId id="627" r:id="rId5"/>
    <p:sldId id="640" r:id="rId6"/>
    <p:sldId id="628" r:id="rId7"/>
    <p:sldId id="641" r:id="rId8"/>
    <p:sldId id="632" r:id="rId9"/>
    <p:sldId id="633" r:id="rId10"/>
    <p:sldId id="634" r:id="rId11"/>
    <p:sldId id="630" r:id="rId12"/>
    <p:sldId id="635" r:id="rId13"/>
    <p:sldId id="636" r:id="rId14"/>
    <p:sldId id="638" r:id="rId15"/>
    <p:sldId id="639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71A7D9"/>
    <a:srgbClr val="ED8D4F"/>
    <a:srgbClr val="FBC437"/>
    <a:srgbClr val="FF5C00"/>
    <a:srgbClr val="F3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34"/>
    <p:restoredTop sz="91252" autoAdjust="0"/>
  </p:normalViewPr>
  <p:slideViewPr>
    <p:cSldViewPr snapToGrid="0" snapToObjects="1">
      <p:cViewPr varScale="1">
        <p:scale>
          <a:sx n="97" d="100"/>
          <a:sy n="97" d="100"/>
        </p:scale>
        <p:origin x="1216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B4DC9-3358-264F-A091-3D3E8B208A39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4DF3-F22D-1347-BE6E-E5B0F514DBA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363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FDBC4-41E2-0544-8B34-27FF51FBD375}" type="datetimeFigureOut">
              <a:rPr kumimoji="1" lang="zh-CN" altLang="en-US" smtClean="0"/>
              <a:t>2019/11/5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8D13-C967-BE42-8DA5-D85AA74B4ED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027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read,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generalize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explicit</a:t>
            </a:r>
            <a:r>
              <a:rPr lang="zh-CN" altLang="en-US" dirty="0"/>
              <a:t> </a:t>
            </a:r>
            <a:r>
              <a:rPr lang="en-US" altLang="zh-CN" dirty="0"/>
              <a:t>concepts</a:t>
            </a:r>
            <a:br>
              <a:rPr lang="en-US" altLang="zh-CN" dirty="0"/>
            </a:b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8D13-C967-BE42-8DA5-D85AA74B4ED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762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LM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utilize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Goal:</a:t>
            </a:r>
            <a:r>
              <a:rPr lang="zh-CN" altLang="en-US" dirty="0"/>
              <a:t> </a:t>
            </a:r>
            <a:r>
              <a:rPr lang="en-US" altLang="zh-CN" dirty="0"/>
              <a:t>predicting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events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accurately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incorporating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Rely on statistical co-occurrence – can be learned from text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Rely on deterministic knowledge – learned by human experience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8D13-C967-BE42-8DA5-D85AA74B4ED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809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Output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same:</a:t>
            </a:r>
            <a:r>
              <a:rPr lang="zh-CN" altLang="en-US" dirty="0"/>
              <a:t> </a:t>
            </a:r>
            <a:r>
              <a:rPr lang="en-US" altLang="zh-CN" dirty="0"/>
              <a:t>explicit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  <a:r>
              <a:rPr lang="zh-CN" altLang="en-US" dirty="0"/>
              <a:t> </a:t>
            </a:r>
            <a:r>
              <a:rPr lang="en-US" altLang="zh-CN" dirty="0"/>
              <a:t>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8D13-C967-BE42-8DA5-D85AA74B4ED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865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8D13-C967-BE42-8DA5-D85AA74B4ED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8316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paper proposes </a:t>
            </a:r>
            <a:r>
              <a:rPr lang="en-US" dirty="0" err="1"/>
              <a:t>KnowSemLM</a:t>
            </a:r>
            <a:r>
              <a:rPr lang="en-US" dirty="0"/>
              <a:t>, a knowledge infused semantic LM. It utilizes both local context (i.e., what has been described in text) and global context (i.e., causality knowledge about events) to predict future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8D13-C967-BE42-8DA5-D85AA74B4ED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041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6"/>
            <a:ext cx="10363200" cy="1362075"/>
          </a:xfrm>
        </p:spPr>
        <p:txBody>
          <a:bodyPr anchor="t"/>
          <a:lstStyle>
            <a:lvl1pPr algn="l">
              <a:defRPr sz="3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2"/>
            <a:ext cx="10363200" cy="580231"/>
          </a:xfrm>
        </p:spPr>
        <p:txBody>
          <a:bodyPr anchor="b"/>
          <a:lstStyle>
            <a:lvl1pPr marL="0" indent="0">
              <a:buNone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3" y="1840200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800"/>
            <a:ext cx="2452915" cy="841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1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14418"/>
      </p:ext>
    </p:extLst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303D46-9BB5-4D44-8550-46E2B227A4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6770710"/>
      </p:ext>
    </p:extLst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303D46-9BB5-4D44-8550-46E2B227A4D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8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6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644195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303D46-9BB5-4D44-8550-46E2B227A4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8464354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8996578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fld id="{D7303D46-9BB5-4D44-8550-46E2B227A4D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65CA53F-5DE4-614D-888D-B1D21B0C4DF5}" type="datetime1">
              <a:rPr kumimoji="1" lang="en-US" altLang="zh-CN" smtClean="0"/>
              <a:t>11/5/19</a:t>
            </a:fld>
            <a:endParaRPr kumimoji="1"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-13648"/>
            <a:ext cx="1097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9911775"/>
      </p:ext>
    </p:extLst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kumimoji="1"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D7303D46-9BB5-4D44-8550-46E2B227A4D0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8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altLang="zh-TW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9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2792" y="130629"/>
            <a:ext cx="669579" cy="669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5" y="181431"/>
            <a:ext cx="562428" cy="6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18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15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2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2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1E95-DA2E-4A4D-B4E8-C4FFE755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err="1"/>
              <a:t>KnowSemLM</a:t>
            </a:r>
            <a:r>
              <a:rPr lang="zh-CN" altLang="en-US" b="1" i="1" dirty="0"/>
              <a:t> </a:t>
            </a:r>
            <a:r>
              <a:rPr lang="en-US" altLang="zh-CN" b="1" dirty="0"/>
              <a:t>:</a:t>
            </a:r>
            <a:r>
              <a:rPr lang="en-US" b="1" dirty="0"/>
              <a:t> A Knowledge Infused </a:t>
            </a:r>
            <a:br>
              <a:rPr lang="en-US" b="1" dirty="0"/>
            </a:br>
            <a:r>
              <a:rPr lang="en-US" b="1" dirty="0"/>
              <a:t>Semantic Language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45B2-F18D-3B42-A8E2-BB22C81D7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Haoruo</a:t>
            </a:r>
            <a:r>
              <a:rPr lang="en-US" dirty="0"/>
              <a:t> Peng, </a:t>
            </a:r>
            <a:r>
              <a:rPr lang="en-US" dirty="0" err="1"/>
              <a:t>Qiang</a:t>
            </a:r>
            <a:r>
              <a:rPr lang="en-US" dirty="0"/>
              <a:t> Ning, Dan Roth</a:t>
            </a:r>
          </a:p>
          <a:p>
            <a:pPr algn="ctr"/>
            <a:r>
              <a:rPr lang="en-US" altLang="zh-CN" dirty="0"/>
              <a:t>CoNLL-2019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737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E564-3AD2-C34D-9250-2E9948F1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DD16-5567-A64D-A0C6-1DF1C37F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1938"/>
            <a:ext cx="10972800" cy="4484915"/>
          </a:xfrm>
        </p:spPr>
        <p:txBody>
          <a:bodyPr/>
          <a:lstStyle/>
          <a:p>
            <a:r>
              <a:rPr lang="en-US" altLang="zh-CN" sz="2400" dirty="0"/>
              <a:t>Sequence</a:t>
            </a:r>
            <a:r>
              <a:rPr lang="zh-CN" altLang="en-US" sz="2400" dirty="0"/>
              <a:t> </a:t>
            </a:r>
            <a:r>
              <a:rPr lang="en-US" altLang="zh-CN" sz="2400" dirty="0"/>
              <a:t>Generation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C</a:t>
            </a:r>
            <a:r>
              <a:rPr lang="en-US" sz="2000" dirty="0"/>
              <a:t>opying mechanis</a:t>
            </a:r>
            <a:r>
              <a:rPr lang="en-US" altLang="zh-CN" sz="2000" dirty="0"/>
              <a:t>m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E206A-EE65-1A45-8DB6-D27FF5BC3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10</a:t>
            </a:fld>
            <a:endParaRPr kumimoji="1" lang="zh-CN" alt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696BD6-A261-EA4F-84DC-BD3CA3B53B04}"/>
              </a:ext>
            </a:extLst>
          </p:cNvPr>
          <p:cNvGrpSpPr/>
          <p:nvPr/>
        </p:nvGrpSpPr>
        <p:grpSpPr>
          <a:xfrm>
            <a:off x="5076596" y="2207136"/>
            <a:ext cx="620650" cy="548813"/>
            <a:chOff x="7750755" y="3117198"/>
            <a:chExt cx="790806" cy="6389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86B43D-C1B6-B44B-9950-FFF2D2167B57}"/>
                </a:ext>
              </a:extLst>
            </p:cNvPr>
            <p:cNvSpPr/>
            <p:nvPr/>
          </p:nvSpPr>
          <p:spPr>
            <a:xfrm>
              <a:off x="7750755" y="3146995"/>
              <a:ext cx="647875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031CBC3-A55B-3447-A777-226033BAFBB5}"/>
                </a:ext>
              </a:extLst>
            </p:cNvPr>
            <p:cNvSpPr/>
            <p:nvPr/>
          </p:nvSpPr>
          <p:spPr>
            <a:xfrm>
              <a:off x="7914111" y="3117198"/>
              <a:ext cx="627450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4051DE-AD41-0945-B3E3-5477A251A4D2}"/>
              </a:ext>
            </a:extLst>
          </p:cNvPr>
          <p:cNvCxnSpPr>
            <a:cxnSpLocks/>
          </p:cNvCxnSpPr>
          <p:nvPr/>
        </p:nvCxnSpPr>
        <p:spPr>
          <a:xfrm>
            <a:off x="3102238" y="1933245"/>
            <a:ext cx="1934827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F7852F2-5160-614D-B63F-DAEF4556AA0F}"/>
              </a:ext>
            </a:extLst>
          </p:cNvPr>
          <p:cNvGrpSpPr/>
          <p:nvPr/>
        </p:nvGrpSpPr>
        <p:grpSpPr>
          <a:xfrm>
            <a:off x="5099743" y="1562125"/>
            <a:ext cx="620650" cy="548813"/>
            <a:chOff x="7750755" y="3117198"/>
            <a:chExt cx="790806" cy="63895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346A9CD-D6F0-7C41-AE4D-E418B52447C5}"/>
                </a:ext>
              </a:extLst>
            </p:cNvPr>
            <p:cNvSpPr/>
            <p:nvPr/>
          </p:nvSpPr>
          <p:spPr>
            <a:xfrm>
              <a:off x="7750755" y="3146995"/>
              <a:ext cx="596813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 err="1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E477AB3-C48E-F647-82EA-88E713C8AD9D}"/>
                </a:ext>
              </a:extLst>
            </p:cNvPr>
            <p:cNvSpPr/>
            <p:nvPr/>
          </p:nvSpPr>
          <p:spPr>
            <a:xfrm>
              <a:off x="7914111" y="3117198"/>
              <a:ext cx="627450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D45351FA-342A-1C49-BEC0-105797A7BB62}"/>
              </a:ext>
            </a:extLst>
          </p:cNvPr>
          <p:cNvSpPr txBox="1"/>
          <p:nvPr/>
        </p:nvSpPr>
        <p:spPr>
          <a:xfrm>
            <a:off x="3764269" y="158543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F34F0DB-D230-4446-B150-20E8B5FDD331}"/>
              </a:ext>
            </a:extLst>
          </p:cNvPr>
          <p:cNvCxnSpPr>
            <a:cxnSpLocks/>
          </p:cNvCxnSpPr>
          <p:nvPr/>
        </p:nvCxnSpPr>
        <p:spPr>
          <a:xfrm>
            <a:off x="3105000" y="2476889"/>
            <a:ext cx="1932062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C0E279C3-8006-0740-8127-3D736456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65" y="3372026"/>
            <a:ext cx="6148850" cy="105367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B7CAB1C-20B5-8A45-A13B-F9333EA6332C}"/>
              </a:ext>
            </a:extLst>
          </p:cNvPr>
          <p:cNvSpPr txBox="1"/>
          <p:nvPr/>
        </p:nvSpPr>
        <p:spPr>
          <a:xfrm>
            <a:off x="3764268" y="21435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1DC66A-BC7E-4C43-B90E-19CB279D399A}"/>
              </a:ext>
            </a:extLst>
          </p:cNvPr>
          <p:cNvGrpSpPr/>
          <p:nvPr/>
        </p:nvGrpSpPr>
        <p:grpSpPr>
          <a:xfrm>
            <a:off x="7742364" y="1881890"/>
            <a:ext cx="724878" cy="548813"/>
            <a:chOff x="7750755" y="3117198"/>
            <a:chExt cx="923610" cy="63895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F73679F-E171-AC44-BF93-6C56039E70C3}"/>
                </a:ext>
              </a:extLst>
            </p:cNvPr>
            <p:cNvSpPr/>
            <p:nvPr/>
          </p:nvSpPr>
          <p:spPr>
            <a:xfrm>
              <a:off x="7750755" y="3146995"/>
              <a:ext cx="923610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t+1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1D4CFF1-EA00-8D47-8631-66A15465892D}"/>
                </a:ext>
              </a:extLst>
            </p:cNvPr>
            <p:cNvSpPr/>
            <p:nvPr/>
          </p:nvSpPr>
          <p:spPr>
            <a:xfrm>
              <a:off x="7914111" y="3117198"/>
              <a:ext cx="627451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54211FA6-09DE-254D-8346-0D6B11069D59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5639836" y="1879350"/>
            <a:ext cx="2102531" cy="289740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1CCE15F4-273A-FE4B-8CB6-A48C091525B8}"/>
              </a:ext>
            </a:extLst>
          </p:cNvPr>
          <p:cNvCxnSpPr>
            <a:cxnSpLocks/>
          </p:cNvCxnSpPr>
          <p:nvPr/>
        </p:nvCxnSpPr>
        <p:spPr>
          <a:xfrm flipV="1">
            <a:off x="5639836" y="2232726"/>
            <a:ext cx="2102531" cy="304336"/>
          </a:xfrm>
          <a:prstGeom prst="bent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417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CA90-E7A7-7046-AAC5-5554CE93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Acquisition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D827-B49A-FE41-ABCD-68F5D1267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8"/>
            <a:ext cx="11381772" cy="4484915"/>
          </a:xfrm>
        </p:spPr>
        <p:txBody>
          <a:bodyPr/>
          <a:lstStyle/>
          <a:p>
            <a:r>
              <a:rPr lang="en-US" sz="2400" dirty="0"/>
              <a:t>Statistical Way</a:t>
            </a:r>
          </a:p>
          <a:p>
            <a:pPr lvl="1"/>
            <a:endParaRPr lang="en-US" sz="2000" dirty="0"/>
          </a:p>
          <a:p>
            <a:pPr marL="342900" lvl="1" indent="0">
              <a:buNone/>
            </a:pPr>
            <a:endParaRPr lang="en-US" altLang="zh-CN" sz="2000" dirty="0"/>
          </a:p>
          <a:p>
            <a:pPr lvl="1"/>
            <a:r>
              <a:rPr lang="en-US" altLang="zh-CN" sz="2000" dirty="0"/>
              <a:t>Retain</a:t>
            </a:r>
            <a:r>
              <a:rPr lang="en-US" sz="2000" dirty="0"/>
              <a:t> cases where the direction of the event causality pairs is </a:t>
            </a:r>
            <a:r>
              <a:rPr lang="en-US" altLang="zh-CN" sz="2000" dirty="0"/>
              <a:t>obvious</a:t>
            </a:r>
            <a:r>
              <a:rPr lang="en-US" sz="2000" dirty="0"/>
              <a:t> from a </a:t>
            </a:r>
            <a:r>
              <a:rPr lang="en-US" sz="2000" b="1" dirty="0"/>
              <a:t>statistical</a:t>
            </a:r>
            <a:r>
              <a:rPr lang="en-US" sz="2000" dirty="0"/>
              <a:t> standpoint</a:t>
            </a:r>
            <a:endParaRPr lang="en-US" altLang="zh-CN" sz="2400" dirty="0"/>
          </a:p>
          <a:p>
            <a:r>
              <a:rPr lang="en-US" altLang="zh-CN" sz="2400" dirty="0"/>
              <a:t>Declarative</a:t>
            </a:r>
            <a:r>
              <a:rPr lang="zh-CN" altLang="en-US" sz="2400" dirty="0"/>
              <a:t> </a:t>
            </a:r>
            <a:r>
              <a:rPr lang="en-US" altLang="zh-CN" sz="2400" dirty="0"/>
              <a:t>Way</a:t>
            </a:r>
          </a:p>
          <a:p>
            <a:pPr lvl="1"/>
            <a:r>
              <a:rPr lang="en-US" altLang="zh-CN" sz="2000" dirty="0"/>
              <a:t>Manually</a:t>
            </a:r>
            <a:r>
              <a:rPr lang="zh-CN" altLang="en-US" sz="2000" dirty="0"/>
              <a:t> </a:t>
            </a:r>
            <a:r>
              <a:rPr lang="en-US" altLang="zh-CN" sz="2000" dirty="0"/>
              <a:t>write</a:t>
            </a:r>
            <a:r>
              <a:rPr lang="zh-CN" altLang="en-US" sz="2000" dirty="0"/>
              <a:t> </a:t>
            </a:r>
            <a:r>
              <a:rPr lang="en-US" altLang="zh-CN" sz="2000" dirty="0"/>
              <a:t>down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event</a:t>
            </a:r>
            <a:r>
              <a:rPr lang="zh-CN" altLang="en-US" sz="2000" dirty="0"/>
              <a:t> </a:t>
            </a:r>
            <a:r>
              <a:rPr lang="en-US" altLang="zh-CN" sz="2000" dirty="0"/>
              <a:t>templates</a:t>
            </a:r>
            <a:r>
              <a:rPr lang="zh-CN" altLang="en-US" sz="2000" dirty="0"/>
              <a:t> </a:t>
            </a:r>
            <a:r>
              <a:rPr lang="en-US" altLang="zh-CN" sz="2000" dirty="0"/>
              <a:t>(in</a:t>
            </a:r>
            <a:r>
              <a:rPr lang="zh-CN" altLang="en-US" sz="2000" dirty="0"/>
              <a:t> </a:t>
            </a:r>
            <a:r>
              <a:rPr lang="en-US" altLang="zh-CN" sz="2000" dirty="0"/>
              <a:t>some</a:t>
            </a:r>
            <a:r>
              <a:rPr lang="zh-CN" altLang="en-US" sz="2000" dirty="0"/>
              <a:t> </a:t>
            </a:r>
            <a:r>
              <a:rPr lang="en-US" altLang="zh-CN" sz="2000" dirty="0"/>
              <a:t>application</a:t>
            </a:r>
            <a:r>
              <a:rPr lang="zh-CN" altLang="en-US" sz="2000" dirty="0"/>
              <a:t> </a:t>
            </a:r>
            <a:r>
              <a:rPr lang="en-US" altLang="zh-CN" sz="2000" dirty="0"/>
              <a:t>scenarios)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endParaRPr lang="en-US" altLang="zh-CN" sz="2400" dirty="0"/>
          </a:p>
          <a:p>
            <a:r>
              <a:rPr lang="en-US" altLang="zh-CN" sz="2400" dirty="0"/>
              <a:t>T</a:t>
            </a:r>
            <a:r>
              <a:rPr lang="en-US" sz="2400" dirty="0"/>
              <a:t>ransitivity</a:t>
            </a:r>
            <a:r>
              <a:rPr lang="zh-CN" altLang="en-US" sz="2400" dirty="0"/>
              <a:t> </a:t>
            </a:r>
            <a:r>
              <a:rPr lang="en-US" altLang="zh-CN" sz="2400" dirty="0"/>
              <a:t>Expansion</a:t>
            </a:r>
          </a:p>
          <a:p>
            <a:pPr lvl="1"/>
            <a:r>
              <a:rPr lang="en-US" altLang="zh-CN" sz="2000" dirty="0"/>
              <a:t>If</a:t>
            </a:r>
            <a:r>
              <a:rPr lang="zh-CN" altLang="en-US" sz="2000" dirty="0"/>
              <a:t> </a:t>
            </a:r>
            <a:r>
              <a:rPr lang="en-US" altLang="zh-CN" sz="2000" i="1" dirty="0" err="1"/>
              <a:t>Event</a:t>
            </a:r>
            <a:r>
              <a:rPr lang="en-US" altLang="zh-CN" sz="2000" i="1" baseline="-25000" dirty="0" err="1"/>
              <a:t>A</a:t>
            </a:r>
            <a:r>
              <a:rPr lang="zh-CN" altLang="en-US" sz="2000" dirty="0"/>
              <a:t> </a:t>
            </a:r>
            <a:r>
              <a:rPr lang="en-US" sz="2000" b="1" dirty="0"/>
              <a:t>⇒</a:t>
            </a:r>
            <a:r>
              <a:rPr lang="zh-CN" altLang="en-US" sz="2000" b="1" dirty="0"/>
              <a:t> </a:t>
            </a:r>
            <a:r>
              <a:rPr lang="en-US" altLang="zh-CN" sz="2000" i="1" dirty="0" err="1"/>
              <a:t>Event</a:t>
            </a:r>
            <a:r>
              <a:rPr lang="en-US" altLang="zh-CN" sz="2000" i="1" baseline="-25000" dirty="0" err="1"/>
              <a:t>B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i="1" dirty="0" err="1"/>
              <a:t>Event</a:t>
            </a:r>
            <a:r>
              <a:rPr lang="en-US" altLang="zh-CN" sz="2000" i="1" baseline="-25000" dirty="0" err="1"/>
              <a:t>B</a:t>
            </a:r>
            <a:r>
              <a:rPr lang="zh-CN" altLang="en-US" sz="2000" dirty="0"/>
              <a:t> </a:t>
            </a:r>
            <a:r>
              <a:rPr lang="en-US" sz="2000" b="1" dirty="0"/>
              <a:t>⇒</a:t>
            </a:r>
            <a:r>
              <a:rPr lang="zh-CN" altLang="en-US" sz="2000" b="1" dirty="0"/>
              <a:t> </a:t>
            </a:r>
            <a:r>
              <a:rPr lang="en-US" altLang="zh-CN" sz="2000" i="1" dirty="0" err="1"/>
              <a:t>Event</a:t>
            </a:r>
            <a:r>
              <a:rPr lang="en-US" altLang="zh-CN" sz="2000" i="1" baseline="-25000" dirty="0" err="1"/>
              <a:t>C</a:t>
            </a:r>
            <a:r>
              <a:rPr lang="zh-CN" altLang="en-US" sz="2000" dirty="0"/>
              <a:t> 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then</a:t>
            </a:r>
            <a:r>
              <a:rPr lang="zh-CN" altLang="en-US" sz="2000" dirty="0"/>
              <a:t> </a:t>
            </a:r>
            <a:r>
              <a:rPr lang="en-US" altLang="zh-CN" sz="2000" i="1" dirty="0" err="1"/>
              <a:t>Event</a:t>
            </a:r>
            <a:r>
              <a:rPr lang="en-US" altLang="zh-CN" sz="2000" i="1" baseline="-25000" dirty="0" err="1"/>
              <a:t>A</a:t>
            </a:r>
            <a:r>
              <a:rPr lang="zh-CN" altLang="en-US" sz="2000" dirty="0"/>
              <a:t> </a:t>
            </a:r>
            <a:r>
              <a:rPr lang="en-US" sz="2000" b="1" dirty="0"/>
              <a:t>⇒</a:t>
            </a:r>
            <a:r>
              <a:rPr lang="zh-CN" altLang="en-US" sz="2000" b="1" dirty="0"/>
              <a:t> </a:t>
            </a:r>
            <a:r>
              <a:rPr lang="en-US" altLang="zh-CN" sz="2000" i="1" dirty="0" err="1"/>
              <a:t>Event</a:t>
            </a:r>
            <a:r>
              <a:rPr lang="en-US" altLang="zh-CN" sz="2000" i="1" baseline="-25000" dirty="0" err="1"/>
              <a:t>c</a:t>
            </a:r>
            <a:endParaRPr lang="en-US" altLang="zh-CN" sz="2000" i="1" baseline="-25000" dirty="0"/>
          </a:p>
          <a:p>
            <a:pPr lvl="1"/>
            <a:r>
              <a:rPr lang="en-US" altLang="zh-CN" sz="2000" dirty="0"/>
              <a:t>Only</a:t>
            </a:r>
            <a:r>
              <a:rPr lang="zh-CN" altLang="en-US" sz="2000" dirty="0"/>
              <a:t> </a:t>
            </a:r>
            <a:r>
              <a:rPr lang="en-US" altLang="zh-CN" sz="2000" dirty="0"/>
              <a:t>perform</a:t>
            </a:r>
            <a:r>
              <a:rPr lang="zh-CN" altLang="en-US" sz="2000" dirty="0"/>
              <a:t> </a:t>
            </a:r>
            <a:r>
              <a:rPr lang="en-US" altLang="zh-CN" sz="2000" dirty="0"/>
              <a:t>once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balance</a:t>
            </a:r>
            <a:r>
              <a:rPr lang="zh-CN" altLang="en-US" sz="2000" dirty="0"/>
              <a:t> </a:t>
            </a:r>
            <a:r>
              <a:rPr lang="en-US" altLang="zh-CN" sz="2000" dirty="0"/>
              <a:t>between</a:t>
            </a:r>
            <a:r>
              <a:rPr lang="zh-CN" altLang="en-US" sz="2000" dirty="0"/>
              <a:t> </a:t>
            </a:r>
            <a:r>
              <a:rPr lang="en-US" altLang="zh-CN" sz="2000" dirty="0"/>
              <a:t>coverage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cleanness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5EE6-9714-5843-951C-7210BC30E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2C683-627C-2647-BEE2-94B785F76DE1}"/>
              </a:ext>
            </a:extLst>
          </p:cNvPr>
          <p:cNvSpPr/>
          <p:nvPr/>
        </p:nvSpPr>
        <p:spPr>
          <a:xfrm>
            <a:off x="2909104" y="1624275"/>
            <a:ext cx="6072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sz="2000" i="1" dirty="0"/>
              <a:t>The police arrested Jack because he killed someone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CA555-C331-0F45-B70D-B4D5DFC8C16F}"/>
              </a:ext>
            </a:extLst>
          </p:cNvPr>
          <p:cNvSpPr/>
          <p:nvPr/>
        </p:nvSpPr>
        <p:spPr>
          <a:xfrm>
            <a:off x="5639952" y="1627697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because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38272-7DC2-3641-8072-2459B6603B05}"/>
              </a:ext>
            </a:extLst>
          </p:cNvPr>
          <p:cNvSpPr/>
          <p:nvPr/>
        </p:nvSpPr>
        <p:spPr>
          <a:xfrm>
            <a:off x="3388629" y="2037052"/>
            <a:ext cx="498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PER[*]- kill.01-*[*](*) ⇒ *[*]-arrest.01-PER[old](*)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51398E-9827-A84F-AD03-993D7E460758}"/>
              </a:ext>
            </a:extLst>
          </p:cNvPr>
          <p:cNvSpPr/>
          <p:nvPr/>
        </p:nvSpPr>
        <p:spPr>
          <a:xfrm>
            <a:off x="2745888" y="3988629"/>
            <a:ext cx="627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PER[*]-wait.01</a:t>
            </a:r>
            <a:r>
              <a:rPr lang="en-US" altLang="zh-CN" b="1" dirty="0"/>
              <a:t>(for)</a:t>
            </a:r>
            <a:r>
              <a:rPr lang="en-US" b="1" dirty="0"/>
              <a:t>-plane[</a:t>
            </a:r>
            <a:r>
              <a:rPr lang="zh-CN" altLang="en-US" b="1" dirty="0"/>
              <a:t>*</a:t>
            </a:r>
            <a:r>
              <a:rPr lang="en-US" b="1" dirty="0"/>
              <a:t>](*) ⇒ </a:t>
            </a:r>
            <a:r>
              <a:rPr lang="en-US" altLang="zh-CN" b="1" dirty="0"/>
              <a:t>PER</a:t>
            </a:r>
            <a:r>
              <a:rPr lang="en-US" b="1" dirty="0"/>
              <a:t>[*]-</a:t>
            </a:r>
            <a:r>
              <a:rPr lang="en-US" altLang="zh-CN" b="1" dirty="0"/>
              <a:t>get</a:t>
            </a:r>
            <a:r>
              <a:rPr lang="en-US" b="1" dirty="0"/>
              <a:t>.01</a:t>
            </a:r>
            <a:r>
              <a:rPr lang="en-US" altLang="zh-CN" b="1" dirty="0"/>
              <a:t>(on)</a:t>
            </a:r>
            <a:r>
              <a:rPr lang="en-US" b="1" dirty="0"/>
              <a:t>-</a:t>
            </a:r>
            <a:r>
              <a:rPr lang="en-US" altLang="zh-CN" b="1" dirty="0"/>
              <a:t>plane</a:t>
            </a:r>
            <a:r>
              <a:rPr lang="en-US" b="1" dirty="0"/>
              <a:t>[</a:t>
            </a:r>
            <a:r>
              <a:rPr lang="zh-CN" altLang="en-US" b="1" dirty="0"/>
              <a:t>*</a:t>
            </a:r>
            <a:r>
              <a:rPr lang="en-US" b="1" dirty="0"/>
              <a:t>](*)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17757-D3BB-2847-ADAA-5FC87F361836}"/>
              </a:ext>
            </a:extLst>
          </p:cNvPr>
          <p:cNvSpPr/>
          <p:nvPr/>
        </p:nvSpPr>
        <p:spPr>
          <a:xfrm>
            <a:off x="2009694" y="3588519"/>
            <a:ext cx="7744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/>
              <a:t>In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Flight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Scenario: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“Someone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has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to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wait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for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a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plan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before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getting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on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it.”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6512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054FE-2D61-3349-BA81-F4750D8C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2394-F8B0-B54F-AB17-3DF41ACA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Data:</a:t>
            </a:r>
            <a:r>
              <a:rPr lang="zh-CN" altLang="en-US" sz="2400" dirty="0"/>
              <a:t> </a:t>
            </a:r>
            <a:r>
              <a:rPr lang="en-US" altLang="zh-CN" sz="2400" dirty="0"/>
              <a:t>NYT</a:t>
            </a:r>
            <a:r>
              <a:rPr lang="zh-CN" altLang="en-US" sz="2400" dirty="0"/>
              <a:t> </a:t>
            </a:r>
            <a:r>
              <a:rPr lang="en-US" altLang="zh-CN" sz="2400" dirty="0"/>
              <a:t>Corpus</a:t>
            </a:r>
            <a:r>
              <a:rPr lang="zh-CN" altLang="en-US" sz="2400" dirty="0"/>
              <a:t> </a:t>
            </a:r>
            <a:r>
              <a:rPr lang="en-US" altLang="zh-CN" sz="2400" dirty="0"/>
              <a:t>(excluding</a:t>
            </a:r>
            <a:r>
              <a:rPr lang="zh-CN" altLang="en-US" sz="2400" dirty="0"/>
              <a:t> </a:t>
            </a:r>
            <a:r>
              <a:rPr lang="en-US" altLang="zh-CN" sz="2400" dirty="0"/>
              <a:t>hold-out</a:t>
            </a:r>
            <a:r>
              <a:rPr lang="zh-CN" altLang="en-US" sz="2400" dirty="0"/>
              <a:t> </a:t>
            </a:r>
            <a:r>
              <a:rPr lang="en-US" altLang="zh-CN" sz="2400" dirty="0"/>
              <a:t>data)</a:t>
            </a:r>
            <a:endParaRPr lang="en-US" sz="2400" dirty="0"/>
          </a:p>
          <a:p>
            <a:endParaRPr lang="en-US" altLang="zh-CN" dirty="0"/>
          </a:p>
          <a:p>
            <a:r>
              <a:rPr lang="en-US" altLang="zh-CN" sz="2400" dirty="0"/>
              <a:t>Objective:</a:t>
            </a:r>
            <a:r>
              <a:rPr lang="zh-CN" altLang="en-US" sz="2400" dirty="0"/>
              <a:t> </a:t>
            </a:r>
            <a:r>
              <a:rPr lang="en-US" altLang="zh-CN" sz="2400" dirty="0"/>
              <a:t>Maximize</a:t>
            </a:r>
            <a:r>
              <a:rPr lang="zh-CN" altLang="en-US" sz="2400" dirty="0"/>
              <a:t> </a:t>
            </a:r>
            <a:r>
              <a:rPr lang="en-US" altLang="zh-CN" sz="2400" dirty="0"/>
              <a:t>overall</a:t>
            </a:r>
            <a:r>
              <a:rPr lang="zh-CN" altLang="en-US" sz="2400" dirty="0"/>
              <a:t> </a:t>
            </a:r>
            <a:r>
              <a:rPr lang="en-US" altLang="zh-CN" sz="2400" dirty="0"/>
              <a:t>sequence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probability</a:t>
            </a:r>
            <a:endParaRPr lang="en-US" sz="2400" dirty="0"/>
          </a:p>
          <a:p>
            <a:endParaRPr lang="en-US" altLang="zh-CN" dirty="0"/>
          </a:p>
          <a:p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details:</a:t>
            </a:r>
          </a:p>
          <a:p>
            <a:pPr lvl="1"/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RNNLM,</a:t>
            </a:r>
            <a:r>
              <a:rPr lang="zh-CN" altLang="en-US" sz="2000" dirty="0"/>
              <a:t> </a:t>
            </a:r>
            <a:r>
              <a:rPr lang="en-US" sz="2000" dirty="0"/>
              <a:t>we implement the LSTM with a layer of 64 hidden units </a:t>
            </a:r>
          </a:p>
          <a:p>
            <a:pPr lvl="1"/>
            <a:r>
              <a:rPr lang="en-US" altLang="zh-CN" sz="2000" dirty="0"/>
              <a:t>Dimension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e</a:t>
            </a:r>
            <a:r>
              <a:rPr lang="en-US" sz="2000" dirty="0"/>
              <a:t>vent vector representation is 200</a:t>
            </a:r>
          </a:p>
          <a:p>
            <a:pPr lvl="1"/>
            <a:r>
              <a:rPr lang="en-US" altLang="zh-CN" sz="2000" dirty="0"/>
              <a:t>Size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event</a:t>
            </a:r>
            <a:r>
              <a:rPr lang="zh-CN" altLang="en-US" sz="2000" dirty="0"/>
              <a:t> </a:t>
            </a:r>
            <a:r>
              <a:rPr lang="en-US" sz="2000" dirty="0"/>
              <a:t>vocabulary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sz="2000" dirty="0"/>
              <a:t>∼4M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C289E-307F-6049-89E2-82B9C0B0D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45720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D6B5-82BF-6C4A-9075-EEA6B270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748F5-38A5-6548-983A-28EACEA05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for Event Cloze Test</a:t>
            </a:r>
            <a:r>
              <a:rPr lang="zh-CN" altLang="en-US" sz="2400" dirty="0"/>
              <a:t> </a:t>
            </a:r>
            <a:r>
              <a:rPr lang="en-US" altLang="zh-CN" sz="2400" dirty="0"/>
              <a:t>/</a:t>
            </a:r>
            <a:r>
              <a:rPr lang="zh-CN" altLang="en-US" sz="2400" dirty="0"/>
              <a:t> </a:t>
            </a:r>
            <a:r>
              <a:rPr lang="en-US" sz="2400" dirty="0"/>
              <a:t>Story Prediction</a:t>
            </a:r>
          </a:p>
          <a:p>
            <a:pPr lvl="1"/>
            <a:r>
              <a:rPr lang="en-US" sz="2000" dirty="0"/>
              <a:t>Event Cloze Test</a:t>
            </a:r>
            <a:r>
              <a:rPr lang="zh-CN" altLang="en-US" sz="2000" dirty="0"/>
              <a:t> </a:t>
            </a:r>
            <a:r>
              <a:rPr lang="en-US" altLang="zh-CN" sz="2000" dirty="0"/>
              <a:t>-</a:t>
            </a:r>
            <a:r>
              <a:rPr lang="zh-CN" altLang="en-US" sz="2000" dirty="0"/>
              <a:t> </a:t>
            </a:r>
            <a:r>
              <a:rPr lang="en-US" sz="2000" dirty="0"/>
              <a:t>MCNC task </a:t>
            </a:r>
            <a:r>
              <a:rPr lang="en-US" altLang="zh-CN" sz="2000" dirty="0"/>
              <a:t>[</a:t>
            </a:r>
            <a:r>
              <a:rPr lang="en-US" sz="2000" dirty="0" err="1"/>
              <a:t>Granroth</a:t>
            </a:r>
            <a:r>
              <a:rPr lang="en-US" altLang="zh-CN" sz="2000" dirty="0"/>
              <a:t>-</a:t>
            </a:r>
            <a:r>
              <a:rPr lang="en-US" sz="2000" dirty="0"/>
              <a:t>Wilding and Clark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sz="2000" dirty="0"/>
              <a:t>2016</a:t>
            </a:r>
            <a:r>
              <a:rPr lang="en-US" altLang="zh-CN" sz="2000" dirty="0"/>
              <a:t>]</a:t>
            </a:r>
            <a:br>
              <a:rPr lang="en-US" altLang="zh-CN" sz="2000" dirty="0"/>
            </a:br>
            <a:r>
              <a:rPr lang="en-US" altLang="zh-CN" sz="2000" dirty="0"/>
              <a:t>R</a:t>
            </a:r>
            <a:r>
              <a:rPr lang="en-US" sz="2000" dirty="0"/>
              <a:t>ecover the event from an event chain given multiple choices</a:t>
            </a:r>
            <a:endParaRPr lang="en-US" altLang="zh-CN" sz="2000" dirty="0"/>
          </a:p>
          <a:p>
            <a:pPr lvl="1"/>
            <a:r>
              <a:rPr lang="en-US" sz="2000" dirty="0"/>
              <a:t>Story Prediction</a:t>
            </a:r>
            <a:r>
              <a:rPr lang="zh-CN" altLang="en-US" sz="2000" dirty="0"/>
              <a:t> </a:t>
            </a:r>
            <a:r>
              <a:rPr lang="en-US" altLang="zh-CN" sz="2000" dirty="0"/>
              <a:t>-</a:t>
            </a:r>
            <a:r>
              <a:rPr lang="zh-CN" altLang="en-US" sz="2000" dirty="0"/>
              <a:t> </a:t>
            </a:r>
            <a:r>
              <a:rPr lang="en-US" sz="2000" dirty="0" err="1"/>
              <a:t>ROCStories</a:t>
            </a:r>
            <a:r>
              <a:rPr lang="en-US" sz="2000" dirty="0"/>
              <a:t> dataset </a:t>
            </a:r>
            <a:r>
              <a:rPr lang="en-US" altLang="zh-CN" sz="2000" dirty="0"/>
              <a:t>[</a:t>
            </a:r>
            <a:r>
              <a:rPr lang="en-US" sz="2000" dirty="0" err="1"/>
              <a:t>Mostafazadeh</a:t>
            </a:r>
            <a:r>
              <a:rPr lang="en-US" sz="2000" dirty="0"/>
              <a:t> et al., 2017</a:t>
            </a:r>
            <a:r>
              <a:rPr lang="en-US" altLang="zh-CN" sz="2000" dirty="0"/>
              <a:t>]</a:t>
            </a:r>
            <a:br>
              <a:rPr lang="en-US" altLang="zh-CN" sz="2000" dirty="0"/>
            </a:br>
            <a:r>
              <a:rPr lang="en-US" altLang="zh-CN" sz="2000" dirty="0"/>
              <a:t>P</a:t>
            </a:r>
            <a:r>
              <a:rPr lang="en-US" sz="2000" dirty="0"/>
              <a:t>redict the fifth sentence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four-sentence story</a:t>
            </a:r>
            <a:r>
              <a:rPr lang="zh-CN" altLang="en-US" sz="2000" dirty="0"/>
              <a:t> </a:t>
            </a:r>
            <a:r>
              <a:rPr lang="en-US" altLang="zh-CN" sz="2000" dirty="0"/>
              <a:t>given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choices</a:t>
            </a:r>
          </a:p>
          <a:p>
            <a:pPr lvl="1"/>
            <a:r>
              <a:rPr lang="en-US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Acquisition:</a:t>
            </a:r>
            <a:r>
              <a:rPr lang="zh-CN" altLang="en-US" sz="2000" dirty="0"/>
              <a:t> </a:t>
            </a:r>
            <a:r>
              <a:rPr lang="en-US" altLang="zh-CN" sz="2000" dirty="0"/>
              <a:t>Statistical</a:t>
            </a:r>
            <a:r>
              <a:rPr lang="zh-CN" altLang="en-US" sz="2000" dirty="0"/>
              <a:t> </a:t>
            </a:r>
            <a:r>
              <a:rPr lang="en-US" altLang="zh-CN" sz="2000" dirty="0"/>
              <a:t>Way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NYT</a:t>
            </a:r>
            <a:r>
              <a:rPr lang="zh-CN" altLang="en-US" sz="2000" dirty="0"/>
              <a:t> </a:t>
            </a:r>
            <a:r>
              <a:rPr lang="en-US" altLang="zh-CN" sz="2000" dirty="0"/>
              <a:t>training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endParaRPr lang="en-US" sz="2000" dirty="0"/>
          </a:p>
          <a:p>
            <a:pPr lvl="1"/>
            <a:r>
              <a:rPr lang="en-US" altLang="zh-CN" sz="2000" dirty="0"/>
              <a:t>Fine-tuning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development</a:t>
            </a:r>
            <a:r>
              <a:rPr lang="zh-CN" altLang="en-US" sz="2000" dirty="0"/>
              <a:t> </a:t>
            </a:r>
            <a:r>
              <a:rPr lang="en-US" altLang="zh-CN" sz="2000" dirty="0"/>
              <a:t>data</a:t>
            </a:r>
            <a:endParaRPr lang="en-US" sz="2000" dirty="0"/>
          </a:p>
          <a:p>
            <a:pPr lvl="1"/>
            <a:endParaRPr lang="en-US" altLang="zh-CN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89739-D1E4-F04F-AF8B-FC354959B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12CFB-E301-9C42-A098-98F9DA3B4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76" y="3901408"/>
            <a:ext cx="5677190" cy="2346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81477-A332-3243-BFF9-0B80FECD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150" y="3901408"/>
            <a:ext cx="4551665" cy="253065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BF8710B-100E-BD48-9B68-E1B07670069D}"/>
              </a:ext>
            </a:extLst>
          </p:cNvPr>
          <p:cNvSpPr/>
          <p:nvPr/>
        </p:nvSpPr>
        <p:spPr>
          <a:xfrm>
            <a:off x="798652" y="5832668"/>
            <a:ext cx="5382229" cy="301914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C1C507E-EECC-564B-B20E-894A6E91FD83}"/>
              </a:ext>
            </a:extLst>
          </p:cNvPr>
          <p:cNvSpPr/>
          <p:nvPr/>
        </p:nvSpPr>
        <p:spPr>
          <a:xfrm>
            <a:off x="6786709" y="6029438"/>
            <a:ext cx="3551092" cy="301914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8794843-BAE6-9F46-B301-EAE6E77350AB}"/>
              </a:ext>
            </a:extLst>
          </p:cNvPr>
          <p:cNvSpPr/>
          <p:nvPr/>
        </p:nvSpPr>
        <p:spPr>
          <a:xfrm>
            <a:off x="798652" y="4930815"/>
            <a:ext cx="5382228" cy="890278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7CFC981-BA86-1A41-88FB-54572C809C3E}"/>
              </a:ext>
            </a:extLst>
          </p:cNvPr>
          <p:cNvSpPr/>
          <p:nvPr/>
        </p:nvSpPr>
        <p:spPr>
          <a:xfrm>
            <a:off x="6786709" y="5185458"/>
            <a:ext cx="4471106" cy="588849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8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D01C-5332-EF48-AF56-39BB73FD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C6FE-4BB4-BD49-8A50-920E2CDF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74" y="1256818"/>
            <a:ext cx="9880599" cy="4876800"/>
          </a:xfrm>
        </p:spPr>
        <p:txBody>
          <a:bodyPr/>
          <a:lstStyle/>
          <a:p>
            <a:r>
              <a:rPr lang="en-US" sz="2400" dirty="0"/>
              <a:t>Application for Referent Prediction</a:t>
            </a:r>
          </a:p>
          <a:p>
            <a:pPr lvl="1"/>
            <a:r>
              <a:rPr lang="en-US" altLang="zh-CN" sz="2000" dirty="0" err="1"/>
              <a:t>InScript</a:t>
            </a:r>
            <a:r>
              <a:rPr lang="zh-CN" altLang="en-US" sz="2000" dirty="0"/>
              <a:t> </a:t>
            </a:r>
            <a:r>
              <a:rPr lang="en-US" altLang="zh-CN" sz="2000" dirty="0"/>
              <a:t>Corpus</a:t>
            </a:r>
            <a:r>
              <a:rPr lang="zh-CN" altLang="en-US" sz="2000" dirty="0"/>
              <a:t> </a:t>
            </a:r>
            <a:r>
              <a:rPr lang="en-US" altLang="zh-CN" sz="2000" dirty="0"/>
              <a:t>[</a:t>
            </a:r>
            <a:r>
              <a:rPr lang="en-US" sz="2000" dirty="0"/>
              <a:t>Modi et al. 2017</a:t>
            </a:r>
            <a:r>
              <a:rPr lang="en-US" altLang="zh-CN" sz="2000" dirty="0"/>
              <a:t>]</a:t>
            </a:r>
          </a:p>
          <a:p>
            <a:pPr lvl="1"/>
            <a:r>
              <a:rPr lang="en-US" altLang="zh-CN" sz="2000" dirty="0"/>
              <a:t>P</a:t>
            </a:r>
            <a:r>
              <a:rPr lang="en-US" sz="2000" dirty="0"/>
              <a:t>redict the referent of an entity (or a new entity) given the preceding text</a:t>
            </a:r>
          </a:p>
          <a:p>
            <a:pPr lvl="1"/>
            <a:r>
              <a:rPr lang="en-US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Acquisition:</a:t>
            </a:r>
            <a:r>
              <a:rPr lang="zh-CN" altLang="en-US" sz="2000" dirty="0"/>
              <a:t> </a:t>
            </a:r>
            <a:r>
              <a:rPr lang="en-US" altLang="zh-CN" sz="2000" dirty="0"/>
              <a:t>Declarative Way</a:t>
            </a:r>
          </a:p>
          <a:p>
            <a:pPr lvl="1"/>
            <a:r>
              <a:rPr lang="en-US" altLang="zh-CN" sz="2000" dirty="0"/>
              <a:t>Add</a:t>
            </a:r>
            <a:r>
              <a:rPr lang="zh-CN" altLang="en-US" sz="2000" dirty="0"/>
              <a:t> </a:t>
            </a:r>
            <a:r>
              <a:rPr lang="en-US" altLang="zh-CN" sz="2000" dirty="0"/>
              <a:t>conditional</a:t>
            </a:r>
            <a:r>
              <a:rPr lang="zh-CN" altLang="en-US" sz="2000" dirty="0"/>
              <a:t> </a:t>
            </a:r>
            <a:r>
              <a:rPr lang="en-US" altLang="zh-CN" sz="2000" dirty="0"/>
              <a:t>probabilities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additional</a:t>
            </a:r>
            <a:r>
              <a:rPr lang="zh-CN" altLang="en-US" sz="2000" dirty="0"/>
              <a:t> </a:t>
            </a:r>
            <a:r>
              <a:rPr lang="en-US" altLang="zh-CN" sz="2000" dirty="0"/>
              <a:t>features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re-implemented</a:t>
            </a:r>
            <a:r>
              <a:rPr lang="zh-CN" altLang="en-US" sz="2000" dirty="0"/>
              <a:t> </a:t>
            </a:r>
            <a:r>
              <a:rPr lang="en-US" altLang="zh-CN" sz="2000" dirty="0"/>
              <a:t>Base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99393-428A-0847-AF7D-14EA747CB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99CFD-1DCF-AB46-A76F-58BA095E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69" y="3429000"/>
            <a:ext cx="5203262" cy="25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B57A-8D0F-654F-82C4-A4654D5C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4E6E-D548-3440-83F7-B8FEAF17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b="1" i="1" dirty="0"/>
              <a:t>knowledge</a:t>
            </a:r>
            <a:r>
              <a:rPr lang="zh-CN" altLang="en-US" sz="2400" b="1" i="1" dirty="0"/>
              <a:t> </a:t>
            </a:r>
            <a:r>
              <a:rPr lang="en-US" altLang="zh-CN" sz="2400" b="1" i="1" dirty="0"/>
              <a:t>infused</a:t>
            </a:r>
            <a:r>
              <a:rPr lang="zh-CN" altLang="en-US" sz="2400" b="1" i="1" dirty="0"/>
              <a:t> </a:t>
            </a:r>
            <a:r>
              <a:rPr lang="en-US" altLang="zh-CN" sz="2400" dirty="0"/>
              <a:t>computational</a:t>
            </a:r>
            <a:r>
              <a:rPr lang="zh-CN" altLang="en-US" sz="2400" dirty="0"/>
              <a:t> </a:t>
            </a:r>
            <a:r>
              <a:rPr lang="en-US" altLang="zh-CN" sz="2400" dirty="0"/>
              <a:t>framework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better</a:t>
            </a:r>
            <a:r>
              <a:rPr lang="zh-CN" altLang="en-US" sz="2400" dirty="0"/>
              <a:t> </a:t>
            </a:r>
            <a:r>
              <a:rPr lang="en-US" altLang="zh-CN" sz="2400" dirty="0"/>
              <a:t>predict</a:t>
            </a:r>
            <a:r>
              <a:rPr lang="zh-CN" altLang="en-US" sz="2400" dirty="0"/>
              <a:t> </a:t>
            </a:r>
            <a:r>
              <a:rPr lang="en-US" altLang="zh-CN" sz="2400" dirty="0"/>
              <a:t>future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abstracted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  <a:r>
              <a:rPr lang="zh-CN" altLang="en-US" sz="2400" dirty="0"/>
              <a:t> </a:t>
            </a:r>
            <a:r>
              <a:rPr lang="en-US" altLang="zh-CN" sz="2400" dirty="0"/>
              <a:t>level.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7FF4-2A1A-CF4A-A233-BD854008D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7B392-9DA6-BA41-B6EA-FEF94945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740" y="2060614"/>
            <a:ext cx="5576519" cy="45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736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7FE-3557-7548-8873-81EE704A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A563-F262-0340-BBC7-E6D6A11A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2400" dirty="0"/>
              <a:t>What</a:t>
            </a:r>
            <a:r>
              <a:rPr lang="zh-CN" altLang="en-US" sz="2400" dirty="0"/>
              <a:t> </a:t>
            </a:r>
            <a:r>
              <a:rPr lang="en-US" altLang="zh-CN" sz="2400" dirty="0"/>
              <a:t>would</a:t>
            </a:r>
            <a:r>
              <a:rPr lang="zh-CN" altLang="en-US" sz="2400" dirty="0"/>
              <a:t> </a:t>
            </a:r>
            <a:r>
              <a:rPr lang="en-US" altLang="zh-CN" sz="2400" i="1" dirty="0"/>
              <a:t>Jim</a:t>
            </a:r>
            <a:r>
              <a:rPr lang="zh-CN" altLang="en-US" sz="2400" dirty="0"/>
              <a:t> </a:t>
            </a:r>
            <a:r>
              <a:rPr lang="en-US" altLang="zh-CN" sz="2400" dirty="0"/>
              <a:t>do</a:t>
            </a:r>
            <a:r>
              <a:rPr lang="zh-CN" altLang="en-US" sz="2400" dirty="0"/>
              <a:t> </a:t>
            </a:r>
            <a:r>
              <a:rPr lang="en-US" altLang="zh-CN" sz="2400" dirty="0"/>
              <a:t>next?</a:t>
            </a:r>
          </a:p>
          <a:p>
            <a:pPr lvl="1"/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Jim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got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on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the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plane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i="1" dirty="0"/>
              <a:t>                                   </a:t>
            </a:r>
            <a:r>
              <a:rPr lang="en-US" altLang="zh-CN" sz="20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zh-CN" altLang="en-US" sz="2000" dirty="0">
                <a:solidFill>
                  <a:srgbClr val="0070C0"/>
                </a:solidFill>
                <a:sym typeface="Wingdings" pitchFamily="2" charset="2"/>
              </a:rPr>
              <a:t>   </a:t>
            </a:r>
            <a:r>
              <a:rPr lang="en-US" altLang="zh-CN" sz="2000" dirty="0">
                <a:solidFill>
                  <a:srgbClr val="0070C0"/>
                </a:solidFill>
                <a:sym typeface="Wingdings" pitchFamily="2" charset="2"/>
              </a:rPr>
              <a:t>Probable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Jim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bought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snacks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for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lunch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i="1" dirty="0"/>
              <a:t>                      </a:t>
            </a:r>
            <a:r>
              <a:rPr lang="en-US" altLang="zh-CN" sz="20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zh-CN" altLang="en-US" sz="2000" dirty="0">
                <a:solidFill>
                  <a:srgbClr val="0070C0"/>
                </a:solidFill>
                <a:sym typeface="Wingdings" pitchFamily="2" charset="2"/>
              </a:rPr>
              <a:t>   </a:t>
            </a:r>
            <a:r>
              <a:rPr lang="en-US" altLang="zh-CN" sz="2000" dirty="0">
                <a:solidFill>
                  <a:srgbClr val="0070C0"/>
                </a:solidFill>
                <a:sym typeface="Wingdings" pitchFamily="2" charset="2"/>
              </a:rPr>
              <a:t>Probable</a:t>
            </a:r>
            <a:endParaRPr lang="en-US" altLang="zh-CN" sz="2000" i="1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Jim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started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working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on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his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laptop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i="1" dirty="0"/>
              <a:t>            </a:t>
            </a:r>
            <a:r>
              <a:rPr lang="en-US" altLang="zh-CN" sz="20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zh-CN" altLang="en-US" sz="2000" dirty="0">
                <a:solidFill>
                  <a:srgbClr val="0070C0"/>
                </a:solidFill>
                <a:sym typeface="Wingdings" pitchFamily="2" charset="2"/>
              </a:rPr>
              <a:t>   </a:t>
            </a:r>
            <a:r>
              <a:rPr lang="en-US" altLang="zh-CN" sz="2000" dirty="0">
                <a:solidFill>
                  <a:srgbClr val="0070C0"/>
                </a:solidFill>
                <a:sym typeface="Wingdings" pitchFamily="2" charset="2"/>
              </a:rPr>
              <a:t>Probable</a:t>
            </a:r>
            <a:endParaRPr lang="en-US" altLang="zh-CN" sz="2000" i="1" dirty="0">
              <a:solidFill>
                <a:srgbClr val="0070C0"/>
              </a:solidFill>
            </a:endParaRPr>
          </a:p>
          <a:p>
            <a:pPr lvl="1"/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Jim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went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to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his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office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i="1" dirty="0"/>
              <a:t>                                  </a:t>
            </a:r>
            <a:r>
              <a:rPr lang="en-US" altLang="zh-CN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N" altLang="en-US" sz="2000" dirty="0">
                <a:solidFill>
                  <a:srgbClr val="FF0000"/>
                </a:solidFill>
                <a:sym typeface="Wingdings" pitchFamily="2" charset="2"/>
              </a:rPr>
              <a:t>   </a:t>
            </a:r>
            <a:r>
              <a:rPr lang="en-US" altLang="zh-CN" sz="2000" dirty="0">
                <a:solidFill>
                  <a:srgbClr val="FF0000"/>
                </a:solidFill>
                <a:sym typeface="Wingdings" pitchFamily="2" charset="2"/>
              </a:rPr>
              <a:t>Improbable</a:t>
            </a:r>
          </a:p>
          <a:p>
            <a:pPr lvl="1"/>
            <a:endParaRPr lang="en-US" altLang="zh-CN" i="1" dirty="0">
              <a:sym typeface="Wingdings" pitchFamily="2" charset="2"/>
            </a:endParaRPr>
          </a:p>
          <a:p>
            <a:r>
              <a:rPr lang="en-US" altLang="zh-CN" sz="2400" dirty="0">
                <a:sym typeface="Wingdings" pitchFamily="2" charset="2"/>
              </a:rPr>
              <a:t>How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do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i="1" dirty="0">
                <a:sym typeface="Wingdings" pitchFamily="2" charset="2"/>
              </a:rPr>
              <a:t>humans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learn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to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make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the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judgement?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08BAA-C27C-4D41-9B5D-9EF057DAB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E5AC1-A56A-8342-88EB-23F0D37FFAF1}"/>
              </a:ext>
            </a:extLst>
          </p:cNvPr>
          <p:cNvSpPr/>
          <p:nvPr/>
        </p:nvSpPr>
        <p:spPr>
          <a:xfrm>
            <a:off x="3291654" y="936032"/>
            <a:ext cx="5042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checked in at the counter, took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luggage to the security area, got cleared ten minutes in advance, and waited for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 ...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DA51B6-9C4C-C840-A208-2D5099F39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066" y="4701423"/>
            <a:ext cx="2417922" cy="1809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139791-0995-8B47-AE51-7C952A973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20" y="4697393"/>
            <a:ext cx="2616200" cy="1813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4EDFF8-1DCB-5E4E-BF16-AE8C2AA99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938" y="4697393"/>
            <a:ext cx="1500364" cy="181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Story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8" name="Oval 7"/>
          <p:cNvSpPr/>
          <p:nvPr/>
        </p:nvSpPr>
        <p:spPr>
          <a:xfrm>
            <a:off x="2453680" y="993420"/>
            <a:ext cx="7046793" cy="5595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of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</a:rPr>
              <a:t>Story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7925" y="1805397"/>
            <a:ext cx="859808" cy="8598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6740" y="1805398"/>
            <a:ext cx="859808" cy="8598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49112" y="1805399"/>
            <a:ext cx="859809" cy="85980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89620" y="2026027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00805" y="2030411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66681" y="2026027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cxnSp>
        <p:nvCxnSpPr>
          <p:cNvPr id="42" name="Straight Arrow Connector 41"/>
          <p:cNvCxnSpPr>
            <a:cxnSpLocks/>
            <a:stCxn id="12" idx="6"/>
            <a:endCxn id="11" idx="2"/>
          </p:cNvCxnSpPr>
          <p:nvPr/>
        </p:nvCxnSpPr>
        <p:spPr>
          <a:xfrm flipV="1">
            <a:off x="3986551" y="2235304"/>
            <a:ext cx="165137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stCxn id="11" idx="6"/>
            <a:endCxn id="13" idx="2"/>
          </p:cNvCxnSpPr>
          <p:nvPr/>
        </p:nvCxnSpPr>
        <p:spPr>
          <a:xfrm>
            <a:off x="6497733" y="2235301"/>
            <a:ext cx="16513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8346DBF-04AA-FB40-829E-A035882AD835}"/>
              </a:ext>
            </a:extLst>
          </p:cNvPr>
          <p:cNvSpPr/>
          <p:nvPr/>
        </p:nvSpPr>
        <p:spPr>
          <a:xfrm>
            <a:off x="4313936" y="3776922"/>
            <a:ext cx="3326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All possib</a:t>
            </a:r>
            <a:r>
              <a:rPr lang="en-US" altLang="zh-CN" b="1" i="1" dirty="0"/>
              <a:t>l</a:t>
            </a:r>
            <a:r>
              <a:rPr lang="en-US" b="1" i="1" dirty="0"/>
              <a:t>e events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117147-1757-714D-BF7D-8B01937F6FA3}"/>
              </a:ext>
            </a:extLst>
          </p:cNvPr>
          <p:cNvSpPr/>
          <p:nvPr/>
        </p:nvSpPr>
        <p:spPr>
          <a:xfrm>
            <a:off x="2133600" y="3640571"/>
            <a:ext cx="8077200" cy="2890463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EBABF26-EAF9-AD43-8E9E-FCD3273A63DA}"/>
              </a:ext>
            </a:extLst>
          </p:cNvPr>
          <p:cNvCxnSpPr>
            <a:cxnSpLocks/>
            <a:stCxn id="13" idx="4"/>
            <a:endCxn id="18" idx="0"/>
          </p:cNvCxnSpPr>
          <p:nvPr/>
        </p:nvCxnSpPr>
        <p:spPr>
          <a:xfrm rot="5400000">
            <a:off x="6887929" y="1949479"/>
            <a:ext cx="975363" cy="240681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8D36B8C-BBA3-B146-81F5-EFE83E076515}"/>
              </a:ext>
            </a:extLst>
          </p:cNvPr>
          <p:cNvSpPr/>
          <p:nvPr/>
        </p:nvSpPr>
        <p:spPr>
          <a:xfrm>
            <a:off x="6364958" y="4371224"/>
            <a:ext cx="2293511" cy="13620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E940BF-525E-0541-875E-01BFD69CB889}"/>
              </a:ext>
            </a:extLst>
          </p:cNvPr>
          <p:cNvSpPr/>
          <p:nvPr/>
        </p:nvSpPr>
        <p:spPr>
          <a:xfrm>
            <a:off x="6527337" y="4560290"/>
            <a:ext cx="19687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Expected Events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From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Human Experience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C79EADA-1881-4741-BD5A-D3925298E92C}"/>
              </a:ext>
            </a:extLst>
          </p:cNvPr>
          <p:cNvSpPr/>
          <p:nvPr/>
        </p:nvSpPr>
        <p:spPr>
          <a:xfrm>
            <a:off x="3671272" y="4371224"/>
            <a:ext cx="2293511" cy="1362048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665597-1D0F-2247-8D64-517875150108}"/>
              </a:ext>
            </a:extLst>
          </p:cNvPr>
          <p:cNvSpPr/>
          <p:nvPr/>
        </p:nvSpPr>
        <p:spPr>
          <a:xfrm>
            <a:off x="3953844" y="4560290"/>
            <a:ext cx="17283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Expected Events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</a:rPr>
              <a:t>From </a:t>
            </a:r>
          </a:p>
          <a:p>
            <a:pPr algn="ctr"/>
            <a:r>
              <a:rPr lang="en-US" altLang="zh-CN" b="1" i="1" dirty="0">
                <a:solidFill>
                  <a:srgbClr val="0070C0"/>
                </a:solidFill>
              </a:rPr>
              <a:t>Related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-US" altLang="zh-CN" b="1" i="1" dirty="0">
                <a:solidFill>
                  <a:srgbClr val="0070C0"/>
                </a:solidFill>
              </a:rPr>
              <a:t>Corpus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C85EA3-3A48-354B-AB4B-1460A3FD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900" y="4529471"/>
            <a:ext cx="1087327" cy="10873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BC40E0-65E9-424E-81D1-ABA92CCA2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608" y="4604907"/>
            <a:ext cx="1448020" cy="9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30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20" grpId="0" animBg="1"/>
      <p:bldP spid="21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08B5-281D-C544-BBED-D266B391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Recap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Event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Modeling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Abstractions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1865C-ADA8-8145-B450-A8EF8F82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sz="2400" dirty="0">
                <a:sym typeface="Wingdings" pitchFamily="2" charset="2"/>
              </a:rPr>
              <a:t>Frame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Semantics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as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Events</a:t>
            </a:r>
          </a:p>
          <a:p>
            <a:r>
              <a:rPr lang="en-US" altLang="zh-CN" sz="2400" dirty="0"/>
              <a:t>Event</a:t>
            </a:r>
            <a:r>
              <a:rPr lang="zh-CN" altLang="en-US" sz="2400" dirty="0"/>
              <a:t> </a:t>
            </a:r>
            <a:r>
              <a:rPr lang="en-US" altLang="zh-CN" sz="2400" dirty="0"/>
              <a:t>Sequence</a:t>
            </a:r>
            <a:r>
              <a:rPr lang="zh-CN" altLang="en-US" sz="2400" dirty="0"/>
              <a:t> </a:t>
            </a:r>
            <a:r>
              <a:rPr lang="en-US" altLang="zh-CN" sz="2400" dirty="0"/>
              <a:t>Modeling</a:t>
            </a:r>
            <a:r>
              <a:rPr lang="zh-CN" altLang="en-US" sz="2400" dirty="0"/>
              <a:t>  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Language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Modeling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>
                <a:sym typeface="Wingdings" pitchFamily="2" charset="2"/>
              </a:rPr>
              <a:t>(i.e.</a:t>
            </a:r>
            <a:r>
              <a:rPr lang="zh-CN" altLang="en-US" sz="2400" dirty="0">
                <a:sym typeface="Wingdings" pitchFamily="2" charset="2"/>
              </a:rPr>
              <a:t> </a:t>
            </a:r>
            <a:r>
              <a:rPr lang="en-US" altLang="zh-CN" sz="2400" dirty="0" err="1">
                <a:sym typeface="Wingdings" pitchFamily="2" charset="2"/>
              </a:rPr>
              <a:t>SemLM</a:t>
            </a:r>
            <a:r>
              <a:rPr lang="en-US" altLang="zh-CN" sz="2400" dirty="0">
                <a:sym typeface="Wingdings" pitchFamily="2" charset="2"/>
              </a:rPr>
              <a:t>)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Abstractions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Semantic</a:t>
            </a:r>
            <a:r>
              <a:rPr lang="zh-CN" altLang="en-US" sz="2400" dirty="0"/>
              <a:t> </a:t>
            </a:r>
            <a:r>
              <a:rPr lang="en-US" altLang="zh-CN" sz="2400" dirty="0"/>
              <a:t>Frames</a:t>
            </a:r>
          </a:p>
          <a:p>
            <a:pPr lvl="1"/>
            <a:r>
              <a:rPr lang="en-US" altLang="zh-CN" sz="2000" dirty="0"/>
              <a:t>Frame</a:t>
            </a:r>
            <a:r>
              <a:rPr lang="zh-CN" altLang="en-US" sz="2000" dirty="0"/>
              <a:t> </a:t>
            </a:r>
            <a:r>
              <a:rPr lang="en-US" altLang="zh-CN" sz="2000" dirty="0"/>
              <a:t>Disambiguation</a:t>
            </a:r>
            <a:r>
              <a:rPr lang="zh-CN" altLang="en-US" sz="2000" dirty="0"/>
              <a:t> </a:t>
            </a:r>
            <a:r>
              <a:rPr lang="en-US" altLang="zh-CN" sz="2000" dirty="0"/>
              <a:t>(e.g.</a:t>
            </a:r>
            <a:r>
              <a:rPr lang="zh-CN" altLang="en-US" sz="2000" dirty="0"/>
              <a:t> </a:t>
            </a:r>
            <a:r>
              <a:rPr lang="en-US" altLang="zh-CN" sz="2000" i="1" dirty="0"/>
              <a:t>commit.01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/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arrest.01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/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dirty="0"/>
              <a:t> 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sz="2000" dirty="0"/>
              <a:t>Subject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Object</a:t>
            </a:r>
            <a:r>
              <a:rPr lang="zh-CN" altLang="en-US" sz="2000" dirty="0"/>
              <a:t> </a:t>
            </a:r>
            <a:r>
              <a:rPr lang="en-US" altLang="zh-CN" sz="2000" dirty="0"/>
              <a:t>(e.g.</a:t>
            </a:r>
            <a:r>
              <a:rPr lang="zh-CN" altLang="en-US" sz="2000" dirty="0"/>
              <a:t> </a:t>
            </a:r>
            <a:r>
              <a:rPr lang="en-US" altLang="zh-CN" sz="2000" i="1" dirty="0"/>
              <a:t>PER[new]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/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ARG[new]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/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altLang="zh-CN" sz="2000" dirty="0"/>
              <a:t>)</a:t>
            </a:r>
          </a:p>
          <a:p>
            <a:pPr lvl="1"/>
            <a:r>
              <a:rPr lang="en-US" altLang="zh-CN" sz="2000" dirty="0"/>
              <a:t>Sentiment</a:t>
            </a:r>
            <a:r>
              <a:rPr lang="zh-CN" altLang="en-US" sz="2000" dirty="0"/>
              <a:t> </a:t>
            </a:r>
            <a:r>
              <a:rPr lang="en-US" altLang="zh-CN" sz="2000" dirty="0"/>
              <a:t>(e.g.</a:t>
            </a:r>
            <a:r>
              <a:rPr lang="zh-CN" altLang="en-US" sz="2000" dirty="0"/>
              <a:t> </a:t>
            </a:r>
            <a:r>
              <a:rPr lang="en-US" altLang="zh-CN" sz="2000" i="1" dirty="0"/>
              <a:t>NEG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/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NEU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/</a:t>
            </a:r>
            <a:r>
              <a:rPr lang="zh-CN" altLang="en-US" sz="2000" i="1" dirty="0"/>
              <a:t> </a:t>
            </a:r>
            <a:r>
              <a:rPr lang="en-US" altLang="zh-CN" sz="2000" i="1" dirty="0"/>
              <a:t>…</a:t>
            </a:r>
            <a:r>
              <a:rPr lang="zh-CN" altLang="en-US" sz="2000" i="1" dirty="0"/>
              <a:t> </a:t>
            </a:r>
            <a:r>
              <a:rPr lang="en-US" altLang="zh-CN" sz="2000" dirty="0"/>
              <a:t>)</a:t>
            </a:r>
            <a:endParaRPr lang="en-US" altLang="zh-CN" sz="2300" dirty="0"/>
          </a:p>
          <a:p>
            <a:pPr marL="457200" lvl="1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E0200-DB30-8648-9FBE-12D24DB993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E7723-6CC9-8C43-A991-E1BAE6C71E36}"/>
              </a:ext>
            </a:extLst>
          </p:cNvPr>
          <p:cNvSpPr txBox="1"/>
          <p:nvPr/>
        </p:nvSpPr>
        <p:spPr>
          <a:xfrm>
            <a:off x="6867957" y="5918671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[Peng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Roth,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E16BD-DB4F-AF4C-849C-8978B258FF2A}"/>
              </a:ext>
            </a:extLst>
          </p:cNvPr>
          <p:cNvSpPr txBox="1"/>
          <p:nvPr/>
        </p:nvSpPr>
        <p:spPr>
          <a:xfrm>
            <a:off x="4134705" y="1186179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74402-C729-8E4E-AE96-CF8D2A6A334F}"/>
              </a:ext>
            </a:extLst>
          </p:cNvPr>
          <p:cNvSpPr txBox="1"/>
          <p:nvPr/>
        </p:nvSpPr>
        <p:spPr>
          <a:xfrm>
            <a:off x="5952550" y="1186179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D0041-991F-B94B-92D8-62EE8228A702}"/>
              </a:ext>
            </a:extLst>
          </p:cNvPr>
          <p:cNvSpPr txBox="1"/>
          <p:nvPr/>
        </p:nvSpPr>
        <p:spPr>
          <a:xfrm>
            <a:off x="2354861" y="1186179"/>
            <a:ext cx="77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2D0AFA-4F23-AE4C-9A0C-830E1775B648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3130843" y="1386234"/>
            <a:ext cx="10038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6FB579-9360-7F48-BC3F-0FCB10AE87A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4910690" y="1386234"/>
            <a:ext cx="10418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CBA5DC-14BB-184F-9E36-051DEB9DEED8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>
            <a:off x="6728532" y="1386234"/>
            <a:ext cx="1140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4A69687-FF45-FC4A-9402-F8A9C76EABF5}"/>
              </a:ext>
            </a:extLst>
          </p:cNvPr>
          <p:cNvSpPr/>
          <p:nvPr/>
        </p:nvSpPr>
        <p:spPr>
          <a:xfrm>
            <a:off x="7869032" y="924569"/>
            <a:ext cx="1728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Expected Events</a:t>
            </a:r>
          </a:p>
          <a:p>
            <a:pPr algn="ctr"/>
            <a:r>
              <a:rPr lang="en-US" b="1" i="1" dirty="0">
                <a:solidFill>
                  <a:srgbClr val="0070C0"/>
                </a:solidFill>
              </a:rPr>
              <a:t>From </a:t>
            </a:r>
          </a:p>
          <a:p>
            <a:pPr algn="ctr"/>
            <a:r>
              <a:rPr lang="en-US" altLang="zh-CN" b="1" i="1" dirty="0">
                <a:solidFill>
                  <a:srgbClr val="0070C0"/>
                </a:solidFill>
              </a:rPr>
              <a:t>Related</a:t>
            </a:r>
            <a:r>
              <a:rPr lang="zh-CN" altLang="en-US" b="1" i="1" dirty="0">
                <a:solidFill>
                  <a:srgbClr val="0070C0"/>
                </a:solidFill>
              </a:rPr>
              <a:t> </a:t>
            </a:r>
            <a:r>
              <a:rPr lang="en-US" altLang="zh-CN" b="1" i="1" dirty="0">
                <a:solidFill>
                  <a:srgbClr val="0070C0"/>
                </a:solidFill>
              </a:rPr>
              <a:t>Corpus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958AE4-9318-C744-9F4D-E716AD5EEC76}"/>
              </a:ext>
            </a:extLst>
          </p:cNvPr>
          <p:cNvSpPr/>
          <p:nvPr/>
        </p:nvSpPr>
        <p:spPr>
          <a:xfrm>
            <a:off x="1928674" y="2937357"/>
            <a:ext cx="7772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Steven Avery committed murder. He was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arrested, charged and tried ...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D5C1EF-44E2-7D4A-9FDD-2DB89440CE68}"/>
              </a:ext>
            </a:extLst>
          </p:cNvPr>
          <p:cNvSpPr/>
          <p:nvPr/>
        </p:nvSpPr>
        <p:spPr>
          <a:xfrm>
            <a:off x="1369773" y="3368964"/>
            <a:ext cx="4445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PER[new]-commit.01-ARG[new](NEG)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44F055-2F1A-8049-B520-3D295C307249}"/>
              </a:ext>
            </a:extLst>
          </p:cNvPr>
          <p:cNvSpPr/>
          <p:nvPr/>
        </p:nvSpPr>
        <p:spPr>
          <a:xfrm>
            <a:off x="6286691" y="3375500"/>
            <a:ext cx="4051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ARG[new]-arrest.01-PER[old](NEU)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B2414F6-A0D6-3D4A-9842-53E9AAA033E9}"/>
              </a:ext>
            </a:extLst>
          </p:cNvPr>
          <p:cNvSpPr/>
          <p:nvPr/>
        </p:nvSpPr>
        <p:spPr>
          <a:xfrm>
            <a:off x="1438015" y="4062014"/>
            <a:ext cx="4226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ARG[new]-charge.05-PER[old](NEU) </a:t>
            </a:r>
            <a:endParaRPr lang="en-US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7043D8-64D0-1D49-B3CE-9EF3D4BC5352}"/>
              </a:ext>
            </a:extLst>
          </p:cNvPr>
          <p:cNvSpPr/>
          <p:nvPr/>
        </p:nvSpPr>
        <p:spPr>
          <a:xfrm>
            <a:off x="6318456" y="4023923"/>
            <a:ext cx="3750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ARG[new]-try.01-PER[old](NEG)</a:t>
            </a:r>
            <a:endParaRPr lang="en-US" sz="2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998F865-F4AE-5944-B360-1390CC57086F}"/>
              </a:ext>
            </a:extLst>
          </p:cNvPr>
          <p:cNvCxnSpPr>
            <a:cxnSpLocks/>
          </p:cNvCxnSpPr>
          <p:nvPr/>
        </p:nvCxnSpPr>
        <p:spPr>
          <a:xfrm>
            <a:off x="5664044" y="3573530"/>
            <a:ext cx="6390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037B8454-1F30-3A46-9665-25FCFA8AD039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H="1">
            <a:off x="1438015" y="3575555"/>
            <a:ext cx="8899785" cy="686514"/>
          </a:xfrm>
          <a:prstGeom prst="bentConnector5">
            <a:avLst>
              <a:gd name="adj1" fmla="val -2569"/>
              <a:gd name="adj2" fmla="val 50000"/>
              <a:gd name="adj3" fmla="val 1025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C7287F-9B4E-5444-B207-F9A7EDA541A3}"/>
              </a:ext>
            </a:extLst>
          </p:cNvPr>
          <p:cNvCxnSpPr>
            <a:cxnSpLocks/>
          </p:cNvCxnSpPr>
          <p:nvPr/>
        </p:nvCxnSpPr>
        <p:spPr>
          <a:xfrm>
            <a:off x="5557435" y="4255064"/>
            <a:ext cx="72925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073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DCC1-6F31-2E4E-9530-7B6BF324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i="1" dirty="0"/>
              <a:t>-</a:t>
            </a:r>
            <a:r>
              <a:rPr lang="zh-CN" altLang="en-US" i="1" dirty="0"/>
              <a:t> </a:t>
            </a:r>
            <a:r>
              <a:rPr lang="en-US" altLang="zh-CN" i="1" dirty="0" err="1"/>
              <a:t>KnowSemLM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DD09-3A8A-F443-A8D7-0A24FA6C2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zh-CN" dirty="0"/>
          </a:p>
          <a:p>
            <a:endParaRPr lang="en-US" altLang="zh-CN" sz="2400" dirty="0"/>
          </a:p>
          <a:p>
            <a:r>
              <a:rPr lang="en-US" altLang="zh-CN" sz="2400" dirty="0"/>
              <a:t>Main</a:t>
            </a:r>
            <a:r>
              <a:rPr lang="zh-CN" altLang="en-US" sz="2400" dirty="0"/>
              <a:t> </a:t>
            </a:r>
            <a:r>
              <a:rPr lang="en-US" altLang="zh-CN" sz="2400" dirty="0"/>
              <a:t>Contribution:</a:t>
            </a:r>
            <a:r>
              <a:rPr lang="zh-CN" altLang="en-US" sz="2400" dirty="0"/>
              <a:t> </a:t>
            </a:r>
            <a:r>
              <a:rPr lang="en-US" altLang="zh-CN" sz="2400" dirty="0"/>
              <a:t>(Explicit)</a:t>
            </a:r>
            <a:r>
              <a:rPr lang="zh-CN" altLang="en-US" sz="2400" dirty="0"/>
              <a:t> </a:t>
            </a:r>
            <a:r>
              <a:rPr lang="en-US" altLang="zh-CN" sz="2400" dirty="0"/>
              <a:t>Knowledge</a:t>
            </a:r>
            <a:r>
              <a:rPr lang="zh-CN" altLang="en-US" sz="2400" dirty="0"/>
              <a:t> </a:t>
            </a:r>
            <a:r>
              <a:rPr lang="en-US" altLang="zh-CN" sz="2400" dirty="0"/>
              <a:t>Infusion</a:t>
            </a:r>
          </a:p>
          <a:p>
            <a:pPr lvl="1"/>
            <a:r>
              <a:rPr lang="en-US" altLang="zh-CN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Representation</a:t>
            </a:r>
          </a:p>
          <a:p>
            <a:pPr lvl="1"/>
            <a:r>
              <a:rPr lang="en-US" altLang="zh-CN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Inference</a:t>
            </a:r>
          </a:p>
          <a:p>
            <a:pPr lvl="1"/>
            <a:r>
              <a:rPr lang="en-US" altLang="zh-CN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Acquisition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88B7A-6F72-1A41-A74D-D21CF90E4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7BEEB-1F97-CC40-BB4A-15517D805E23}"/>
              </a:ext>
            </a:extLst>
          </p:cNvPr>
          <p:cNvSpPr txBox="1"/>
          <p:nvPr/>
        </p:nvSpPr>
        <p:spPr>
          <a:xfrm>
            <a:off x="2676299" y="1799642"/>
            <a:ext cx="82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57518-6BE7-F44B-A07A-BE47CBB6AB13}"/>
              </a:ext>
            </a:extLst>
          </p:cNvPr>
          <p:cNvSpPr txBox="1"/>
          <p:nvPr/>
        </p:nvSpPr>
        <p:spPr>
          <a:xfrm>
            <a:off x="3950131" y="1799642"/>
            <a:ext cx="82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6BD56-CC8B-B845-8D0A-3376015CA85B}"/>
              </a:ext>
            </a:extLst>
          </p:cNvPr>
          <p:cNvSpPr txBox="1"/>
          <p:nvPr/>
        </p:nvSpPr>
        <p:spPr>
          <a:xfrm>
            <a:off x="1382591" y="1799642"/>
            <a:ext cx="82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Event</a:t>
            </a:r>
            <a:endParaRPr lang="en-US" sz="2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A35DC-0EA9-E04F-B7A8-AD0A52C41B5D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2208458" y="1999697"/>
            <a:ext cx="4678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561F4-9D30-D34D-A6D6-332AD45D3174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502166" y="1999697"/>
            <a:ext cx="4479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EE94AA-B72A-0242-A886-584CCC7689C2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4775998" y="1582878"/>
            <a:ext cx="1212192" cy="4168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E47AD-9BB1-B74D-A6FA-2D8186E23FE9}"/>
              </a:ext>
            </a:extLst>
          </p:cNvPr>
          <p:cNvSpPr/>
          <p:nvPr/>
        </p:nvSpPr>
        <p:spPr>
          <a:xfrm>
            <a:off x="5988190" y="1075046"/>
            <a:ext cx="2023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Expected Events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From </a:t>
            </a:r>
          </a:p>
          <a:p>
            <a:pPr algn="ctr"/>
            <a:r>
              <a:rPr lang="en-US" altLang="zh-CN" sz="2000" b="1" i="1" dirty="0">
                <a:solidFill>
                  <a:srgbClr val="0070C0"/>
                </a:solidFill>
              </a:rPr>
              <a:t>Related</a:t>
            </a:r>
            <a:r>
              <a:rPr lang="zh-CN" altLang="en-US" sz="2000" b="1" i="1" dirty="0">
                <a:solidFill>
                  <a:srgbClr val="0070C0"/>
                </a:solidFill>
              </a:rPr>
              <a:t> </a:t>
            </a:r>
            <a:r>
              <a:rPr lang="en-US" altLang="zh-CN" sz="2000" b="1" i="1" dirty="0">
                <a:solidFill>
                  <a:srgbClr val="0070C0"/>
                </a:solidFill>
              </a:rPr>
              <a:t>Corpus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0A84B3-B4EC-D04C-8353-82FDCBA336A5}"/>
              </a:ext>
            </a:extLst>
          </p:cNvPr>
          <p:cNvSpPr/>
          <p:nvPr/>
        </p:nvSpPr>
        <p:spPr>
          <a:xfrm>
            <a:off x="5988190" y="2009363"/>
            <a:ext cx="2225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Expected Events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From 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Human Experience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F805E4-3DC9-2048-B7D5-CA3CDD6C08AE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4775998" y="1999697"/>
            <a:ext cx="1212192" cy="517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BDA340-195C-9742-8C24-BD67DCD3C841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8011656" y="1582878"/>
            <a:ext cx="1022809" cy="4572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111F3C-EBCB-A443-A342-4FF705ADC7F5}"/>
              </a:ext>
            </a:extLst>
          </p:cNvPr>
          <p:cNvSpPr txBox="1"/>
          <p:nvPr/>
        </p:nvSpPr>
        <p:spPr>
          <a:xfrm>
            <a:off x="9034465" y="1686200"/>
            <a:ext cx="1351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/>
              <a:t>Better</a:t>
            </a:r>
            <a:br>
              <a:rPr lang="en-US" altLang="zh-CN" sz="2000" dirty="0"/>
            </a:br>
            <a:r>
              <a:rPr lang="en-US" altLang="zh-CN" sz="2000" dirty="0"/>
              <a:t>Predictions</a:t>
            </a:r>
            <a:endParaRPr lang="en-US" sz="2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1948D9-282F-6B4B-9CBF-C71FF25E489B}"/>
              </a:ext>
            </a:extLst>
          </p:cNvPr>
          <p:cNvCxnSpPr>
            <a:cxnSpLocks/>
            <a:stCxn id="12" idx="3"/>
            <a:endCxn id="20" idx="1"/>
          </p:cNvCxnSpPr>
          <p:nvPr/>
        </p:nvCxnSpPr>
        <p:spPr>
          <a:xfrm flipV="1">
            <a:off x="8214164" y="2040143"/>
            <a:ext cx="820301" cy="477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AE2283D-B271-3241-B751-2C1D2B5EC0BE}"/>
              </a:ext>
            </a:extLst>
          </p:cNvPr>
          <p:cNvSpPr/>
          <p:nvPr/>
        </p:nvSpPr>
        <p:spPr>
          <a:xfrm>
            <a:off x="9046131" y="1984842"/>
            <a:ext cx="1351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28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D928-C3D1-F84D-ABCA-F4FDFC79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9DD2-3FEF-1540-9FF9-EB63E2D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11" y="1054267"/>
            <a:ext cx="10972800" cy="4484915"/>
          </a:xfrm>
        </p:spPr>
        <p:txBody>
          <a:bodyPr/>
          <a:lstStyle/>
          <a:p>
            <a:r>
              <a:rPr lang="en-US" altLang="zh-CN" sz="2400" dirty="0"/>
              <a:t>T</a:t>
            </a:r>
            <a:r>
              <a:rPr lang="en-US" sz="2400" dirty="0"/>
              <a:t>he knowledge of one event leads to another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i.e.</a:t>
            </a:r>
          </a:p>
          <a:p>
            <a:pPr lvl="1"/>
            <a:r>
              <a:rPr lang="en-US" altLang="zh-CN" sz="2000" i="1" dirty="0"/>
              <a:t>e.g.</a:t>
            </a:r>
            <a:r>
              <a:rPr lang="zh-CN" altLang="en-US" sz="2000" i="1" dirty="0"/>
              <a:t> </a:t>
            </a:r>
            <a:r>
              <a:rPr lang="en-US" sz="2000" i="1" dirty="0"/>
              <a:t>The police arrested Jack because he killed someone.</a:t>
            </a:r>
            <a:br>
              <a:rPr lang="en-US" altLang="zh-CN" sz="2000" i="1" dirty="0"/>
            </a:br>
            <a:r>
              <a:rPr lang="zh-CN" altLang="en-US" sz="2000" i="1" dirty="0"/>
              <a:t>       </a:t>
            </a:r>
            <a:r>
              <a:rPr lang="en-US" sz="2000" dirty="0"/>
              <a:t>PER[*]- kill.01-*[*](*) </a:t>
            </a:r>
            <a:r>
              <a:rPr lang="en-US" sz="2000" b="1" dirty="0"/>
              <a:t>⇒</a:t>
            </a:r>
            <a:r>
              <a:rPr lang="en-US" sz="2000" dirty="0"/>
              <a:t> *[*]-arrest.01-PER[old](*)</a:t>
            </a:r>
          </a:p>
          <a:p>
            <a:r>
              <a:rPr lang="en-US" altLang="zh-CN" sz="2800" dirty="0"/>
              <a:t>O</a:t>
            </a:r>
            <a:r>
              <a:rPr lang="en-US" sz="2800" dirty="0"/>
              <a:t>ne event may lead to</a:t>
            </a:r>
            <a:r>
              <a:rPr lang="zh-CN" altLang="en-US" sz="2800" dirty="0"/>
              <a:t> </a:t>
            </a:r>
            <a:r>
              <a:rPr lang="en-US" sz="2800" dirty="0"/>
              <a:t>multiple different outcomes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sz="2000" dirty="0"/>
              <a:t>e.g.</a:t>
            </a:r>
            <a:r>
              <a:rPr lang="zh-CN" altLang="en-US" sz="2000" dirty="0"/>
              <a:t> </a:t>
            </a:r>
            <a:r>
              <a:rPr lang="en-US" altLang="zh-CN" sz="2000" dirty="0"/>
              <a:t>Jack</a:t>
            </a:r>
            <a:r>
              <a:rPr lang="zh-CN" altLang="en-US" sz="2000" dirty="0"/>
              <a:t> </a:t>
            </a:r>
            <a:r>
              <a:rPr lang="en-US" altLang="zh-CN" sz="2000" dirty="0"/>
              <a:t>killed</a:t>
            </a:r>
            <a:r>
              <a:rPr lang="zh-CN" altLang="en-US" sz="2000" dirty="0"/>
              <a:t> </a:t>
            </a:r>
            <a:r>
              <a:rPr lang="en-US" altLang="zh-CN" sz="2000" dirty="0"/>
              <a:t>John,</a:t>
            </a:r>
            <a:r>
              <a:rPr lang="zh-CN" altLang="en-US" sz="2000" dirty="0"/>
              <a:t> </a:t>
            </a:r>
            <a:r>
              <a:rPr lang="en-US" altLang="zh-CN" sz="2000" dirty="0"/>
              <a:t>but</a:t>
            </a:r>
            <a:r>
              <a:rPr lang="zh-CN" altLang="en-US" sz="2000" dirty="0"/>
              <a:t> </a:t>
            </a:r>
            <a:r>
              <a:rPr lang="en-US" altLang="zh-CN" sz="2000" dirty="0"/>
              <a:t>he</a:t>
            </a:r>
            <a:r>
              <a:rPr lang="zh-CN" altLang="en-US" sz="2000" dirty="0"/>
              <a:t> </a:t>
            </a:r>
            <a:r>
              <a:rPr lang="en-US" altLang="zh-CN" sz="2000" dirty="0"/>
              <a:t>escaped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police.</a:t>
            </a:r>
            <a:br>
              <a:rPr lang="en-US" altLang="zh-CN" sz="2000" dirty="0"/>
            </a:br>
            <a:r>
              <a:rPr lang="zh-CN" altLang="en-US" sz="2000" dirty="0"/>
              <a:t>       </a:t>
            </a:r>
            <a:r>
              <a:rPr lang="en-US" sz="2000" dirty="0"/>
              <a:t>PER[*]- kill.01-*[*](*) </a:t>
            </a:r>
            <a:r>
              <a:rPr lang="en-US" sz="2000" b="1" dirty="0"/>
              <a:t>⇒</a:t>
            </a:r>
            <a:r>
              <a:rPr lang="en-US" sz="2000" dirty="0"/>
              <a:t> PER[old]-es</a:t>
            </a:r>
            <a:r>
              <a:rPr lang="en-US" altLang="zh-CN" sz="2000" dirty="0"/>
              <a:t>cape</a:t>
            </a:r>
            <a:r>
              <a:rPr lang="en-US" sz="2000" dirty="0"/>
              <a:t>.01-</a:t>
            </a:r>
            <a:r>
              <a:rPr lang="zh-CN" altLang="en-US" sz="2000" dirty="0"/>
              <a:t>*</a:t>
            </a:r>
            <a:r>
              <a:rPr lang="en-US" sz="2000" dirty="0"/>
              <a:t>[</a:t>
            </a:r>
            <a:r>
              <a:rPr lang="zh-CN" altLang="en-US" sz="2000" dirty="0"/>
              <a:t>*</a:t>
            </a:r>
            <a:r>
              <a:rPr lang="en-US" sz="2000" dirty="0"/>
              <a:t>](*)</a:t>
            </a:r>
          </a:p>
          <a:p>
            <a:r>
              <a:rPr lang="en-US" altLang="zh-CN" sz="2800" dirty="0"/>
              <a:t>E</a:t>
            </a:r>
            <a:r>
              <a:rPr lang="en-US" sz="2800" dirty="0"/>
              <a:t>vent </a:t>
            </a:r>
            <a:r>
              <a:rPr lang="en-US" altLang="zh-CN" sz="2800" dirty="0"/>
              <a:t>C</a:t>
            </a:r>
            <a:r>
              <a:rPr lang="en-US" sz="2800" dirty="0"/>
              <a:t>ausality</a:t>
            </a:r>
            <a:r>
              <a:rPr lang="zh-CN" altLang="en-US" sz="2800" dirty="0"/>
              <a:t> </a:t>
            </a:r>
            <a:r>
              <a:rPr lang="en-US" altLang="zh-CN" sz="2800" dirty="0"/>
              <a:t>Knowledge</a:t>
            </a:r>
            <a:r>
              <a:rPr lang="zh-CN" altLang="en-US" sz="2800" dirty="0"/>
              <a:t> </a:t>
            </a:r>
            <a:r>
              <a:rPr lang="en-US" altLang="zh-CN" sz="2800" dirty="0"/>
              <a:t>Base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31538-72B5-5444-B20B-E9F0D08F1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C3156-CD9D-6C45-8834-6D92920B5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463" y="1154580"/>
            <a:ext cx="1096340" cy="328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1B08E-25BB-FD49-AF62-0715E0C3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30" y="2577151"/>
            <a:ext cx="3717743" cy="455403"/>
          </a:xfrm>
          <a:prstGeom prst="rect">
            <a:avLst/>
          </a:prstGeom>
        </p:spPr>
      </p:pic>
      <p:sp>
        <p:nvSpPr>
          <p:cNvPr id="28" name="Can 27">
            <a:extLst>
              <a:ext uri="{FF2B5EF4-FFF2-40B4-BE49-F238E27FC236}">
                <a16:creationId xmlns:a16="http://schemas.microsoft.com/office/drawing/2014/main" id="{BA271DDD-5564-CC45-B731-5155DBEAFE81}"/>
              </a:ext>
            </a:extLst>
          </p:cNvPr>
          <p:cNvSpPr/>
          <p:nvPr/>
        </p:nvSpPr>
        <p:spPr>
          <a:xfrm>
            <a:off x="3573260" y="4200102"/>
            <a:ext cx="4744543" cy="2424693"/>
          </a:xfrm>
          <a:prstGeom prst="can">
            <a:avLst>
              <a:gd name="adj" fmla="val 21618"/>
            </a:avLst>
          </a:prstGeom>
          <a:noFill/>
          <a:ln w="635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2D3332-D468-BA49-8C07-5796D6650C62}"/>
              </a:ext>
            </a:extLst>
          </p:cNvPr>
          <p:cNvSpPr/>
          <p:nvPr/>
        </p:nvSpPr>
        <p:spPr>
          <a:xfrm>
            <a:off x="4254754" y="5625755"/>
            <a:ext cx="265550" cy="26555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225D99-2BC3-BF40-A062-9E8D2B2C1E57}"/>
              </a:ext>
            </a:extLst>
          </p:cNvPr>
          <p:cNvCxnSpPr>
            <a:cxnSpLocks/>
            <a:stCxn id="29" idx="6"/>
            <a:endCxn id="39" idx="3"/>
          </p:cNvCxnSpPr>
          <p:nvPr/>
        </p:nvCxnSpPr>
        <p:spPr>
          <a:xfrm flipV="1">
            <a:off x="4520304" y="5232254"/>
            <a:ext cx="481572" cy="526276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9F10E2-E75F-AB49-8061-704E0F48FA00}"/>
              </a:ext>
            </a:extLst>
          </p:cNvPr>
          <p:cNvCxnSpPr>
            <a:cxnSpLocks/>
            <a:stCxn id="29" idx="6"/>
            <a:endCxn id="40" idx="2"/>
          </p:cNvCxnSpPr>
          <p:nvPr/>
        </p:nvCxnSpPr>
        <p:spPr>
          <a:xfrm>
            <a:off x="4520307" y="5758533"/>
            <a:ext cx="840515" cy="73477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BFEDC63-CCCE-244F-9FD9-03AE64E68216}"/>
              </a:ext>
            </a:extLst>
          </p:cNvPr>
          <p:cNvCxnSpPr>
            <a:cxnSpLocks/>
            <a:stCxn id="29" idx="6"/>
            <a:endCxn id="33" idx="1"/>
          </p:cNvCxnSpPr>
          <p:nvPr/>
        </p:nvCxnSpPr>
        <p:spPr>
          <a:xfrm>
            <a:off x="4520307" y="5758533"/>
            <a:ext cx="378255" cy="573875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9356DBE-8E85-5E45-B8E2-6E5C856CEC31}"/>
              </a:ext>
            </a:extLst>
          </p:cNvPr>
          <p:cNvSpPr/>
          <p:nvPr/>
        </p:nvSpPr>
        <p:spPr>
          <a:xfrm>
            <a:off x="4898560" y="6040018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01D68B-107C-6C4F-83C8-936D6BE51C70}"/>
              </a:ext>
            </a:extLst>
          </p:cNvPr>
          <p:cNvCxnSpPr>
            <a:cxnSpLocks/>
            <a:stCxn id="41" idx="6"/>
            <a:endCxn id="42" idx="3"/>
          </p:cNvCxnSpPr>
          <p:nvPr/>
        </p:nvCxnSpPr>
        <p:spPr>
          <a:xfrm flipV="1">
            <a:off x="6170961" y="5264784"/>
            <a:ext cx="525100" cy="44223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5300EA-4C38-B747-90C6-C2E36B9DB41D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6170961" y="5707019"/>
            <a:ext cx="856898" cy="88425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A4187ED-E747-A240-801E-52A7C51197D0}"/>
              </a:ext>
            </a:extLst>
          </p:cNvPr>
          <p:cNvCxnSpPr>
            <a:cxnSpLocks/>
            <a:stCxn id="41" idx="6"/>
            <a:endCxn id="37" idx="1"/>
          </p:cNvCxnSpPr>
          <p:nvPr/>
        </p:nvCxnSpPr>
        <p:spPr>
          <a:xfrm>
            <a:off x="6170964" y="5707016"/>
            <a:ext cx="537963" cy="568396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C63515A-1E98-AC45-94CD-A8F82D1CC187}"/>
              </a:ext>
            </a:extLst>
          </p:cNvPr>
          <p:cNvSpPr/>
          <p:nvPr/>
        </p:nvSpPr>
        <p:spPr>
          <a:xfrm>
            <a:off x="6708927" y="5983027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C45E26-4455-384C-81FD-F2EDAEBBC71C}"/>
              </a:ext>
            </a:extLst>
          </p:cNvPr>
          <p:cNvSpPr/>
          <p:nvPr/>
        </p:nvSpPr>
        <p:spPr>
          <a:xfrm>
            <a:off x="7571128" y="5314944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2F30AEF-CC7E-3643-B1B1-0BE966652F42}"/>
              </a:ext>
            </a:extLst>
          </p:cNvPr>
          <p:cNvSpPr/>
          <p:nvPr/>
        </p:nvSpPr>
        <p:spPr>
          <a:xfrm>
            <a:off x="4962987" y="5005593"/>
            <a:ext cx="265550" cy="265550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23822E-43A1-604F-8457-A0D1FACB6CD9}"/>
              </a:ext>
            </a:extLst>
          </p:cNvPr>
          <p:cNvSpPr/>
          <p:nvPr/>
        </p:nvSpPr>
        <p:spPr>
          <a:xfrm>
            <a:off x="5360819" y="5699232"/>
            <a:ext cx="265550" cy="265550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F4CBB8-87F2-B542-83CB-238F946D5575}"/>
              </a:ext>
            </a:extLst>
          </p:cNvPr>
          <p:cNvSpPr/>
          <p:nvPr/>
        </p:nvSpPr>
        <p:spPr>
          <a:xfrm>
            <a:off x="5905411" y="5574241"/>
            <a:ext cx="265550" cy="26555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62B5D17-AD41-D84F-9041-243ACE3E92EE}"/>
              </a:ext>
            </a:extLst>
          </p:cNvPr>
          <p:cNvSpPr/>
          <p:nvPr/>
        </p:nvSpPr>
        <p:spPr>
          <a:xfrm>
            <a:off x="6657172" y="5038123"/>
            <a:ext cx="265550" cy="265550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5C4176C-FD0D-764B-99FF-B13F34D11F28}"/>
              </a:ext>
            </a:extLst>
          </p:cNvPr>
          <p:cNvSpPr/>
          <p:nvPr/>
        </p:nvSpPr>
        <p:spPr>
          <a:xfrm>
            <a:off x="7027859" y="5662666"/>
            <a:ext cx="265550" cy="265550"/>
          </a:xfrm>
          <a:prstGeom prst="ellipse">
            <a:avLst/>
          </a:prstGeom>
          <a:solidFill>
            <a:srgbClr val="A5A5A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A050CBE-D01C-8548-81DB-B7EC53F6C1B2}"/>
              </a:ext>
            </a:extLst>
          </p:cNvPr>
          <p:cNvSpPr/>
          <p:nvPr/>
        </p:nvSpPr>
        <p:spPr>
          <a:xfrm>
            <a:off x="3937004" y="5567111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zh-CN" sz="2800" b="1" i="1" baseline="-25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b="1" i="1" baseline="-60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A59124-A389-074D-AFCA-7592E0DF5B16}"/>
              </a:ext>
            </a:extLst>
          </p:cNvPr>
          <p:cNvSpPr/>
          <p:nvPr/>
        </p:nvSpPr>
        <p:spPr>
          <a:xfrm>
            <a:off x="5673736" y="5594630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zh-CN" sz="2800" b="1" i="1" baseline="-25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2800" b="1" i="1" baseline="-60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2D95B0-6999-9D49-BF5D-9A936F39F1D2}"/>
              </a:ext>
            </a:extLst>
          </p:cNvPr>
          <p:cNvSpPr/>
          <p:nvPr/>
        </p:nvSpPr>
        <p:spPr>
          <a:xfrm>
            <a:off x="5360819" y="4186906"/>
            <a:ext cx="1458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KB</a:t>
            </a:r>
            <a:r>
              <a:rPr lang="en-US" altLang="zh-CN" sz="2800" b="1" baseline="-25000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EC</a:t>
            </a:r>
            <a:endParaRPr lang="en-US" altLang="zh-CN" sz="2800" b="1" dirty="0">
              <a:solidFill>
                <a:srgbClr val="ED7D31">
                  <a:lumMod val="7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31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B90-1800-8148-8FA1-FBA4D382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2A3C0-ADD3-8243-9BFD-D74F86599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6670"/>
            <a:ext cx="10972800" cy="4484915"/>
          </a:xfrm>
        </p:spPr>
        <p:txBody>
          <a:bodyPr/>
          <a:lstStyle/>
          <a:p>
            <a:r>
              <a:rPr lang="en-US" altLang="zh-CN" sz="2400" dirty="0"/>
              <a:t>Overall</a:t>
            </a:r>
            <a:r>
              <a:rPr lang="zh-CN" altLang="en-US" sz="2400" dirty="0"/>
              <a:t> </a:t>
            </a:r>
            <a:r>
              <a:rPr lang="en-US" altLang="zh-CN" sz="2400" i="1" dirty="0" err="1"/>
              <a:t>KnowSemLM</a:t>
            </a:r>
            <a:r>
              <a:rPr lang="zh-CN" altLang="en-US" sz="2400" dirty="0"/>
              <a:t> </a:t>
            </a:r>
            <a:r>
              <a:rPr lang="en-US" altLang="zh-CN" sz="2400" dirty="0"/>
              <a:t>computational</a:t>
            </a:r>
            <a:r>
              <a:rPr lang="zh-CN" altLang="en-US" sz="2400" dirty="0"/>
              <a:t> </a:t>
            </a:r>
            <a:r>
              <a:rPr lang="en-US" altLang="zh-CN" sz="2400" dirty="0"/>
              <a:t>framework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1BBDE-8E2F-A74C-ACB6-068C24892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7</a:t>
            </a:fld>
            <a:endParaRPr kumimoji="1" lang="zh-CN" alt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2C7EF07-1C40-8B40-AE9F-E36897F62555}"/>
              </a:ext>
            </a:extLst>
          </p:cNvPr>
          <p:cNvGrpSpPr/>
          <p:nvPr/>
        </p:nvGrpSpPr>
        <p:grpSpPr>
          <a:xfrm>
            <a:off x="2096036" y="2295568"/>
            <a:ext cx="270442" cy="775998"/>
            <a:chOff x="1402119" y="1206987"/>
            <a:chExt cx="270442" cy="775998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35D170C9-74B1-4D41-B955-80C55D2DEF93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08686BD-B101-6743-8CFF-6B5CC3861F2B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443CC16-46D8-D948-AB7B-A31D30EBFAF2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BC9B2D6-8633-7F48-A52D-5DB3A78D3F81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6A96ED2-FD9F-534F-8BFC-F9B48E89FEA7}"/>
              </a:ext>
            </a:extLst>
          </p:cNvPr>
          <p:cNvGrpSpPr/>
          <p:nvPr/>
        </p:nvGrpSpPr>
        <p:grpSpPr>
          <a:xfrm>
            <a:off x="2959576" y="2290155"/>
            <a:ext cx="270442" cy="775998"/>
            <a:chOff x="1402119" y="1206987"/>
            <a:chExt cx="270442" cy="775998"/>
          </a:xfrm>
        </p:grpSpPr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6B2CCBCC-4EBA-404A-BD99-67EC6C101C3E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70C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201FD2DA-B7B7-A342-B845-B8C493DB11F2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2848C03-F7F7-D147-978E-5393BE106604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44BFF2CB-009C-1645-A40C-1A144E670D22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491D5281-3BC5-E546-9AB4-663FF6B196C0}"/>
              </a:ext>
            </a:extLst>
          </p:cNvPr>
          <p:cNvCxnSpPr>
            <a:stCxn id="186" idx="3"/>
            <a:endCxn id="191" idx="1"/>
          </p:cNvCxnSpPr>
          <p:nvPr/>
        </p:nvCxnSpPr>
        <p:spPr>
          <a:xfrm flipV="1">
            <a:off x="2366478" y="2678157"/>
            <a:ext cx="593098" cy="541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E5527B3A-1227-E94F-A9E7-A28059889043}"/>
              </a:ext>
            </a:extLst>
          </p:cNvPr>
          <p:cNvCxnSpPr>
            <a:endCxn id="186" idx="1"/>
          </p:cNvCxnSpPr>
          <p:nvPr/>
        </p:nvCxnSpPr>
        <p:spPr>
          <a:xfrm>
            <a:off x="1465392" y="2683567"/>
            <a:ext cx="63064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197" name="Rectangle 196">
            <a:extLst>
              <a:ext uri="{FF2B5EF4-FFF2-40B4-BE49-F238E27FC236}">
                <a16:creationId xmlns:a16="http://schemas.microsoft.com/office/drawing/2014/main" id="{613F90CF-BF1C-A04C-90B1-F01CB99D960C}"/>
              </a:ext>
            </a:extLst>
          </p:cNvPr>
          <p:cNvSpPr/>
          <p:nvPr/>
        </p:nvSpPr>
        <p:spPr>
          <a:xfrm>
            <a:off x="870360" y="231737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rgbClr val="000000"/>
                </a:solidFill>
                <a:latin typeface="Tempus Sans ITC"/>
                <a:cs typeface="Arial"/>
              </a:rPr>
              <a:t>…</a:t>
            </a:r>
            <a:endParaRPr lang="en-US" sz="3200" dirty="0">
              <a:solidFill>
                <a:srgbClr val="000000"/>
              </a:solidFill>
              <a:latin typeface="Tempus Sans ITC"/>
              <a:cs typeface="Arial"/>
            </a:endParaRP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00D911A-1E04-3B41-AB6D-0ED2D82CF25D}"/>
              </a:ext>
            </a:extLst>
          </p:cNvPr>
          <p:cNvCxnSpPr>
            <a:cxnSpLocks/>
            <a:stCxn id="191" idx="3"/>
          </p:cNvCxnSpPr>
          <p:nvPr/>
        </p:nvCxnSpPr>
        <p:spPr>
          <a:xfrm>
            <a:off x="3230021" y="2678154"/>
            <a:ext cx="1934827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578DF60-3825-3548-8A36-58DFB357CE37}"/>
              </a:ext>
            </a:extLst>
          </p:cNvPr>
          <p:cNvGrpSpPr/>
          <p:nvPr/>
        </p:nvGrpSpPr>
        <p:grpSpPr>
          <a:xfrm>
            <a:off x="1846706" y="1738170"/>
            <a:ext cx="652775" cy="551928"/>
            <a:chOff x="718018" y="649646"/>
            <a:chExt cx="652775" cy="551928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15352BB-F788-C349-94BA-3F188FF7B954}"/>
                </a:ext>
              </a:extLst>
            </p:cNvPr>
            <p:cNvSpPr/>
            <p:nvPr/>
          </p:nvSpPr>
          <p:spPr>
            <a:xfrm>
              <a:off x="718018" y="678354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t-2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D9A939A5-DC7A-5E4A-9C8A-981A09D23B0C}"/>
                </a:ext>
              </a:extLst>
            </p:cNvPr>
            <p:cNvSpPr/>
            <p:nvPr/>
          </p:nvSpPr>
          <p:spPr>
            <a:xfrm>
              <a:off x="878350" y="64964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E3B4681-2CEE-834B-8DC0-B1A57A049279}"/>
              </a:ext>
            </a:extLst>
          </p:cNvPr>
          <p:cNvGrpSpPr/>
          <p:nvPr/>
        </p:nvGrpSpPr>
        <p:grpSpPr>
          <a:xfrm>
            <a:off x="2782638" y="1743724"/>
            <a:ext cx="652775" cy="551928"/>
            <a:chOff x="718018" y="649646"/>
            <a:chExt cx="652775" cy="551928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EBF471EA-F3C0-C04C-8E09-2ADB47EAD5EA}"/>
                </a:ext>
              </a:extLst>
            </p:cNvPr>
            <p:cNvSpPr/>
            <p:nvPr/>
          </p:nvSpPr>
          <p:spPr>
            <a:xfrm>
              <a:off x="718018" y="678354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t-1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252F0D5-3548-EA47-A542-CAEAF33DE5FC}"/>
                </a:ext>
              </a:extLst>
            </p:cNvPr>
            <p:cNvSpPr/>
            <p:nvPr/>
          </p:nvSpPr>
          <p:spPr>
            <a:xfrm>
              <a:off x="878350" y="64964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3F5ACF4-F8CF-1740-BB9A-387DAF6BBC0D}"/>
              </a:ext>
            </a:extLst>
          </p:cNvPr>
          <p:cNvGrpSpPr/>
          <p:nvPr/>
        </p:nvGrpSpPr>
        <p:grpSpPr>
          <a:xfrm>
            <a:off x="5793055" y="1406081"/>
            <a:ext cx="1419294" cy="2441902"/>
            <a:chOff x="8029277" y="3636652"/>
            <a:chExt cx="1808406" cy="2842978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CCBF9A8-4AA0-1C40-972F-F88D02672062}"/>
                </a:ext>
              </a:extLst>
            </p:cNvPr>
            <p:cNvSpPr/>
            <p:nvPr/>
          </p:nvSpPr>
          <p:spPr>
            <a:xfrm>
              <a:off x="8029277" y="5680898"/>
              <a:ext cx="607025" cy="680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kern="0" dirty="0">
                  <a:solidFill>
                    <a:srgbClr val="000000"/>
                  </a:solidFill>
                  <a:ea typeface="DengXian" panose="02010600030101010101" pitchFamily="2" charset="-122"/>
                </a:rPr>
                <a:t>…</a:t>
              </a:r>
              <a:endParaRPr lang="en-US" sz="32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1C4ED21A-59A6-AA49-A625-98F12DF3F988}"/>
                </a:ext>
              </a:extLst>
            </p:cNvPr>
            <p:cNvCxnSpPr/>
            <p:nvPr/>
          </p:nvCxnSpPr>
          <p:spPr>
            <a:xfrm>
              <a:off x="8710170" y="3636652"/>
              <a:ext cx="0" cy="2842978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8FC8B95-52CD-A74C-AF9C-F97F6DB875F0}"/>
                </a:ext>
              </a:extLst>
            </p:cNvPr>
            <p:cNvSpPr/>
            <p:nvPr/>
          </p:nvSpPr>
          <p:spPr>
            <a:xfrm>
              <a:off x="8741702" y="3950260"/>
              <a:ext cx="654547" cy="34654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0D8EDBD1-B97C-7F4B-B025-9CF81A2D7E8E}"/>
                </a:ext>
              </a:extLst>
            </p:cNvPr>
            <p:cNvSpPr/>
            <p:nvPr/>
          </p:nvSpPr>
          <p:spPr>
            <a:xfrm>
              <a:off x="8739065" y="4948795"/>
              <a:ext cx="1098618" cy="35255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6A0016C-4BF2-EF41-AB3C-83A2CB5B6C75}"/>
                </a:ext>
              </a:extLst>
            </p:cNvPr>
            <p:cNvSpPr/>
            <p:nvPr/>
          </p:nvSpPr>
          <p:spPr>
            <a:xfrm>
              <a:off x="8733938" y="5880686"/>
              <a:ext cx="418867" cy="35857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423E286-16F9-E848-B1DB-B1A2D8ADC910}"/>
              </a:ext>
            </a:extLst>
          </p:cNvPr>
          <p:cNvGrpSpPr/>
          <p:nvPr/>
        </p:nvGrpSpPr>
        <p:grpSpPr>
          <a:xfrm>
            <a:off x="5907170" y="1498073"/>
            <a:ext cx="212251" cy="666523"/>
            <a:chOff x="1402119" y="1206987"/>
            <a:chExt cx="270442" cy="775998"/>
          </a:xfrm>
        </p:grpSpPr>
        <p:sp>
          <p:nvSpPr>
            <p:cNvPr id="212" name="Rounded Rectangle 211">
              <a:extLst>
                <a:ext uri="{FF2B5EF4-FFF2-40B4-BE49-F238E27FC236}">
                  <a16:creationId xmlns:a16="http://schemas.microsoft.com/office/drawing/2014/main" id="{04810498-644D-494C-9DB0-F61D947151C9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17F425F-3428-074F-89A0-8F9D97573C52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5673127-A7F1-ED43-976D-73278A029C02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A28C5B2-8BC1-1647-85B8-4AA224825D50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6571C78-19CD-9A4F-A722-1163AB1EEAA0}"/>
              </a:ext>
            </a:extLst>
          </p:cNvPr>
          <p:cNvGrpSpPr/>
          <p:nvPr/>
        </p:nvGrpSpPr>
        <p:grpSpPr>
          <a:xfrm>
            <a:off x="5904881" y="2530853"/>
            <a:ext cx="212251" cy="666523"/>
            <a:chOff x="1402119" y="1206987"/>
            <a:chExt cx="270442" cy="775998"/>
          </a:xfrm>
        </p:grpSpPr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5063449-5400-F943-833F-DDA0A8ACA64A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74CA296-6E85-FB46-971F-ED9EE2B06B63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5E3D2BD0-1935-FE4B-BBC9-2063B1460187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690756C-5100-BB4F-91BF-92564A912F1A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760FC0C-5F51-7A42-807D-0EB167CE3B30}"/>
              </a:ext>
            </a:extLst>
          </p:cNvPr>
          <p:cNvGrpSpPr/>
          <p:nvPr/>
        </p:nvGrpSpPr>
        <p:grpSpPr>
          <a:xfrm>
            <a:off x="5227526" y="2307034"/>
            <a:ext cx="620650" cy="548813"/>
            <a:chOff x="7750755" y="3117198"/>
            <a:chExt cx="790806" cy="63895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710506F-5C03-C74D-A3C0-A81C76B06DBB}"/>
                </a:ext>
              </a:extLst>
            </p:cNvPr>
            <p:cNvSpPr/>
            <p:nvPr/>
          </p:nvSpPr>
          <p:spPr>
            <a:xfrm>
              <a:off x="7750755" y="3146995"/>
              <a:ext cx="596813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27DE480-928C-114C-9D1E-7510AAAC8D57}"/>
                </a:ext>
              </a:extLst>
            </p:cNvPr>
            <p:cNvSpPr/>
            <p:nvPr/>
          </p:nvSpPr>
          <p:spPr>
            <a:xfrm>
              <a:off x="7914111" y="3117198"/>
              <a:ext cx="627450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4" name="Can 223">
            <a:extLst>
              <a:ext uri="{FF2B5EF4-FFF2-40B4-BE49-F238E27FC236}">
                <a16:creationId xmlns:a16="http://schemas.microsoft.com/office/drawing/2014/main" id="{F3D95548-7761-7B4C-94C0-4E6609410CF0}"/>
              </a:ext>
            </a:extLst>
          </p:cNvPr>
          <p:cNvSpPr/>
          <p:nvPr/>
        </p:nvSpPr>
        <p:spPr>
          <a:xfrm>
            <a:off x="2371133" y="4595865"/>
            <a:ext cx="3378822" cy="1740744"/>
          </a:xfrm>
          <a:prstGeom prst="can">
            <a:avLst>
              <a:gd name="adj" fmla="val 26995"/>
            </a:avLst>
          </a:prstGeom>
          <a:noFill/>
          <a:ln w="635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192C98AE-1661-0942-BE58-4D301BE709F8}"/>
              </a:ext>
            </a:extLst>
          </p:cNvPr>
          <p:cNvSpPr/>
          <p:nvPr/>
        </p:nvSpPr>
        <p:spPr>
          <a:xfrm>
            <a:off x="2926799" y="5467260"/>
            <a:ext cx="265550" cy="26555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AC99609C-AE0C-C642-94F3-A5A83C098783}"/>
              </a:ext>
            </a:extLst>
          </p:cNvPr>
          <p:cNvCxnSpPr>
            <a:cxnSpLocks/>
            <a:stCxn id="225" idx="6"/>
            <a:endCxn id="231" idx="3"/>
          </p:cNvCxnSpPr>
          <p:nvPr/>
        </p:nvCxnSpPr>
        <p:spPr>
          <a:xfrm flipV="1">
            <a:off x="3192349" y="5374705"/>
            <a:ext cx="481572" cy="225333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D608B01D-C9DA-6C47-8B65-4FA5534E736B}"/>
              </a:ext>
            </a:extLst>
          </p:cNvPr>
          <p:cNvCxnSpPr>
            <a:cxnSpLocks/>
            <a:stCxn id="225" idx="6"/>
            <a:endCxn id="232" idx="2"/>
          </p:cNvCxnSpPr>
          <p:nvPr/>
        </p:nvCxnSpPr>
        <p:spPr>
          <a:xfrm>
            <a:off x="3192352" y="5600035"/>
            <a:ext cx="840515" cy="6190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469D600-D2F7-AE4C-8684-6A58A10E9FF6}"/>
              </a:ext>
            </a:extLst>
          </p:cNvPr>
          <p:cNvCxnSpPr>
            <a:cxnSpLocks/>
            <a:stCxn id="225" idx="6"/>
            <a:endCxn id="229" idx="1"/>
          </p:cNvCxnSpPr>
          <p:nvPr/>
        </p:nvCxnSpPr>
        <p:spPr>
          <a:xfrm>
            <a:off x="3192352" y="5600035"/>
            <a:ext cx="713921" cy="48127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1A867904-CDEE-D748-AEF5-6207A3E5382C}"/>
              </a:ext>
            </a:extLst>
          </p:cNvPr>
          <p:cNvSpPr/>
          <p:nvPr/>
        </p:nvSpPr>
        <p:spPr>
          <a:xfrm>
            <a:off x="3906273" y="5788928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6B2D430-11DD-ED4B-B418-289B6A57500F}"/>
              </a:ext>
            </a:extLst>
          </p:cNvPr>
          <p:cNvSpPr/>
          <p:nvPr/>
        </p:nvSpPr>
        <p:spPr>
          <a:xfrm>
            <a:off x="4625703" y="5254316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9D388F20-5C5E-1347-BAA4-15177BA09640}"/>
              </a:ext>
            </a:extLst>
          </p:cNvPr>
          <p:cNvSpPr/>
          <p:nvPr/>
        </p:nvSpPr>
        <p:spPr>
          <a:xfrm>
            <a:off x="3635032" y="5148041"/>
            <a:ext cx="265550" cy="265550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3CD804D2-7876-E149-AF94-917ADBDA33B7}"/>
              </a:ext>
            </a:extLst>
          </p:cNvPr>
          <p:cNvSpPr/>
          <p:nvPr/>
        </p:nvSpPr>
        <p:spPr>
          <a:xfrm>
            <a:off x="4032864" y="5529162"/>
            <a:ext cx="265550" cy="265550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B87456C-37E8-2344-B7E3-ADF2FA2A09EC}"/>
              </a:ext>
            </a:extLst>
          </p:cNvPr>
          <p:cNvSpPr/>
          <p:nvPr/>
        </p:nvSpPr>
        <p:spPr>
          <a:xfrm>
            <a:off x="2609049" y="5408616"/>
            <a:ext cx="583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zh-CN" sz="2800" b="1" i="1" baseline="-25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b="1" i="1" baseline="-60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71B6505F-ABBD-B844-AC4F-234AC2C97552}"/>
              </a:ext>
            </a:extLst>
          </p:cNvPr>
          <p:cNvSpPr/>
          <p:nvPr/>
        </p:nvSpPr>
        <p:spPr>
          <a:xfrm>
            <a:off x="3586686" y="4519808"/>
            <a:ext cx="1039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KB</a:t>
            </a:r>
            <a:r>
              <a:rPr lang="en-US" altLang="zh-CN" sz="2800" b="1" baseline="-25000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EC</a:t>
            </a:r>
            <a:endParaRPr lang="en-US" altLang="zh-CN" sz="2800" b="1" dirty="0">
              <a:solidFill>
                <a:srgbClr val="ED7D31">
                  <a:lumMod val="7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768C657A-D4E9-2747-A52C-0B801032367C}"/>
              </a:ext>
            </a:extLst>
          </p:cNvPr>
          <p:cNvCxnSpPr>
            <a:cxnSpLocks/>
            <a:stCxn id="224" idx="4"/>
          </p:cNvCxnSpPr>
          <p:nvPr/>
        </p:nvCxnSpPr>
        <p:spPr>
          <a:xfrm>
            <a:off x="5749955" y="5466237"/>
            <a:ext cx="1025378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45B4AA0-DB6B-0341-A276-D15109456528}"/>
              </a:ext>
            </a:extLst>
          </p:cNvPr>
          <p:cNvGrpSpPr/>
          <p:nvPr/>
        </p:nvGrpSpPr>
        <p:grpSpPr>
          <a:xfrm>
            <a:off x="7302653" y="4150552"/>
            <a:ext cx="1419294" cy="2441902"/>
            <a:chOff x="8029277" y="3636652"/>
            <a:chExt cx="1808406" cy="2842978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21BB96AC-15E2-D34E-83B5-B76A78928FC5}"/>
                </a:ext>
              </a:extLst>
            </p:cNvPr>
            <p:cNvSpPr/>
            <p:nvPr/>
          </p:nvSpPr>
          <p:spPr>
            <a:xfrm>
              <a:off x="8029277" y="5680898"/>
              <a:ext cx="607025" cy="680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kern="0" dirty="0">
                  <a:solidFill>
                    <a:srgbClr val="000000"/>
                  </a:solidFill>
                  <a:ea typeface="DengXian" panose="02010600030101010101" pitchFamily="2" charset="-122"/>
                </a:rPr>
                <a:t>…</a:t>
              </a:r>
              <a:endParaRPr lang="en-US" sz="32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6E9F5A5-5F8F-8448-BFDD-ADC7300AC960}"/>
                </a:ext>
              </a:extLst>
            </p:cNvPr>
            <p:cNvCxnSpPr/>
            <p:nvPr/>
          </p:nvCxnSpPr>
          <p:spPr>
            <a:xfrm>
              <a:off x="8710170" y="3636652"/>
              <a:ext cx="0" cy="2842978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B9865209-9C5E-0E44-9269-842767DBD90B}"/>
                </a:ext>
              </a:extLst>
            </p:cNvPr>
            <p:cNvSpPr/>
            <p:nvPr/>
          </p:nvSpPr>
          <p:spPr>
            <a:xfrm>
              <a:off x="8741702" y="3950260"/>
              <a:ext cx="654547" cy="34654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B5FBEA6B-5160-F044-8AE3-7BCB56CCC6BA}"/>
                </a:ext>
              </a:extLst>
            </p:cNvPr>
            <p:cNvSpPr/>
            <p:nvPr/>
          </p:nvSpPr>
          <p:spPr>
            <a:xfrm>
              <a:off x="8739065" y="4948795"/>
              <a:ext cx="1098618" cy="35255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F9AFDBB-DE03-4844-9E24-EA025C9B0AEA}"/>
                </a:ext>
              </a:extLst>
            </p:cNvPr>
            <p:cNvSpPr/>
            <p:nvPr/>
          </p:nvSpPr>
          <p:spPr>
            <a:xfrm>
              <a:off x="8733938" y="5880686"/>
              <a:ext cx="418867" cy="35857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B24BEA3-BCF6-A446-9413-53F7664E8D3B}"/>
              </a:ext>
            </a:extLst>
          </p:cNvPr>
          <p:cNvGrpSpPr/>
          <p:nvPr/>
        </p:nvGrpSpPr>
        <p:grpSpPr>
          <a:xfrm>
            <a:off x="7416768" y="4242544"/>
            <a:ext cx="212251" cy="666523"/>
            <a:chOff x="1402119" y="1206987"/>
            <a:chExt cx="270442" cy="775998"/>
          </a:xfrm>
        </p:grpSpPr>
        <p:sp>
          <p:nvSpPr>
            <p:cNvPr id="248" name="Rounded Rectangle 247">
              <a:extLst>
                <a:ext uri="{FF2B5EF4-FFF2-40B4-BE49-F238E27FC236}">
                  <a16:creationId xmlns:a16="http://schemas.microsoft.com/office/drawing/2014/main" id="{14A073AD-7324-E049-81D6-E6A6C17702A6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AB74755B-D7B3-DF4D-A0F1-06CA9B6871E2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D0729A1-8975-134D-8E25-E54A3B4BBFF9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628F1996-96EA-254A-8036-38E80EFCD181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F73811E-CDD4-EF41-8EFE-38359118FCA4}"/>
              </a:ext>
            </a:extLst>
          </p:cNvPr>
          <p:cNvGrpSpPr/>
          <p:nvPr/>
        </p:nvGrpSpPr>
        <p:grpSpPr>
          <a:xfrm>
            <a:off x="7414479" y="5275324"/>
            <a:ext cx="212251" cy="666523"/>
            <a:chOff x="1402119" y="1206987"/>
            <a:chExt cx="270442" cy="775998"/>
          </a:xfrm>
        </p:grpSpPr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0087D8CD-104A-AF49-AE87-B4DB9E167B73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2F1F1F98-C25C-EA44-AACE-F4DB695DA728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7FE90739-A538-2F4A-BA85-31F17E07CA43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D6360A53-6092-6747-ADDC-7D839C5A0489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21841A5-C853-2347-B093-D54281468D2F}"/>
              </a:ext>
            </a:extLst>
          </p:cNvPr>
          <p:cNvGrpSpPr/>
          <p:nvPr/>
        </p:nvGrpSpPr>
        <p:grpSpPr>
          <a:xfrm>
            <a:off x="6775331" y="4274628"/>
            <a:ext cx="628698" cy="548813"/>
            <a:chOff x="7750755" y="3117198"/>
            <a:chExt cx="801061" cy="638954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347A621-7FB5-E044-9DE6-3E08C5490AC4}"/>
                </a:ext>
              </a:extLst>
            </p:cNvPr>
            <p:cNvSpPr/>
            <p:nvPr/>
          </p:nvSpPr>
          <p:spPr>
            <a:xfrm>
              <a:off x="7750755" y="3146995"/>
              <a:ext cx="801061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74D60F-9A18-5048-8AE7-DF91914005B9}"/>
                </a:ext>
              </a:extLst>
            </p:cNvPr>
            <p:cNvSpPr/>
            <p:nvPr/>
          </p:nvSpPr>
          <p:spPr>
            <a:xfrm>
              <a:off x="7914111" y="3117198"/>
              <a:ext cx="627451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1D285E4-F563-5142-8E7F-EFECBA09620E}"/>
              </a:ext>
            </a:extLst>
          </p:cNvPr>
          <p:cNvGrpSpPr/>
          <p:nvPr/>
        </p:nvGrpSpPr>
        <p:grpSpPr>
          <a:xfrm>
            <a:off x="6802432" y="5328084"/>
            <a:ext cx="628698" cy="548813"/>
            <a:chOff x="7750755" y="3117198"/>
            <a:chExt cx="801061" cy="638954"/>
          </a:xfrm>
        </p:grpSpPr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E82095A3-B098-D243-B01C-C03C4FE35D82}"/>
                </a:ext>
              </a:extLst>
            </p:cNvPr>
            <p:cNvSpPr/>
            <p:nvPr/>
          </p:nvSpPr>
          <p:spPr>
            <a:xfrm>
              <a:off x="7750755" y="3146995"/>
              <a:ext cx="801061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74CBA0D-BCF9-074E-8E0E-4766A551A11C}"/>
                </a:ext>
              </a:extLst>
            </p:cNvPr>
            <p:cNvSpPr/>
            <p:nvPr/>
          </p:nvSpPr>
          <p:spPr>
            <a:xfrm>
              <a:off x="7914111" y="3117198"/>
              <a:ext cx="627451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263" name="Elbow Connector 262">
            <a:extLst>
              <a:ext uri="{FF2B5EF4-FFF2-40B4-BE49-F238E27FC236}">
                <a16:creationId xmlns:a16="http://schemas.microsoft.com/office/drawing/2014/main" id="{7FA25E6A-0DDB-1C4C-8AE1-AEE2D27CCEB5}"/>
              </a:ext>
            </a:extLst>
          </p:cNvPr>
          <p:cNvCxnSpPr>
            <a:cxnSpLocks/>
            <a:stCxn id="191" idx="3"/>
            <a:endCxn id="224" idx="1"/>
          </p:cNvCxnSpPr>
          <p:nvPr/>
        </p:nvCxnSpPr>
        <p:spPr>
          <a:xfrm>
            <a:off x="3230018" y="2678154"/>
            <a:ext cx="830526" cy="1917711"/>
          </a:xfrm>
          <a:prstGeom prst="bentConnector2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1369B547-6845-644F-A535-881E83A3DB07}"/>
              </a:ext>
            </a:extLst>
          </p:cNvPr>
          <p:cNvGrpSpPr/>
          <p:nvPr/>
        </p:nvGrpSpPr>
        <p:grpSpPr>
          <a:xfrm>
            <a:off x="9481716" y="2398666"/>
            <a:ext cx="724878" cy="548813"/>
            <a:chOff x="7750755" y="3117198"/>
            <a:chExt cx="923610" cy="638954"/>
          </a:xfrm>
        </p:grpSpPr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B45B30A6-6F7F-5D4D-B6B4-FD8EF67820FB}"/>
                </a:ext>
              </a:extLst>
            </p:cNvPr>
            <p:cNvSpPr/>
            <p:nvPr/>
          </p:nvSpPr>
          <p:spPr>
            <a:xfrm>
              <a:off x="7750755" y="3146995"/>
              <a:ext cx="923610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t+1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480986AC-B677-BF49-9501-FDD79972EFEB}"/>
                </a:ext>
              </a:extLst>
            </p:cNvPr>
            <p:cNvSpPr/>
            <p:nvPr/>
          </p:nvSpPr>
          <p:spPr>
            <a:xfrm>
              <a:off x="7914111" y="3117198"/>
              <a:ext cx="627451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268" name="Elbow Connector 267">
            <a:extLst>
              <a:ext uri="{FF2B5EF4-FFF2-40B4-BE49-F238E27FC236}">
                <a16:creationId xmlns:a16="http://schemas.microsoft.com/office/drawing/2014/main" id="{C325B092-BF58-744A-9B60-202FA89FD2D0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7316577" y="2684520"/>
            <a:ext cx="2165139" cy="1349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Elbow Connector 268">
            <a:extLst>
              <a:ext uri="{FF2B5EF4-FFF2-40B4-BE49-F238E27FC236}">
                <a16:creationId xmlns:a16="http://schemas.microsoft.com/office/drawing/2014/main" id="{06606FC1-29F7-2C45-89B8-1D0FCA2DE0DC}"/>
              </a:ext>
            </a:extLst>
          </p:cNvPr>
          <p:cNvCxnSpPr>
            <a:cxnSpLocks/>
            <a:endCxn id="266" idx="2"/>
          </p:cNvCxnSpPr>
          <p:nvPr/>
        </p:nvCxnSpPr>
        <p:spPr>
          <a:xfrm rot="5400000" flipH="1" flipV="1">
            <a:off x="8106857" y="3691694"/>
            <a:ext cx="2481512" cy="993083"/>
          </a:xfrm>
          <a:prstGeom prst="bentConnector3">
            <a:avLst>
              <a:gd name="adj1" fmla="val 558"/>
            </a:avLst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id="{6F8D3573-ED3D-9443-994C-2FA726752395}"/>
              </a:ext>
            </a:extLst>
          </p:cNvPr>
          <p:cNvSpPr txBox="1"/>
          <p:nvPr/>
        </p:nvSpPr>
        <p:spPr>
          <a:xfrm>
            <a:off x="3379068" y="2256902"/>
            <a:ext cx="1437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FES-RNNLM</a:t>
            </a:r>
            <a:endParaRPr lang="en-US" sz="2000" b="1" dirty="0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4F5E2A7E-0EFE-0A4E-84F0-206131814D77}"/>
              </a:ext>
            </a:extLst>
          </p:cNvPr>
          <p:cNvSpPr txBox="1"/>
          <p:nvPr/>
        </p:nvSpPr>
        <p:spPr>
          <a:xfrm>
            <a:off x="1502478" y="3557026"/>
            <a:ext cx="2403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Knowledge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Selection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Model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6278F813-5396-9F44-8D12-4D39090CE0F5}"/>
              </a:ext>
            </a:extLst>
          </p:cNvPr>
          <p:cNvSpPr txBox="1"/>
          <p:nvPr/>
        </p:nvSpPr>
        <p:spPr>
          <a:xfrm>
            <a:off x="7787202" y="1759829"/>
            <a:ext cx="2472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Sequence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Generation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Model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AB3E4ED3-D638-9847-9D3E-F2EE4C301F6B}"/>
              </a:ext>
            </a:extLst>
          </p:cNvPr>
          <p:cNvCxnSpPr/>
          <p:nvPr/>
        </p:nvCxnSpPr>
        <p:spPr>
          <a:xfrm>
            <a:off x="10206594" y="2701665"/>
            <a:ext cx="63064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301" name="Rectangle 300">
            <a:extLst>
              <a:ext uri="{FF2B5EF4-FFF2-40B4-BE49-F238E27FC236}">
                <a16:creationId xmlns:a16="http://schemas.microsoft.com/office/drawing/2014/main" id="{195CF608-C636-0547-B6B0-7E4CB36AEBEE}"/>
              </a:ext>
            </a:extLst>
          </p:cNvPr>
          <p:cNvSpPr/>
          <p:nvPr/>
        </p:nvSpPr>
        <p:spPr>
          <a:xfrm>
            <a:off x="10903184" y="232163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rgbClr val="000000"/>
                </a:solidFill>
                <a:latin typeface="Tempus Sans ITC"/>
                <a:cs typeface="Arial"/>
              </a:rPr>
              <a:t>…</a:t>
            </a:r>
            <a:endParaRPr lang="en-US" sz="3200" dirty="0">
              <a:solidFill>
                <a:srgbClr val="000000"/>
              </a:solidFill>
              <a:latin typeface="Tempus Sans IT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097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24" grpId="0" animBg="1"/>
      <p:bldP spid="225" grpId="0" animBg="1"/>
      <p:bldP spid="229" grpId="0"/>
      <p:bldP spid="230" grpId="0"/>
      <p:bldP spid="231" grpId="0" animBg="1"/>
      <p:bldP spid="232" grpId="0" animBg="1"/>
      <p:bldP spid="233" grpId="0"/>
      <p:bldP spid="234" grpId="0"/>
      <p:bldP spid="297" grpId="0"/>
      <p:bldP spid="298" grpId="0"/>
      <p:bldP spid="299" grpId="0"/>
      <p:bldP spid="3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88E4-1C1E-BD4D-ACA9-4AC90B23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79C0C-A430-4E4A-A1FA-117E1C11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6291"/>
            <a:ext cx="10972800" cy="4484915"/>
          </a:xfrm>
        </p:spPr>
        <p:txBody>
          <a:bodyPr/>
          <a:lstStyle/>
          <a:p>
            <a:r>
              <a:rPr lang="en-US" sz="2400" dirty="0"/>
              <a:t>FES-RNNLM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altLang="zh-CN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RNN</a:t>
            </a:r>
            <a:r>
              <a:rPr lang="zh-CN" altLang="en-US" sz="2000" dirty="0"/>
              <a:t> </a:t>
            </a:r>
            <a:r>
              <a:rPr lang="en-US" altLang="zh-CN" sz="2000" dirty="0"/>
              <a:t>built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top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event</a:t>
            </a:r>
            <a:r>
              <a:rPr lang="zh-CN" altLang="en-US" sz="2000" dirty="0"/>
              <a:t> </a:t>
            </a:r>
            <a:r>
              <a:rPr lang="en-US" altLang="zh-CN" sz="2000" dirty="0"/>
              <a:t>vector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representations</a:t>
            </a:r>
            <a:r>
              <a:rPr lang="zh-CN" altLang="en-US" sz="2000" dirty="0"/>
              <a:t>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8B3B4-004F-AB4F-94A9-D664553E7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8</a:t>
            </a:fld>
            <a:endParaRPr kumimoji="1"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D9B2D-7632-6543-926C-7DB58A373ACD}"/>
              </a:ext>
            </a:extLst>
          </p:cNvPr>
          <p:cNvGrpSpPr/>
          <p:nvPr/>
        </p:nvGrpSpPr>
        <p:grpSpPr>
          <a:xfrm>
            <a:off x="3943479" y="1868189"/>
            <a:ext cx="270442" cy="775998"/>
            <a:chOff x="1402119" y="1206987"/>
            <a:chExt cx="270442" cy="77599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782B0B7-DAAB-2045-B2CB-D8E6CA9A375B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A51DE5-6086-834A-A364-D960D67C45F8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D06ACB-27C1-9A47-A812-C2F1B21D6F7B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09B1DC-E529-F14F-B5C4-F812B5A1C866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683F8E-C6E9-F64B-A6EB-23EF681A82E5}"/>
              </a:ext>
            </a:extLst>
          </p:cNvPr>
          <p:cNvGrpSpPr/>
          <p:nvPr/>
        </p:nvGrpSpPr>
        <p:grpSpPr>
          <a:xfrm>
            <a:off x="4807019" y="1862776"/>
            <a:ext cx="270442" cy="775998"/>
            <a:chOff x="1402119" y="1206987"/>
            <a:chExt cx="270442" cy="77599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0D8A63F-FD07-7B40-8831-84D8B6061264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70C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59D4D0-8679-8642-987B-0B7A309796DB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6A47A7-87EF-104A-BA86-7A5C4AFB2735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D613931-1B86-0246-B021-A619BE199EC6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22F3D6-C8D4-F341-B258-89D28E3A790E}"/>
              </a:ext>
            </a:extLst>
          </p:cNvPr>
          <p:cNvCxnSpPr>
            <a:stCxn id="6" idx="3"/>
            <a:endCxn id="11" idx="1"/>
          </p:cNvCxnSpPr>
          <p:nvPr/>
        </p:nvCxnSpPr>
        <p:spPr>
          <a:xfrm flipV="1">
            <a:off x="4213921" y="2250778"/>
            <a:ext cx="593098" cy="541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BB7162-1195-3440-877D-70500C4B579A}"/>
              </a:ext>
            </a:extLst>
          </p:cNvPr>
          <p:cNvCxnSpPr>
            <a:endCxn id="6" idx="1"/>
          </p:cNvCxnSpPr>
          <p:nvPr/>
        </p:nvCxnSpPr>
        <p:spPr>
          <a:xfrm>
            <a:off x="3312835" y="2256188"/>
            <a:ext cx="63064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B2AB8C1-D4B7-1347-90D6-0F8364DCD464}"/>
              </a:ext>
            </a:extLst>
          </p:cNvPr>
          <p:cNvSpPr/>
          <p:nvPr/>
        </p:nvSpPr>
        <p:spPr>
          <a:xfrm>
            <a:off x="2717803" y="184369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rgbClr val="000000"/>
                </a:solidFill>
                <a:latin typeface="Tempus Sans ITC"/>
                <a:cs typeface="Arial"/>
              </a:rPr>
              <a:t>…</a:t>
            </a:r>
            <a:endParaRPr lang="en-US" sz="3200" dirty="0">
              <a:solidFill>
                <a:srgbClr val="000000"/>
              </a:solidFill>
              <a:latin typeface="Tempus Sans ITC"/>
              <a:cs typeface="Aria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6ED2A8C-C1B8-C847-A032-A8DBD35025D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077464" y="2250775"/>
            <a:ext cx="1934827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C45B25-6877-3B44-94E2-25AB9F6CA19D}"/>
              </a:ext>
            </a:extLst>
          </p:cNvPr>
          <p:cNvGrpSpPr/>
          <p:nvPr/>
        </p:nvGrpSpPr>
        <p:grpSpPr>
          <a:xfrm>
            <a:off x="3694149" y="1310791"/>
            <a:ext cx="652775" cy="551928"/>
            <a:chOff x="718018" y="649646"/>
            <a:chExt cx="652775" cy="5519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42F315-FC05-8349-91EB-93E4AAFA1169}"/>
                </a:ext>
              </a:extLst>
            </p:cNvPr>
            <p:cNvSpPr/>
            <p:nvPr/>
          </p:nvSpPr>
          <p:spPr>
            <a:xfrm>
              <a:off x="718018" y="678354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t-2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9684D2-6A5B-9A45-8C59-3C3EE2A39CE7}"/>
                </a:ext>
              </a:extLst>
            </p:cNvPr>
            <p:cNvSpPr/>
            <p:nvPr/>
          </p:nvSpPr>
          <p:spPr>
            <a:xfrm>
              <a:off x="878350" y="64964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DD0510-337F-8744-90F0-50D9521C51DF}"/>
              </a:ext>
            </a:extLst>
          </p:cNvPr>
          <p:cNvGrpSpPr/>
          <p:nvPr/>
        </p:nvGrpSpPr>
        <p:grpSpPr>
          <a:xfrm>
            <a:off x="4630081" y="1316345"/>
            <a:ext cx="652775" cy="551928"/>
            <a:chOff x="718018" y="649646"/>
            <a:chExt cx="652775" cy="55192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5E432F-67D2-924C-A34A-7B7BE8D75C4A}"/>
                </a:ext>
              </a:extLst>
            </p:cNvPr>
            <p:cNvSpPr/>
            <p:nvPr/>
          </p:nvSpPr>
          <p:spPr>
            <a:xfrm>
              <a:off x="718018" y="678354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t-1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44581F-58D7-EA4E-87EA-367E925EABE4}"/>
                </a:ext>
              </a:extLst>
            </p:cNvPr>
            <p:cNvSpPr/>
            <p:nvPr/>
          </p:nvSpPr>
          <p:spPr>
            <a:xfrm>
              <a:off x="878350" y="64964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EB1F0A2-5512-B344-88F0-3A648C16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30" y="3991464"/>
            <a:ext cx="4367210" cy="192381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2B20B12-F7FA-BB4C-BD68-C5FDA2BE6948}"/>
              </a:ext>
            </a:extLst>
          </p:cNvPr>
          <p:cNvGrpSpPr/>
          <p:nvPr/>
        </p:nvGrpSpPr>
        <p:grpSpPr>
          <a:xfrm>
            <a:off x="7640498" y="978702"/>
            <a:ext cx="1419294" cy="2441902"/>
            <a:chOff x="8029277" y="3636652"/>
            <a:chExt cx="1808406" cy="284297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7086A00-1D96-9642-AEB4-1C9A1AD76DDD}"/>
                </a:ext>
              </a:extLst>
            </p:cNvPr>
            <p:cNvSpPr/>
            <p:nvPr/>
          </p:nvSpPr>
          <p:spPr>
            <a:xfrm>
              <a:off x="8029277" y="5680898"/>
              <a:ext cx="607025" cy="680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kern="0" dirty="0">
                  <a:solidFill>
                    <a:srgbClr val="000000"/>
                  </a:solidFill>
                  <a:ea typeface="DengXian" panose="02010600030101010101" pitchFamily="2" charset="-122"/>
                </a:rPr>
                <a:t>…</a:t>
              </a:r>
              <a:endParaRPr lang="en-US" sz="32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186A15E-9632-B64E-828C-B2EA28A7CD5E}"/>
                </a:ext>
              </a:extLst>
            </p:cNvPr>
            <p:cNvCxnSpPr/>
            <p:nvPr/>
          </p:nvCxnSpPr>
          <p:spPr>
            <a:xfrm>
              <a:off x="8710170" y="3636652"/>
              <a:ext cx="0" cy="2842978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45D1271-8E6B-8349-A680-FAD3CAB81277}"/>
                </a:ext>
              </a:extLst>
            </p:cNvPr>
            <p:cNvSpPr/>
            <p:nvPr/>
          </p:nvSpPr>
          <p:spPr>
            <a:xfrm>
              <a:off x="8741702" y="3950260"/>
              <a:ext cx="654547" cy="34654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296C52D-1A1F-704F-8A45-5AD690710E5F}"/>
                </a:ext>
              </a:extLst>
            </p:cNvPr>
            <p:cNvSpPr/>
            <p:nvPr/>
          </p:nvSpPr>
          <p:spPr>
            <a:xfrm>
              <a:off x="8739065" y="4948795"/>
              <a:ext cx="1098618" cy="35255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CC4CA9-4C2F-A243-A571-F7297637E8DC}"/>
                </a:ext>
              </a:extLst>
            </p:cNvPr>
            <p:cNvSpPr/>
            <p:nvPr/>
          </p:nvSpPr>
          <p:spPr>
            <a:xfrm>
              <a:off x="8733938" y="5880686"/>
              <a:ext cx="418867" cy="35857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CC40EBC-BA4D-8D4F-847B-7A3C51165B2C}"/>
              </a:ext>
            </a:extLst>
          </p:cNvPr>
          <p:cNvGrpSpPr/>
          <p:nvPr/>
        </p:nvGrpSpPr>
        <p:grpSpPr>
          <a:xfrm>
            <a:off x="7754613" y="1070694"/>
            <a:ext cx="212251" cy="666523"/>
            <a:chOff x="1402119" y="1206987"/>
            <a:chExt cx="270442" cy="775998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73F6CD06-F368-7F47-A878-41BCA9BD2661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808E485-2F49-6949-871E-03827E6127B3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06DE366-61F1-AB43-B9C7-56BD77EEC81F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180CEA4-2909-2C4F-BCBE-C90FDFC647C1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85C723-A3E4-544E-BCC6-EC59CAAEF311}"/>
              </a:ext>
            </a:extLst>
          </p:cNvPr>
          <p:cNvGrpSpPr/>
          <p:nvPr/>
        </p:nvGrpSpPr>
        <p:grpSpPr>
          <a:xfrm>
            <a:off x="7752324" y="2103474"/>
            <a:ext cx="212251" cy="666523"/>
            <a:chOff x="1402119" y="1206987"/>
            <a:chExt cx="270442" cy="775998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4DFD6266-A1FC-8C4B-8420-0E76641F8BD8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4DC6D0A-077D-484A-9041-9880D2650751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D81755C-B1BF-DF48-9E3F-5196DFB4FD3C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F241EB-EA72-8148-8B2E-C6DBEC2A0204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81DDF40-39D3-5B45-8EC1-C28772D5E859}"/>
              </a:ext>
            </a:extLst>
          </p:cNvPr>
          <p:cNvGrpSpPr/>
          <p:nvPr/>
        </p:nvGrpSpPr>
        <p:grpSpPr>
          <a:xfrm>
            <a:off x="7074969" y="1879655"/>
            <a:ext cx="620650" cy="548813"/>
            <a:chOff x="7750755" y="3117198"/>
            <a:chExt cx="790806" cy="63895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07D5949-B5FE-9D42-B4E3-DE09A6C6DF25}"/>
                </a:ext>
              </a:extLst>
            </p:cNvPr>
            <p:cNvSpPr/>
            <p:nvPr/>
          </p:nvSpPr>
          <p:spPr>
            <a:xfrm>
              <a:off x="7750755" y="3146995"/>
              <a:ext cx="596813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EF52676-6690-444F-BBA1-DFD47D2333D2}"/>
                </a:ext>
              </a:extLst>
            </p:cNvPr>
            <p:cNvSpPr/>
            <p:nvPr/>
          </p:nvSpPr>
          <p:spPr>
            <a:xfrm>
              <a:off x="7914111" y="3117198"/>
              <a:ext cx="627450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696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1707-A34A-9244-B7E6-AD5EEA04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44A9D-E288-174D-9823-845F064F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4301"/>
            <a:ext cx="10972800" cy="4484915"/>
          </a:xfrm>
        </p:spPr>
        <p:txBody>
          <a:bodyPr/>
          <a:lstStyle/>
          <a:p>
            <a:r>
              <a:rPr lang="en-US" altLang="zh-CN" sz="2400" dirty="0"/>
              <a:t>Knowledge</a:t>
            </a:r>
            <a:r>
              <a:rPr lang="zh-CN" altLang="en-US" sz="2400" dirty="0"/>
              <a:t> </a:t>
            </a:r>
            <a:r>
              <a:rPr lang="en-US" altLang="zh-CN" sz="2400" dirty="0"/>
              <a:t>Selection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B</a:t>
            </a:r>
            <a:r>
              <a:rPr lang="en-US" sz="2000" dirty="0"/>
              <a:t>i-focal attention of previous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91F84-969C-0045-A91F-7292C99F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03D46-9BB5-4D44-8550-46E2B227A4D0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4C4D72CC-30F9-FA4A-893D-2EF100FC6262}"/>
              </a:ext>
            </a:extLst>
          </p:cNvPr>
          <p:cNvSpPr/>
          <p:nvPr/>
        </p:nvSpPr>
        <p:spPr>
          <a:xfrm>
            <a:off x="3536901" y="2689858"/>
            <a:ext cx="3378822" cy="1740744"/>
          </a:xfrm>
          <a:prstGeom prst="can">
            <a:avLst>
              <a:gd name="adj" fmla="val 26995"/>
            </a:avLst>
          </a:prstGeom>
          <a:noFill/>
          <a:ln w="635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9335B7-2989-7D47-8EB3-CAE45E805EEF}"/>
              </a:ext>
            </a:extLst>
          </p:cNvPr>
          <p:cNvSpPr/>
          <p:nvPr/>
        </p:nvSpPr>
        <p:spPr>
          <a:xfrm>
            <a:off x="4092567" y="3561253"/>
            <a:ext cx="265550" cy="26555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FD3E1A-56E6-4347-9D98-85F1546A8798}"/>
              </a:ext>
            </a:extLst>
          </p:cNvPr>
          <p:cNvCxnSpPr>
            <a:cxnSpLocks/>
            <a:stCxn id="6" idx="6"/>
            <a:endCxn id="16" idx="3"/>
          </p:cNvCxnSpPr>
          <p:nvPr/>
        </p:nvCxnSpPr>
        <p:spPr>
          <a:xfrm flipV="1">
            <a:off x="4358117" y="3468698"/>
            <a:ext cx="481572" cy="225333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51E6D9-8482-EC45-B835-0DF508ABB6A2}"/>
              </a:ext>
            </a:extLst>
          </p:cNvPr>
          <p:cNvCxnSpPr>
            <a:cxnSpLocks/>
            <a:stCxn id="6" idx="6"/>
            <a:endCxn id="17" idx="2"/>
          </p:cNvCxnSpPr>
          <p:nvPr/>
        </p:nvCxnSpPr>
        <p:spPr>
          <a:xfrm>
            <a:off x="4358120" y="3694028"/>
            <a:ext cx="840515" cy="6190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67F1EB-3CFB-6043-97F9-A717BA81FFC5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4358120" y="3694028"/>
            <a:ext cx="713921" cy="48127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70ECFA4-841F-A142-887C-C35098356D56}"/>
              </a:ext>
            </a:extLst>
          </p:cNvPr>
          <p:cNvSpPr/>
          <p:nvPr/>
        </p:nvSpPr>
        <p:spPr>
          <a:xfrm>
            <a:off x="5072041" y="3882921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2A58BB-4F97-2C4D-8ACF-EDFD060A55F1}"/>
              </a:ext>
            </a:extLst>
          </p:cNvPr>
          <p:cNvSpPr/>
          <p:nvPr/>
        </p:nvSpPr>
        <p:spPr>
          <a:xfrm>
            <a:off x="5791471" y="334830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0" dirty="0">
                <a:solidFill>
                  <a:srgbClr val="000000"/>
                </a:solidFill>
                <a:ea typeface="DengXian" panose="02010600030101010101" pitchFamily="2" charset="-122"/>
              </a:rPr>
              <a:t>…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E71A27-0E17-C149-A4FE-7AB7171125F0}"/>
              </a:ext>
            </a:extLst>
          </p:cNvPr>
          <p:cNvSpPr/>
          <p:nvPr/>
        </p:nvSpPr>
        <p:spPr>
          <a:xfrm>
            <a:off x="4800800" y="3242034"/>
            <a:ext cx="265550" cy="265550"/>
          </a:xfrm>
          <a:prstGeom prst="ellipse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11F541-2C24-EF40-8C23-7F6CFF9A651E}"/>
              </a:ext>
            </a:extLst>
          </p:cNvPr>
          <p:cNvSpPr/>
          <p:nvPr/>
        </p:nvSpPr>
        <p:spPr>
          <a:xfrm>
            <a:off x="5198632" y="3623155"/>
            <a:ext cx="265550" cy="265550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A0DCD2-74F8-844B-9762-E186641719BC}"/>
              </a:ext>
            </a:extLst>
          </p:cNvPr>
          <p:cNvSpPr/>
          <p:nvPr/>
        </p:nvSpPr>
        <p:spPr>
          <a:xfrm>
            <a:off x="3774817" y="3502609"/>
            <a:ext cx="583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US" altLang="zh-CN" sz="2800" b="1" i="1" baseline="-25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b="1" i="1" baseline="-60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32B5C0-70B3-0C48-ACFD-388014545437}"/>
              </a:ext>
            </a:extLst>
          </p:cNvPr>
          <p:cNvSpPr/>
          <p:nvPr/>
        </p:nvSpPr>
        <p:spPr>
          <a:xfrm>
            <a:off x="4752454" y="2613801"/>
            <a:ext cx="1039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KB</a:t>
            </a:r>
            <a:r>
              <a:rPr lang="en-US" altLang="zh-CN" sz="2800" b="1" baseline="-25000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EC</a:t>
            </a:r>
            <a:endParaRPr lang="en-US" altLang="zh-CN" sz="2800" b="1" dirty="0">
              <a:solidFill>
                <a:srgbClr val="ED7D31">
                  <a:lumMod val="7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131812-8C48-3B4C-88C2-7488C0208246}"/>
              </a:ext>
            </a:extLst>
          </p:cNvPr>
          <p:cNvGrpSpPr/>
          <p:nvPr/>
        </p:nvGrpSpPr>
        <p:grpSpPr>
          <a:xfrm>
            <a:off x="2863979" y="1884265"/>
            <a:ext cx="270442" cy="775998"/>
            <a:chOff x="1402119" y="1206987"/>
            <a:chExt cx="270442" cy="775998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33261B4-B819-BD46-A882-A5487DB3D33D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789CCC-675F-CE4E-8F45-00A9781D6C5F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0D6433C-947D-4846-9820-BDAC8D69AADD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3C3C16-426C-0246-827A-032086877C2B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048D0B-6324-FF45-AAA6-5AB5095E7E23}"/>
              </a:ext>
            </a:extLst>
          </p:cNvPr>
          <p:cNvGrpSpPr/>
          <p:nvPr/>
        </p:nvGrpSpPr>
        <p:grpSpPr>
          <a:xfrm>
            <a:off x="3727519" y="1878852"/>
            <a:ext cx="270442" cy="775998"/>
            <a:chOff x="1402119" y="1206987"/>
            <a:chExt cx="270442" cy="775998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32DF75AD-636A-5440-8229-7A594CA334C9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70C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11422BA-08C1-D348-BF13-06EBBD08F3DE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1C044AF-011C-CF4C-98B6-693EB0A719F3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57C78A6-781D-4E4A-8961-0907DB6EA125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7FE8FD1-50B5-DB47-B50F-175842271438}"/>
              </a:ext>
            </a:extLst>
          </p:cNvPr>
          <p:cNvCxnSpPr>
            <a:stCxn id="52" idx="3"/>
            <a:endCxn id="57" idx="1"/>
          </p:cNvCxnSpPr>
          <p:nvPr/>
        </p:nvCxnSpPr>
        <p:spPr>
          <a:xfrm flipV="1">
            <a:off x="3134421" y="2266854"/>
            <a:ext cx="593098" cy="5413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35A9EE-295D-B642-8E10-BBF2FBD90066}"/>
              </a:ext>
            </a:extLst>
          </p:cNvPr>
          <p:cNvCxnSpPr>
            <a:endCxn id="52" idx="1"/>
          </p:cNvCxnSpPr>
          <p:nvPr/>
        </p:nvCxnSpPr>
        <p:spPr>
          <a:xfrm>
            <a:off x="2233335" y="2272264"/>
            <a:ext cx="630644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4FB1413F-A555-0D47-9C0D-2449B9339EAB}"/>
              </a:ext>
            </a:extLst>
          </p:cNvPr>
          <p:cNvSpPr/>
          <p:nvPr/>
        </p:nvSpPr>
        <p:spPr>
          <a:xfrm>
            <a:off x="1638303" y="185976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rgbClr val="000000"/>
                </a:solidFill>
                <a:latin typeface="Tempus Sans ITC"/>
                <a:cs typeface="Arial"/>
              </a:rPr>
              <a:t>…</a:t>
            </a:r>
            <a:endParaRPr lang="en-US" sz="3200" dirty="0">
              <a:solidFill>
                <a:srgbClr val="000000"/>
              </a:solidFill>
              <a:latin typeface="Tempus Sans ITC"/>
              <a:cs typeface="Arial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05B93F9-A35C-E143-9A5B-3220E5F4524F}"/>
              </a:ext>
            </a:extLst>
          </p:cNvPr>
          <p:cNvGrpSpPr/>
          <p:nvPr/>
        </p:nvGrpSpPr>
        <p:grpSpPr>
          <a:xfrm>
            <a:off x="2614649" y="1326867"/>
            <a:ext cx="652775" cy="551928"/>
            <a:chOff x="718018" y="649646"/>
            <a:chExt cx="652775" cy="5519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6E76846-E57D-A843-BFF7-BE6CC53CC8FD}"/>
                </a:ext>
              </a:extLst>
            </p:cNvPr>
            <p:cNvSpPr/>
            <p:nvPr/>
          </p:nvSpPr>
          <p:spPr>
            <a:xfrm>
              <a:off x="718018" y="678354"/>
              <a:ext cx="6094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t-1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76EEFF9-470C-4848-AC8B-ADC786236490}"/>
                </a:ext>
              </a:extLst>
            </p:cNvPr>
            <p:cNvSpPr/>
            <p:nvPr/>
          </p:nvSpPr>
          <p:spPr>
            <a:xfrm>
              <a:off x="878350" y="64964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A807806-26CD-6C42-B775-1FFD7CFFAC0A}"/>
              </a:ext>
            </a:extLst>
          </p:cNvPr>
          <p:cNvGrpSpPr/>
          <p:nvPr/>
        </p:nvGrpSpPr>
        <p:grpSpPr>
          <a:xfrm>
            <a:off x="3550581" y="1332421"/>
            <a:ext cx="652775" cy="551928"/>
            <a:chOff x="718018" y="649646"/>
            <a:chExt cx="652775" cy="55192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28536EB-9B2C-3046-A317-79B9F2E2FE71}"/>
                </a:ext>
              </a:extLst>
            </p:cNvPr>
            <p:cNvSpPr/>
            <p:nvPr/>
          </p:nvSpPr>
          <p:spPr>
            <a:xfrm>
              <a:off x="718018" y="678354"/>
              <a:ext cx="4090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endParaRPr lang="en-US" sz="2800" b="1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8022E41-6420-C94E-BF07-E39505BE7BD4}"/>
                </a:ext>
              </a:extLst>
            </p:cNvPr>
            <p:cNvSpPr/>
            <p:nvPr/>
          </p:nvSpPr>
          <p:spPr>
            <a:xfrm>
              <a:off x="878350" y="64964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/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F52188B-FAB4-2641-9FD7-1D77A1287F68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6915723" y="3560230"/>
            <a:ext cx="1025378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498C991-C1E9-A948-981F-2B1596739160}"/>
              </a:ext>
            </a:extLst>
          </p:cNvPr>
          <p:cNvGrpSpPr/>
          <p:nvPr/>
        </p:nvGrpSpPr>
        <p:grpSpPr>
          <a:xfrm>
            <a:off x="8468421" y="2244545"/>
            <a:ext cx="1419294" cy="2441902"/>
            <a:chOff x="8029277" y="3636652"/>
            <a:chExt cx="1808406" cy="284297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C4B86CA-3BB9-D140-8557-5AAB3DA5264A}"/>
                </a:ext>
              </a:extLst>
            </p:cNvPr>
            <p:cNvSpPr/>
            <p:nvPr/>
          </p:nvSpPr>
          <p:spPr>
            <a:xfrm>
              <a:off x="8029277" y="5680898"/>
              <a:ext cx="607025" cy="6808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kern="0" dirty="0">
                  <a:solidFill>
                    <a:srgbClr val="000000"/>
                  </a:solidFill>
                  <a:ea typeface="DengXian" panose="02010600030101010101" pitchFamily="2" charset="-122"/>
                </a:rPr>
                <a:t>…</a:t>
              </a:r>
              <a:endParaRPr lang="en-US" sz="32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1D696C7-5A21-EA45-B5AC-DA532A99D5A1}"/>
                </a:ext>
              </a:extLst>
            </p:cNvPr>
            <p:cNvCxnSpPr/>
            <p:nvPr/>
          </p:nvCxnSpPr>
          <p:spPr>
            <a:xfrm>
              <a:off x="8710170" y="3636652"/>
              <a:ext cx="0" cy="2842978"/>
            </a:xfrm>
            <a:prstGeom prst="line">
              <a:avLst/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D442D99-937D-E443-81FD-A5FC05EB1D5D}"/>
                </a:ext>
              </a:extLst>
            </p:cNvPr>
            <p:cNvSpPr/>
            <p:nvPr/>
          </p:nvSpPr>
          <p:spPr>
            <a:xfrm>
              <a:off x="8741702" y="3950260"/>
              <a:ext cx="654547" cy="34654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44FDC7-A164-1143-8515-769C805514EC}"/>
                </a:ext>
              </a:extLst>
            </p:cNvPr>
            <p:cNvSpPr/>
            <p:nvPr/>
          </p:nvSpPr>
          <p:spPr>
            <a:xfrm>
              <a:off x="8739065" y="4948795"/>
              <a:ext cx="1098618" cy="352554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1CFEEC5-23F4-F642-9061-AFC1AF8FDC49}"/>
                </a:ext>
              </a:extLst>
            </p:cNvPr>
            <p:cNvSpPr/>
            <p:nvPr/>
          </p:nvSpPr>
          <p:spPr>
            <a:xfrm>
              <a:off x="8733938" y="5880686"/>
              <a:ext cx="418867" cy="358577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76376D0-A286-8447-BEDC-7FF92C999914}"/>
              </a:ext>
            </a:extLst>
          </p:cNvPr>
          <p:cNvGrpSpPr/>
          <p:nvPr/>
        </p:nvGrpSpPr>
        <p:grpSpPr>
          <a:xfrm>
            <a:off x="8582536" y="2336537"/>
            <a:ext cx="212251" cy="666523"/>
            <a:chOff x="1402119" y="1206987"/>
            <a:chExt cx="270442" cy="775998"/>
          </a:xfrm>
        </p:grpSpPr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56EC6756-53C9-3E4F-9151-7C4559278393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7030A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4BEC51D-6215-F441-8999-E5BBCA25A834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96CB4DD-288A-0544-8493-5EA9766ECEE6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7C6F231-9885-D647-ADEE-E12614336586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FF9524B-7C51-0E4D-B031-AF9CD4329896}"/>
              </a:ext>
            </a:extLst>
          </p:cNvPr>
          <p:cNvGrpSpPr/>
          <p:nvPr/>
        </p:nvGrpSpPr>
        <p:grpSpPr>
          <a:xfrm>
            <a:off x="8580247" y="3369317"/>
            <a:ext cx="212251" cy="666523"/>
            <a:chOff x="1402119" y="1206987"/>
            <a:chExt cx="270442" cy="775998"/>
          </a:xfrm>
        </p:grpSpPr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7D0E058A-C738-2845-8C11-44857D1E2AC1}"/>
                </a:ext>
              </a:extLst>
            </p:cNvPr>
            <p:cNvSpPr/>
            <p:nvPr/>
          </p:nvSpPr>
          <p:spPr>
            <a:xfrm>
              <a:off x="1402119" y="1206987"/>
              <a:ext cx="270442" cy="775998"/>
            </a:xfrm>
            <a:prstGeom prst="roundRect">
              <a:avLst>
                <a:gd name="adj" fmla="val 50000"/>
              </a:avLst>
            </a:prstGeom>
            <a:noFill/>
            <a:ln w="38100" cap="flat" cmpd="sng" algn="ctr">
              <a:solidFill>
                <a:srgbClr val="FFC000"/>
              </a:solidFill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2B151E5-79B9-544A-8256-1495DAC84F0B}"/>
                </a:ext>
              </a:extLst>
            </p:cNvPr>
            <p:cNvSpPr/>
            <p:nvPr/>
          </p:nvSpPr>
          <p:spPr>
            <a:xfrm>
              <a:off x="1449417" y="1300064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D080D25-3CCE-3D40-BED6-FBA4E801AD06}"/>
                </a:ext>
              </a:extLst>
            </p:cNvPr>
            <p:cNvSpPr/>
            <p:nvPr/>
          </p:nvSpPr>
          <p:spPr>
            <a:xfrm>
              <a:off x="1449417" y="1531091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9EB9A84-F8C3-AD48-8CE9-33CC44BCD725}"/>
                </a:ext>
              </a:extLst>
            </p:cNvPr>
            <p:cNvSpPr/>
            <p:nvPr/>
          </p:nvSpPr>
          <p:spPr>
            <a:xfrm>
              <a:off x="1449417" y="1745108"/>
              <a:ext cx="174812" cy="17481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AACCED2-1E51-8D41-85AC-CFE5F3B9B639}"/>
              </a:ext>
            </a:extLst>
          </p:cNvPr>
          <p:cNvGrpSpPr/>
          <p:nvPr/>
        </p:nvGrpSpPr>
        <p:grpSpPr>
          <a:xfrm>
            <a:off x="7941099" y="2368621"/>
            <a:ext cx="628698" cy="548813"/>
            <a:chOff x="7750755" y="3117198"/>
            <a:chExt cx="801061" cy="638954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85E68BB-7991-DA43-BEEF-F2D08C1D5173}"/>
                </a:ext>
              </a:extLst>
            </p:cNvPr>
            <p:cNvSpPr/>
            <p:nvPr/>
          </p:nvSpPr>
          <p:spPr>
            <a:xfrm>
              <a:off x="7750755" y="3146995"/>
              <a:ext cx="801061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FC3D3A4-AF93-9642-9C92-4A63A67B223E}"/>
                </a:ext>
              </a:extLst>
            </p:cNvPr>
            <p:cNvSpPr/>
            <p:nvPr/>
          </p:nvSpPr>
          <p:spPr>
            <a:xfrm>
              <a:off x="7914111" y="3117198"/>
              <a:ext cx="627451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537C020-EE3D-0042-8BAA-04F9C47E73DB}"/>
              </a:ext>
            </a:extLst>
          </p:cNvPr>
          <p:cNvGrpSpPr/>
          <p:nvPr/>
        </p:nvGrpSpPr>
        <p:grpSpPr>
          <a:xfrm>
            <a:off x="7968200" y="3422077"/>
            <a:ext cx="628698" cy="548813"/>
            <a:chOff x="7750755" y="3117198"/>
            <a:chExt cx="801061" cy="638954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0A0D7E9-489B-6E47-89BF-D0B16FAB92CD}"/>
                </a:ext>
              </a:extLst>
            </p:cNvPr>
            <p:cNvSpPr/>
            <p:nvPr/>
          </p:nvSpPr>
          <p:spPr>
            <a:xfrm>
              <a:off x="7750755" y="3146995"/>
              <a:ext cx="801061" cy="609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altLang="zh-CN" sz="2800" b="1" i="1" baseline="-25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800" b="1" i="1" baseline="-60000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 </a:t>
              </a:r>
              <a:endParaRPr lang="en-US" sz="2800" b="1" i="1" baseline="-6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DD751E2-8E7C-CF4A-A964-01B17E3DC03F}"/>
                </a:ext>
              </a:extLst>
            </p:cNvPr>
            <p:cNvSpPr/>
            <p:nvPr/>
          </p:nvSpPr>
          <p:spPr>
            <a:xfrm>
              <a:off x="7914111" y="3117198"/>
              <a:ext cx="627451" cy="4299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prstClr val="black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vec</a:t>
              </a: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51" name="Picture 150">
            <a:extLst>
              <a:ext uri="{FF2B5EF4-FFF2-40B4-BE49-F238E27FC236}">
                <a16:creationId xmlns:a16="http://schemas.microsoft.com/office/drawing/2014/main" id="{68E6E3CC-0DA9-5A4F-9067-A1B1A745C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85" y="4964725"/>
            <a:ext cx="5531277" cy="1290862"/>
          </a:xfrm>
          <a:prstGeom prst="rect">
            <a:avLst/>
          </a:prstGeom>
        </p:spPr>
      </p:pic>
      <p:cxnSp>
        <p:nvCxnSpPr>
          <p:cNvPr id="154" name="Elbow Connector 153">
            <a:extLst>
              <a:ext uri="{FF2B5EF4-FFF2-40B4-BE49-F238E27FC236}">
                <a16:creationId xmlns:a16="http://schemas.microsoft.com/office/drawing/2014/main" id="{403DB421-E2B2-AE49-B3EA-F7FE1434FB3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997964" y="2151102"/>
            <a:ext cx="1228351" cy="538756"/>
          </a:xfrm>
          <a:prstGeom prst="bentConnector2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653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ENGHAORUO@C1ML60QQDV3T3PP7" val="5509"/>
  <p:tag name="DEFAULTDISPLAYSOURCE" val="\documentclass{article}&#10;&#10;\pagestyle{empty}&#10;&#10;\begin{document}&#10;&#10;&#10;\end{document}"/>
  <p:tag name="EMBEDFONTS" val="0"/>
</p:tagLst>
</file>

<file path=ppt/theme/theme1.xml><?xml version="1.0" encoding="utf-8"?>
<a:theme xmlns:a="http://schemas.openxmlformats.org/drawingml/2006/main" name="uiuc_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iuc_theme" id="{09597871-C301-914F-B1AF-05325684E91F}" vid="{2DDA7A0D-580E-4C4C-AF36-1E41FE4AC40C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uiuc_theme</Template>
  <TotalTime>25639</TotalTime>
  <Words>967</Words>
  <Application>Microsoft Macintosh PowerPoint</Application>
  <PresentationFormat>Widescreen</PresentationFormat>
  <Paragraphs>241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Tempus Sans ITC</vt:lpstr>
      <vt:lpstr>Times New Roman</vt:lpstr>
      <vt:lpstr>Wingdings</vt:lpstr>
      <vt:lpstr>uiuc_theme</vt:lpstr>
      <vt:lpstr>KnowSemLM : A Knowledge Infused  Semantic Language Model</vt:lpstr>
      <vt:lpstr>A Motivating Example … </vt:lpstr>
      <vt:lpstr>Story in the Event Level</vt:lpstr>
      <vt:lpstr>Recap - Event Sequence Modeling based on Abstractions</vt:lpstr>
      <vt:lpstr>This work - KnowSemLM</vt:lpstr>
      <vt:lpstr>Knowledge Representation</vt:lpstr>
      <vt:lpstr>Knowledge Inference</vt:lpstr>
      <vt:lpstr>Knowledge Inference</vt:lpstr>
      <vt:lpstr>Knowledge Inference</vt:lpstr>
      <vt:lpstr>Knowledge Inference</vt:lpstr>
      <vt:lpstr>Knowledge Acquisition</vt:lpstr>
      <vt:lpstr>Model Training</vt:lpstr>
      <vt:lpstr>Evaluations</vt:lpstr>
      <vt:lpstr>Evaluations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Haoruo</dc:creator>
  <cp:lastModifiedBy>Ning, Qiang</cp:lastModifiedBy>
  <cp:revision>320</cp:revision>
  <dcterms:created xsi:type="dcterms:W3CDTF">2019-10-17T09:19:32Z</dcterms:created>
  <dcterms:modified xsi:type="dcterms:W3CDTF">2019-11-06T06:06:12Z</dcterms:modified>
</cp:coreProperties>
</file>