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51"/>
  </p:notesMasterIdLst>
  <p:sldIdLst>
    <p:sldId id="256" r:id="rId3"/>
    <p:sldId id="261" r:id="rId4"/>
    <p:sldId id="870" r:id="rId5"/>
    <p:sldId id="876" r:id="rId6"/>
    <p:sldId id="877" r:id="rId7"/>
    <p:sldId id="878" r:id="rId8"/>
    <p:sldId id="879" r:id="rId9"/>
    <p:sldId id="880" r:id="rId10"/>
    <p:sldId id="881" r:id="rId11"/>
    <p:sldId id="882" r:id="rId12"/>
    <p:sldId id="856" r:id="rId13"/>
    <p:sldId id="857" r:id="rId14"/>
    <p:sldId id="749" r:id="rId15"/>
    <p:sldId id="861" r:id="rId16"/>
    <p:sldId id="860" r:id="rId17"/>
    <p:sldId id="568" r:id="rId18"/>
    <p:sldId id="274" r:id="rId19"/>
    <p:sldId id="560" r:id="rId20"/>
    <p:sldId id="566" r:id="rId21"/>
    <p:sldId id="871" r:id="rId22"/>
    <p:sldId id="262" r:id="rId23"/>
    <p:sldId id="263" r:id="rId24"/>
    <p:sldId id="264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872" r:id="rId34"/>
    <p:sldId id="787" r:id="rId35"/>
    <p:sldId id="788" r:id="rId36"/>
    <p:sldId id="789" r:id="rId37"/>
    <p:sldId id="790" r:id="rId38"/>
    <p:sldId id="791" r:id="rId39"/>
    <p:sldId id="792" r:id="rId40"/>
    <p:sldId id="794" r:id="rId41"/>
    <p:sldId id="795" r:id="rId42"/>
    <p:sldId id="796" r:id="rId43"/>
    <p:sldId id="797" r:id="rId44"/>
    <p:sldId id="798" r:id="rId45"/>
    <p:sldId id="799" r:id="rId46"/>
    <p:sldId id="800" r:id="rId47"/>
    <p:sldId id="874" r:id="rId48"/>
    <p:sldId id="873" r:id="rId49"/>
    <p:sldId id="260" r:id="rId50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  <p:embeddedFont>
      <p:font typeface="Courier" panose="02070309020205020404" pitchFamily="49" charset="0"/>
      <p:regular r:id="rId61"/>
      <p:bold r:id="rId62"/>
      <p:italic r:id="rId63"/>
      <p:boldItalic r:id="rId64"/>
    </p:embeddedFont>
    <p:embeddedFont>
      <p:font typeface="Helvetica Neue" panose="02000503000000020004" pitchFamily="2" charset="0"/>
      <p:regular r:id="rId65"/>
      <p:bold r:id="rId66"/>
      <p:italic r:id="rId67"/>
      <p:boldItalic r:id="rId68"/>
    </p:embeddedFont>
    <p:embeddedFont>
      <p:font typeface="Helvetica Neue Light" panose="02000403000000020004" pitchFamily="2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7" roundtripDataSignature="AMtx7mhHnOUhxdzXcoqgTA8GPK5Fqf8d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5"/>
    <p:restoredTop sz="85307"/>
  </p:normalViewPr>
  <p:slideViewPr>
    <p:cSldViewPr snapToGrid="0">
      <p:cViewPr varScale="1">
        <p:scale>
          <a:sx n="142" d="100"/>
          <a:sy n="142" d="100"/>
        </p:scale>
        <p:origin x="624" y="168"/>
      </p:cViewPr>
      <p:guideLst/>
    </p:cSldViewPr>
  </p:slideViewPr>
  <p:outlineViewPr>
    <p:cViewPr>
      <p:scale>
        <a:sx n="33" d="100"/>
        <a:sy n="33" d="100"/>
      </p:scale>
      <p:origin x="0" y="-792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0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4.fntdata"/><Relationship Id="rId7" Type="http://schemas.openxmlformats.org/officeDocument/2006/relationships/slide" Target="slides/slide5.xml"/><Relationship Id="rId71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DC-4ED1-A1BD-16FDC96E0C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DC-4ED1-A1BD-16FDC96E0C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Gold</c:v>
                </c:pt>
                <c:pt idx="1">
                  <c:v>Incidental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7-5149-B38E-A1E88F70E28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991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4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573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37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046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D9C7A-1E92-449D-A064-B8AFA531E95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66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D9C7A-1E92-449D-A064-B8AFA531E95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16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D9C7A-1E92-449D-A064-B8AFA531E9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16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D9C7A-1E92-449D-A064-B8AFA531E9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2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D9C7A-1E92-449D-A064-B8AFA531E9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47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D9C7A-1E92-449D-A064-B8AFA531E9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37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D9C7A-1E92-449D-A064-B8AFA531E9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8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963083" y="2282884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941313" y="3875910"/>
            <a:ext cx="10363200" cy="58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  <a:defRPr sz="2800" b="0" i="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23" name="Google Shape;23;p7"/>
          <p:cNvCxnSpPr/>
          <p:nvPr/>
        </p:nvCxnSpPr>
        <p:spPr>
          <a:xfrm>
            <a:off x="326572" y="1840197"/>
            <a:ext cx="11451771" cy="18079"/>
          </a:xfrm>
          <a:prstGeom prst="straightConnector1">
            <a:avLst/>
          </a:prstGeom>
          <a:noFill/>
          <a:ln w="9525" cap="flat" cmpd="sng">
            <a:solidFill>
              <a:srgbClr val="093D6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7"/>
          <p:cNvCxnSpPr/>
          <p:nvPr/>
        </p:nvCxnSpPr>
        <p:spPr>
          <a:xfrm>
            <a:off x="326572" y="1840197"/>
            <a:ext cx="11451771" cy="18079"/>
          </a:xfrm>
          <a:prstGeom prst="straightConnector1">
            <a:avLst/>
          </a:prstGeom>
          <a:noFill/>
          <a:ln w="9525" cap="flat" cmpd="sng">
            <a:solidFill>
              <a:srgbClr val="093D6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6694" y="903291"/>
            <a:ext cx="1977819" cy="54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USC Viterbi School of Engineering - Crunchbase School Profile &amp; Alumn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9510" y="919955"/>
            <a:ext cx="2306946" cy="61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 descr="A picture containing text, tableware, dishware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3812" y="944898"/>
            <a:ext cx="1916049" cy="57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 descr="Logo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814" y="825354"/>
            <a:ext cx="2355327" cy="80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7218" y="553604"/>
            <a:ext cx="1305738" cy="1341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98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0"/>
            <a:ext cx="5588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19200"/>
            <a:ext cx="5588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20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4"/>
            <a:ext cx="5158316" cy="452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133601"/>
            <a:ext cx="5158316" cy="4056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717" cy="452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33601"/>
            <a:ext cx="5183717" cy="4056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942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202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6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437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122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02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457200"/>
            <a:ext cx="2844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457200"/>
            <a:ext cx="83312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053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045A-FD6C-7B4E-8808-15B6E80C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2300"/>
            <a:ext cx="12192000" cy="533400"/>
          </a:xfrm>
        </p:spPr>
        <p:txBody>
          <a:bodyPr/>
          <a:lstStyle>
            <a:lvl1pPr algn="ctr">
              <a:defRPr lang="en-US" cap="none" baseline="0" dirty="0" smtClean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285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869439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entury Gothic" panose="020B0502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B6B73-4018-B744-A139-278A08C4D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44600"/>
            <a:ext cx="11260318" cy="468486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045A-FD6C-7B4E-8808-15B6E80C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2300"/>
            <a:ext cx="12192000" cy="533400"/>
          </a:xfrm>
        </p:spPr>
        <p:txBody>
          <a:bodyPr/>
          <a:lstStyle>
            <a:lvl1pPr algn="ctr">
              <a:defRPr lang="en-US" cap="none" baseline="0" dirty="0" smtClean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349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1262743"/>
            <a:ext cx="5384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>
                <a:latin typeface="Century Gothic" panose="020B0502020202020204" pitchFamily="34" charset="0"/>
              </a:defRPr>
            </a:lvl1pPr>
            <a:lvl2pPr marL="914400" lvl="1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◻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197600" y="1273624"/>
            <a:ext cx="5384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>
                <a:latin typeface="Century Gothic" panose="020B0502020202020204" pitchFamily="34" charset="0"/>
              </a:defRPr>
            </a:lvl1pPr>
            <a:lvl2pPr marL="914400" lvl="1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◻"/>
              <a:defRPr sz="24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 dirty="0"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entury Gothic" panose="020B0502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entury Gothic" panose="020B0502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cxnSp>
        <p:nvCxnSpPr>
          <p:cNvPr id="49" name="Google Shape;49;p11"/>
          <p:cNvCxnSpPr/>
          <p:nvPr/>
        </p:nvCxnSpPr>
        <p:spPr>
          <a:xfrm>
            <a:off x="348345" y="3745203"/>
            <a:ext cx="11451771" cy="18079"/>
          </a:xfrm>
          <a:prstGeom prst="straightConnector1">
            <a:avLst/>
          </a:prstGeom>
          <a:noFill/>
          <a:ln w="9525" cap="flat" cmpd="sng">
            <a:solidFill>
              <a:srgbClr val="093D6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AF25A-2B92-46DD-72CE-B0802086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penn-1-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2A1A4DA9-C618-C347-A8F8-7F7552A5C3F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368762" y="6475072"/>
            <a:ext cx="823236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49AF8940-A5DD-EB43-9FC7-C00AAEF0D0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400341" y="6475072"/>
            <a:ext cx="1845259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en-US" sz="1400" dirty="0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EC827BF2-3CB8-9844-87F5-63E4166EB18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149600" y="6475072"/>
            <a:ext cx="1828800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E4A6E229-32C0-CA49-995F-F3B996D193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475072"/>
            <a:ext cx="609600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1" name="Rectangle 10"/>
          <p:cNvSpPr/>
          <p:nvPr userDrawn="1"/>
        </p:nvSpPr>
        <p:spPr>
          <a:xfrm>
            <a:off x="11279524" y="6577752"/>
            <a:ext cx="609600" cy="204048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823241" y="6136385"/>
            <a:ext cx="10545521" cy="583757"/>
            <a:chOff x="674086" y="6136384"/>
            <a:chExt cx="7909141" cy="5837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831C99-0458-DE4E-A174-1CE53B05FB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086" y="6221786"/>
              <a:ext cx="1675702" cy="457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4CFCCF-0316-4943-B915-87B3874D7E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677" y="6136384"/>
              <a:ext cx="1701235" cy="583757"/>
            </a:xfrm>
            <a:prstGeom prst="rect">
              <a:avLst/>
            </a:prstGeom>
          </p:spPr>
        </p:pic>
        <p:pic>
          <p:nvPicPr>
            <p:cNvPr id="6" name="Picture 5" descr="A picture containing clipart&#13;&#10;&#13;&#10;Description automatically generated">
              <a:extLst>
                <a:ext uri="{FF2B5EF4-FFF2-40B4-BE49-F238E27FC236}">
                  <a16:creationId xmlns:a16="http://schemas.microsoft.com/office/drawing/2014/main" id="{34E2DC30-6B04-054F-856D-59E1109290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2800" y="6248400"/>
              <a:ext cx="1420427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050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86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ftr" idx="11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869439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4" name="Google Shape;14;p6"/>
          <p:cNvCxnSpPr/>
          <p:nvPr/>
        </p:nvCxnSpPr>
        <p:spPr>
          <a:xfrm>
            <a:off x="348345" y="806055"/>
            <a:ext cx="11451771" cy="18079"/>
          </a:xfrm>
          <a:prstGeom prst="straightConnector1">
            <a:avLst/>
          </a:prstGeom>
          <a:noFill/>
          <a:ln w="9525" cap="flat" cmpd="sng">
            <a:solidFill>
              <a:srgbClr val="093D6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6" descr="University of Pennsylvania - Wikiped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96860" y="230989"/>
            <a:ext cx="565512" cy="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6" descr="Index of /~jtyner/itp104/im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23261" y="154721"/>
            <a:ext cx="635744" cy="6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6" descr="amazon-research · GitHub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66316" y="150226"/>
            <a:ext cx="635744" cy="6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6" descr="University Mark and Shield | Penn State Brand Book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321477" y="216551"/>
            <a:ext cx="466097" cy="51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" descr="University of California, Los Angeles - Wikipedi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48434" y="246478"/>
            <a:ext cx="437053" cy="4370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19200"/>
            <a:ext cx="1137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01699" y="228600"/>
            <a:ext cx="1036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 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1325373" y="6491234"/>
            <a:ext cx="45204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0308F2-B355-B943-A2CF-451A9FDD88CE}" type="slidenum">
              <a:rPr lang="zh-CN" altLang="en-US" sz="1800" smtClean="0">
                <a:solidFill>
                  <a:srgbClr val="A7001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‹#›</a:t>
            </a:fld>
            <a:endParaRPr lang="en-US" altLang="zh-CN" sz="1800" dirty="0">
              <a:solidFill>
                <a:srgbClr val="A7001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184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kern="1200" cap="none" baseline="0">
          <a:solidFill>
            <a:schemeClr val="bg2">
              <a:lumMod val="95000"/>
              <a:lumOff val="5000"/>
            </a:schemeClr>
          </a:solidFill>
          <a:latin typeface="Century Gothic" panose="020B050202020202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45164"/>
        </a:buClr>
        <a:buSzPct val="65000"/>
        <a:buFont typeface="Wingdings" pitchFamily="2" charset="2"/>
        <a:buChar char="q"/>
        <a:defRPr sz="2800" kern="1200">
          <a:solidFill>
            <a:schemeClr val="bg2">
              <a:lumMod val="85000"/>
              <a:lumOff val="15000"/>
            </a:schemeClr>
          </a:solidFill>
          <a:latin typeface="Century Gothic" panose="020B0502020202020204" pitchFamily="34" charset="0"/>
          <a:ea typeface="+mn-ea"/>
          <a:cs typeface="Calibri" panose="020F050202020403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545164"/>
        </a:buClr>
        <a:buSzPct val="65000"/>
        <a:buFont typeface="Wingdings" pitchFamily="2" charset="2"/>
        <a:buChar char="q"/>
        <a:defRPr sz="2400" kern="1200">
          <a:solidFill>
            <a:schemeClr val="bg2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Calibri" panose="020F0502020204030204" pitchFamily="34" charset="0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rgbClr val="545164"/>
        </a:buClr>
        <a:buSzPct val="65000"/>
        <a:buFont typeface="Wingdings" pitchFamily="2" charset="2"/>
        <a:buChar char="q"/>
        <a:defRPr sz="2000" kern="1200">
          <a:solidFill>
            <a:schemeClr val="bg2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Calibri" panose="020F0502020204030204" pitchFamily="34" charset="0"/>
        </a:defRPr>
      </a:lvl3pPr>
      <a:lvl4pPr marL="1485900" indent="-285750" algn="l" rtl="0" eaLnBrk="0" fontAlgn="base" hangingPunct="0">
        <a:spcBef>
          <a:spcPct val="20000"/>
        </a:spcBef>
        <a:spcAft>
          <a:spcPct val="0"/>
        </a:spcAft>
        <a:buClr>
          <a:srgbClr val="545164"/>
        </a:buClr>
        <a:buSzPct val="65000"/>
        <a:buFont typeface="Wingdings" pitchFamily="2" charset="2"/>
        <a:buChar char="q"/>
        <a:defRPr sz="1800" kern="1200">
          <a:solidFill>
            <a:schemeClr val="bg2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Calibri" panose="020F0502020204030204" pitchFamily="34" charset="0"/>
        </a:defRPr>
      </a:lvl4pPr>
      <a:lvl5pPr marL="1828800" indent="-285750" algn="l" rtl="0" eaLnBrk="0" fontAlgn="base" hangingPunct="0">
        <a:spcBef>
          <a:spcPct val="20000"/>
        </a:spcBef>
        <a:spcAft>
          <a:spcPct val="0"/>
        </a:spcAft>
        <a:buClr>
          <a:srgbClr val="545164"/>
        </a:buClr>
        <a:buSzPct val="65000"/>
        <a:buFont typeface="Wingdings" pitchFamily="2" charset="2"/>
        <a:buChar char="q"/>
        <a:defRPr sz="1600" kern="1200">
          <a:solidFill>
            <a:schemeClr val="bg2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60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3" Type="http://schemas.openxmlformats.org/officeDocument/2006/relationships/image" Target="../media/image70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00.png"/><Relationship Id="rId15" Type="http://schemas.openxmlformats.org/officeDocument/2006/relationships/image" Target="../media/image72.png"/><Relationship Id="rId10" Type="http://schemas.openxmlformats.org/officeDocument/2006/relationships/image" Target="../media/image600.png"/><Relationship Id="rId1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sv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3390900" y="5650402"/>
            <a:ext cx="5410200" cy="1036500"/>
          </a:xfrm>
          <a:prstGeom prst="rect">
            <a:avLst/>
          </a:prstGeom>
          <a:solidFill>
            <a:srgbClr val="FAE1AF"/>
          </a:solidFill>
          <a:ln w="19050" cap="flat" cmpd="sng">
            <a:solidFill>
              <a:srgbClr val="A700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July 202</a:t>
            </a:r>
            <a:r>
              <a:rPr lang="en-US" sz="16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ACL Tutorials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000080"/>
                </a:solidFill>
                <a:latin typeface="Calibri"/>
                <a:ea typeface="Calibri"/>
                <a:cs typeface="Calibri"/>
                <a:sym typeface="Calibri"/>
              </a:rPr>
              <a:t>Indirectly Supervised Natural Language Processing</a:t>
            </a:r>
            <a:endParaRPr sz="1800" b="0" i="0" u="none" strike="noStrike" cap="none" dirty="0">
              <a:solidFill>
                <a:srgbClr val="000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title"/>
          </p:nvPr>
        </p:nvSpPr>
        <p:spPr>
          <a:xfrm>
            <a:off x="963083" y="195673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800" dirty="0">
                <a:solidFill>
                  <a:srgbClr val="000080"/>
                </a:solidFill>
              </a:rPr>
              <a:t>Theoretical Analysis of Indirect Supervision</a:t>
            </a:r>
            <a:br>
              <a:rPr lang="en-US" sz="2400" dirty="0">
                <a:solidFill>
                  <a:srgbClr val="000080"/>
                </a:solidFill>
              </a:rPr>
            </a:br>
            <a:r>
              <a:rPr lang="en-US" sz="2000" dirty="0">
                <a:solidFill>
                  <a:srgbClr val="000080"/>
                </a:solidFill>
              </a:rPr>
              <a:t>Indirectly Supervised Natural Language Processing (Part IV)</a:t>
            </a:r>
            <a:br>
              <a:rPr lang="en-US" sz="2000" dirty="0">
                <a:solidFill>
                  <a:srgbClr val="000080"/>
                </a:solidFill>
              </a:rPr>
            </a:br>
            <a:br>
              <a:rPr lang="en-US" sz="2400" dirty="0"/>
            </a:br>
            <a:br>
              <a:rPr lang="en-US" sz="3200" dirty="0"/>
            </a:br>
            <a:endParaRPr sz="3200" b="1" dirty="0">
              <a:solidFill>
                <a:srgbClr val="0033CC"/>
              </a:solidFill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body" idx="1"/>
          </p:nvPr>
        </p:nvSpPr>
        <p:spPr>
          <a:xfrm>
            <a:off x="1191683" y="3533700"/>
            <a:ext cx="10363200" cy="120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dirty="0" err="1">
                <a:solidFill>
                  <a:srgbClr val="0000FF"/>
                </a:solidFill>
              </a:rPr>
              <a:t>Qiang</a:t>
            </a:r>
            <a:r>
              <a:rPr lang="en-US" sz="2000" dirty="0">
                <a:solidFill>
                  <a:srgbClr val="0000FF"/>
                </a:solidFill>
              </a:rPr>
              <a:t> Ning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en-US" sz="2000" dirty="0"/>
              <a:t>AWS AI Labs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C95F-CCA2-3876-CD03-478E6BC9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 Relevant Example in NLP is Temporal Relationship Classification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E23287-0D20-1C21-9066-EE3DD1B1C83E}"/>
              </a:ext>
            </a:extLst>
          </p:cNvPr>
          <p:cNvGrpSpPr/>
          <p:nvPr/>
        </p:nvGrpSpPr>
        <p:grpSpPr>
          <a:xfrm>
            <a:off x="1130041" y="896236"/>
            <a:ext cx="4545074" cy="2336661"/>
            <a:chOff x="3312194" y="1491409"/>
            <a:chExt cx="6060098" cy="31155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88395A-DE6A-9718-8B99-8B4ED0915409}"/>
                </a:ext>
              </a:extLst>
            </p:cNvPr>
            <p:cNvGrpSpPr/>
            <p:nvPr/>
          </p:nvGrpSpPr>
          <p:grpSpPr>
            <a:xfrm>
              <a:off x="3312194" y="1491409"/>
              <a:ext cx="6060098" cy="3115549"/>
              <a:chOff x="3312194" y="1491409"/>
              <a:chExt cx="6060098" cy="311554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15A644A-C362-59CE-B62B-F0F8D18F9B2E}"/>
                  </a:ext>
                </a:extLst>
              </p:cNvPr>
              <p:cNvGrpSpPr/>
              <p:nvPr/>
            </p:nvGrpSpPr>
            <p:grpSpPr>
              <a:xfrm>
                <a:off x="3312194" y="1491409"/>
                <a:ext cx="6060098" cy="2542680"/>
                <a:chOff x="2974846" y="1491409"/>
                <a:chExt cx="6060098" cy="2542680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24569A6-1705-EE7A-8DE9-048647E31669}"/>
                    </a:ext>
                  </a:extLst>
                </p:cNvPr>
                <p:cNvSpPr txBox="1"/>
                <p:nvPr/>
              </p:nvSpPr>
              <p:spPr>
                <a:xfrm>
                  <a:off x="4541994" y="3526258"/>
                  <a:ext cx="1475191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altLang="zh-CN" sz="1875" b="1" kern="1200" dirty="0">
                      <a:solidFill>
                        <a:srgbClr val="C17A9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cascaded</a:t>
                  </a:r>
                  <a:endParaRPr lang="en-US" sz="1875" b="1" kern="1200" dirty="0">
                    <a:solidFill>
                      <a:srgbClr val="C17A90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8E18B03-D300-3690-36CD-75DB275601C2}"/>
                    </a:ext>
                  </a:extLst>
                </p:cNvPr>
                <p:cNvSpPr txBox="1"/>
                <p:nvPr/>
              </p:nvSpPr>
              <p:spPr>
                <a:xfrm>
                  <a:off x="2974846" y="2496086"/>
                  <a:ext cx="851088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1875" b="1" kern="1200" dirty="0">
                      <a:solidFill>
                        <a:srgbClr val="C17A90">
                          <a:alpha val="50000"/>
                        </a:srgbClr>
                      </a:solidFill>
                      <a:latin typeface="Times New Roman" charset="0"/>
                      <a:ea typeface="+mn-ea"/>
                      <a:cs typeface="Times New Roman" charset="0"/>
                    </a:rPr>
                    <a:t>hurt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407F54E-CF28-373C-B75A-94A3512516FA}"/>
                    </a:ext>
                  </a:extLst>
                </p:cNvPr>
                <p:cNvSpPr txBox="1"/>
                <p:nvPr/>
              </p:nvSpPr>
              <p:spPr>
                <a:xfrm>
                  <a:off x="4652426" y="1491409"/>
                  <a:ext cx="1261457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1875" b="1" kern="1200" dirty="0">
                      <a:solidFill>
                        <a:srgbClr val="C17A90"/>
                      </a:solidFill>
                      <a:latin typeface="Times New Roman" charset="0"/>
                      <a:ea typeface="+mn-ea"/>
                      <a:cs typeface="Times New Roman" charset="0"/>
                    </a:rPr>
                    <a:t>ripping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C4C109A-F868-6AE1-B55C-8CCA25F8343F}"/>
                    </a:ext>
                  </a:extLst>
                </p:cNvPr>
                <p:cNvSpPr txBox="1"/>
                <p:nvPr/>
              </p:nvSpPr>
              <p:spPr>
                <a:xfrm>
                  <a:off x="7683716" y="3518755"/>
                  <a:ext cx="1328313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1875" b="1" kern="1200" dirty="0">
                      <a:solidFill>
                        <a:srgbClr val="C17A90">
                          <a:alpha val="50000"/>
                        </a:srgb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ordered</a:t>
                  </a: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8CB440B5-ED38-9FAC-FAB0-21BF761B01FB}"/>
                    </a:ext>
                  </a:extLst>
                </p:cNvPr>
                <p:cNvCxnSpPr/>
                <p:nvPr/>
              </p:nvCxnSpPr>
              <p:spPr>
                <a:xfrm flipH="1">
                  <a:off x="5249080" y="2090343"/>
                  <a:ext cx="3832" cy="1345297"/>
                </a:xfrm>
                <a:prstGeom prst="straightConnector1">
                  <a:avLst/>
                </a:prstGeom>
                <a:ln w="76200" cmpd="dbl">
                  <a:solidFill>
                    <a:schemeClr val="bg2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5D4C3542-1DB8-0E87-F555-EC348794C060}"/>
                    </a:ext>
                  </a:extLst>
                </p:cNvPr>
                <p:cNvCxnSpPr/>
                <p:nvPr/>
              </p:nvCxnSpPr>
              <p:spPr>
                <a:xfrm flipH="1">
                  <a:off x="3624993" y="1745325"/>
                  <a:ext cx="1027433" cy="740620"/>
                </a:xfrm>
                <a:prstGeom prst="straightConnector1">
                  <a:avLst/>
                </a:prstGeom>
                <a:ln w="25400">
                  <a:solidFill>
                    <a:schemeClr val="bg2">
                      <a:alpha val="50000"/>
                    </a:schemeClr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F17724E8-D1D5-AF49-69C3-51FC5BDD209D}"/>
                    </a:ext>
                  </a:extLst>
                </p:cNvPr>
                <p:cNvCxnSpPr/>
                <p:nvPr/>
              </p:nvCxnSpPr>
              <p:spPr>
                <a:xfrm>
                  <a:off x="5507757" y="1984783"/>
                  <a:ext cx="2553980" cy="1517655"/>
                </a:xfrm>
                <a:prstGeom prst="straightConnector1">
                  <a:avLst/>
                </a:prstGeom>
                <a:ln w="25400" cmpd="sng">
                  <a:solidFill>
                    <a:schemeClr val="bg2">
                      <a:alpha val="50000"/>
                    </a:schemeClr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E0F67A5D-70B8-2D93-142F-61FC82BE7846}"/>
                    </a:ext>
                  </a:extLst>
                </p:cNvPr>
                <p:cNvCxnSpPr/>
                <p:nvPr/>
              </p:nvCxnSpPr>
              <p:spPr>
                <a:xfrm flipV="1">
                  <a:off x="6017185" y="3772671"/>
                  <a:ext cx="1666532" cy="7503"/>
                </a:xfrm>
                <a:prstGeom prst="straightConnector1">
                  <a:avLst/>
                </a:prstGeom>
                <a:ln w="25400">
                  <a:solidFill>
                    <a:schemeClr val="bg2">
                      <a:alpha val="50000"/>
                    </a:schemeClr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A9545085-1BD0-703D-60E0-BFBEA31E4709}"/>
                    </a:ext>
                  </a:extLst>
                </p:cNvPr>
                <p:cNvCxnSpPr/>
                <p:nvPr/>
              </p:nvCxnSpPr>
              <p:spPr>
                <a:xfrm flipH="1" flipV="1">
                  <a:off x="3624993" y="2995636"/>
                  <a:ext cx="917001" cy="784537"/>
                </a:xfrm>
                <a:prstGeom prst="straightConnector1">
                  <a:avLst/>
                </a:prstGeom>
                <a:ln w="25400" cmpd="sng">
                  <a:solidFill>
                    <a:schemeClr val="bg2">
                      <a:alpha val="50000"/>
                    </a:schemeClr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E12DA08-E67B-BDF4-C4A6-24A6995A8AEC}"/>
                    </a:ext>
                  </a:extLst>
                </p:cNvPr>
                <p:cNvSpPr txBox="1"/>
                <p:nvPr/>
              </p:nvSpPr>
              <p:spPr>
                <a:xfrm>
                  <a:off x="7683717" y="1491662"/>
                  <a:ext cx="1351227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1875" b="1" kern="1200" dirty="0">
                      <a:solidFill>
                        <a:srgbClr val="C17A9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monitor</a:t>
                  </a: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994D5DF-4D46-D8A6-6BEE-28B74C688773}"/>
                    </a:ext>
                  </a:extLst>
                </p:cNvPr>
                <p:cNvCxnSpPr/>
                <p:nvPr/>
              </p:nvCxnSpPr>
              <p:spPr>
                <a:xfrm flipH="1" flipV="1">
                  <a:off x="5913885" y="1745325"/>
                  <a:ext cx="1769832" cy="253"/>
                </a:xfrm>
                <a:prstGeom prst="line">
                  <a:avLst/>
                </a:prstGeom>
                <a:ln w="31750">
                  <a:solidFill>
                    <a:schemeClr val="bg2"/>
                  </a:solidFill>
                  <a:prstDash val="solid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89BCCD8-F470-60FF-B69B-D05B254AB2FB}"/>
                    </a:ext>
                  </a:extLst>
                </p:cNvPr>
                <p:cNvCxnSpPr/>
                <p:nvPr/>
              </p:nvCxnSpPr>
              <p:spPr>
                <a:xfrm flipH="1">
                  <a:off x="8316583" y="2090596"/>
                  <a:ext cx="12503" cy="1306282"/>
                </a:xfrm>
                <a:prstGeom prst="line">
                  <a:avLst/>
                </a:prstGeom>
                <a:ln w="25400">
                  <a:solidFill>
                    <a:schemeClr val="bg2">
                      <a:alpha val="50000"/>
                    </a:schemeClr>
                  </a:solidFill>
                  <a:prstDash val="dash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BE3724C-D171-3A1A-9182-0CDFC18C0684}"/>
                    </a:ext>
                  </a:extLst>
                </p:cNvPr>
                <p:cNvCxnSpPr/>
                <p:nvPr/>
              </p:nvCxnSpPr>
              <p:spPr>
                <a:xfrm flipH="1">
                  <a:off x="5503925" y="2090596"/>
                  <a:ext cx="2825161" cy="1450604"/>
                </a:xfrm>
                <a:prstGeom prst="line">
                  <a:avLst/>
                </a:prstGeom>
                <a:ln w="34925">
                  <a:solidFill>
                    <a:schemeClr val="bg2">
                      <a:alpha val="50000"/>
                    </a:schemeClr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8972779-C8D3-3703-C4B1-419455E4A1BA}"/>
                    </a:ext>
                  </a:extLst>
                </p:cNvPr>
                <p:cNvCxnSpPr/>
                <p:nvPr/>
              </p:nvCxnSpPr>
              <p:spPr>
                <a:xfrm flipH="1">
                  <a:off x="3730553" y="1985036"/>
                  <a:ext cx="4343687" cy="755755"/>
                </a:xfrm>
                <a:prstGeom prst="line">
                  <a:avLst/>
                </a:prstGeom>
                <a:ln w="25400">
                  <a:solidFill>
                    <a:schemeClr val="bg2">
                      <a:alpha val="50000"/>
                    </a:schemeClr>
                  </a:solidFill>
                  <a:prstDash val="dash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32C0EEF-F399-5401-E0EE-CEC135BDAB0B}"/>
                  </a:ext>
                </a:extLst>
              </p:cNvPr>
              <p:cNvGrpSpPr/>
              <p:nvPr/>
            </p:nvGrpSpPr>
            <p:grpSpPr>
              <a:xfrm>
                <a:off x="4851183" y="4268403"/>
                <a:ext cx="3254802" cy="338555"/>
                <a:chOff x="2403791" y="4308587"/>
                <a:chExt cx="3254802" cy="338555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4E10739E-551D-4ADC-E015-2027509DB700}"/>
                    </a:ext>
                  </a:extLst>
                </p:cNvPr>
                <p:cNvCxnSpPr/>
                <p:nvPr/>
              </p:nvCxnSpPr>
              <p:spPr>
                <a:xfrm flipV="1">
                  <a:off x="2403791" y="4459632"/>
                  <a:ext cx="457200" cy="5687"/>
                </a:xfrm>
                <a:prstGeom prst="straightConnector1">
                  <a:avLst/>
                </a:prstGeom>
                <a:ln w="63500">
                  <a:solidFill>
                    <a:schemeClr val="bg2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D64C4B4-FE8E-7950-7D7F-588A238132C3}"/>
                    </a:ext>
                  </a:extLst>
                </p:cNvPr>
                <p:cNvSpPr txBox="1"/>
                <p:nvPr/>
              </p:nvSpPr>
              <p:spPr>
                <a:xfrm>
                  <a:off x="2806030" y="4308587"/>
                  <a:ext cx="887422" cy="3385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1050" b="1" kern="1200" dirty="0">
                      <a:solidFill>
                        <a:srgbClr val="666089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BEFORE</a:t>
                  </a:r>
                  <a:endParaRPr lang="en-US" sz="1800" b="1" kern="1200" dirty="0">
                    <a:solidFill>
                      <a:srgbClr val="666089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2E92D4CF-B04F-4C19-9CF9-5B565DDDE001}"/>
                    </a:ext>
                  </a:extLst>
                </p:cNvPr>
                <p:cNvCxnSpPr/>
                <p:nvPr/>
              </p:nvCxnSpPr>
              <p:spPr>
                <a:xfrm flipV="1">
                  <a:off x="3834597" y="4459632"/>
                  <a:ext cx="457200" cy="0"/>
                </a:xfrm>
                <a:prstGeom prst="straightConnector1">
                  <a:avLst/>
                </a:prstGeom>
                <a:ln w="88900" cmpd="dbl">
                  <a:solidFill>
                    <a:schemeClr val="bg2"/>
                  </a:solidFill>
                  <a:prstDash val="soli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9AA096F-7ECF-01CF-7864-CFAFD68BE93F}"/>
                    </a:ext>
                  </a:extLst>
                </p:cNvPr>
                <p:cNvSpPr txBox="1"/>
                <p:nvPr/>
              </p:nvSpPr>
              <p:spPr>
                <a:xfrm>
                  <a:off x="4236836" y="4308587"/>
                  <a:ext cx="1421757" cy="3385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1050" b="1" kern="1200" dirty="0">
                      <a:solidFill>
                        <a:srgbClr val="666089"/>
                      </a:solidFill>
                      <a:latin typeface="Courier" charset="0"/>
                      <a:ea typeface="Courier" charset="0"/>
                      <a:cs typeface="Courier" charset="0"/>
                    </a:rPr>
                    <a:t>BE_INCLUDED</a:t>
                  </a:r>
                  <a:endParaRPr lang="en-US" sz="1800" b="1" kern="1200" dirty="0">
                    <a:solidFill>
                      <a:srgbClr val="666089"/>
                    </a:solidFill>
                    <a:latin typeface="Courier" charset="0"/>
                    <a:ea typeface="Courier" charset="0"/>
                    <a:cs typeface="Courier" charset="0"/>
                  </a:endParaRPr>
                </a:p>
              </p:txBody>
            </p:sp>
          </p:grp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6691B3E-6AD9-42A1-99AC-7146FAB8A39D}"/>
                </a:ext>
              </a:extLst>
            </p:cNvPr>
            <p:cNvCxnSpPr/>
            <p:nvPr/>
          </p:nvCxnSpPr>
          <p:spPr>
            <a:xfrm flipH="1" flipV="1">
              <a:off x="4102797" y="2734614"/>
              <a:ext cx="4203231" cy="899235"/>
            </a:xfrm>
            <a:prstGeom prst="line">
              <a:avLst/>
            </a:prstGeom>
            <a:ln w="25400">
              <a:solidFill>
                <a:schemeClr val="bg2">
                  <a:alpha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59344E-CB06-DB8E-567B-E7DB6B45D571}"/>
              </a:ext>
            </a:extLst>
          </p:cNvPr>
          <p:cNvCxnSpPr/>
          <p:nvPr/>
        </p:nvCxnSpPr>
        <p:spPr>
          <a:xfrm flipH="1">
            <a:off x="3036239" y="1341354"/>
            <a:ext cx="2118871" cy="1087952"/>
          </a:xfrm>
          <a:prstGeom prst="line">
            <a:avLst/>
          </a:prstGeom>
          <a:ln w="3492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A67695-0AEF-2462-4BED-A37C6DE1D1C1}"/>
              </a:ext>
            </a:extLst>
          </p:cNvPr>
          <p:cNvGrpSpPr/>
          <p:nvPr/>
        </p:nvGrpSpPr>
        <p:grpSpPr>
          <a:xfrm>
            <a:off x="5170618" y="4077366"/>
            <a:ext cx="1218250" cy="378478"/>
            <a:chOff x="3761477" y="4110538"/>
            <a:chExt cx="1218250" cy="378478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36B2563-3398-211C-82E1-85AA195DC2FD}"/>
                </a:ext>
              </a:extLst>
            </p:cNvPr>
            <p:cNvSpPr/>
            <p:nvPr/>
          </p:nvSpPr>
          <p:spPr>
            <a:xfrm>
              <a:off x="3761477" y="4112361"/>
              <a:ext cx="1218250" cy="376655"/>
            </a:xfrm>
            <a:prstGeom prst="roundRect">
              <a:avLst>
                <a:gd name="adj" fmla="val 50000"/>
              </a:avLst>
            </a:prstGeom>
            <a:solidFill>
              <a:srgbClr val="666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993B63-A097-9587-07F6-C41EFA81D37D}"/>
                </a:ext>
              </a:extLst>
            </p:cNvPr>
            <p:cNvSpPr txBox="1"/>
            <p:nvPr/>
          </p:nvSpPr>
          <p:spPr>
            <a:xfrm>
              <a:off x="3882155" y="4110538"/>
              <a:ext cx="10975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 kern="1200" dirty="0">
                  <a:solidFill>
                    <a:srgbClr val="FFFFFF"/>
                  </a:solidFill>
                  <a:latin typeface="Century Gothic" panose="020B0502020202020204" pitchFamily="34" charset="0"/>
                  <a:ea typeface="Times New Roman" charset="0"/>
                  <a:cs typeface="Times New Roman" charset="0"/>
                </a:rPr>
                <a:t>monitor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F45D02-0160-059E-C2DA-D4F561CB188A}"/>
              </a:ext>
            </a:extLst>
          </p:cNvPr>
          <p:cNvGrpSpPr/>
          <p:nvPr/>
        </p:nvGrpSpPr>
        <p:grpSpPr>
          <a:xfrm>
            <a:off x="3367337" y="4057591"/>
            <a:ext cx="5282328" cy="1436529"/>
            <a:chOff x="1883443" y="4224578"/>
            <a:chExt cx="5282328" cy="1436529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CC13D18-1292-2962-1E51-4BE8EE3D3E3D}"/>
                </a:ext>
              </a:extLst>
            </p:cNvPr>
            <p:cNvSpPr/>
            <p:nvPr/>
          </p:nvSpPr>
          <p:spPr>
            <a:xfrm>
              <a:off x="2247737" y="4241186"/>
              <a:ext cx="1188417" cy="376655"/>
            </a:xfrm>
            <a:prstGeom prst="roundRect">
              <a:avLst>
                <a:gd name="adj" fmla="val 50000"/>
              </a:avLst>
            </a:prstGeom>
            <a:solidFill>
              <a:srgbClr val="95A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86E080-8CE8-9F9C-F6F0-59929A4BABB3}"/>
                </a:ext>
              </a:extLst>
            </p:cNvPr>
            <p:cNvSpPr txBox="1"/>
            <p:nvPr/>
          </p:nvSpPr>
          <p:spPr>
            <a:xfrm>
              <a:off x="2336838" y="4224578"/>
              <a:ext cx="10990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 kern="1200" dirty="0">
                  <a:solidFill>
                    <a:srgbClr val="FFFFFF"/>
                  </a:solidFill>
                  <a:latin typeface="Century Gothic" panose="020B0502020202020204" pitchFamily="34" charset="0"/>
                  <a:ea typeface="Times New Roman" charset="0"/>
                  <a:cs typeface="Times New Roman" charset="0"/>
                </a:rPr>
                <a:t>ripping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B586D3AD-3C01-6341-06A2-4CDA5BB35462}"/>
                </a:ext>
              </a:extLst>
            </p:cNvPr>
            <p:cNvSpPr/>
            <p:nvPr/>
          </p:nvSpPr>
          <p:spPr>
            <a:xfrm>
              <a:off x="2150687" y="4731017"/>
              <a:ext cx="3017523" cy="376655"/>
            </a:xfrm>
            <a:prstGeom prst="roundRect">
              <a:avLst>
                <a:gd name="adj" fmla="val 50000"/>
              </a:avLst>
            </a:prstGeom>
            <a:solidFill>
              <a:srgbClr val="C17A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7C81D5-1826-2022-D9A8-6F78893210F3}"/>
                </a:ext>
              </a:extLst>
            </p:cNvPr>
            <p:cNvSpPr txBox="1"/>
            <p:nvPr/>
          </p:nvSpPr>
          <p:spPr>
            <a:xfrm>
              <a:off x="2940991" y="4722489"/>
              <a:ext cx="13548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 kern="1200" dirty="0">
                  <a:solidFill>
                    <a:srgbClr val="FFFFFF"/>
                  </a:solidFill>
                  <a:latin typeface="Century Gothic" panose="020B0502020202020204" pitchFamily="34" charset="0"/>
                  <a:ea typeface="Times New Roman" charset="0"/>
                  <a:cs typeface="Times New Roman" charset="0"/>
                </a:rPr>
                <a:t>cascaded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6AC06B4-72F2-F5EE-34FD-3E767D80E61F}"/>
                </a:ext>
              </a:extLst>
            </p:cNvPr>
            <p:cNvCxnSpPr>
              <a:cxnSpLocks/>
            </p:cNvCxnSpPr>
            <p:nvPr/>
          </p:nvCxnSpPr>
          <p:spPr>
            <a:xfrm>
              <a:off x="1883443" y="5198849"/>
              <a:ext cx="5082834" cy="0"/>
            </a:xfrm>
            <a:prstGeom prst="straightConnector1">
              <a:avLst/>
            </a:prstGeom>
            <a:ln w="31750">
              <a:solidFill>
                <a:schemeClr val="bg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73C29-923F-CF95-76BE-D64BE830D6AD}"/>
                </a:ext>
              </a:extLst>
            </p:cNvPr>
            <p:cNvSpPr txBox="1"/>
            <p:nvPr/>
          </p:nvSpPr>
          <p:spPr>
            <a:xfrm>
              <a:off x="6413642" y="5260997"/>
              <a:ext cx="7521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000" kern="1200" dirty="0">
                  <a:latin typeface="Century Gothic" panose="020B0502020202020204" pitchFamily="34" charset="0"/>
                  <a:ea typeface="Times New Roman" charset="0"/>
                  <a:cs typeface="Times New Roman" charset="0"/>
                </a:rPr>
                <a:t>Time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0CEA9C6-E72B-E8C6-99C9-C8833114BE79}"/>
              </a:ext>
            </a:extLst>
          </p:cNvPr>
          <p:cNvSpPr txBox="1"/>
          <p:nvPr/>
        </p:nvSpPr>
        <p:spPr>
          <a:xfrm>
            <a:off x="6941249" y="3744575"/>
            <a:ext cx="68640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AFTER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60F5A7-F658-519B-670B-C679AAC5A7EA}"/>
              </a:ext>
            </a:extLst>
          </p:cNvPr>
          <p:cNvSpPr txBox="1"/>
          <p:nvPr/>
        </p:nvSpPr>
        <p:spPr>
          <a:xfrm>
            <a:off x="816530" y="5665473"/>
            <a:ext cx="1070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buClrTx/>
            </a:pPr>
            <a:r>
              <a:rPr lang="en-US" sz="2400" i="1" kern="1200" dirty="0">
                <a:latin typeface="Century Gothic" panose="020B0502020202020204" pitchFamily="34" charset="0"/>
                <a:ea typeface="+mn-ea"/>
                <a:cs typeface="+mn-cs"/>
              </a:rPr>
              <a:t>We “indirectly” learn something about the </a:t>
            </a:r>
            <a:r>
              <a:rPr lang="en-US" sz="2400" i="1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red </a:t>
            </a:r>
            <a:r>
              <a:rPr lang="en-US" sz="2400" i="1" kern="1200" dirty="0">
                <a:latin typeface="Century Gothic" panose="020B0502020202020204" pitchFamily="34" charset="0"/>
                <a:ea typeface="+mn-ea"/>
                <a:cs typeface="+mn-cs"/>
              </a:rPr>
              <a:t>edge from other edges.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8CE523-7DE0-4AFB-358A-A01F67AB6290}"/>
              </a:ext>
            </a:extLst>
          </p:cNvPr>
          <p:cNvSpPr txBox="1"/>
          <p:nvPr/>
        </p:nvSpPr>
        <p:spPr>
          <a:xfrm>
            <a:off x="8929768" y="3899532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kern="1200" dirty="0">
                <a:latin typeface="Century Gothic" panose="020B0502020202020204" pitchFamily="34" charset="0"/>
                <a:ea typeface="+mn-ea"/>
                <a:cs typeface="+mn-cs"/>
              </a:rPr>
              <a:t>BEFORE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kern="1200" dirty="0">
                <a:latin typeface="Century Gothic" panose="020B0502020202020204" pitchFamily="34" charset="0"/>
                <a:ea typeface="+mn-ea"/>
                <a:cs typeface="+mn-cs"/>
              </a:rPr>
              <a:t>INCLUDES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kern="1200" dirty="0">
                <a:latin typeface="Century Gothic" panose="020B0502020202020204" pitchFamily="34" charset="0"/>
                <a:ea typeface="+mn-ea"/>
                <a:cs typeface="+mn-cs"/>
              </a:rPr>
              <a:t>EQUAL</a:t>
            </a:r>
          </a:p>
        </p:txBody>
      </p:sp>
      <p:sp>
        <p:nvSpPr>
          <p:cNvPr id="41" name="Multiply 40">
            <a:extLst>
              <a:ext uri="{FF2B5EF4-FFF2-40B4-BE49-F238E27FC236}">
                <a16:creationId xmlns:a16="http://schemas.microsoft.com/office/drawing/2014/main" id="{9B8C06BC-D3D8-2111-3A18-AF77C5D3DE47}"/>
              </a:ext>
            </a:extLst>
          </p:cNvPr>
          <p:cNvSpPr/>
          <p:nvPr/>
        </p:nvSpPr>
        <p:spPr>
          <a:xfrm>
            <a:off x="8392684" y="3149427"/>
            <a:ext cx="1969999" cy="2359682"/>
          </a:xfrm>
          <a:prstGeom prst="mathMultiply">
            <a:avLst>
              <a:gd name="adj1" fmla="val 5756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D56D63-6722-8CD4-E9BF-18D1A808C52D}"/>
              </a:ext>
            </a:extLst>
          </p:cNvPr>
          <p:cNvGrpSpPr/>
          <p:nvPr/>
        </p:nvGrpSpPr>
        <p:grpSpPr>
          <a:xfrm>
            <a:off x="6675327" y="4077366"/>
            <a:ext cx="1218250" cy="378478"/>
            <a:chOff x="3761477" y="4110538"/>
            <a:chExt cx="1218250" cy="37847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DCAA75B-0F94-AD57-DC6E-CA4B798FDE99}"/>
                </a:ext>
              </a:extLst>
            </p:cNvPr>
            <p:cNvSpPr/>
            <p:nvPr/>
          </p:nvSpPr>
          <p:spPr>
            <a:xfrm>
              <a:off x="3761477" y="4112361"/>
              <a:ext cx="1218250" cy="376655"/>
            </a:xfrm>
            <a:prstGeom prst="roundRect">
              <a:avLst>
                <a:gd name="adj" fmla="val 50000"/>
              </a:avLst>
            </a:prstGeom>
            <a:solidFill>
              <a:srgbClr val="666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48BEAC-BB1C-2A92-1A8C-27C950E0749E}"/>
                </a:ext>
              </a:extLst>
            </p:cNvPr>
            <p:cNvSpPr txBox="1"/>
            <p:nvPr/>
          </p:nvSpPr>
          <p:spPr>
            <a:xfrm>
              <a:off x="3882155" y="4110538"/>
              <a:ext cx="10975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 kern="1200" dirty="0">
                  <a:solidFill>
                    <a:srgbClr val="FFFFFF"/>
                  </a:solidFill>
                  <a:latin typeface="Century Gothic" panose="020B0502020202020204" pitchFamily="34" charset="0"/>
                  <a:ea typeface="Times New Roman" charset="0"/>
                  <a:cs typeface="Times New Roman" charset="0"/>
                </a:rPr>
                <a:t>monitor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38554D7-A052-8BC6-275F-7C0A5FC617A2}"/>
              </a:ext>
            </a:extLst>
          </p:cNvPr>
          <p:cNvSpPr txBox="1"/>
          <p:nvPr/>
        </p:nvSpPr>
        <p:spPr>
          <a:xfrm>
            <a:off x="5118918" y="3744575"/>
            <a:ext cx="135485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BE_INCLUDED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789FDF-0094-9172-AC5A-B7784C22EF06}"/>
              </a:ext>
            </a:extLst>
          </p:cNvPr>
          <p:cNvSpPr txBox="1"/>
          <p:nvPr/>
        </p:nvSpPr>
        <p:spPr>
          <a:xfrm>
            <a:off x="6281962" y="1026644"/>
            <a:ext cx="5390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Temporal relation graph: Nodes are events and edges are temporal relationships. It is more complex than a DAG because the edges can choose from more than two directions (depending on the setup, there can be as many as 13</a:t>
            </a:r>
            <a:r>
              <a:rPr lang="en-US" sz="1600" baseline="30000" dirty="0">
                <a:latin typeface="Century Gothic" panose="020B0502020202020204" pitchFamily="34" charset="0"/>
              </a:rPr>
              <a:t>[1]</a:t>
            </a:r>
            <a:r>
              <a:rPr lang="en-US" sz="1600" dirty="0">
                <a:latin typeface="Century Gothic" panose="020B0502020202020204" pitchFamily="34" charset="0"/>
              </a:rPr>
              <a:t> labels representing the temporal relationship between two events).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But the concept remains the same – the uncertainty is reduced because of the structure of the problem.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F6E92-4E2D-2D0B-49CA-4EF8065862EC}"/>
              </a:ext>
            </a:extLst>
          </p:cNvPr>
          <p:cNvSpPr txBox="1"/>
          <p:nvPr/>
        </p:nvSpPr>
        <p:spPr>
          <a:xfrm>
            <a:off x="5681885" y="6528610"/>
            <a:ext cx="6559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entury Gothic" panose="020B0502020202020204" pitchFamily="34" charset="0"/>
              </a:rPr>
              <a:t>[1] Joint Reasoning for Temporal and Causal Relations. Ning et al., ACL’18.</a:t>
            </a:r>
          </a:p>
        </p:txBody>
      </p:sp>
    </p:spTree>
    <p:extLst>
      <p:ext uri="{BB962C8B-B14F-4D97-AF65-F5344CB8AC3E}">
        <p14:creationId xmlns:p14="http://schemas.microsoft.com/office/powerpoint/2010/main" val="11121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uiExpand="1" build="p"/>
      <p:bldP spid="40" grpId="0"/>
      <p:bldP spid="41" grpId="0" animBg="1"/>
      <p:bldP spid="45" grpId="0"/>
      <p:bldP spid="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328">
            <a:extLst>
              <a:ext uri="{FF2B5EF4-FFF2-40B4-BE49-F238E27FC236}">
                <a16:creationId xmlns:a16="http://schemas.microsoft.com/office/drawing/2014/main" id="{31A55737-89BB-DEE4-1BA0-5E0B37C249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3490732" y="950144"/>
            <a:ext cx="5397500" cy="554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8AF13A-E55F-A949-9C4F-614D8760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Partial or complete, that’s the question </a:t>
            </a:r>
            <a:r>
              <a:rPr lang="en-US" sz="1800" i="1" dirty="0"/>
              <a:t>[NAACL’19]</a:t>
            </a:r>
            <a:endParaRPr lang="en-US" sz="2400" i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5676187" y="1583950"/>
            <a:ext cx="1026591" cy="958712"/>
            <a:chOff x="3299081" y="2198810"/>
            <a:chExt cx="1026591" cy="958712"/>
          </a:xfrm>
        </p:grpSpPr>
        <p:grpSp>
          <p:nvGrpSpPr>
            <p:cNvPr id="58" name="Group 57"/>
            <p:cNvGrpSpPr/>
            <p:nvPr/>
          </p:nvGrpSpPr>
          <p:grpSpPr>
            <a:xfrm>
              <a:off x="3299081" y="2213447"/>
              <a:ext cx="999609" cy="944075"/>
              <a:chOff x="2226911" y="1490958"/>
              <a:chExt cx="999609" cy="944075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2A9185F-17CD-430F-B765-DD03EB939117}"/>
                  </a:ext>
                </a:extLst>
              </p:cNvPr>
              <p:cNvSpPr/>
              <p:nvPr/>
            </p:nvSpPr>
            <p:spPr>
              <a:xfrm>
                <a:off x="2634159" y="1490958"/>
                <a:ext cx="185113" cy="185113"/>
              </a:xfrm>
              <a:prstGeom prst="ellipse">
                <a:avLst/>
              </a:prstGeom>
              <a:solidFill>
                <a:srgbClr val="3B8149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7183840-CA5E-41AC-8BA4-676FBC67C282}"/>
                  </a:ext>
                </a:extLst>
              </p:cNvPr>
              <p:cNvSpPr/>
              <p:nvPr/>
            </p:nvSpPr>
            <p:spPr>
              <a:xfrm>
                <a:off x="2226911" y="1787138"/>
                <a:ext cx="185113" cy="185113"/>
              </a:xfrm>
              <a:prstGeom prst="ellipse">
                <a:avLst/>
              </a:prstGeom>
              <a:solidFill>
                <a:srgbClr val="3B8149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207EA9E-2A7E-4CA2-B13A-7956BC73097B}"/>
                  </a:ext>
                </a:extLst>
              </p:cNvPr>
              <p:cNvSpPr/>
              <p:nvPr/>
            </p:nvSpPr>
            <p:spPr>
              <a:xfrm>
                <a:off x="3041407" y="1787138"/>
                <a:ext cx="185113" cy="185113"/>
              </a:xfrm>
              <a:prstGeom prst="ellipse">
                <a:avLst/>
              </a:prstGeom>
              <a:solidFill>
                <a:srgbClr val="3B8149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68926DB-EC77-4FAF-8387-81160673330E}"/>
                  </a:ext>
                </a:extLst>
              </p:cNvPr>
              <p:cNvSpPr/>
              <p:nvPr/>
            </p:nvSpPr>
            <p:spPr>
              <a:xfrm>
                <a:off x="2412024" y="2249920"/>
                <a:ext cx="185113" cy="185113"/>
              </a:xfrm>
              <a:prstGeom prst="ellipse">
                <a:avLst/>
              </a:prstGeom>
              <a:solidFill>
                <a:srgbClr val="3B8149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1DDF9FD-DCA9-4F7E-9E84-90C4E26D8618}"/>
                  </a:ext>
                </a:extLst>
              </p:cNvPr>
              <p:cNvSpPr/>
              <p:nvPr/>
            </p:nvSpPr>
            <p:spPr>
              <a:xfrm>
                <a:off x="2856294" y="2249920"/>
                <a:ext cx="185113" cy="185113"/>
              </a:xfrm>
              <a:prstGeom prst="ellipse">
                <a:avLst/>
              </a:prstGeom>
              <a:solidFill>
                <a:srgbClr val="3B8149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45A1FA9B-4B89-4B97-94B0-7BC340E2F4F0}"/>
                  </a:ext>
                </a:extLst>
              </p:cNvPr>
              <p:cNvCxnSpPr/>
              <p:nvPr/>
            </p:nvCxnSpPr>
            <p:spPr>
              <a:xfrm>
                <a:off x="2792162" y="1648962"/>
                <a:ext cx="276353" cy="165286"/>
              </a:xfrm>
              <a:prstGeom prst="straightConnector1">
                <a:avLst/>
              </a:prstGeom>
              <a:solidFill>
                <a:srgbClr val="00B050"/>
              </a:solidFill>
              <a:ln w="38100">
                <a:solidFill>
                  <a:srgbClr val="3B81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23ED6BEC-FDE7-441B-87F8-87C0EBBA45B7}"/>
                  </a:ext>
                </a:extLst>
              </p:cNvPr>
              <p:cNvCxnSpPr/>
              <p:nvPr/>
            </p:nvCxnSpPr>
            <p:spPr>
              <a:xfrm flipH="1">
                <a:off x="2384915" y="1648962"/>
                <a:ext cx="276353" cy="165286"/>
              </a:xfrm>
              <a:prstGeom prst="straightConnector1">
                <a:avLst/>
              </a:prstGeom>
              <a:solidFill>
                <a:srgbClr val="00B050"/>
              </a:solidFill>
              <a:ln w="38100">
                <a:solidFill>
                  <a:srgbClr val="3B81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F8A4093E-82E2-4F9D-BFCA-FAD5164F088C}"/>
                  </a:ext>
                </a:extLst>
              </p:cNvPr>
              <p:cNvCxnSpPr/>
              <p:nvPr/>
            </p:nvCxnSpPr>
            <p:spPr>
              <a:xfrm flipH="1">
                <a:off x="2504580" y="1676071"/>
                <a:ext cx="222135" cy="573850"/>
              </a:xfrm>
              <a:prstGeom prst="straightConnector1">
                <a:avLst/>
              </a:prstGeom>
              <a:solidFill>
                <a:srgbClr val="00B050"/>
              </a:solidFill>
              <a:ln w="38100">
                <a:solidFill>
                  <a:srgbClr val="3B81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D80A2A72-AC93-4999-B7B0-0EAE4909DB6A}"/>
                  </a:ext>
                </a:extLst>
              </p:cNvPr>
              <p:cNvCxnSpPr/>
              <p:nvPr/>
            </p:nvCxnSpPr>
            <p:spPr>
              <a:xfrm>
                <a:off x="2726715" y="1676071"/>
                <a:ext cx="222135" cy="573850"/>
              </a:xfrm>
              <a:prstGeom prst="straightConnector1">
                <a:avLst/>
              </a:prstGeom>
              <a:solidFill>
                <a:srgbClr val="00B050"/>
              </a:solidFill>
              <a:ln w="38100">
                <a:solidFill>
                  <a:srgbClr val="3B81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5257391-6E72-499A-94F0-49CEE4E82BF3}"/>
                  </a:ext>
                </a:extLst>
              </p:cNvPr>
              <p:cNvCxnSpPr/>
              <p:nvPr/>
            </p:nvCxnSpPr>
            <p:spPr>
              <a:xfrm>
                <a:off x="2319467" y="1972251"/>
                <a:ext cx="119665" cy="304778"/>
              </a:xfrm>
              <a:prstGeom prst="straightConnector1">
                <a:avLst/>
              </a:prstGeom>
              <a:solidFill>
                <a:srgbClr val="00B050"/>
              </a:solidFill>
              <a:ln w="38100">
                <a:solidFill>
                  <a:srgbClr val="3B81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98374CB-906D-4DEC-8A6D-CD13264682A5}"/>
                  </a:ext>
                </a:extLst>
              </p:cNvPr>
              <p:cNvCxnSpPr/>
              <p:nvPr/>
            </p:nvCxnSpPr>
            <p:spPr>
              <a:xfrm flipH="1">
                <a:off x="3014297" y="1972251"/>
                <a:ext cx="119665" cy="304778"/>
              </a:xfrm>
              <a:prstGeom prst="straightConnector1">
                <a:avLst/>
              </a:prstGeom>
              <a:solidFill>
                <a:srgbClr val="00B050"/>
              </a:solidFill>
              <a:ln w="38100">
                <a:solidFill>
                  <a:srgbClr val="3B81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100E0B43-702D-473C-A222-4F2C370067D6}"/>
                  </a:ext>
                </a:extLst>
              </p:cNvPr>
              <p:cNvCxnSpPr/>
              <p:nvPr/>
            </p:nvCxnSpPr>
            <p:spPr>
              <a:xfrm>
                <a:off x="2412024" y="1879695"/>
                <a:ext cx="629383" cy="0"/>
              </a:xfrm>
              <a:prstGeom prst="straightConnector1">
                <a:avLst/>
              </a:prstGeom>
              <a:solidFill>
                <a:srgbClr val="00B050"/>
              </a:solidFill>
              <a:ln w="38100">
                <a:solidFill>
                  <a:srgbClr val="3B81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CA074040-3AAD-4D3B-8CA7-AA0F6FD9E0B4}"/>
                  </a:ext>
                </a:extLst>
              </p:cNvPr>
              <p:cNvCxnSpPr/>
              <p:nvPr/>
            </p:nvCxnSpPr>
            <p:spPr>
              <a:xfrm>
                <a:off x="2412024" y="1879695"/>
                <a:ext cx="471379" cy="397335"/>
              </a:xfrm>
              <a:prstGeom prst="straightConnector1">
                <a:avLst/>
              </a:prstGeom>
              <a:solidFill>
                <a:srgbClr val="00B050"/>
              </a:solidFill>
              <a:ln w="38100">
                <a:solidFill>
                  <a:srgbClr val="3B81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928CDD7-B129-4938-B5C2-75A1DA7C7B1D}"/>
                  </a:ext>
                </a:extLst>
              </p:cNvPr>
              <p:cNvCxnSpPr/>
              <p:nvPr/>
            </p:nvCxnSpPr>
            <p:spPr>
              <a:xfrm flipH="1">
                <a:off x="2570027" y="1945142"/>
                <a:ext cx="498488" cy="331887"/>
              </a:xfrm>
              <a:prstGeom prst="straightConnector1">
                <a:avLst/>
              </a:prstGeom>
              <a:solidFill>
                <a:srgbClr val="002060"/>
              </a:solidFill>
              <a:ln w="38100">
                <a:solidFill>
                  <a:srgbClr val="3B81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7DD5F5F7-BB90-45CB-A8F2-2C3F8E72DC27}"/>
                  </a:ext>
                </a:extLst>
              </p:cNvPr>
              <p:cNvCxnSpPr/>
              <p:nvPr/>
            </p:nvCxnSpPr>
            <p:spPr>
              <a:xfrm>
                <a:off x="2597136" y="2342477"/>
                <a:ext cx="259158" cy="0"/>
              </a:xfrm>
              <a:prstGeom prst="straightConnector1">
                <a:avLst/>
              </a:prstGeom>
              <a:solidFill>
                <a:srgbClr val="00B050"/>
              </a:solidFill>
              <a:ln w="38100">
                <a:solidFill>
                  <a:srgbClr val="3B814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3299081" y="2198810"/>
              <a:ext cx="1026591" cy="958712"/>
            </a:xfrm>
            <a:prstGeom prst="rect">
              <a:avLst/>
            </a:prstGeom>
            <a:noFill/>
            <a:ln>
              <a:solidFill>
                <a:srgbClr val="3B81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70505F-34DD-F346-9BB3-A4B6C9EDE8EB}"/>
              </a:ext>
            </a:extLst>
          </p:cNvPr>
          <p:cNvGrpSpPr/>
          <p:nvPr/>
        </p:nvGrpSpPr>
        <p:grpSpPr>
          <a:xfrm>
            <a:off x="4027118" y="1526315"/>
            <a:ext cx="1713931" cy="1276930"/>
            <a:chOff x="2731717" y="1331106"/>
            <a:chExt cx="1713931" cy="1276930"/>
          </a:xfrm>
        </p:grpSpPr>
        <p:sp>
          <p:nvSpPr>
            <p:cNvPr id="13" name="TextBox 12"/>
            <p:cNvSpPr txBox="1"/>
            <p:nvPr/>
          </p:nvSpPr>
          <p:spPr>
            <a:xfrm>
              <a:off x="2731717" y="1331106"/>
              <a:ext cx="1713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(a) Complete</a:t>
              </a:r>
            </a:p>
          </p:txBody>
        </p:sp>
        <p:sp>
          <p:nvSpPr>
            <p:cNvPr id="23" name="Bent-Up Arrow 22"/>
            <p:cNvSpPr/>
            <p:nvPr/>
          </p:nvSpPr>
          <p:spPr>
            <a:xfrm rot="10800000">
              <a:off x="2786912" y="1697399"/>
              <a:ext cx="1593552" cy="910637"/>
            </a:xfrm>
            <a:prstGeom prst="bentUpArrow">
              <a:avLst>
                <a:gd name="adj1" fmla="val 25060"/>
                <a:gd name="adj2" fmla="val 33353"/>
                <a:gd name="adj3" fmla="val 31752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5307" y="1670718"/>
              <a:ext cx="1385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same budget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DB67B1-F441-AC43-A2A0-62B86C9E84BD}"/>
              </a:ext>
            </a:extLst>
          </p:cNvPr>
          <p:cNvGrpSpPr/>
          <p:nvPr/>
        </p:nvGrpSpPr>
        <p:grpSpPr>
          <a:xfrm>
            <a:off x="6702777" y="1518021"/>
            <a:ext cx="1593552" cy="1285224"/>
            <a:chOff x="5407377" y="1322812"/>
            <a:chExt cx="1593552" cy="1285224"/>
          </a:xfrm>
        </p:grpSpPr>
        <p:sp>
          <p:nvSpPr>
            <p:cNvPr id="14" name="TextBox 13"/>
            <p:cNvSpPr txBox="1"/>
            <p:nvPr/>
          </p:nvSpPr>
          <p:spPr>
            <a:xfrm>
              <a:off x="5565122" y="1322812"/>
              <a:ext cx="1266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800" kern="1200" dirty="0">
                  <a:solidFill>
                    <a:srgbClr val="C0706A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(b) Partial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08641" y="1659698"/>
              <a:ext cx="14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kern="1200" dirty="0">
                  <a:solidFill>
                    <a:srgbClr val="00206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same budget</a:t>
              </a:r>
            </a:p>
          </p:txBody>
        </p:sp>
        <p:sp>
          <p:nvSpPr>
            <p:cNvPr id="30" name="Bent-Up Arrow 29"/>
            <p:cNvSpPr/>
            <p:nvPr/>
          </p:nvSpPr>
          <p:spPr>
            <a:xfrm rot="10800000" flipH="1">
              <a:off x="5407377" y="1697399"/>
              <a:ext cx="1593552" cy="910637"/>
            </a:xfrm>
            <a:prstGeom prst="bentUpArrow">
              <a:avLst>
                <a:gd name="adj1" fmla="val 25060"/>
                <a:gd name="adj2" fmla="val 33353"/>
                <a:gd name="adj3" fmla="val 31752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505201" y="969401"/>
            <a:ext cx="5339645" cy="3798976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70069" y="1080646"/>
            <a:ext cx="1778051" cy="36933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kern="120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Training Phase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676187" y="4911813"/>
            <a:ext cx="1026591" cy="1313408"/>
            <a:chOff x="4778719" y="4360811"/>
            <a:chExt cx="1026591" cy="1313408"/>
          </a:xfrm>
          <a:solidFill>
            <a:schemeClr val="bg2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2A9185F-17CD-430F-B765-DD03EB939117}"/>
                </a:ext>
              </a:extLst>
            </p:cNvPr>
            <p:cNvSpPr/>
            <p:nvPr/>
          </p:nvSpPr>
          <p:spPr>
            <a:xfrm>
              <a:off x="5185967" y="4730144"/>
              <a:ext cx="185113" cy="185113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7183840-CA5E-41AC-8BA4-676FBC67C282}"/>
                </a:ext>
              </a:extLst>
            </p:cNvPr>
            <p:cNvSpPr/>
            <p:nvPr/>
          </p:nvSpPr>
          <p:spPr>
            <a:xfrm>
              <a:off x="4778719" y="5026324"/>
              <a:ext cx="185113" cy="185113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207EA9E-2A7E-4CA2-B13A-7956BC73097B}"/>
                </a:ext>
              </a:extLst>
            </p:cNvPr>
            <p:cNvSpPr/>
            <p:nvPr/>
          </p:nvSpPr>
          <p:spPr>
            <a:xfrm>
              <a:off x="5593215" y="5026324"/>
              <a:ext cx="185113" cy="185113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68926DB-EC77-4FAF-8387-81160673330E}"/>
                </a:ext>
              </a:extLst>
            </p:cNvPr>
            <p:cNvSpPr/>
            <p:nvPr/>
          </p:nvSpPr>
          <p:spPr>
            <a:xfrm>
              <a:off x="4963832" y="5489106"/>
              <a:ext cx="185113" cy="185113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DDF9FD-DCA9-4F7E-9E84-90C4E26D8618}"/>
                </a:ext>
              </a:extLst>
            </p:cNvPr>
            <p:cNvSpPr/>
            <p:nvPr/>
          </p:nvSpPr>
          <p:spPr>
            <a:xfrm>
              <a:off x="5408102" y="5489106"/>
              <a:ext cx="185113" cy="185113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5A1FA9B-4B89-4B97-94B0-7BC340E2F4F0}"/>
                </a:ext>
              </a:extLst>
            </p:cNvPr>
            <p:cNvCxnSpPr/>
            <p:nvPr/>
          </p:nvCxnSpPr>
          <p:spPr>
            <a:xfrm>
              <a:off x="5343970" y="4888148"/>
              <a:ext cx="276353" cy="165286"/>
            </a:xfrm>
            <a:prstGeom prst="straightConnector1">
              <a:avLst/>
            </a:prstGeom>
            <a:grpFill/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3ED6BEC-FDE7-441B-87F8-87C0EBBA45B7}"/>
                </a:ext>
              </a:extLst>
            </p:cNvPr>
            <p:cNvCxnSpPr/>
            <p:nvPr/>
          </p:nvCxnSpPr>
          <p:spPr>
            <a:xfrm flipH="1">
              <a:off x="4936723" y="4888148"/>
              <a:ext cx="276353" cy="165286"/>
            </a:xfrm>
            <a:prstGeom prst="straightConnector1">
              <a:avLst/>
            </a:prstGeom>
            <a:grpFill/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8A4093E-82E2-4F9D-BFCA-FAD5164F088C}"/>
                </a:ext>
              </a:extLst>
            </p:cNvPr>
            <p:cNvCxnSpPr/>
            <p:nvPr/>
          </p:nvCxnSpPr>
          <p:spPr>
            <a:xfrm flipH="1">
              <a:off x="5056388" y="4915257"/>
              <a:ext cx="222135" cy="573850"/>
            </a:xfrm>
            <a:prstGeom prst="straightConnector1">
              <a:avLst/>
            </a:prstGeom>
            <a:grpFill/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80A2A72-AC93-4999-B7B0-0EAE4909DB6A}"/>
                </a:ext>
              </a:extLst>
            </p:cNvPr>
            <p:cNvCxnSpPr/>
            <p:nvPr/>
          </p:nvCxnSpPr>
          <p:spPr>
            <a:xfrm>
              <a:off x="5278523" y="4915257"/>
              <a:ext cx="222135" cy="573850"/>
            </a:xfrm>
            <a:prstGeom prst="straightConnector1">
              <a:avLst/>
            </a:prstGeom>
            <a:grpFill/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5257391-6E72-499A-94F0-49CEE4E82BF3}"/>
                </a:ext>
              </a:extLst>
            </p:cNvPr>
            <p:cNvCxnSpPr/>
            <p:nvPr/>
          </p:nvCxnSpPr>
          <p:spPr>
            <a:xfrm>
              <a:off x="4871275" y="5211437"/>
              <a:ext cx="119665" cy="304778"/>
            </a:xfrm>
            <a:prstGeom prst="straightConnector1">
              <a:avLst/>
            </a:prstGeom>
            <a:grpFill/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98374CB-906D-4DEC-8A6D-CD13264682A5}"/>
                </a:ext>
              </a:extLst>
            </p:cNvPr>
            <p:cNvCxnSpPr/>
            <p:nvPr/>
          </p:nvCxnSpPr>
          <p:spPr>
            <a:xfrm flipH="1">
              <a:off x="5566105" y="5211437"/>
              <a:ext cx="119665" cy="304778"/>
            </a:xfrm>
            <a:prstGeom prst="straightConnector1">
              <a:avLst/>
            </a:prstGeom>
            <a:grpFill/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00E0B43-702D-473C-A222-4F2C370067D6}"/>
                </a:ext>
              </a:extLst>
            </p:cNvPr>
            <p:cNvCxnSpPr/>
            <p:nvPr/>
          </p:nvCxnSpPr>
          <p:spPr>
            <a:xfrm>
              <a:off x="4963832" y="5118881"/>
              <a:ext cx="629383" cy="0"/>
            </a:xfrm>
            <a:prstGeom prst="straightConnector1">
              <a:avLst/>
            </a:prstGeom>
            <a:grpFill/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A074040-3AAD-4D3B-8CA7-AA0F6FD9E0B4}"/>
                </a:ext>
              </a:extLst>
            </p:cNvPr>
            <p:cNvCxnSpPr/>
            <p:nvPr/>
          </p:nvCxnSpPr>
          <p:spPr>
            <a:xfrm>
              <a:off x="4963832" y="5118881"/>
              <a:ext cx="471379" cy="397335"/>
            </a:xfrm>
            <a:prstGeom prst="straightConnector1">
              <a:avLst/>
            </a:prstGeom>
            <a:grpFill/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928CDD7-B129-4938-B5C2-75A1DA7C7B1D}"/>
                </a:ext>
              </a:extLst>
            </p:cNvPr>
            <p:cNvCxnSpPr/>
            <p:nvPr/>
          </p:nvCxnSpPr>
          <p:spPr>
            <a:xfrm flipH="1">
              <a:off x="5121835" y="5184328"/>
              <a:ext cx="498488" cy="331887"/>
            </a:xfrm>
            <a:prstGeom prst="straightConnector1">
              <a:avLst/>
            </a:prstGeom>
            <a:grpFill/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DD5F5F7-BB90-45CB-A8F2-2C3F8E72DC27}"/>
                </a:ext>
              </a:extLst>
            </p:cNvPr>
            <p:cNvCxnSpPr/>
            <p:nvPr/>
          </p:nvCxnSpPr>
          <p:spPr>
            <a:xfrm>
              <a:off x="5148944" y="5581663"/>
              <a:ext cx="259158" cy="0"/>
            </a:xfrm>
            <a:prstGeom prst="straightConnector1">
              <a:avLst/>
            </a:prstGeom>
            <a:grpFill/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778719" y="4715507"/>
              <a:ext cx="1026591" cy="95871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992961" y="4360811"/>
                  <a:ext cx="68012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kern="120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i="1" kern="1200">
                                <a:latin typeface="Cambria Math" charset="0"/>
                                <a:ea typeface="+mn-ea"/>
                                <a:cs typeface="+mn-cs"/>
                              </a:rPr>
                              <m:t>𝒯</m:t>
                            </m:r>
                          </m:e>
                          <m:sub>
                            <m:r>
                              <a:rPr lang="en-US" sz="1800" i="1" kern="1200">
                                <a:latin typeface="Cambria Math" charset="0"/>
                                <a:ea typeface="+mn-ea"/>
                                <a:cs typeface="+mn-cs"/>
                              </a:rPr>
                              <m:t>𝑡𝑒𝑠𝑡</m:t>
                            </m:r>
                          </m:sub>
                        </m:sSub>
                      </m:oMath>
                    </m:oMathPara>
                  </a14:m>
                  <a:endParaRPr lang="en-US" sz="1800" kern="1200" dirty="0"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2961" y="4360811"/>
                  <a:ext cx="68012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ounded Rectangle 37"/>
          <p:cNvSpPr/>
          <p:nvPr/>
        </p:nvSpPr>
        <p:spPr>
          <a:xfrm>
            <a:off x="3505200" y="4953490"/>
            <a:ext cx="5339646" cy="153618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7558" y="5983749"/>
            <a:ext cx="1683474" cy="36933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kern="120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rPr>
              <a:t>Testing Phase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4A66C0-CCEC-2746-9E7C-B17EA18B3140}"/>
              </a:ext>
            </a:extLst>
          </p:cNvPr>
          <p:cNvGrpSpPr/>
          <p:nvPr/>
        </p:nvGrpSpPr>
        <p:grpSpPr>
          <a:xfrm>
            <a:off x="4755928" y="4310010"/>
            <a:ext cx="2869591" cy="1603934"/>
            <a:chOff x="3460527" y="4114801"/>
            <a:chExt cx="2869591" cy="1603934"/>
          </a:xfrm>
        </p:grpSpPr>
        <p:sp>
          <p:nvSpPr>
            <p:cNvPr id="37" name="Bent-Up Arrow 36"/>
            <p:cNvSpPr/>
            <p:nvPr/>
          </p:nvSpPr>
          <p:spPr>
            <a:xfrm rot="16200000" flipH="1" flipV="1">
              <a:off x="3116521" y="4458807"/>
              <a:ext cx="1603934" cy="915921"/>
            </a:xfrm>
            <a:prstGeom prst="bentUpArrow">
              <a:avLst>
                <a:gd name="adj1" fmla="val 20041"/>
                <a:gd name="adj2" fmla="val 20982"/>
                <a:gd name="adj3" fmla="val 25273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Bent-Up Arrow 39"/>
            <p:cNvSpPr/>
            <p:nvPr/>
          </p:nvSpPr>
          <p:spPr>
            <a:xfrm rot="5400000" flipV="1">
              <a:off x="5070191" y="4458807"/>
              <a:ext cx="1603934" cy="915921"/>
            </a:xfrm>
            <a:prstGeom prst="bentUpArrow">
              <a:avLst>
                <a:gd name="adj1" fmla="val 20041"/>
                <a:gd name="adj2" fmla="val 20982"/>
                <a:gd name="adj3" fmla="val 25273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3896762-4732-8C42-B6FA-D36812F47DC9}"/>
              </a:ext>
            </a:extLst>
          </p:cNvPr>
          <p:cNvGrpSpPr/>
          <p:nvPr/>
        </p:nvGrpSpPr>
        <p:grpSpPr>
          <a:xfrm>
            <a:off x="3825534" y="2847440"/>
            <a:ext cx="4702963" cy="1335968"/>
            <a:chOff x="2530133" y="2652231"/>
            <a:chExt cx="4702963" cy="1335968"/>
          </a:xfrm>
        </p:grpSpPr>
        <p:sp>
          <p:nvSpPr>
            <p:cNvPr id="15" name="Rectangle 14"/>
            <p:cNvSpPr/>
            <p:nvPr/>
          </p:nvSpPr>
          <p:spPr>
            <a:xfrm>
              <a:off x="4947096" y="2652231"/>
              <a:ext cx="2286000" cy="1335968"/>
            </a:xfrm>
            <a:prstGeom prst="rect">
              <a:avLst/>
            </a:prstGeom>
            <a:noFill/>
            <a:ln>
              <a:solidFill>
                <a:srgbClr val="C07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30133" y="2652231"/>
              <a:ext cx="2286000" cy="1335968"/>
            </a:xfrm>
            <a:prstGeom prst="rect">
              <a:avLst/>
            </a:prstGeom>
            <a:noFill/>
            <a:ln>
              <a:solidFill>
                <a:srgbClr val="7691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800" kern="12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618926" y="2927844"/>
              <a:ext cx="1026591" cy="958712"/>
              <a:chOff x="3299081" y="2198810"/>
              <a:chExt cx="1026591" cy="958712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3299081" y="2213447"/>
                <a:ext cx="999609" cy="944075"/>
                <a:chOff x="2226911" y="1490958"/>
                <a:chExt cx="999609" cy="944075"/>
              </a:xfrm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02A9185F-17CD-430F-B765-DD03EB939117}"/>
                    </a:ext>
                  </a:extLst>
                </p:cNvPr>
                <p:cNvSpPr/>
                <p:nvPr/>
              </p:nvSpPr>
              <p:spPr>
                <a:xfrm>
                  <a:off x="2634159" y="1490958"/>
                  <a:ext cx="185113" cy="185113"/>
                </a:xfrm>
                <a:prstGeom prst="ellipse">
                  <a:avLst/>
                </a:prstGeom>
                <a:solidFill>
                  <a:srgbClr val="7691C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67183840-CA5E-41AC-8BA4-676FBC67C282}"/>
                    </a:ext>
                  </a:extLst>
                </p:cNvPr>
                <p:cNvSpPr/>
                <p:nvPr/>
              </p:nvSpPr>
              <p:spPr>
                <a:xfrm>
                  <a:off x="2226911" y="1787138"/>
                  <a:ext cx="185113" cy="185113"/>
                </a:xfrm>
                <a:prstGeom prst="ellipse">
                  <a:avLst/>
                </a:prstGeom>
                <a:solidFill>
                  <a:srgbClr val="7691C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A207EA9E-2A7E-4CA2-B13A-7956BC73097B}"/>
                    </a:ext>
                  </a:extLst>
                </p:cNvPr>
                <p:cNvSpPr/>
                <p:nvPr/>
              </p:nvSpPr>
              <p:spPr>
                <a:xfrm>
                  <a:off x="3041407" y="1787138"/>
                  <a:ext cx="185113" cy="185113"/>
                </a:xfrm>
                <a:prstGeom prst="ellipse">
                  <a:avLst/>
                </a:prstGeom>
                <a:solidFill>
                  <a:srgbClr val="7691C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68926DB-EC77-4FAF-8387-81160673330E}"/>
                    </a:ext>
                  </a:extLst>
                </p:cNvPr>
                <p:cNvSpPr/>
                <p:nvPr/>
              </p:nvSpPr>
              <p:spPr>
                <a:xfrm>
                  <a:off x="2412024" y="2249920"/>
                  <a:ext cx="185113" cy="185113"/>
                </a:xfrm>
                <a:prstGeom prst="ellipse">
                  <a:avLst/>
                </a:prstGeom>
                <a:solidFill>
                  <a:srgbClr val="7691C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21DDF9FD-DCA9-4F7E-9E84-90C4E26D8618}"/>
                    </a:ext>
                  </a:extLst>
                </p:cNvPr>
                <p:cNvSpPr/>
                <p:nvPr/>
              </p:nvSpPr>
              <p:spPr>
                <a:xfrm>
                  <a:off x="2856294" y="2249920"/>
                  <a:ext cx="185113" cy="185113"/>
                </a:xfrm>
                <a:prstGeom prst="ellipse">
                  <a:avLst/>
                </a:prstGeom>
                <a:solidFill>
                  <a:srgbClr val="7691C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45A1FA9B-4B89-4B97-94B0-7BC340E2F4F0}"/>
                    </a:ext>
                  </a:extLst>
                </p:cNvPr>
                <p:cNvCxnSpPr/>
                <p:nvPr/>
              </p:nvCxnSpPr>
              <p:spPr>
                <a:xfrm>
                  <a:off x="2792162" y="1648962"/>
                  <a:ext cx="276353" cy="165286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7691C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23ED6BEC-FDE7-441B-87F8-87C0EBBA45B7}"/>
                    </a:ext>
                  </a:extLst>
                </p:cNvPr>
                <p:cNvCxnSpPr/>
                <p:nvPr/>
              </p:nvCxnSpPr>
              <p:spPr>
                <a:xfrm flipH="1">
                  <a:off x="2384915" y="1648962"/>
                  <a:ext cx="276353" cy="165286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7691C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F8A4093E-82E2-4F9D-BFCA-FAD5164F088C}"/>
                    </a:ext>
                  </a:extLst>
                </p:cNvPr>
                <p:cNvCxnSpPr/>
                <p:nvPr/>
              </p:nvCxnSpPr>
              <p:spPr>
                <a:xfrm flipH="1">
                  <a:off x="2504580" y="1676071"/>
                  <a:ext cx="222135" cy="573850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7691C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D80A2A72-AC93-4999-B7B0-0EAE4909DB6A}"/>
                    </a:ext>
                  </a:extLst>
                </p:cNvPr>
                <p:cNvCxnSpPr/>
                <p:nvPr/>
              </p:nvCxnSpPr>
              <p:spPr>
                <a:xfrm>
                  <a:off x="2726715" y="1676071"/>
                  <a:ext cx="222135" cy="573850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7691C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95257391-6E72-499A-94F0-49CEE4E82BF3}"/>
                    </a:ext>
                  </a:extLst>
                </p:cNvPr>
                <p:cNvCxnSpPr/>
                <p:nvPr/>
              </p:nvCxnSpPr>
              <p:spPr>
                <a:xfrm>
                  <a:off x="2319467" y="1972251"/>
                  <a:ext cx="119665" cy="304778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7691C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A98374CB-906D-4DEC-8A6D-CD13264682A5}"/>
                    </a:ext>
                  </a:extLst>
                </p:cNvPr>
                <p:cNvCxnSpPr/>
                <p:nvPr/>
              </p:nvCxnSpPr>
              <p:spPr>
                <a:xfrm flipH="1">
                  <a:off x="3014297" y="1972251"/>
                  <a:ext cx="119665" cy="304778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7691C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100E0B43-702D-473C-A222-4F2C370067D6}"/>
                    </a:ext>
                  </a:extLst>
                </p:cNvPr>
                <p:cNvCxnSpPr/>
                <p:nvPr/>
              </p:nvCxnSpPr>
              <p:spPr>
                <a:xfrm>
                  <a:off x="2412024" y="1879695"/>
                  <a:ext cx="629383" cy="0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7691C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CA074040-3AAD-4D3B-8CA7-AA0F6FD9E0B4}"/>
                    </a:ext>
                  </a:extLst>
                </p:cNvPr>
                <p:cNvCxnSpPr/>
                <p:nvPr/>
              </p:nvCxnSpPr>
              <p:spPr>
                <a:xfrm>
                  <a:off x="2412024" y="1879695"/>
                  <a:ext cx="471379" cy="397335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7691C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5928CDD7-B129-4938-B5C2-75A1DA7C7B1D}"/>
                    </a:ext>
                  </a:extLst>
                </p:cNvPr>
                <p:cNvCxnSpPr/>
                <p:nvPr/>
              </p:nvCxnSpPr>
              <p:spPr>
                <a:xfrm flipH="1">
                  <a:off x="2570027" y="1945142"/>
                  <a:ext cx="498488" cy="331887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7691C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7DD5F5F7-BB90-45CB-A8F2-2C3F8E72DC27}"/>
                    </a:ext>
                  </a:extLst>
                </p:cNvPr>
                <p:cNvCxnSpPr/>
                <p:nvPr/>
              </p:nvCxnSpPr>
              <p:spPr>
                <a:xfrm>
                  <a:off x="2597136" y="2342477"/>
                  <a:ext cx="259158" cy="0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7691CD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Rectangle 108"/>
              <p:cNvSpPr/>
              <p:nvPr/>
            </p:nvSpPr>
            <p:spPr>
              <a:xfrm>
                <a:off x="3299081" y="2198810"/>
                <a:ext cx="1026591" cy="958712"/>
              </a:xfrm>
              <a:prstGeom prst="rect">
                <a:avLst/>
              </a:prstGeom>
              <a:noFill/>
              <a:ln>
                <a:solidFill>
                  <a:srgbClr val="7691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713734" y="2927844"/>
              <a:ext cx="1026591" cy="958712"/>
              <a:chOff x="4619667" y="3734099"/>
              <a:chExt cx="1026591" cy="958712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4626938" y="3748736"/>
                <a:ext cx="999609" cy="944075"/>
                <a:chOff x="3498049" y="1490958"/>
                <a:chExt cx="999609" cy="944075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02A9185F-17CD-430F-B765-DD03EB939117}"/>
                    </a:ext>
                  </a:extLst>
                </p:cNvPr>
                <p:cNvSpPr/>
                <p:nvPr/>
              </p:nvSpPr>
              <p:spPr>
                <a:xfrm>
                  <a:off x="3905297" y="1490958"/>
                  <a:ext cx="185113" cy="185113"/>
                </a:xfrm>
                <a:prstGeom prst="ellipse">
                  <a:avLst/>
                </a:prstGeom>
                <a:solidFill>
                  <a:srgbClr val="7691C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67183840-CA5E-41AC-8BA4-676FBC67C282}"/>
                    </a:ext>
                  </a:extLst>
                </p:cNvPr>
                <p:cNvSpPr/>
                <p:nvPr/>
              </p:nvSpPr>
              <p:spPr>
                <a:xfrm>
                  <a:off x="3498049" y="1787138"/>
                  <a:ext cx="185113" cy="185113"/>
                </a:xfrm>
                <a:prstGeom prst="ellipse">
                  <a:avLst/>
                </a:prstGeom>
                <a:solidFill>
                  <a:srgbClr val="7691C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A207EA9E-2A7E-4CA2-B13A-7956BC73097B}"/>
                    </a:ext>
                  </a:extLst>
                </p:cNvPr>
                <p:cNvSpPr/>
                <p:nvPr/>
              </p:nvSpPr>
              <p:spPr>
                <a:xfrm>
                  <a:off x="4312545" y="1787138"/>
                  <a:ext cx="185113" cy="185113"/>
                </a:xfrm>
                <a:prstGeom prst="ellipse">
                  <a:avLst/>
                </a:prstGeom>
                <a:solidFill>
                  <a:srgbClr val="7691C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A68926DB-EC77-4FAF-8387-81160673330E}"/>
                    </a:ext>
                  </a:extLst>
                </p:cNvPr>
                <p:cNvSpPr/>
                <p:nvPr/>
              </p:nvSpPr>
              <p:spPr>
                <a:xfrm>
                  <a:off x="3683162" y="2249920"/>
                  <a:ext cx="185113" cy="185113"/>
                </a:xfrm>
                <a:prstGeom prst="ellipse">
                  <a:avLst/>
                </a:prstGeom>
                <a:solidFill>
                  <a:srgbClr val="7691C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21DDF9FD-DCA9-4F7E-9E84-90C4E26D8618}"/>
                    </a:ext>
                  </a:extLst>
                </p:cNvPr>
                <p:cNvSpPr/>
                <p:nvPr/>
              </p:nvSpPr>
              <p:spPr>
                <a:xfrm>
                  <a:off x="4127432" y="2249920"/>
                  <a:ext cx="185113" cy="185113"/>
                </a:xfrm>
                <a:prstGeom prst="ellipse">
                  <a:avLst/>
                </a:prstGeom>
                <a:solidFill>
                  <a:srgbClr val="7691C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102" name="Rectangle 101"/>
              <p:cNvSpPr/>
              <p:nvPr/>
            </p:nvSpPr>
            <p:spPr>
              <a:xfrm>
                <a:off x="4619667" y="3734099"/>
                <a:ext cx="1026591" cy="958712"/>
              </a:xfrm>
              <a:prstGeom prst="rect">
                <a:avLst/>
              </a:prstGeom>
              <a:noFill/>
              <a:ln>
                <a:solidFill>
                  <a:srgbClr val="7691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045727" y="2927844"/>
              <a:ext cx="1026591" cy="958712"/>
              <a:chOff x="5951660" y="3474452"/>
              <a:chExt cx="1026591" cy="958712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6811DF0B-84E5-1342-9EFD-307D206E224B}"/>
                  </a:ext>
                </a:extLst>
              </p:cNvPr>
              <p:cNvCxnSpPr/>
              <p:nvPr/>
            </p:nvCxnSpPr>
            <p:spPr>
              <a:xfrm flipH="1">
                <a:off x="6731847" y="3980529"/>
                <a:ext cx="119665" cy="304778"/>
              </a:xfrm>
              <a:prstGeom prst="straightConnector1">
                <a:avLst/>
              </a:prstGeom>
              <a:solidFill>
                <a:srgbClr val="002060"/>
              </a:solidFill>
              <a:ln w="38100">
                <a:solidFill>
                  <a:srgbClr val="C0706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88"/>
              <p:cNvGrpSpPr/>
              <p:nvPr/>
            </p:nvGrpSpPr>
            <p:grpSpPr>
              <a:xfrm>
                <a:off x="5951660" y="3474452"/>
                <a:ext cx="1026591" cy="958712"/>
                <a:chOff x="5951660" y="3734099"/>
                <a:chExt cx="1026591" cy="958712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8BE54C6C-6981-4B81-9F8F-C21AE2C33F97}"/>
                    </a:ext>
                  </a:extLst>
                </p:cNvPr>
                <p:cNvGrpSpPr/>
                <p:nvPr/>
              </p:nvGrpSpPr>
              <p:grpSpPr>
                <a:xfrm>
                  <a:off x="5968863" y="3748736"/>
                  <a:ext cx="999608" cy="944075"/>
                  <a:chOff x="762000" y="4648200"/>
                  <a:chExt cx="2057400" cy="1943100"/>
                </a:xfrm>
                <a:solidFill>
                  <a:srgbClr val="FF0000"/>
                </a:solidFill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D25A5BC8-2F39-483F-9C54-C5797253DF53}"/>
                      </a:ext>
                    </a:extLst>
                  </p:cNvPr>
                  <p:cNvSpPr/>
                  <p:nvPr/>
                </p:nvSpPr>
                <p:spPr>
                  <a:xfrm>
                    <a:off x="1600200" y="4648200"/>
                    <a:ext cx="381000" cy="381000"/>
                  </a:xfrm>
                  <a:prstGeom prst="ellipse">
                    <a:avLst/>
                  </a:prstGeom>
                  <a:solidFill>
                    <a:srgbClr val="C0706A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800" kern="1200">
                      <a:solidFill>
                        <a:srgbClr val="FFFFFF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379DC205-3F09-4511-820D-415EE3B1851D}"/>
                      </a:ext>
                    </a:extLst>
                  </p:cNvPr>
                  <p:cNvSpPr/>
                  <p:nvPr/>
                </p:nvSpPr>
                <p:spPr>
                  <a:xfrm>
                    <a:off x="762000" y="5257800"/>
                    <a:ext cx="381000" cy="381000"/>
                  </a:xfrm>
                  <a:prstGeom prst="ellipse">
                    <a:avLst/>
                  </a:prstGeom>
                  <a:solidFill>
                    <a:srgbClr val="C0706A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800" kern="1200">
                      <a:solidFill>
                        <a:srgbClr val="FFFFFF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0038798E-5C7B-42B4-903E-17CE0F788967}"/>
                      </a:ext>
                    </a:extLst>
                  </p:cNvPr>
                  <p:cNvSpPr/>
                  <p:nvPr/>
                </p:nvSpPr>
                <p:spPr>
                  <a:xfrm>
                    <a:off x="2438400" y="5257800"/>
                    <a:ext cx="381000" cy="381000"/>
                  </a:xfrm>
                  <a:prstGeom prst="ellipse">
                    <a:avLst/>
                  </a:prstGeom>
                  <a:solidFill>
                    <a:srgbClr val="C0706A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800" kern="1200">
                      <a:solidFill>
                        <a:srgbClr val="FFFFFF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37064CCC-35FB-4514-826D-231F95B6BA05}"/>
                      </a:ext>
                    </a:extLst>
                  </p:cNvPr>
                  <p:cNvSpPr/>
                  <p:nvPr/>
                </p:nvSpPr>
                <p:spPr>
                  <a:xfrm>
                    <a:off x="1143000" y="6210300"/>
                    <a:ext cx="381000" cy="381000"/>
                  </a:xfrm>
                  <a:prstGeom prst="ellipse">
                    <a:avLst/>
                  </a:prstGeom>
                  <a:solidFill>
                    <a:srgbClr val="C0706A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800" kern="1200">
                      <a:solidFill>
                        <a:srgbClr val="FFFFFF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426FEC5B-EE24-491D-BBF7-D3A8216522A6}"/>
                      </a:ext>
                    </a:extLst>
                  </p:cNvPr>
                  <p:cNvSpPr/>
                  <p:nvPr/>
                </p:nvSpPr>
                <p:spPr>
                  <a:xfrm>
                    <a:off x="2057400" y="6210300"/>
                    <a:ext cx="381000" cy="381000"/>
                  </a:xfrm>
                  <a:prstGeom prst="ellipse">
                    <a:avLst/>
                  </a:prstGeom>
                  <a:solidFill>
                    <a:srgbClr val="C0706A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800" kern="1200">
                      <a:solidFill>
                        <a:srgbClr val="FFFFFF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cxnSp>
                <p:nvCxnSpPr>
                  <p:cNvPr id="97" name="Straight Arrow Connector 96">
                    <a:extLst>
                      <a:ext uri="{FF2B5EF4-FFF2-40B4-BE49-F238E27FC236}">
                        <a16:creationId xmlns:a16="http://schemas.microsoft.com/office/drawing/2014/main" id="{923F6EA9-872C-444F-ADE5-4FC5C2491BDE}"/>
                      </a:ext>
                    </a:extLst>
                  </p:cNvPr>
                  <p:cNvCxnSpPr/>
                  <p:nvPr/>
                </p:nvCxnSpPr>
                <p:spPr>
                  <a:xfrm>
                    <a:off x="1925404" y="4973404"/>
                    <a:ext cx="568792" cy="340192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C0706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Arrow Connector 97">
                    <a:extLst>
                      <a:ext uri="{FF2B5EF4-FFF2-40B4-BE49-F238E27FC236}">
                        <a16:creationId xmlns:a16="http://schemas.microsoft.com/office/drawing/2014/main" id="{C47B41FF-CE2A-4183-A6CB-7EB310CFC618}"/>
                      </a:ext>
                    </a:extLst>
                  </p:cNvPr>
                  <p:cNvCxnSpPr/>
                  <p:nvPr/>
                </p:nvCxnSpPr>
                <p:spPr>
                  <a:xfrm>
                    <a:off x="1790700" y="5029200"/>
                    <a:ext cx="457200" cy="118110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C0706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56B4B8DF-6B8A-4E6F-94C7-4B1FA997B994}"/>
                      </a:ext>
                    </a:extLst>
                  </p:cNvPr>
                  <p:cNvCxnSpPr/>
                  <p:nvPr/>
                </p:nvCxnSpPr>
                <p:spPr>
                  <a:xfrm>
                    <a:off x="952500" y="5638800"/>
                    <a:ext cx="246296" cy="627296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C0706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Arrow Connector 99">
                    <a:extLst>
                      <a:ext uri="{FF2B5EF4-FFF2-40B4-BE49-F238E27FC236}">
                        <a16:creationId xmlns:a16="http://schemas.microsoft.com/office/drawing/2014/main" id="{33DD37DD-6AD4-4B8A-B620-4B752A49B91A}"/>
                      </a:ext>
                    </a:extLst>
                  </p:cNvPr>
                  <p:cNvCxnSpPr/>
                  <p:nvPr/>
                </p:nvCxnSpPr>
                <p:spPr>
                  <a:xfrm>
                    <a:off x="1143000" y="5448300"/>
                    <a:ext cx="970196" cy="817796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C0706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1" name="Rectangle 90"/>
                <p:cNvSpPr/>
                <p:nvPr/>
              </p:nvSpPr>
              <p:spPr>
                <a:xfrm>
                  <a:off x="5951660" y="3734099"/>
                  <a:ext cx="1026591" cy="958712"/>
                </a:xfrm>
                <a:prstGeom prst="rect">
                  <a:avLst/>
                </a:prstGeom>
                <a:noFill/>
                <a:ln>
                  <a:solidFill>
                    <a:srgbClr val="C070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6140757" y="2927844"/>
              <a:ext cx="1026591" cy="958712"/>
              <a:chOff x="7046690" y="3734099"/>
              <a:chExt cx="1026591" cy="958712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7060183" y="3748736"/>
                <a:ext cx="999608" cy="944075"/>
                <a:chOff x="6181899" y="1490958"/>
                <a:chExt cx="999608" cy="944075"/>
              </a:xfrm>
            </p:grpSpPr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3A02BEAB-59FF-9A44-8D7A-2D878506FEB7}"/>
                    </a:ext>
                  </a:extLst>
                </p:cNvPr>
                <p:cNvCxnSpPr/>
                <p:nvPr/>
              </p:nvCxnSpPr>
              <p:spPr>
                <a:xfrm flipH="1">
                  <a:off x="6949978" y="1972251"/>
                  <a:ext cx="119665" cy="304778"/>
                </a:xfrm>
                <a:prstGeom prst="straightConnector1">
                  <a:avLst/>
                </a:prstGeom>
                <a:solidFill>
                  <a:srgbClr val="002060"/>
                </a:solidFill>
                <a:ln w="38100">
                  <a:solidFill>
                    <a:srgbClr val="C0706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8BE54C6C-6981-4B81-9F8F-C21AE2C33F97}"/>
                    </a:ext>
                  </a:extLst>
                </p:cNvPr>
                <p:cNvGrpSpPr/>
                <p:nvPr/>
              </p:nvGrpSpPr>
              <p:grpSpPr>
                <a:xfrm>
                  <a:off x="6181899" y="1490958"/>
                  <a:ext cx="999608" cy="944075"/>
                  <a:chOff x="762000" y="4648200"/>
                  <a:chExt cx="2057400" cy="1943100"/>
                </a:xfrm>
                <a:solidFill>
                  <a:srgbClr val="FF0000"/>
                </a:solidFill>
              </p:grpSpPr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D25A5BC8-2F39-483F-9C54-C5797253DF53}"/>
                      </a:ext>
                    </a:extLst>
                  </p:cNvPr>
                  <p:cNvSpPr/>
                  <p:nvPr/>
                </p:nvSpPr>
                <p:spPr>
                  <a:xfrm>
                    <a:off x="1600200" y="4648200"/>
                    <a:ext cx="381000" cy="381000"/>
                  </a:xfrm>
                  <a:prstGeom prst="ellipse">
                    <a:avLst/>
                  </a:prstGeom>
                  <a:solidFill>
                    <a:srgbClr val="C0706A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800" kern="1200">
                      <a:solidFill>
                        <a:srgbClr val="FFFFFF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79DC205-3F09-4511-820D-415EE3B1851D}"/>
                      </a:ext>
                    </a:extLst>
                  </p:cNvPr>
                  <p:cNvSpPr/>
                  <p:nvPr/>
                </p:nvSpPr>
                <p:spPr>
                  <a:xfrm>
                    <a:off x="762000" y="5257800"/>
                    <a:ext cx="381000" cy="381000"/>
                  </a:xfrm>
                  <a:prstGeom prst="ellipse">
                    <a:avLst/>
                  </a:prstGeom>
                  <a:solidFill>
                    <a:srgbClr val="C0706A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800" kern="1200">
                      <a:solidFill>
                        <a:srgbClr val="FFFFFF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0038798E-5C7B-42B4-903E-17CE0F788967}"/>
                      </a:ext>
                    </a:extLst>
                  </p:cNvPr>
                  <p:cNvSpPr/>
                  <p:nvPr/>
                </p:nvSpPr>
                <p:spPr>
                  <a:xfrm>
                    <a:off x="2438400" y="5257800"/>
                    <a:ext cx="381000" cy="381000"/>
                  </a:xfrm>
                  <a:prstGeom prst="ellipse">
                    <a:avLst/>
                  </a:prstGeom>
                  <a:solidFill>
                    <a:srgbClr val="C0706A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800" kern="1200">
                      <a:solidFill>
                        <a:srgbClr val="FFFFFF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37064CCC-35FB-4514-826D-231F95B6BA05}"/>
                      </a:ext>
                    </a:extLst>
                  </p:cNvPr>
                  <p:cNvSpPr/>
                  <p:nvPr/>
                </p:nvSpPr>
                <p:spPr>
                  <a:xfrm>
                    <a:off x="1143000" y="6210300"/>
                    <a:ext cx="381000" cy="381000"/>
                  </a:xfrm>
                  <a:prstGeom prst="ellipse">
                    <a:avLst/>
                  </a:prstGeom>
                  <a:solidFill>
                    <a:srgbClr val="C0706A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800" kern="1200">
                      <a:solidFill>
                        <a:srgbClr val="FFFFFF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426FEC5B-EE24-491D-BBF7-D3A8216522A6}"/>
                      </a:ext>
                    </a:extLst>
                  </p:cNvPr>
                  <p:cNvSpPr/>
                  <p:nvPr/>
                </p:nvSpPr>
                <p:spPr>
                  <a:xfrm>
                    <a:off x="2057400" y="6210300"/>
                    <a:ext cx="381000" cy="381000"/>
                  </a:xfrm>
                  <a:prstGeom prst="ellipse">
                    <a:avLst/>
                  </a:prstGeom>
                  <a:solidFill>
                    <a:srgbClr val="C0706A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800" kern="1200">
                      <a:solidFill>
                        <a:srgbClr val="FFFFFF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cxnSp>
                <p:nvCxnSpPr>
                  <p:cNvPr id="86" name="Straight Arrow Connector 85">
                    <a:extLst>
                      <a:ext uri="{FF2B5EF4-FFF2-40B4-BE49-F238E27FC236}">
                        <a16:creationId xmlns:a16="http://schemas.microsoft.com/office/drawing/2014/main" id="{C47B41FF-CE2A-4183-A6CB-7EB310CFC618}"/>
                      </a:ext>
                    </a:extLst>
                  </p:cNvPr>
                  <p:cNvCxnSpPr/>
                  <p:nvPr/>
                </p:nvCxnSpPr>
                <p:spPr>
                  <a:xfrm>
                    <a:off x="1790700" y="5029200"/>
                    <a:ext cx="457200" cy="1181100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C0706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86">
                    <a:extLst>
                      <a:ext uri="{FF2B5EF4-FFF2-40B4-BE49-F238E27FC236}">
                        <a16:creationId xmlns:a16="http://schemas.microsoft.com/office/drawing/2014/main" id="{56B4B8DF-6B8A-4E6F-94C7-4B1FA997B994}"/>
                      </a:ext>
                    </a:extLst>
                  </p:cNvPr>
                  <p:cNvCxnSpPr/>
                  <p:nvPr/>
                </p:nvCxnSpPr>
                <p:spPr>
                  <a:xfrm>
                    <a:off x="952500" y="5638800"/>
                    <a:ext cx="246296" cy="627296"/>
                  </a:xfrm>
                  <a:prstGeom prst="straightConnector1">
                    <a:avLst/>
                  </a:prstGeom>
                  <a:grpFill/>
                  <a:ln w="38100">
                    <a:solidFill>
                      <a:srgbClr val="C0706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29DE84B4-20D1-AA4C-A52E-23E1CC7114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59569" y="1676071"/>
                  <a:ext cx="222135" cy="573849"/>
                </a:xfrm>
                <a:prstGeom prst="straightConnector1">
                  <a:avLst/>
                </a:prstGeom>
                <a:grpFill/>
                <a:ln w="38100">
                  <a:solidFill>
                    <a:srgbClr val="C0706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438B59AB-FE5F-D64A-9821-D58468580957}"/>
                    </a:ext>
                  </a:extLst>
                </p:cNvPr>
                <p:cNvCxnSpPr/>
                <p:nvPr/>
              </p:nvCxnSpPr>
              <p:spPr>
                <a:xfrm>
                  <a:off x="6367012" y="1879695"/>
                  <a:ext cx="629382" cy="0"/>
                </a:xfrm>
                <a:prstGeom prst="straightConnector1">
                  <a:avLst/>
                </a:prstGeom>
                <a:grpFill/>
                <a:ln w="38100">
                  <a:solidFill>
                    <a:srgbClr val="C0706A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Rectangle 75"/>
              <p:cNvSpPr/>
              <p:nvPr/>
            </p:nvSpPr>
            <p:spPr>
              <a:xfrm>
                <a:off x="7046690" y="3734099"/>
                <a:ext cx="1026591" cy="958712"/>
              </a:xfrm>
              <a:prstGeom prst="rect">
                <a:avLst/>
              </a:prstGeom>
              <a:noFill/>
              <a:ln>
                <a:solidFill>
                  <a:srgbClr val="C070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78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DEDAA8-C491-C04C-A9E5-A4D1C8187556}"/>
              </a:ext>
            </a:extLst>
          </p:cNvPr>
          <p:cNvSpPr txBox="1"/>
          <p:nvPr/>
        </p:nvSpPr>
        <p:spPr>
          <a:xfrm>
            <a:off x="922359" y="4845820"/>
            <a:ext cx="9761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65000"/>
              <a:buFont typeface="Wingdings" charset="2"/>
              <a:buChar char="q"/>
            </a:pPr>
            <a:r>
              <a:rPr lang="en-US" sz="2400" i="1" kern="1200" dirty="0">
                <a:latin typeface="Century Gothic" panose="020B0502020202020204" pitchFamily="34" charset="0"/>
                <a:ea typeface="+mn-ea"/>
                <a:cs typeface="+mn-cs"/>
              </a:rPr>
              <a:t>Even if some annotations are partial, we “indirectly” learn information about the unannotated edges, so when we have a fixed budget, we can gain more “information” and achieve higher performance.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65000"/>
              <a:buFont typeface="Wingdings" charset="2"/>
              <a:buChar char="q"/>
            </a:pPr>
            <a:r>
              <a:rPr lang="en-US" sz="2400" i="1" kern="1200" dirty="0">
                <a:latin typeface="Century Gothic" panose="020B0502020202020204" pitchFamily="34" charset="0"/>
                <a:ea typeface="+mn-ea"/>
                <a:cs typeface="+mn-cs"/>
              </a:rPr>
              <a:t>How do we </a:t>
            </a:r>
            <a:r>
              <a:rPr lang="en-US" sz="2400" b="1" i="1" kern="1200" dirty="0">
                <a:latin typeface="Century Gothic" panose="020B0502020202020204" pitchFamily="34" charset="0"/>
                <a:ea typeface="+mn-ea"/>
                <a:cs typeface="+mn-cs"/>
              </a:rPr>
              <a:t>quantify</a:t>
            </a:r>
            <a:r>
              <a:rPr lang="en-US" sz="2400" i="1" kern="1200" dirty="0">
                <a:latin typeface="Century Gothic" panose="020B0502020202020204" pitchFamily="34" charset="0"/>
                <a:ea typeface="+mn-ea"/>
                <a:cs typeface="+mn-cs"/>
              </a:rPr>
              <a:t> the information brought by the structure?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08682" y="1363596"/>
            <a:ext cx="5224169" cy="2817342"/>
            <a:chOff x="3884681" y="1363596"/>
            <a:chExt cx="5224169" cy="2817342"/>
          </a:xfrm>
        </p:grpSpPr>
        <p:grpSp>
          <p:nvGrpSpPr>
            <p:cNvPr id="19" name="Group 18"/>
            <p:cNvGrpSpPr/>
            <p:nvPr/>
          </p:nvGrpSpPr>
          <p:grpSpPr>
            <a:xfrm>
              <a:off x="3884681" y="1363596"/>
              <a:ext cx="5061282" cy="2817342"/>
              <a:chOff x="3884681" y="1363596"/>
              <a:chExt cx="5061282" cy="281734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279065" y="1363596"/>
                <a:ext cx="4454504" cy="2817342"/>
                <a:chOff x="4279065" y="1363596"/>
                <a:chExt cx="4454504" cy="2817342"/>
              </a:xfrm>
            </p:grpSpPr>
            <p:pic>
              <p:nvPicPr>
                <p:cNvPr id="139" name="Picture 138">
                  <a:extLst>
                    <a:ext uri="{FF2B5EF4-FFF2-40B4-BE49-F238E27FC236}">
                      <a16:creationId xmlns:a16="http://schemas.microsoft.com/office/drawing/2014/main" id="{56F55D64-D03E-E34D-B9A2-BA74189E4A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79065" y="1363596"/>
                  <a:ext cx="4454504" cy="2817342"/>
                </a:xfrm>
                <a:prstGeom prst="rect">
                  <a:avLst/>
                </a:prstGeom>
              </p:spPr>
            </p:pic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E174746-82B6-AE4B-A018-3EFF9FF22F69}"/>
                    </a:ext>
                  </a:extLst>
                </p:cNvPr>
                <p:cNvSpPr/>
                <p:nvPr/>
              </p:nvSpPr>
              <p:spPr>
                <a:xfrm>
                  <a:off x="6983952" y="3088060"/>
                  <a:ext cx="1474248" cy="54055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422BD2C3-45D8-8345-B35F-34F645BBB0CC}"/>
                  </a:ext>
                </a:extLst>
              </p:cNvPr>
              <p:cNvSpPr/>
              <p:nvPr/>
            </p:nvSpPr>
            <p:spPr>
              <a:xfrm>
                <a:off x="5117084" y="2518660"/>
                <a:ext cx="3828879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600" kern="1200" dirty="0">
                    <a:solidFill>
                      <a:srgbClr val="7792CB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complete</a:t>
                </a:r>
              </a:p>
            </p:txBody>
          </p:sp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D7D2DAD8-55BD-B14E-A9BB-DDFA894DBF22}"/>
                  </a:ext>
                </a:extLst>
              </p:cNvPr>
              <p:cNvSpPr/>
              <p:nvPr/>
            </p:nvSpPr>
            <p:spPr>
              <a:xfrm>
                <a:off x="3884681" y="1710300"/>
                <a:ext cx="3828879" cy="37457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600" kern="1200" dirty="0">
                    <a:solidFill>
                      <a:srgbClr val="7792CB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partial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2F58BB-51FA-7849-A2FF-F0B5286DDD3C}"/>
                </a:ext>
              </a:extLst>
            </p:cNvPr>
            <p:cNvGrpSpPr/>
            <p:nvPr/>
          </p:nvGrpSpPr>
          <p:grpSpPr>
            <a:xfrm>
              <a:off x="4903577" y="3379336"/>
              <a:ext cx="3292997" cy="369332"/>
              <a:chOff x="4176346" y="4721470"/>
              <a:chExt cx="4052920" cy="45456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3AE5D1-F5A8-E944-B8D0-67F1AA73F280}"/>
                  </a:ext>
                </a:extLst>
              </p:cNvPr>
              <p:cNvSpPr txBox="1"/>
              <p:nvPr/>
            </p:nvSpPr>
            <p:spPr>
              <a:xfrm>
                <a:off x="4176346" y="4721470"/>
                <a:ext cx="550841" cy="4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Times" pitchFamily="2" charset="0"/>
                    <a:ea typeface="+mn-ea"/>
                    <a:cs typeface="+mn-cs"/>
                  </a:rPr>
                  <a:t>++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19CC3E-9859-6648-8463-2E09409239F3}"/>
                  </a:ext>
                </a:extLst>
              </p:cNvPr>
              <p:cNvSpPr txBox="1"/>
              <p:nvPr/>
            </p:nvSpPr>
            <p:spPr>
              <a:xfrm>
                <a:off x="4624753" y="4721470"/>
                <a:ext cx="550841" cy="4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Times" pitchFamily="2" charset="0"/>
                    <a:ea typeface="+mn-ea"/>
                    <a:cs typeface="+mn-cs"/>
                  </a:rPr>
                  <a:t>++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17D14F-0DA1-954C-98B3-5A65A3109DFA}"/>
                  </a:ext>
                </a:extLst>
              </p:cNvPr>
              <p:cNvSpPr txBox="1"/>
              <p:nvPr/>
            </p:nvSpPr>
            <p:spPr>
              <a:xfrm>
                <a:off x="5081954" y="4721470"/>
                <a:ext cx="550841" cy="4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Times" pitchFamily="2" charset="0"/>
                    <a:ea typeface="+mn-ea"/>
                    <a:cs typeface="+mn-cs"/>
                  </a:rPr>
                  <a:t>++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ABE982-BADA-EB40-AB3D-CF17583EEFFD}"/>
                  </a:ext>
                </a:extLst>
              </p:cNvPr>
              <p:cNvSpPr txBox="1"/>
              <p:nvPr/>
            </p:nvSpPr>
            <p:spPr>
              <a:xfrm>
                <a:off x="5539154" y="4721470"/>
                <a:ext cx="550841" cy="4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Times" pitchFamily="2" charset="0"/>
                    <a:ea typeface="+mn-ea"/>
                    <a:cs typeface="+mn-cs"/>
                  </a:rPr>
                  <a:t>++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27ACCA-CCB4-B54D-BA2D-FED21716B669}"/>
                  </a:ext>
                </a:extLst>
              </p:cNvPr>
              <p:cNvSpPr txBox="1"/>
              <p:nvPr/>
            </p:nvSpPr>
            <p:spPr>
              <a:xfrm>
                <a:off x="5987562" y="4721470"/>
                <a:ext cx="550841" cy="4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Times" pitchFamily="2" charset="0"/>
                    <a:ea typeface="+mn-ea"/>
                    <a:cs typeface="+mn-cs"/>
                  </a:rPr>
                  <a:t>++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C82353-2590-074D-A7BD-31BA3125FE00}"/>
                  </a:ext>
                </a:extLst>
              </p:cNvPr>
              <p:cNvSpPr txBox="1"/>
              <p:nvPr/>
            </p:nvSpPr>
            <p:spPr>
              <a:xfrm>
                <a:off x="6435970" y="4721470"/>
                <a:ext cx="550841" cy="4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Times" pitchFamily="2" charset="0"/>
                    <a:ea typeface="+mn-ea"/>
                    <a:cs typeface="+mn-cs"/>
                  </a:rPr>
                  <a:t>++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6C198E-CC55-9841-B61E-846AA69BB897}"/>
                  </a:ext>
                </a:extLst>
              </p:cNvPr>
              <p:cNvSpPr txBox="1"/>
              <p:nvPr/>
            </p:nvSpPr>
            <p:spPr>
              <a:xfrm>
                <a:off x="6875585" y="4721470"/>
                <a:ext cx="550841" cy="4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Times" pitchFamily="2" charset="0"/>
                    <a:ea typeface="+mn-ea"/>
                    <a:cs typeface="+mn-cs"/>
                  </a:rPr>
                  <a:t>++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090768-D7B6-8C40-9CFA-7B301FF85CDA}"/>
                  </a:ext>
                </a:extLst>
              </p:cNvPr>
              <p:cNvSpPr txBox="1"/>
              <p:nvPr/>
            </p:nvSpPr>
            <p:spPr>
              <a:xfrm>
                <a:off x="7341577" y="4721470"/>
                <a:ext cx="550841" cy="4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Times" pitchFamily="2" charset="0"/>
                    <a:ea typeface="+mn-ea"/>
                    <a:cs typeface="+mn-cs"/>
                  </a:rPr>
                  <a:t>++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79E805-0512-5C44-9B1A-6E3FB5BF51C4}"/>
                  </a:ext>
                </a:extLst>
              </p:cNvPr>
              <p:cNvSpPr txBox="1"/>
              <p:nvPr/>
            </p:nvSpPr>
            <p:spPr>
              <a:xfrm>
                <a:off x="7840205" y="4721470"/>
                <a:ext cx="389061" cy="4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800" b="1" kern="1200" dirty="0">
                    <a:solidFill>
                      <a:srgbClr val="FF0000"/>
                    </a:solidFill>
                    <a:latin typeface="Times" pitchFamily="2" charset="0"/>
                    <a:ea typeface="+mn-ea"/>
                    <a:cs typeface="+mn-cs"/>
                  </a:rPr>
                  <a:t>+</a:t>
                </a:r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A260C60-B79C-854F-8970-7F6A2D78B40B}"/>
                </a:ext>
              </a:extLst>
            </p:cNvPr>
            <p:cNvSpPr txBox="1"/>
            <p:nvPr/>
          </p:nvSpPr>
          <p:spPr>
            <a:xfrm>
              <a:off x="8183597" y="3098025"/>
              <a:ext cx="925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 i="1" kern="1200" dirty="0">
                  <a:solidFill>
                    <a:srgbClr val="FF0000"/>
                  </a:solidFill>
                  <a:latin typeface="Times" pitchFamily="2" charset="0"/>
                  <a:ea typeface="+mn-ea"/>
                  <a:cs typeface="+mn-cs"/>
                </a:rPr>
                <a:t>+: p&lt;5%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b="1" i="1" kern="1200" dirty="0">
                  <a:solidFill>
                    <a:srgbClr val="FF0000"/>
                  </a:solidFill>
                  <a:latin typeface="Times" pitchFamily="2" charset="0"/>
                  <a:ea typeface="+mn-ea"/>
                  <a:cs typeface="+mn-cs"/>
                </a:rPr>
                <a:t>++: p&lt;1%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Partial or complete, that’s the question </a:t>
            </a:r>
            <a:r>
              <a:rPr lang="en-US" sz="1800" i="1" dirty="0"/>
              <a:t>[NAACL’19]</a:t>
            </a:r>
            <a:endParaRPr lang="en-US" dirty="0"/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5A9C21F2-AE11-069B-86F3-3F5CBBB4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9170" y="950042"/>
            <a:ext cx="3817411" cy="39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91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B92BC6-C40C-0B4F-901F-BA350F031A60}"/>
                  </a:ext>
                </a:extLst>
              </p:cNvPr>
              <p:cNvSpPr txBox="1"/>
              <p:nvPr/>
            </p:nvSpPr>
            <p:spPr>
              <a:xfrm>
                <a:off x="3097629" y="3663524"/>
                <a:ext cx="4094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12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800" b="1" i="1" kern="1200">
                            <a:solidFill>
                              <a:srgbClr val="FFFFFF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lang="en-US" sz="1800" b="1" i="1" kern="1200">
                            <a:solidFill>
                              <a:srgbClr val="FFFFFF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1800" b="1" kern="1200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be the size of the feasible subset</a:t>
                </a:r>
                <a:endParaRPr lang="en-US" sz="1800" kern="1200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B92BC6-C40C-0B4F-901F-BA350F031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629" y="3663524"/>
                <a:ext cx="4094326" cy="369332"/>
              </a:xfrm>
              <a:prstGeom prst="rect">
                <a:avLst/>
              </a:prstGeom>
              <a:blipFill>
                <a:blip r:embed="rId4"/>
                <a:stretch>
                  <a:fillRect l="-309" t="-6667" r="-30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C9050-1C1B-40E1-881B-62AC44FC5D1E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DF588C3-71D6-5D45-B118-1C664482E1C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Quantifying Information: 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/>
                  <a:t>Structure</a:t>
                </a:r>
                <a:r>
                  <a:rPr lang="en-US" sz="2000" dirty="0"/>
                  <a:t>: a vector of random variables: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𝑌</m:t>
                    </m:r>
                    <m:r>
                      <a:rPr lang="en-US" sz="1800" i="1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1800" i="1" dirty="0">
                  <a:latin typeface="Cambria Math" charset="0"/>
                </a:endParaRP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ℒ</m:t>
                    </m:r>
                  </m:oMath>
                </a14:m>
                <a:r>
                  <a:rPr lang="en-US" sz="1800" dirty="0"/>
                  <a:t> be the label set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charset="0"/>
                        </a:rPr>
                        <m:t>𝑌</m:t>
                      </m:r>
                      <m:r>
                        <a:rPr lang="en-US" sz="1800" i="1">
                          <a:latin typeface="Cambria Math" charset="0"/>
                        </a:rPr>
                        <m:t>∈</m:t>
                      </m:r>
                      <m:r>
                        <a:rPr lang="en-US" sz="1800" i="1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charset="0"/>
                        </a:rPr>
                        <m:t>⊆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charset="0"/>
                            </a:rPr>
                            <m:t>ℒ</m:t>
                          </m:r>
                        </m:e>
                        <m:sup>
                          <m:r>
                            <a:rPr lang="en-US" sz="1800" i="1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Annotation</a:t>
                </a:r>
                <a:r>
                  <a:rPr lang="en-US" sz="2000" dirty="0"/>
                  <a:t>: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1800" dirty="0"/>
                  <a:t> out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1800" dirty="0"/>
                  <a:t> variables are labeled </a:t>
                </a:r>
                <a:r>
                  <a:rPr lang="en-US" sz="18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𝑌</m:t>
                    </m:r>
                    <m:r>
                      <a:rPr lang="en-US" sz="18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800" dirty="0"/>
                  <a:t>is further limited to a subset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1800" i="1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1800" b="1" i="1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1800" b="1" dirty="0"/>
                  <a:t> be the size of the feasible subset</a:t>
                </a:r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7792C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792CB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7792CB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7792CB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7792C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792CB"/>
                            </a:solidFill>
                            <a:latin typeface="Cambria Math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7792C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7792C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7792CB"/>
                                    </a:solidFill>
                                    <a:latin typeface="Cambria Math" charset="0"/>
                                  </a:rPr>
                                  <m:t>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7792CB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i="1">
                        <a:solidFill>
                          <a:srgbClr val="666089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6660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666089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666089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666089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6660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666089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666089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666089"/>
                        </a:solidFill>
                        <a:latin typeface="Cambria Math" charset="0"/>
                      </a:rPr>
                      <m:t>≥⋯≥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17A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17A9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C17A90"/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solidFill>
                          <a:srgbClr val="C17A90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C17A90"/>
                  </a:solidFill>
                </a:endParaRP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5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1976AC47-5A44-9E4A-B471-EDCD59DB89EA}"/>
              </a:ext>
            </a:extLst>
          </p:cNvPr>
          <p:cNvSpPr/>
          <p:nvPr/>
        </p:nvSpPr>
        <p:spPr>
          <a:xfrm>
            <a:off x="4851699" y="2590801"/>
            <a:ext cx="3895071" cy="609599"/>
          </a:xfrm>
          <a:prstGeom prst="wedgeRectCallout">
            <a:avLst>
              <a:gd name="adj1" fmla="val -15599"/>
              <a:gd name="adj2" fmla="val -110289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Not all assignments are valid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(aka “constraints”)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177EF3CD-603F-E546-B8D4-B5E3D1138A8C}"/>
              </a:ext>
            </a:extLst>
          </p:cNvPr>
          <p:cNvSpPr/>
          <p:nvPr/>
        </p:nvSpPr>
        <p:spPr>
          <a:xfrm>
            <a:off x="5088170" y="4715448"/>
            <a:ext cx="2481488" cy="369333"/>
          </a:xfrm>
          <a:prstGeom prst="wedgeRectCallout">
            <a:avLst>
              <a:gd name="adj1" fmla="val -33443"/>
              <a:gd name="adj2" fmla="val -127959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Complete annotation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4094F290-32AA-D244-A8A9-6ED553DD77F8}"/>
              </a:ext>
            </a:extLst>
          </p:cNvPr>
          <p:cNvSpPr/>
          <p:nvPr/>
        </p:nvSpPr>
        <p:spPr>
          <a:xfrm>
            <a:off x="1363714" y="4712408"/>
            <a:ext cx="1680259" cy="369332"/>
          </a:xfrm>
          <a:prstGeom prst="wedgeRectCallout">
            <a:avLst>
              <a:gd name="adj1" fmla="val -20119"/>
              <a:gd name="adj2" fmla="val -131310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No annotation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BE4768-1CEC-B0BC-E0D9-C31BAD2CB791}"/>
              </a:ext>
            </a:extLst>
          </p:cNvPr>
          <p:cNvGrpSpPr/>
          <p:nvPr/>
        </p:nvGrpSpPr>
        <p:grpSpPr>
          <a:xfrm>
            <a:off x="8414660" y="3237790"/>
            <a:ext cx="3320140" cy="2008764"/>
            <a:chOff x="8414660" y="3237790"/>
            <a:chExt cx="3320140" cy="20087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3FC231-E6E7-B53D-FF11-F193F5975787}"/>
                </a:ext>
              </a:extLst>
            </p:cNvPr>
            <p:cNvSpPr txBox="1"/>
            <p:nvPr/>
          </p:nvSpPr>
          <p:spPr>
            <a:xfrm>
              <a:off x="8414660" y="4938777"/>
              <a:ext cx="3320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k=3 out of d=6 variables are labeled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26787D-454D-00D3-3529-5C2182FF8D8F}"/>
                </a:ext>
              </a:extLst>
            </p:cNvPr>
            <p:cNvGrpSpPr/>
            <p:nvPr/>
          </p:nvGrpSpPr>
          <p:grpSpPr>
            <a:xfrm>
              <a:off x="9551417" y="3237790"/>
              <a:ext cx="1074173" cy="1659284"/>
              <a:chOff x="4559233" y="2174074"/>
              <a:chExt cx="2808044" cy="433761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BFB0540-AD81-C174-5A58-AA5D372C7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8079" y="2174074"/>
                <a:ext cx="901510" cy="90151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CD4362D-955D-26F4-C9C8-4E3F467F9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6863" y="3922330"/>
                <a:ext cx="910414" cy="91041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79B1909-20DE-4BF3-0AEB-BEAABB59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9175" y="5601270"/>
                <a:ext cx="910414" cy="91041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2D0B677-5E7B-1C2C-D0F3-765CF029E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59233" y="3854597"/>
                <a:ext cx="854765" cy="854765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793D396-989C-C37A-C906-580915233E00}"/>
                  </a:ext>
                </a:extLst>
              </p:cNvPr>
              <p:cNvCxnSpPr>
                <a:cxnSpLocks/>
                <a:stCxn id="18" idx="2"/>
                <a:endCxn id="19" idx="0"/>
              </p:cNvCxnSpPr>
              <p:nvPr/>
            </p:nvCxnSpPr>
            <p:spPr>
              <a:xfrm>
                <a:off x="5948834" y="3075584"/>
                <a:ext cx="963236" cy="84674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74E744F-E03B-D4E3-5123-9AB3C603A694}"/>
                  </a:ext>
                </a:extLst>
              </p:cNvPr>
              <p:cNvCxnSpPr>
                <a:cxnSpLocks/>
                <a:stCxn id="18" idx="2"/>
                <a:endCxn id="22" idx="0"/>
              </p:cNvCxnSpPr>
              <p:nvPr/>
            </p:nvCxnSpPr>
            <p:spPr>
              <a:xfrm flipH="1">
                <a:off x="4986616" y="3075584"/>
                <a:ext cx="962218" cy="7790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91A5CCB-B5FD-1E15-5943-FE62BBD5E519}"/>
                  </a:ext>
                </a:extLst>
              </p:cNvPr>
              <p:cNvCxnSpPr>
                <a:cxnSpLocks/>
                <a:stCxn id="22" idx="2"/>
                <a:endCxn id="21" idx="0"/>
              </p:cNvCxnSpPr>
              <p:nvPr/>
            </p:nvCxnSpPr>
            <p:spPr>
              <a:xfrm>
                <a:off x="4986616" y="4709362"/>
                <a:ext cx="957766" cy="8919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F1EE76F-3BB8-73C7-F9C7-FE231FE56D74}"/>
              </a:ext>
            </a:extLst>
          </p:cNvPr>
          <p:cNvGrpSpPr/>
          <p:nvPr/>
        </p:nvGrpSpPr>
        <p:grpSpPr>
          <a:xfrm>
            <a:off x="7802990" y="892949"/>
            <a:ext cx="4150808" cy="1289582"/>
            <a:chOff x="1190501" y="-1671332"/>
            <a:chExt cx="4150808" cy="128958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8C02A2D-98FC-14ED-781E-2AEC61DC2267}"/>
                </a:ext>
              </a:extLst>
            </p:cNvPr>
            <p:cNvSpPr txBox="1"/>
            <p:nvPr/>
          </p:nvSpPr>
          <p:spPr>
            <a:xfrm>
              <a:off x="2272959" y="-689527"/>
              <a:ext cx="2584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d=6 variables to be labeled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C7F1669-F490-3FA0-87CE-441360D212B3}"/>
                </a:ext>
              </a:extLst>
            </p:cNvPr>
            <p:cNvGrpSpPr/>
            <p:nvPr/>
          </p:nvGrpSpPr>
          <p:grpSpPr>
            <a:xfrm>
              <a:off x="1190501" y="-1671332"/>
              <a:ext cx="4150808" cy="944757"/>
              <a:chOff x="1560443" y="3101009"/>
              <a:chExt cx="9432235" cy="2146852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B8A8BBA-0937-490E-D037-B70A49BD8355}"/>
                  </a:ext>
                </a:extLst>
              </p:cNvPr>
              <p:cNvSpPr/>
              <p:nvPr/>
            </p:nvSpPr>
            <p:spPr>
              <a:xfrm>
                <a:off x="1560443" y="3101009"/>
                <a:ext cx="2474844" cy="944217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2996303169">
                      <a:custGeom>
                        <a:avLst/>
                        <a:gdLst>
                          <a:gd name="connsiteX0" fmla="*/ 0 w 1089095"/>
                          <a:gd name="connsiteY0" fmla="*/ 69254 h 415518"/>
                          <a:gd name="connsiteX1" fmla="*/ 69254 w 1089095"/>
                          <a:gd name="connsiteY1" fmla="*/ 0 h 415518"/>
                          <a:gd name="connsiteX2" fmla="*/ 554053 w 1089095"/>
                          <a:gd name="connsiteY2" fmla="*/ 0 h 415518"/>
                          <a:gd name="connsiteX3" fmla="*/ 1019841 w 1089095"/>
                          <a:gd name="connsiteY3" fmla="*/ 0 h 415518"/>
                          <a:gd name="connsiteX4" fmla="*/ 1089095 w 1089095"/>
                          <a:gd name="connsiteY4" fmla="*/ 69254 h 415518"/>
                          <a:gd name="connsiteX5" fmla="*/ 1089095 w 1089095"/>
                          <a:gd name="connsiteY5" fmla="*/ 346264 h 415518"/>
                          <a:gd name="connsiteX6" fmla="*/ 1019841 w 1089095"/>
                          <a:gd name="connsiteY6" fmla="*/ 415518 h 415518"/>
                          <a:gd name="connsiteX7" fmla="*/ 554053 w 1089095"/>
                          <a:gd name="connsiteY7" fmla="*/ 415518 h 415518"/>
                          <a:gd name="connsiteX8" fmla="*/ 69254 w 1089095"/>
                          <a:gd name="connsiteY8" fmla="*/ 415518 h 415518"/>
                          <a:gd name="connsiteX9" fmla="*/ 0 w 1089095"/>
                          <a:gd name="connsiteY9" fmla="*/ 346264 h 415518"/>
                          <a:gd name="connsiteX10" fmla="*/ 0 w 1089095"/>
                          <a:gd name="connsiteY10" fmla="*/ 69254 h 4155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089095" h="415518" fill="none" extrusionOk="0">
                            <a:moveTo>
                              <a:pt x="0" y="69254"/>
                            </a:moveTo>
                            <a:cubicBezTo>
                              <a:pt x="-2877" y="37412"/>
                              <a:pt x="37847" y="-2656"/>
                              <a:pt x="69254" y="0"/>
                            </a:cubicBezTo>
                            <a:cubicBezTo>
                              <a:pt x="167302" y="17458"/>
                              <a:pt x="324267" y="2907"/>
                              <a:pt x="554053" y="0"/>
                            </a:cubicBezTo>
                            <a:cubicBezTo>
                              <a:pt x="783839" y="-2907"/>
                              <a:pt x="914388" y="17472"/>
                              <a:pt x="1019841" y="0"/>
                            </a:cubicBezTo>
                            <a:cubicBezTo>
                              <a:pt x="1065642" y="-4630"/>
                              <a:pt x="1089082" y="28484"/>
                              <a:pt x="1089095" y="69254"/>
                            </a:cubicBezTo>
                            <a:cubicBezTo>
                              <a:pt x="1077778" y="189483"/>
                              <a:pt x="1095356" y="278250"/>
                              <a:pt x="1089095" y="346264"/>
                            </a:cubicBezTo>
                            <a:cubicBezTo>
                              <a:pt x="1093937" y="388435"/>
                              <a:pt x="1059956" y="413958"/>
                              <a:pt x="1019841" y="415518"/>
                            </a:cubicBezTo>
                            <a:cubicBezTo>
                              <a:pt x="914674" y="434305"/>
                              <a:pt x="682197" y="394093"/>
                              <a:pt x="554053" y="415518"/>
                            </a:cubicBezTo>
                            <a:cubicBezTo>
                              <a:pt x="425909" y="436943"/>
                              <a:pt x="297092" y="418225"/>
                              <a:pt x="69254" y="415518"/>
                            </a:cubicBezTo>
                            <a:cubicBezTo>
                              <a:pt x="25205" y="409697"/>
                              <a:pt x="-699" y="387243"/>
                              <a:pt x="0" y="346264"/>
                            </a:cubicBezTo>
                            <a:cubicBezTo>
                              <a:pt x="-7270" y="259575"/>
                              <a:pt x="-12790" y="200209"/>
                              <a:pt x="0" y="69254"/>
                            </a:cubicBezTo>
                            <a:close/>
                          </a:path>
                          <a:path w="1089095" h="415518" stroke="0" extrusionOk="0">
                            <a:moveTo>
                              <a:pt x="0" y="69254"/>
                            </a:moveTo>
                            <a:cubicBezTo>
                              <a:pt x="361" y="29385"/>
                              <a:pt x="32436" y="4629"/>
                              <a:pt x="69254" y="0"/>
                            </a:cubicBezTo>
                            <a:cubicBezTo>
                              <a:pt x="254973" y="20891"/>
                              <a:pt x="360788" y="1615"/>
                              <a:pt x="525536" y="0"/>
                            </a:cubicBezTo>
                            <a:cubicBezTo>
                              <a:pt x="690284" y="-1615"/>
                              <a:pt x="896923" y="16774"/>
                              <a:pt x="1019841" y="0"/>
                            </a:cubicBezTo>
                            <a:cubicBezTo>
                              <a:pt x="1059446" y="1540"/>
                              <a:pt x="1096409" y="24957"/>
                              <a:pt x="1089095" y="69254"/>
                            </a:cubicBezTo>
                            <a:cubicBezTo>
                              <a:pt x="1075544" y="202104"/>
                              <a:pt x="1102558" y="248927"/>
                              <a:pt x="1089095" y="346264"/>
                            </a:cubicBezTo>
                            <a:cubicBezTo>
                              <a:pt x="1089821" y="387272"/>
                              <a:pt x="1060425" y="419637"/>
                              <a:pt x="1019841" y="415518"/>
                            </a:cubicBezTo>
                            <a:cubicBezTo>
                              <a:pt x="878185" y="396055"/>
                              <a:pt x="700387" y="398018"/>
                              <a:pt x="563559" y="415518"/>
                            </a:cubicBezTo>
                            <a:cubicBezTo>
                              <a:pt x="426731" y="433018"/>
                              <a:pt x="224297" y="428575"/>
                              <a:pt x="69254" y="415518"/>
                            </a:cubicBezTo>
                            <a:cubicBezTo>
                              <a:pt x="34667" y="423839"/>
                              <a:pt x="-288" y="380614"/>
                              <a:pt x="0" y="346264"/>
                            </a:cubicBezTo>
                            <a:cubicBezTo>
                              <a:pt x="-3636" y="265738"/>
                              <a:pt x="5217" y="165367"/>
                              <a:pt x="0" y="69254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C06C163-6DC0-2022-9501-C3FA7EAC9431}"/>
                  </a:ext>
                </a:extLst>
              </p:cNvPr>
              <p:cNvSpPr/>
              <p:nvPr/>
            </p:nvSpPr>
            <p:spPr>
              <a:xfrm>
                <a:off x="1560443" y="4303644"/>
                <a:ext cx="2474844" cy="944217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321982660">
                      <a:custGeom>
                        <a:avLst/>
                        <a:gdLst>
                          <a:gd name="connsiteX0" fmla="*/ 0 w 1089095"/>
                          <a:gd name="connsiteY0" fmla="*/ 69254 h 415518"/>
                          <a:gd name="connsiteX1" fmla="*/ 69254 w 1089095"/>
                          <a:gd name="connsiteY1" fmla="*/ 0 h 415518"/>
                          <a:gd name="connsiteX2" fmla="*/ 516030 w 1089095"/>
                          <a:gd name="connsiteY2" fmla="*/ 0 h 415518"/>
                          <a:gd name="connsiteX3" fmla="*/ 1019841 w 1089095"/>
                          <a:gd name="connsiteY3" fmla="*/ 0 h 415518"/>
                          <a:gd name="connsiteX4" fmla="*/ 1089095 w 1089095"/>
                          <a:gd name="connsiteY4" fmla="*/ 69254 h 415518"/>
                          <a:gd name="connsiteX5" fmla="*/ 1089095 w 1089095"/>
                          <a:gd name="connsiteY5" fmla="*/ 346264 h 415518"/>
                          <a:gd name="connsiteX6" fmla="*/ 1019841 w 1089095"/>
                          <a:gd name="connsiteY6" fmla="*/ 415518 h 415518"/>
                          <a:gd name="connsiteX7" fmla="*/ 544548 w 1089095"/>
                          <a:gd name="connsiteY7" fmla="*/ 415518 h 415518"/>
                          <a:gd name="connsiteX8" fmla="*/ 69254 w 1089095"/>
                          <a:gd name="connsiteY8" fmla="*/ 415518 h 415518"/>
                          <a:gd name="connsiteX9" fmla="*/ 0 w 1089095"/>
                          <a:gd name="connsiteY9" fmla="*/ 346264 h 415518"/>
                          <a:gd name="connsiteX10" fmla="*/ 0 w 1089095"/>
                          <a:gd name="connsiteY10" fmla="*/ 69254 h 4155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089095" h="415518" fill="none" extrusionOk="0">
                            <a:moveTo>
                              <a:pt x="0" y="69254"/>
                            </a:moveTo>
                            <a:cubicBezTo>
                              <a:pt x="592" y="33548"/>
                              <a:pt x="26918" y="6501"/>
                              <a:pt x="69254" y="0"/>
                            </a:cubicBezTo>
                            <a:cubicBezTo>
                              <a:pt x="198959" y="-19399"/>
                              <a:pt x="323491" y="7896"/>
                              <a:pt x="516030" y="0"/>
                            </a:cubicBezTo>
                            <a:cubicBezTo>
                              <a:pt x="708569" y="-7896"/>
                              <a:pt x="889648" y="-5572"/>
                              <a:pt x="1019841" y="0"/>
                            </a:cubicBezTo>
                            <a:cubicBezTo>
                              <a:pt x="1054097" y="-2418"/>
                              <a:pt x="1086339" y="32364"/>
                              <a:pt x="1089095" y="69254"/>
                            </a:cubicBezTo>
                            <a:cubicBezTo>
                              <a:pt x="1101413" y="148851"/>
                              <a:pt x="1085859" y="216895"/>
                              <a:pt x="1089095" y="346264"/>
                            </a:cubicBezTo>
                            <a:cubicBezTo>
                              <a:pt x="1090840" y="384945"/>
                              <a:pt x="1061971" y="407824"/>
                              <a:pt x="1019841" y="415518"/>
                            </a:cubicBezTo>
                            <a:cubicBezTo>
                              <a:pt x="882501" y="397253"/>
                              <a:pt x="691469" y="424841"/>
                              <a:pt x="544548" y="415518"/>
                            </a:cubicBezTo>
                            <a:cubicBezTo>
                              <a:pt x="397627" y="406195"/>
                              <a:pt x="195632" y="429445"/>
                              <a:pt x="69254" y="415518"/>
                            </a:cubicBezTo>
                            <a:cubicBezTo>
                              <a:pt x="30020" y="423936"/>
                              <a:pt x="8671" y="384102"/>
                              <a:pt x="0" y="346264"/>
                            </a:cubicBezTo>
                            <a:cubicBezTo>
                              <a:pt x="13658" y="249857"/>
                              <a:pt x="-2217" y="193356"/>
                              <a:pt x="0" y="69254"/>
                            </a:cubicBezTo>
                            <a:close/>
                          </a:path>
                          <a:path w="1089095" h="415518" stroke="0" extrusionOk="0">
                            <a:moveTo>
                              <a:pt x="0" y="69254"/>
                            </a:moveTo>
                            <a:cubicBezTo>
                              <a:pt x="-6446" y="26975"/>
                              <a:pt x="32342" y="-2283"/>
                              <a:pt x="69254" y="0"/>
                            </a:cubicBezTo>
                            <a:cubicBezTo>
                              <a:pt x="214700" y="-16054"/>
                              <a:pt x="346827" y="22848"/>
                              <a:pt x="544548" y="0"/>
                            </a:cubicBezTo>
                            <a:cubicBezTo>
                              <a:pt x="742269" y="-22848"/>
                              <a:pt x="784308" y="-15326"/>
                              <a:pt x="1019841" y="0"/>
                            </a:cubicBezTo>
                            <a:cubicBezTo>
                              <a:pt x="1052956" y="2979"/>
                              <a:pt x="1088676" y="26635"/>
                              <a:pt x="1089095" y="69254"/>
                            </a:cubicBezTo>
                            <a:cubicBezTo>
                              <a:pt x="1085465" y="151752"/>
                              <a:pt x="1096267" y="243925"/>
                              <a:pt x="1089095" y="346264"/>
                            </a:cubicBezTo>
                            <a:cubicBezTo>
                              <a:pt x="1091710" y="380478"/>
                              <a:pt x="1050652" y="415193"/>
                              <a:pt x="1019841" y="415518"/>
                            </a:cubicBezTo>
                            <a:cubicBezTo>
                              <a:pt x="868640" y="401374"/>
                              <a:pt x="759987" y="414838"/>
                              <a:pt x="554053" y="415518"/>
                            </a:cubicBezTo>
                            <a:cubicBezTo>
                              <a:pt x="348119" y="416198"/>
                              <a:pt x="209696" y="423448"/>
                              <a:pt x="69254" y="415518"/>
                            </a:cubicBezTo>
                            <a:cubicBezTo>
                              <a:pt x="28120" y="421603"/>
                              <a:pt x="-3843" y="392885"/>
                              <a:pt x="0" y="346264"/>
                            </a:cubicBezTo>
                            <a:cubicBezTo>
                              <a:pt x="4211" y="290179"/>
                              <a:pt x="7010" y="132020"/>
                              <a:pt x="0" y="69254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CE431E0B-0A9B-41B0-90A1-5111EC99CB6C}"/>
                  </a:ext>
                </a:extLst>
              </p:cNvPr>
              <p:cNvSpPr/>
              <p:nvPr/>
            </p:nvSpPr>
            <p:spPr>
              <a:xfrm>
                <a:off x="5068956" y="3101009"/>
                <a:ext cx="2474844" cy="944217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3668677298">
                      <a:custGeom>
                        <a:avLst/>
                        <a:gdLst>
                          <a:gd name="connsiteX0" fmla="*/ 0 w 1089095"/>
                          <a:gd name="connsiteY0" fmla="*/ 69254 h 415518"/>
                          <a:gd name="connsiteX1" fmla="*/ 69254 w 1089095"/>
                          <a:gd name="connsiteY1" fmla="*/ 0 h 415518"/>
                          <a:gd name="connsiteX2" fmla="*/ 563559 w 1089095"/>
                          <a:gd name="connsiteY2" fmla="*/ 0 h 415518"/>
                          <a:gd name="connsiteX3" fmla="*/ 1019841 w 1089095"/>
                          <a:gd name="connsiteY3" fmla="*/ 0 h 415518"/>
                          <a:gd name="connsiteX4" fmla="*/ 1089095 w 1089095"/>
                          <a:gd name="connsiteY4" fmla="*/ 69254 h 415518"/>
                          <a:gd name="connsiteX5" fmla="*/ 1089095 w 1089095"/>
                          <a:gd name="connsiteY5" fmla="*/ 346264 h 415518"/>
                          <a:gd name="connsiteX6" fmla="*/ 1019841 w 1089095"/>
                          <a:gd name="connsiteY6" fmla="*/ 415518 h 415518"/>
                          <a:gd name="connsiteX7" fmla="*/ 573065 w 1089095"/>
                          <a:gd name="connsiteY7" fmla="*/ 415518 h 415518"/>
                          <a:gd name="connsiteX8" fmla="*/ 69254 w 1089095"/>
                          <a:gd name="connsiteY8" fmla="*/ 415518 h 415518"/>
                          <a:gd name="connsiteX9" fmla="*/ 0 w 1089095"/>
                          <a:gd name="connsiteY9" fmla="*/ 346264 h 415518"/>
                          <a:gd name="connsiteX10" fmla="*/ 0 w 1089095"/>
                          <a:gd name="connsiteY10" fmla="*/ 69254 h 4155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089095" h="415518" fill="none" extrusionOk="0">
                            <a:moveTo>
                              <a:pt x="0" y="69254"/>
                            </a:moveTo>
                            <a:cubicBezTo>
                              <a:pt x="3018" y="28665"/>
                              <a:pt x="31124" y="-1672"/>
                              <a:pt x="69254" y="0"/>
                            </a:cubicBezTo>
                            <a:cubicBezTo>
                              <a:pt x="231755" y="11036"/>
                              <a:pt x="396637" y="1058"/>
                              <a:pt x="563559" y="0"/>
                            </a:cubicBezTo>
                            <a:cubicBezTo>
                              <a:pt x="730481" y="-1058"/>
                              <a:pt x="883860" y="19233"/>
                              <a:pt x="1019841" y="0"/>
                            </a:cubicBezTo>
                            <a:cubicBezTo>
                              <a:pt x="1063085" y="3501"/>
                              <a:pt x="1087442" y="31690"/>
                              <a:pt x="1089095" y="69254"/>
                            </a:cubicBezTo>
                            <a:cubicBezTo>
                              <a:pt x="1077688" y="193185"/>
                              <a:pt x="1093912" y="247045"/>
                              <a:pt x="1089095" y="346264"/>
                            </a:cubicBezTo>
                            <a:cubicBezTo>
                              <a:pt x="1086291" y="382413"/>
                              <a:pt x="1058166" y="406972"/>
                              <a:pt x="1019841" y="415518"/>
                            </a:cubicBezTo>
                            <a:cubicBezTo>
                              <a:pt x="844302" y="433400"/>
                              <a:pt x="754210" y="405580"/>
                              <a:pt x="573065" y="415518"/>
                            </a:cubicBezTo>
                            <a:cubicBezTo>
                              <a:pt x="391920" y="425456"/>
                              <a:pt x="231511" y="413812"/>
                              <a:pt x="69254" y="415518"/>
                            </a:cubicBezTo>
                            <a:cubicBezTo>
                              <a:pt x="32910" y="409186"/>
                              <a:pt x="-328" y="393589"/>
                              <a:pt x="0" y="346264"/>
                            </a:cubicBezTo>
                            <a:cubicBezTo>
                              <a:pt x="-4301" y="261991"/>
                              <a:pt x="13041" y="167640"/>
                              <a:pt x="0" y="69254"/>
                            </a:cubicBezTo>
                            <a:close/>
                          </a:path>
                          <a:path w="1089095" h="415518" stroke="0" extrusionOk="0">
                            <a:moveTo>
                              <a:pt x="0" y="69254"/>
                            </a:moveTo>
                            <a:cubicBezTo>
                              <a:pt x="3094" y="28608"/>
                              <a:pt x="36358" y="5411"/>
                              <a:pt x="69254" y="0"/>
                            </a:cubicBezTo>
                            <a:cubicBezTo>
                              <a:pt x="268003" y="-17011"/>
                              <a:pt x="360261" y="8334"/>
                              <a:pt x="563559" y="0"/>
                            </a:cubicBezTo>
                            <a:cubicBezTo>
                              <a:pt x="766857" y="-8334"/>
                              <a:pt x="919055" y="7616"/>
                              <a:pt x="1019841" y="0"/>
                            </a:cubicBezTo>
                            <a:cubicBezTo>
                              <a:pt x="1058017" y="-1024"/>
                              <a:pt x="1087012" y="29805"/>
                              <a:pt x="1089095" y="69254"/>
                            </a:cubicBezTo>
                            <a:cubicBezTo>
                              <a:pt x="1096374" y="191278"/>
                              <a:pt x="1097585" y="272454"/>
                              <a:pt x="1089095" y="346264"/>
                            </a:cubicBezTo>
                            <a:cubicBezTo>
                              <a:pt x="1088051" y="382405"/>
                              <a:pt x="1055887" y="414162"/>
                              <a:pt x="1019841" y="415518"/>
                            </a:cubicBezTo>
                            <a:cubicBezTo>
                              <a:pt x="903503" y="437114"/>
                              <a:pt x="746500" y="420535"/>
                              <a:pt x="554053" y="415518"/>
                            </a:cubicBezTo>
                            <a:cubicBezTo>
                              <a:pt x="361606" y="410501"/>
                              <a:pt x="177068" y="391812"/>
                              <a:pt x="69254" y="415518"/>
                            </a:cubicBezTo>
                            <a:cubicBezTo>
                              <a:pt x="31286" y="414526"/>
                              <a:pt x="-5030" y="381853"/>
                              <a:pt x="0" y="346264"/>
                            </a:cubicBezTo>
                            <a:cubicBezTo>
                              <a:pt x="10690" y="265338"/>
                              <a:pt x="-8374" y="143947"/>
                              <a:pt x="0" y="69254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19B37020-A603-C57D-3CC8-6BEF854470DF}"/>
                  </a:ext>
                </a:extLst>
              </p:cNvPr>
              <p:cNvSpPr/>
              <p:nvPr/>
            </p:nvSpPr>
            <p:spPr>
              <a:xfrm>
                <a:off x="5068956" y="4303644"/>
                <a:ext cx="2474844" cy="944217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3366282477">
                      <a:custGeom>
                        <a:avLst/>
                        <a:gdLst>
                          <a:gd name="connsiteX0" fmla="*/ 0 w 1089095"/>
                          <a:gd name="connsiteY0" fmla="*/ 69254 h 415518"/>
                          <a:gd name="connsiteX1" fmla="*/ 69254 w 1089095"/>
                          <a:gd name="connsiteY1" fmla="*/ 0 h 415518"/>
                          <a:gd name="connsiteX2" fmla="*/ 544548 w 1089095"/>
                          <a:gd name="connsiteY2" fmla="*/ 0 h 415518"/>
                          <a:gd name="connsiteX3" fmla="*/ 1019841 w 1089095"/>
                          <a:gd name="connsiteY3" fmla="*/ 0 h 415518"/>
                          <a:gd name="connsiteX4" fmla="*/ 1089095 w 1089095"/>
                          <a:gd name="connsiteY4" fmla="*/ 69254 h 415518"/>
                          <a:gd name="connsiteX5" fmla="*/ 1089095 w 1089095"/>
                          <a:gd name="connsiteY5" fmla="*/ 346264 h 415518"/>
                          <a:gd name="connsiteX6" fmla="*/ 1019841 w 1089095"/>
                          <a:gd name="connsiteY6" fmla="*/ 415518 h 415518"/>
                          <a:gd name="connsiteX7" fmla="*/ 535042 w 1089095"/>
                          <a:gd name="connsiteY7" fmla="*/ 415518 h 415518"/>
                          <a:gd name="connsiteX8" fmla="*/ 69254 w 1089095"/>
                          <a:gd name="connsiteY8" fmla="*/ 415518 h 415518"/>
                          <a:gd name="connsiteX9" fmla="*/ 0 w 1089095"/>
                          <a:gd name="connsiteY9" fmla="*/ 346264 h 415518"/>
                          <a:gd name="connsiteX10" fmla="*/ 0 w 1089095"/>
                          <a:gd name="connsiteY10" fmla="*/ 69254 h 4155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089095" h="415518" fill="none" extrusionOk="0">
                            <a:moveTo>
                              <a:pt x="0" y="69254"/>
                            </a:moveTo>
                            <a:cubicBezTo>
                              <a:pt x="3254" y="29312"/>
                              <a:pt x="37078" y="-4275"/>
                              <a:pt x="69254" y="0"/>
                            </a:cubicBezTo>
                            <a:cubicBezTo>
                              <a:pt x="223672" y="18773"/>
                              <a:pt x="431140" y="-5330"/>
                              <a:pt x="544548" y="0"/>
                            </a:cubicBezTo>
                            <a:cubicBezTo>
                              <a:pt x="657956" y="5330"/>
                              <a:pt x="869117" y="3894"/>
                              <a:pt x="1019841" y="0"/>
                            </a:cubicBezTo>
                            <a:cubicBezTo>
                              <a:pt x="1059692" y="4389"/>
                              <a:pt x="1082039" y="36253"/>
                              <a:pt x="1089095" y="69254"/>
                            </a:cubicBezTo>
                            <a:cubicBezTo>
                              <a:pt x="1087371" y="157311"/>
                              <a:pt x="1079456" y="214183"/>
                              <a:pt x="1089095" y="346264"/>
                            </a:cubicBezTo>
                            <a:cubicBezTo>
                              <a:pt x="1087267" y="387154"/>
                              <a:pt x="1058754" y="407836"/>
                              <a:pt x="1019841" y="415518"/>
                            </a:cubicBezTo>
                            <a:cubicBezTo>
                              <a:pt x="912400" y="400488"/>
                              <a:pt x="720093" y="429401"/>
                              <a:pt x="535042" y="415518"/>
                            </a:cubicBezTo>
                            <a:cubicBezTo>
                              <a:pt x="349991" y="401635"/>
                              <a:pt x="253747" y="427326"/>
                              <a:pt x="69254" y="415518"/>
                            </a:cubicBezTo>
                            <a:cubicBezTo>
                              <a:pt x="31332" y="414658"/>
                              <a:pt x="822" y="385232"/>
                              <a:pt x="0" y="346264"/>
                            </a:cubicBezTo>
                            <a:cubicBezTo>
                              <a:pt x="13581" y="212644"/>
                              <a:pt x="7899" y="143063"/>
                              <a:pt x="0" y="69254"/>
                            </a:cubicBezTo>
                            <a:close/>
                          </a:path>
                          <a:path w="1089095" h="415518" stroke="0" extrusionOk="0">
                            <a:moveTo>
                              <a:pt x="0" y="69254"/>
                            </a:moveTo>
                            <a:cubicBezTo>
                              <a:pt x="7958" y="30005"/>
                              <a:pt x="25655" y="-3466"/>
                              <a:pt x="69254" y="0"/>
                            </a:cubicBezTo>
                            <a:cubicBezTo>
                              <a:pt x="213905" y="-8724"/>
                              <a:pt x="333098" y="-3262"/>
                              <a:pt x="525536" y="0"/>
                            </a:cubicBezTo>
                            <a:cubicBezTo>
                              <a:pt x="717974" y="3262"/>
                              <a:pt x="872082" y="-20819"/>
                              <a:pt x="1019841" y="0"/>
                            </a:cubicBezTo>
                            <a:cubicBezTo>
                              <a:pt x="1058422" y="1710"/>
                              <a:pt x="1092091" y="24393"/>
                              <a:pt x="1089095" y="69254"/>
                            </a:cubicBezTo>
                            <a:cubicBezTo>
                              <a:pt x="1093760" y="193100"/>
                              <a:pt x="1090864" y="262996"/>
                              <a:pt x="1089095" y="346264"/>
                            </a:cubicBezTo>
                            <a:cubicBezTo>
                              <a:pt x="1083257" y="390289"/>
                              <a:pt x="1052865" y="413060"/>
                              <a:pt x="1019841" y="415518"/>
                            </a:cubicBezTo>
                            <a:cubicBezTo>
                              <a:pt x="885699" y="402701"/>
                              <a:pt x="664500" y="420741"/>
                              <a:pt x="554053" y="415518"/>
                            </a:cubicBezTo>
                            <a:cubicBezTo>
                              <a:pt x="443606" y="410295"/>
                              <a:pt x="231715" y="430377"/>
                              <a:pt x="69254" y="415518"/>
                            </a:cubicBezTo>
                            <a:cubicBezTo>
                              <a:pt x="24266" y="418142"/>
                              <a:pt x="-5971" y="382839"/>
                              <a:pt x="0" y="346264"/>
                            </a:cubicBezTo>
                            <a:cubicBezTo>
                              <a:pt x="1389" y="232724"/>
                              <a:pt x="-10397" y="126689"/>
                              <a:pt x="0" y="69254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D251046E-4481-C6B1-01E7-7F5FFAE56501}"/>
                  </a:ext>
                </a:extLst>
              </p:cNvPr>
              <p:cNvSpPr/>
              <p:nvPr/>
            </p:nvSpPr>
            <p:spPr>
              <a:xfrm>
                <a:off x="8517834" y="3101009"/>
                <a:ext cx="2474844" cy="944217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1877020263">
                      <a:custGeom>
                        <a:avLst/>
                        <a:gdLst>
                          <a:gd name="connsiteX0" fmla="*/ 0 w 1089095"/>
                          <a:gd name="connsiteY0" fmla="*/ 69254 h 415518"/>
                          <a:gd name="connsiteX1" fmla="*/ 69254 w 1089095"/>
                          <a:gd name="connsiteY1" fmla="*/ 0 h 415518"/>
                          <a:gd name="connsiteX2" fmla="*/ 525536 w 1089095"/>
                          <a:gd name="connsiteY2" fmla="*/ 0 h 415518"/>
                          <a:gd name="connsiteX3" fmla="*/ 1019841 w 1089095"/>
                          <a:gd name="connsiteY3" fmla="*/ 0 h 415518"/>
                          <a:gd name="connsiteX4" fmla="*/ 1089095 w 1089095"/>
                          <a:gd name="connsiteY4" fmla="*/ 69254 h 415518"/>
                          <a:gd name="connsiteX5" fmla="*/ 1089095 w 1089095"/>
                          <a:gd name="connsiteY5" fmla="*/ 346264 h 415518"/>
                          <a:gd name="connsiteX6" fmla="*/ 1019841 w 1089095"/>
                          <a:gd name="connsiteY6" fmla="*/ 415518 h 415518"/>
                          <a:gd name="connsiteX7" fmla="*/ 525536 w 1089095"/>
                          <a:gd name="connsiteY7" fmla="*/ 415518 h 415518"/>
                          <a:gd name="connsiteX8" fmla="*/ 69254 w 1089095"/>
                          <a:gd name="connsiteY8" fmla="*/ 415518 h 415518"/>
                          <a:gd name="connsiteX9" fmla="*/ 0 w 1089095"/>
                          <a:gd name="connsiteY9" fmla="*/ 346264 h 415518"/>
                          <a:gd name="connsiteX10" fmla="*/ 0 w 1089095"/>
                          <a:gd name="connsiteY10" fmla="*/ 69254 h 4155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089095" h="415518" fill="none" extrusionOk="0">
                            <a:moveTo>
                              <a:pt x="0" y="69254"/>
                            </a:moveTo>
                            <a:cubicBezTo>
                              <a:pt x="188" y="33839"/>
                              <a:pt x="26009" y="-2984"/>
                              <a:pt x="69254" y="0"/>
                            </a:cubicBezTo>
                            <a:cubicBezTo>
                              <a:pt x="190364" y="9155"/>
                              <a:pt x="412761" y="11506"/>
                              <a:pt x="525536" y="0"/>
                            </a:cubicBezTo>
                            <a:cubicBezTo>
                              <a:pt x="638311" y="-11506"/>
                              <a:pt x="844594" y="-18980"/>
                              <a:pt x="1019841" y="0"/>
                            </a:cubicBezTo>
                            <a:cubicBezTo>
                              <a:pt x="1054061" y="569"/>
                              <a:pt x="1093853" y="32584"/>
                              <a:pt x="1089095" y="69254"/>
                            </a:cubicBezTo>
                            <a:cubicBezTo>
                              <a:pt x="1091793" y="133482"/>
                              <a:pt x="1102091" y="232052"/>
                              <a:pt x="1089095" y="346264"/>
                            </a:cubicBezTo>
                            <a:cubicBezTo>
                              <a:pt x="1088744" y="382346"/>
                              <a:pt x="1065991" y="410631"/>
                              <a:pt x="1019841" y="415518"/>
                            </a:cubicBezTo>
                            <a:cubicBezTo>
                              <a:pt x="872660" y="396772"/>
                              <a:pt x="747477" y="409718"/>
                              <a:pt x="525536" y="415518"/>
                            </a:cubicBezTo>
                            <a:cubicBezTo>
                              <a:pt x="303596" y="421318"/>
                              <a:pt x="198688" y="401583"/>
                              <a:pt x="69254" y="415518"/>
                            </a:cubicBezTo>
                            <a:cubicBezTo>
                              <a:pt x="25004" y="415586"/>
                              <a:pt x="7558" y="388517"/>
                              <a:pt x="0" y="346264"/>
                            </a:cubicBezTo>
                            <a:cubicBezTo>
                              <a:pt x="9229" y="242400"/>
                              <a:pt x="-13226" y="160339"/>
                              <a:pt x="0" y="69254"/>
                            </a:cubicBezTo>
                            <a:close/>
                          </a:path>
                          <a:path w="1089095" h="415518" stroke="0" extrusionOk="0">
                            <a:moveTo>
                              <a:pt x="0" y="69254"/>
                            </a:moveTo>
                            <a:cubicBezTo>
                              <a:pt x="-3728" y="31573"/>
                              <a:pt x="37428" y="-2655"/>
                              <a:pt x="69254" y="0"/>
                            </a:cubicBezTo>
                            <a:cubicBezTo>
                              <a:pt x="168292" y="7913"/>
                              <a:pt x="398741" y="-1253"/>
                              <a:pt x="516030" y="0"/>
                            </a:cubicBezTo>
                            <a:cubicBezTo>
                              <a:pt x="633319" y="1253"/>
                              <a:pt x="820782" y="-16082"/>
                              <a:pt x="1019841" y="0"/>
                            </a:cubicBezTo>
                            <a:cubicBezTo>
                              <a:pt x="1056969" y="1887"/>
                              <a:pt x="1089979" y="25752"/>
                              <a:pt x="1089095" y="69254"/>
                            </a:cubicBezTo>
                            <a:cubicBezTo>
                              <a:pt x="1080599" y="158362"/>
                              <a:pt x="1087139" y="249108"/>
                              <a:pt x="1089095" y="346264"/>
                            </a:cubicBezTo>
                            <a:cubicBezTo>
                              <a:pt x="1081807" y="383882"/>
                              <a:pt x="1057250" y="412186"/>
                              <a:pt x="1019841" y="415518"/>
                            </a:cubicBezTo>
                            <a:cubicBezTo>
                              <a:pt x="839488" y="420680"/>
                              <a:pt x="685652" y="421562"/>
                              <a:pt x="535042" y="415518"/>
                            </a:cubicBezTo>
                            <a:cubicBezTo>
                              <a:pt x="384432" y="409474"/>
                              <a:pt x="292068" y="392870"/>
                              <a:pt x="69254" y="415518"/>
                            </a:cubicBezTo>
                            <a:cubicBezTo>
                              <a:pt x="33338" y="410699"/>
                              <a:pt x="1991" y="378898"/>
                              <a:pt x="0" y="346264"/>
                            </a:cubicBezTo>
                            <a:cubicBezTo>
                              <a:pt x="4667" y="229989"/>
                              <a:pt x="-10080" y="146254"/>
                              <a:pt x="0" y="69254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161CF62F-198F-D4F1-9111-3FA81E0C7098}"/>
                  </a:ext>
                </a:extLst>
              </p:cNvPr>
              <p:cNvSpPr/>
              <p:nvPr/>
            </p:nvSpPr>
            <p:spPr>
              <a:xfrm>
                <a:off x="8517834" y="4303644"/>
                <a:ext cx="2474844" cy="944217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3365859169">
                      <a:custGeom>
                        <a:avLst/>
                        <a:gdLst>
                          <a:gd name="connsiteX0" fmla="*/ 0 w 1089095"/>
                          <a:gd name="connsiteY0" fmla="*/ 69254 h 415518"/>
                          <a:gd name="connsiteX1" fmla="*/ 69254 w 1089095"/>
                          <a:gd name="connsiteY1" fmla="*/ 0 h 415518"/>
                          <a:gd name="connsiteX2" fmla="*/ 516030 w 1089095"/>
                          <a:gd name="connsiteY2" fmla="*/ 0 h 415518"/>
                          <a:gd name="connsiteX3" fmla="*/ 1019841 w 1089095"/>
                          <a:gd name="connsiteY3" fmla="*/ 0 h 415518"/>
                          <a:gd name="connsiteX4" fmla="*/ 1089095 w 1089095"/>
                          <a:gd name="connsiteY4" fmla="*/ 69254 h 415518"/>
                          <a:gd name="connsiteX5" fmla="*/ 1089095 w 1089095"/>
                          <a:gd name="connsiteY5" fmla="*/ 346264 h 415518"/>
                          <a:gd name="connsiteX6" fmla="*/ 1019841 w 1089095"/>
                          <a:gd name="connsiteY6" fmla="*/ 415518 h 415518"/>
                          <a:gd name="connsiteX7" fmla="*/ 573065 w 1089095"/>
                          <a:gd name="connsiteY7" fmla="*/ 415518 h 415518"/>
                          <a:gd name="connsiteX8" fmla="*/ 69254 w 1089095"/>
                          <a:gd name="connsiteY8" fmla="*/ 415518 h 415518"/>
                          <a:gd name="connsiteX9" fmla="*/ 0 w 1089095"/>
                          <a:gd name="connsiteY9" fmla="*/ 346264 h 415518"/>
                          <a:gd name="connsiteX10" fmla="*/ 0 w 1089095"/>
                          <a:gd name="connsiteY10" fmla="*/ 69254 h 4155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089095" h="415518" fill="none" extrusionOk="0">
                            <a:moveTo>
                              <a:pt x="0" y="69254"/>
                            </a:moveTo>
                            <a:cubicBezTo>
                              <a:pt x="-568" y="27729"/>
                              <a:pt x="27898" y="-1166"/>
                              <a:pt x="69254" y="0"/>
                            </a:cubicBezTo>
                            <a:cubicBezTo>
                              <a:pt x="208642" y="-8179"/>
                              <a:pt x="318190" y="-301"/>
                              <a:pt x="516030" y="0"/>
                            </a:cubicBezTo>
                            <a:cubicBezTo>
                              <a:pt x="713870" y="301"/>
                              <a:pt x="901779" y="4847"/>
                              <a:pt x="1019841" y="0"/>
                            </a:cubicBezTo>
                            <a:cubicBezTo>
                              <a:pt x="1053852" y="-7164"/>
                              <a:pt x="1094265" y="31511"/>
                              <a:pt x="1089095" y="69254"/>
                            </a:cubicBezTo>
                            <a:cubicBezTo>
                              <a:pt x="1095587" y="162413"/>
                              <a:pt x="1088474" y="215185"/>
                              <a:pt x="1089095" y="346264"/>
                            </a:cubicBezTo>
                            <a:cubicBezTo>
                              <a:pt x="1092687" y="391697"/>
                              <a:pt x="1050472" y="414329"/>
                              <a:pt x="1019841" y="415518"/>
                            </a:cubicBezTo>
                            <a:cubicBezTo>
                              <a:pt x="893058" y="418660"/>
                              <a:pt x="757203" y="397794"/>
                              <a:pt x="573065" y="415518"/>
                            </a:cubicBezTo>
                            <a:cubicBezTo>
                              <a:pt x="388927" y="433242"/>
                              <a:pt x="237807" y="400172"/>
                              <a:pt x="69254" y="415518"/>
                            </a:cubicBezTo>
                            <a:cubicBezTo>
                              <a:pt x="29726" y="410989"/>
                              <a:pt x="1678" y="382860"/>
                              <a:pt x="0" y="346264"/>
                            </a:cubicBezTo>
                            <a:cubicBezTo>
                              <a:pt x="3992" y="287139"/>
                              <a:pt x="-7938" y="175089"/>
                              <a:pt x="0" y="69254"/>
                            </a:cubicBezTo>
                            <a:close/>
                          </a:path>
                          <a:path w="1089095" h="415518" stroke="0" extrusionOk="0">
                            <a:moveTo>
                              <a:pt x="0" y="69254"/>
                            </a:moveTo>
                            <a:cubicBezTo>
                              <a:pt x="1181" y="30098"/>
                              <a:pt x="31200" y="1483"/>
                              <a:pt x="69254" y="0"/>
                            </a:cubicBezTo>
                            <a:cubicBezTo>
                              <a:pt x="214906" y="-6371"/>
                              <a:pt x="357259" y="-15114"/>
                              <a:pt x="535042" y="0"/>
                            </a:cubicBezTo>
                            <a:cubicBezTo>
                              <a:pt x="712825" y="15114"/>
                              <a:pt x="871396" y="22258"/>
                              <a:pt x="1019841" y="0"/>
                            </a:cubicBezTo>
                            <a:cubicBezTo>
                              <a:pt x="1056626" y="-4569"/>
                              <a:pt x="1091703" y="38054"/>
                              <a:pt x="1089095" y="69254"/>
                            </a:cubicBezTo>
                            <a:cubicBezTo>
                              <a:pt x="1080356" y="203300"/>
                              <a:pt x="1076686" y="254200"/>
                              <a:pt x="1089095" y="346264"/>
                            </a:cubicBezTo>
                            <a:cubicBezTo>
                              <a:pt x="1087728" y="382878"/>
                              <a:pt x="1058428" y="408927"/>
                              <a:pt x="1019841" y="415518"/>
                            </a:cubicBezTo>
                            <a:cubicBezTo>
                              <a:pt x="878102" y="398365"/>
                              <a:pt x="774298" y="438436"/>
                              <a:pt x="535042" y="415518"/>
                            </a:cubicBezTo>
                            <a:cubicBezTo>
                              <a:pt x="295786" y="392600"/>
                              <a:pt x="179127" y="395475"/>
                              <a:pt x="69254" y="415518"/>
                            </a:cubicBezTo>
                            <a:cubicBezTo>
                              <a:pt x="23307" y="412357"/>
                              <a:pt x="-7473" y="390442"/>
                              <a:pt x="0" y="346264"/>
                            </a:cubicBezTo>
                            <a:cubicBezTo>
                              <a:pt x="-9265" y="269936"/>
                              <a:pt x="-12353" y="130353"/>
                              <a:pt x="0" y="69254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3370257-4674-DFC4-C99B-6C1B0EB82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7180" y="3314748"/>
                <a:ext cx="546492" cy="546492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17F67393-1789-6673-C32C-8B29C914ED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1018" y="3314748"/>
                <a:ext cx="551889" cy="551889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D9649814-6AAD-B5E1-98F5-9121C8E68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1017" y="4557139"/>
                <a:ext cx="551889" cy="551889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3502EAFD-1603-B085-74BF-93382E7F8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2828" y="3331614"/>
                <a:ext cx="518155" cy="518155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EF186AB1-3E0E-FDB0-DBB7-189692821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7180" y="4551226"/>
                <a:ext cx="546492" cy="546492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B6FEA86-A1DA-B525-9F39-6F123904E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8029" y="3309188"/>
                <a:ext cx="546492" cy="546492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23231D4F-4202-7271-7CEE-9CAA89A94F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7139" y="4497504"/>
                <a:ext cx="551889" cy="551889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F07236D9-FF93-2D38-5827-104C9249E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8799" y="4457748"/>
                <a:ext cx="551889" cy="551889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ECEB663F-D270-FE98-830A-8C3316AA0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65713" y="3324687"/>
                <a:ext cx="551889" cy="551889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CD1E23D8-958E-0AB6-F677-AB9ED0FD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71828" y="3331614"/>
                <a:ext cx="518155" cy="518155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A94BDD07-5A8F-FAFC-AB46-ADCB3B4CE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75651" y="4457748"/>
                <a:ext cx="551889" cy="551889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05B8CCF7-0751-4B25-0F9A-F3ADA4622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71828" y="4484554"/>
                <a:ext cx="518155" cy="518155"/>
              </a:xfrm>
              <a:prstGeom prst="rect">
                <a:avLst/>
              </a:prstGeom>
            </p:spPr>
          </p:pic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AF1B773-A5FA-973A-1E56-4BD8DCD71A8D}"/>
              </a:ext>
            </a:extLst>
          </p:cNvPr>
          <p:cNvGrpSpPr/>
          <p:nvPr/>
        </p:nvGrpSpPr>
        <p:grpSpPr>
          <a:xfrm>
            <a:off x="2065599" y="5427743"/>
            <a:ext cx="3632037" cy="1169045"/>
            <a:chOff x="6261081" y="5345362"/>
            <a:chExt cx="3632037" cy="1169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81A8452-7F34-5B4F-B319-6B26B4F7F534}"/>
                    </a:ext>
                  </a:extLst>
                </p:cNvPr>
                <p:cNvSpPr txBox="1"/>
                <p:nvPr/>
              </p:nvSpPr>
              <p:spPr>
                <a:xfrm>
                  <a:off x="8713629" y="5568106"/>
                  <a:ext cx="11794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kern="1200" smtClean="0">
                                <a:solidFill>
                                  <a:srgbClr val="C2799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2400" b="1" i="1" kern="1200">
                                <a:solidFill>
                                  <a:srgbClr val="C27990"/>
                                </a:solidFill>
                                <a:latin typeface="Cambria Math" charset="0"/>
                                <a:ea typeface="+mn-ea"/>
                                <a:cs typeface="+mn-cs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kern="1200" smtClean="0">
                                <a:solidFill>
                                  <a:srgbClr val="C2799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lang="en-US" sz="2400" b="1" i="1" kern="1200">
                            <a:solidFill>
                              <a:srgbClr val="C27990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lang="en-US" sz="2400" b="1" i="1" kern="1200" smtClean="0">
                            <a:solidFill>
                              <a:srgbClr val="C2799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oMath>
                    </m:oMathPara>
                  </a14:m>
                  <a:endParaRPr lang="en-US" sz="2400" b="1" kern="1200" dirty="0">
                    <a:solidFill>
                      <a:srgbClr val="C27990"/>
                    </a:solidFill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81A8452-7F34-5B4F-B319-6B26B4F7F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3629" y="5568106"/>
                  <a:ext cx="117948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191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5082048-D45A-1D99-0FAD-49F1D03B139A}"/>
                </a:ext>
              </a:extLst>
            </p:cNvPr>
            <p:cNvGrpSpPr/>
            <p:nvPr/>
          </p:nvGrpSpPr>
          <p:grpSpPr>
            <a:xfrm>
              <a:off x="6261081" y="5345362"/>
              <a:ext cx="2336914" cy="1169045"/>
              <a:chOff x="7345076" y="3429000"/>
              <a:chExt cx="3913270" cy="1957620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53CA7272-ECDD-8881-4BB8-39D538820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5076" y="3429988"/>
                <a:ext cx="550763" cy="550763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BF02D696-E351-6372-2D23-66AF590E5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7497" y="3435175"/>
                <a:ext cx="522205" cy="522205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931148C9-D33D-7A23-D428-0F2630BFB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02143" y="3429000"/>
                <a:ext cx="556203" cy="55620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FFBC219-D101-8A56-AA48-76101665B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3566" y="3429000"/>
                <a:ext cx="556203" cy="55620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DC0464BF-B98D-0F2F-12ED-48B05DB96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5076" y="4125727"/>
                <a:ext cx="550763" cy="550763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AD16588C-137D-C250-057A-A564FD5E4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18853" y="4130914"/>
                <a:ext cx="522205" cy="522205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09CEC9C2-C2AC-3C56-A333-AEBD41FBD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02143" y="4124739"/>
                <a:ext cx="556203" cy="556203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CBCE0688-0715-3901-8B5F-A8C4B530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10497" y="4124739"/>
                <a:ext cx="556203" cy="556203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5930F0D6-DC7A-6049-DE0D-147D9DB5A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5076" y="4831405"/>
                <a:ext cx="550763" cy="550763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1DDB0F87-0794-33B3-5B60-72D5CE366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18853" y="4836592"/>
                <a:ext cx="522205" cy="522205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2DF61B96-8402-2D68-AE96-FC1D6D422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93499" y="4830417"/>
                <a:ext cx="556203" cy="556203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2D89686F-9FE1-6BD2-6EA3-CAD900E45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74301" y="4830417"/>
                <a:ext cx="556203" cy="556203"/>
              </a:xfrm>
              <a:prstGeom prst="rect">
                <a:avLst/>
              </a:prstGeom>
            </p:spPr>
          </p:pic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257B66E6-0636-0D9E-7D16-7F4DFF58F408}"/>
                  </a:ext>
                </a:extLst>
              </p:cNvPr>
              <p:cNvCxnSpPr/>
              <p:nvPr/>
            </p:nvCxnSpPr>
            <p:spPr>
              <a:xfrm>
                <a:off x="8040757" y="3764075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4A53DD73-B216-E146-4641-6DE560667817}"/>
                  </a:ext>
                </a:extLst>
              </p:cNvPr>
              <p:cNvCxnSpPr/>
              <p:nvPr/>
            </p:nvCxnSpPr>
            <p:spPr>
              <a:xfrm>
                <a:off x="8040757" y="4489632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9DE6DD2E-58D7-8135-5B06-56A1B2CEAE8A}"/>
                  </a:ext>
                </a:extLst>
              </p:cNvPr>
              <p:cNvCxnSpPr/>
              <p:nvPr/>
            </p:nvCxnSpPr>
            <p:spPr>
              <a:xfrm>
                <a:off x="8040757" y="5205249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24EC4DA6-E925-65F7-229E-77590A67D95E}"/>
                  </a:ext>
                </a:extLst>
              </p:cNvPr>
              <p:cNvCxnSpPr/>
              <p:nvPr/>
            </p:nvCxnSpPr>
            <p:spPr>
              <a:xfrm>
                <a:off x="9183757" y="3764075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BC9A09CE-B20F-E3D5-AA95-124DAA835CB4}"/>
                  </a:ext>
                </a:extLst>
              </p:cNvPr>
              <p:cNvCxnSpPr/>
              <p:nvPr/>
            </p:nvCxnSpPr>
            <p:spPr>
              <a:xfrm>
                <a:off x="9183757" y="4489632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15EEE032-49DF-D57A-3E4D-E701F3EABC18}"/>
                  </a:ext>
                </a:extLst>
              </p:cNvPr>
              <p:cNvCxnSpPr/>
              <p:nvPr/>
            </p:nvCxnSpPr>
            <p:spPr>
              <a:xfrm>
                <a:off x="9183757" y="5205249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679E1504-9DDA-0A5F-0216-1CE5F911418E}"/>
                  </a:ext>
                </a:extLst>
              </p:cNvPr>
              <p:cNvCxnSpPr/>
              <p:nvPr/>
            </p:nvCxnSpPr>
            <p:spPr>
              <a:xfrm>
                <a:off x="10247244" y="3764075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E33100C0-4CC4-FDB3-639C-AE4685F41537}"/>
                  </a:ext>
                </a:extLst>
              </p:cNvPr>
              <p:cNvCxnSpPr/>
              <p:nvPr/>
            </p:nvCxnSpPr>
            <p:spPr>
              <a:xfrm>
                <a:off x="10247244" y="4489632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361C4319-DE52-613D-0BB6-5BEE5C0CEF6F}"/>
                  </a:ext>
                </a:extLst>
              </p:cNvPr>
              <p:cNvCxnSpPr/>
              <p:nvPr/>
            </p:nvCxnSpPr>
            <p:spPr>
              <a:xfrm>
                <a:off x="10247244" y="5205249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762F2884-8F55-EC5F-4803-66608D5D9F2E}"/>
              </a:ext>
            </a:extLst>
          </p:cNvPr>
          <p:cNvSpPr txBox="1"/>
          <p:nvPr/>
        </p:nvSpPr>
        <p:spPr>
          <a:xfrm>
            <a:off x="8490321" y="2147714"/>
            <a:ext cx="3483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 relation network should be a DAG</a:t>
            </a:r>
          </a:p>
        </p:txBody>
      </p:sp>
    </p:spTree>
    <p:extLst>
      <p:ext uri="{BB962C8B-B14F-4D97-AF65-F5344CB8AC3E}">
        <p14:creationId xmlns:p14="http://schemas.microsoft.com/office/powerpoint/2010/main" val="15515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2" grpId="0" animBg="1"/>
      <p:bldP spid="13" grpId="0" animBg="1"/>
      <p:bldP spid="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B92BC6-C40C-0B4F-901F-BA350F031A60}"/>
                  </a:ext>
                </a:extLst>
              </p:cNvPr>
              <p:cNvSpPr txBox="1"/>
              <p:nvPr/>
            </p:nvSpPr>
            <p:spPr>
              <a:xfrm>
                <a:off x="3097629" y="3663524"/>
                <a:ext cx="4094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12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800" b="1" i="1" kern="1200">
                            <a:solidFill>
                              <a:srgbClr val="FFFFFF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lang="en-US" sz="1800" b="1" i="1" kern="1200">
                            <a:solidFill>
                              <a:srgbClr val="FFFFFF"/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1800" b="1" kern="1200" dirty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 be the size of the feasible subset</a:t>
                </a:r>
                <a:endParaRPr lang="en-US" sz="1800" kern="1200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B92BC6-C40C-0B4F-901F-BA350F031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629" y="3663524"/>
                <a:ext cx="4094326" cy="369332"/>
              </a:xfrm>
              <a:prstGeom prst="rect">
                <a:avLst/>
              </a:prstGeom>
              <a:blipFill>
                <a:blip r:embed="rId3"/>
                <a:stretch>
                  <a:fillRect l="-309" t="-6667" r="-30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C9050-1C1B-40E1-881B-62AC44FC5D1E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DF588C3-71D6-5D45-B118-1C664482E1C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Quantifying Information: 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/>
                  <a:t>Structure</a:t>
                </a:r>
                <a:r>
                  <a:rPr lang="en-US" sz="2000" dirty="0"/>
                  <a:t>: a vector of random variables: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𝑌</m:t>
                    </m:r>
                    <m:r>
                      <a:rPr lang="en-US" sz="1800" i="1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1800" i="1" dirty="0">
                  <a:latin typeface="Cambria Math" charset="0"/>
                </a:endParaRP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ℒ</m:t>
                    </m:r>
                  </m:oMath>
                </a14:m>
                <a:r>
                  <a:rPr lang="en-US" sz="1800" dirty="0"/>
                  <a:t> be the label set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charset="0"/>
                        </a:rPr>
                        <m:t>𝑌</m:t>
                      </m:r>
                      <m:r>
                        <a:rPr lang="en-US" sz="1800" i="1">
                          <a:latin typeface="Cambria Math" charset="0"/>
                        </a:rPr>
                        <m:t>∈</m:t>
                      </m:r>
                      <m:r>
                        <a:rPr lang="en-US" sz="1800" i="1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charset="0"/>
                        </a:rPr>
                        <m:t>⊆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charset="0"/>
                            </a:rPr>
                            <m:t>ℒ</m:t>
                          </m:r>
                        </m:e>
                        <m:sup>
                          <m:r>
                            <a:rPr lang="en-US" sz="1800" i="1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Annotation</a:t>
                </a:r>
                <a:r>
                  <a:rPr lang="en-US" sz="2000" dirty="0"/>
                  <a:t>: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1800" dirty="0"/>
                  <a:t> out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1800" dirty="0"/>
                  <a:t> variables are labeled </a:t>
                </a:r>
                <a:r>
                  <a:rPr lang="en-US" sz="1800" dirty="0">
                    <a:sym typeface="Wingdings" pitchFamily="2" charset="2"/>
                  </a:rPr>
                  <a:t> </a:t>
                </a:r>
                <a:r>
                  <a:rPr lang="en-US" sz="1800" dirty="0"/>
                  <a:t>a subset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1800" i="1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sz="1800" b="1" i="1">
                            <a:latin typeface="Cambria Math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1800" b="1" dirty="0"/>
                  <a:t> be the size of the feasible subset</a:t>
                </a:r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7792C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792CB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7792CB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7792CB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7792C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792CB"/>
                            </a:solidFill>
                            <a:latin typeface="Cambria Math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7792C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7792C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7792CB"/>
                                    </a:solidFill>
                                    <a:latin typeface="Cambria Math" charset="0"/>
                                  </a:rPr>
                                  <m:t>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7792CB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i="1">
                        <a:solidFill>
                          <a:srgbClr val="666089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6660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666089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666089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666089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6660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666089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666089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666089"/>
                        </a:solidFill>
                        <a:latin typeface="Cambria Math" charset="0"/>
                      </a:rPr>
                      <m:t>≥⋯≥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17A9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17A9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rgbClr val="C17A90"/>
                            </a:solidFill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solidFill>
                          <a:srgbClr val="C17A90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C17A90"/>
                  </a:solidFill>
                </a:endParaRP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Define the benefit of k labels: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sz="20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≜</m:t>
                    </m:r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US" sz="2000" b="1" i="1">
                            <a:latin typeface="Cambria Math" charset="0"/>
                          </a:rPr>
                          <m:t>|</m:t>
                        </m:r>
                        <m:r>
                          <a:rPr lang="en-US" sz="2000" b="1" i="1">
                            <a:latin typeface="Cambria Math" charset="0"/>
                          </a:rPr>
                          <m:t>𝑪</m:t>
                        </m:r>
                        <m:r>
                          <a:rPr lang="en-US" sz="2000" b="1" i="1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charset="0"/>
                              </a:rPr>
                              <m:t>𝓛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sz="2000" b="1" i="1">
                            <a:latin typeface="Cambria Math" charset="0"/>
                          </a:rPr>
                          <m:t>)|</m:t>
                        </m:r>
                      </m:e>
                    </m:func>
                    <m:r>
                      <a:rPr lang="en-US" sz="2000" b="1" i="1">
                        <a:latin typeface="Cambria Math" charset="0"/>
                      </a:rPr>
                      <m:t>−</m:t>
                    </m:r>
                    <m:r>
                      <a:rPr lang="en-US" sz="2000" b="1" i="1">
                        <a:latin typeface="Cambria Math" charset="0"/>
                      </a:rPr>
                      <m:t>𝑬</m:t>
                    </m:r>
                    <m:r>
                      <a:rPr lang="en-US" sz="2000" b="1" i="1">
                        <a:latin typeface="Cambria Math" charset="0"/>
                      </a:rPr>
                      <m:t>[</m:t>
                    </m:r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>
                            <a:latin typeface="Cambria Math" charset="0"/>
                          </a:rPr>
                          <m:t>𝐥𝐨𝐠</m:t>
                        </m:r>
                      </m:fName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charset="0"/>
                              </a:rPr>
                              <m:t>𝒌</m:t>
                            </m:r>
                          </m:sub>
                        </m:sSub>
                      </m:e>
                    </m:func>
                    <m:r>
                      <a:rPr lang="en-US" sz="2000" b="1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000" b="1" dirty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5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>
                <a:extLst>
                  <a:ext uri="{FF2B5EF4-FFF2-40B4-BE49-F238E27FC236}">
                    <a16:creationId xmlns:a16="http://schemas.microsoft.com/office/drawing/2014/main" id="{F69160DB-F311-544C-859B-C03C6B35B41E}"/>
                  </a:ext>
                </a:extLst>
              </p:cNvPr>
              <p:cNvSpPr/>
              <p:nvPr/>
            </p:nvSpPr>
            <p:spPr>
              <a:xfrm>
                <a:off x="4453467" y="6171237"/>
                <a:ext cx="5519207" cy="479934"/>
              </a:xfrm>
              <a:prstGeom prst="wedgeRectCallout">
                <a:avLst>
                  <a:gd name="adj1" fmla="val -19140"/>
                  <a:gd name="adj2" fmla="val -184750"/>
                </a:avLst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600" kern="12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how much of the solution space </a:t>
                </a:r>
                <a14:m>
                  <m:oMath xmlns:m="http://schemas.openxmlformats.org/officeDocument/2006/math">
                    <m:r>
                      <a:rPr lang="en-US" sz="1600" i="1" kern="1200">
                        <a:solidFill>
                          <a:srgbClr val="000000"/>
                        </a:solidFill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sz="16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kern="1200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en-US" sz="1600" kern="12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has been </a:t>
                </a:r>
                <a:r>
                  <a:rPr lang="en-US" sz="1600" b="1" kern="12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disqualified</a:t>
                </a:r>
                <a:r>
                  <a:rPr lang="en-US" sz="1600" kern="12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 by 𝑘 labels</a:t>
                </a:r>
              </a:p>
            </p:txBody>
          </p:sp>
        </mc:Choice>
        <mc:Fallback xmlns="">
          <p:sp>
            <p:nvSpPr>
              <p:cNvPr id="14" name="Rectangular Callout 13">
                <a:extLst>
                  <a:ext uri="{FF2B5EF4-FFF2-40B4-BE49-F238E27FC236}">
                    <a16:creationId xmlns:a16="http://schemas.microsoft.com/office/drawing/2014/main" id="{F69160DB-F311-544C-859B-C03C6B35B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467" y="6171237"/>
                <a:ext cx="5519207" cy="479934"/>
              </a:xfrm>
              <a:prstGeom prst="wedgeRectCallout">
                <a:avLst>
                  <a:gd name="adj1" fmla="val -19140"/>
                  <a:gd name="adj2" fmla="val -184750"/>
                </a:avLst>
              </a:prstGeom>
              <a:blipFill>
                <a:blip r:embed="rId6"/>
                <a:stretch>
                  <a:fillRect b="-1195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57DD8784-3E43-A98B-3961-ACDA8D675B63}"/>
              </a:ext>
            </a:extLst>
          </p:cNvPr>
          <p:cNvSpPr/>
          <p:nvPr/>
        </p:nvSpPr>
        <p:spPr>
          <a:xfrm>
            <a:off x="4851699" y="2590801"/>
            <a:ext cx="3895071" cy="609599"/>
          </a:xfrm>
          <a:prstGeom prst="wedgeRectCallout">
            <a:avLst>
              <a:gd name="adj1" fmla="val -15599"/>
              <a:gd name="adj2" fmla="val -110289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Not all assignments are valid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(aka “constraints”)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2600DF7F-3C67-4F05-24E8-D468D4C739EA}"/>
              </a:ext>
            </a:extLst>
          </p:cNvPr>
          <p:cNvSpPr/>
          <p:nvPr/>
        </p:nvSpPr>
        <p:spPr>
          <a:xfrm>
            <a:off x="5088170" y="4715448"/>
            <a:ext cx="2481488" cy="369333"/>
          </a:xfrm>
          <a:prstGeom prst="wedgeRectCallout">
            <a:avLst>
              <a:gd name="adj1" fmla="val -33443"/>
              <a:gd name="adj2" fmla="val -127959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Complete annotation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274DE5E-AE62-5002-9F96-4863AA9C34B2}"/>
              </a:ext>
            </a:extLst>
          </p:cNvPr>
          <p:cNvSpPr/>
          <p:nvPr/>
        </p:nvSpPr>
        <p:spPr>
          <a:xfrm>
            <a:off x="1363714" y="4712408"/>
            <a:ext cx="1680259" cy="369332"/>
          </a:xfrm>
          <a:prstGeom prst="wedgeRectCallout">
            <a:avLst>
              <a:gd name="adj1" fmla="val -20119"/>
              <a:gd name="adj2" fmla="val -131310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No annotation</a:t>
            </a:r>
          </a:p>
        </p:txBody>
      </p:sp>
    </p:spTree>
    <p:extLst>
      <p:ext uri="{BB962C8B-B14F-4D97-AF65-F5344CB8AC3E}">
        <p14:creationId xmlns:p14="http://schemas.microsoft.com/office/powerpoint/2010/main" val="15573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Quantifying Information: </a:t>
            </a:r>
            <a:r>
              <a:rPr lang="en-US" sz="3200" dirty="0" err="1"/>
              <a:t>I</a:t>
            </a:r>
            <a:r>
              <a:rPr lang="en-US" sz="3200" baseline="-25000" dirty="0" err="1"/>
              <a:t>k</a:t>
            </a:r>
            <a:r>
              <a:rPr lang="en-US" sz="3200" dirty="0"/>
              <a:t> for DAG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39498" y="932290"/>
            <a:ext cx="5850673" cy="5850675"/>
            <a:chOff x="1905000" y="1386235"/>
            <a:chExt cx="4939547" cy="49395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386235"/>
              <a:ext cx="4939547" cy="49395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D627CD5-4AE6-1B4A-B209-94A0E7592FD6}"/>
                    </a:ext>
                  </a:extLst>
                </p:cNvPr>
                <p:cNvSpPr txBox="1"/>
                <p:nvPr/>
              </p:nvSpPr>
              <p:spPr>
                <a:xfrm>
                  <a:off x="2978955" y="1579235"/>
                  <a:ext cx="3086543" cy="2078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lang="en-US" sz="1600" b="1" i="1" kern="12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benefit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labels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concave</m:t>
                        </m:r>
                      </m:oMath>
                    </m:oMathPara>
                  </a14:m>
                  <a:endParaRPr lang="en-US" sz="1600" b="1" kern="1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D627CD5-4AE6-1B4A-B209-94A0E7592F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8955" y="1579235"/>
                  <a:ext cx="3086543" cy="207877"/>
                </a:xfrm>
                <a:prstGeom prst="rect">
                  <a:avLst/>
                </a:prstGeom>
                <a:blipFill>
                  <a:blip r:embed="rId3"/>
                  <a:stretch>
                    <a:fillRect l="-692" t="-20000" r="-346" b="-4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627CD5-4AE6-1B4A-B209-94A0E7592FD6}"/>
                    </a:ext>
                  </a:extLst>
                </p:cNvPr>
                <p:cNvSpPr txBox="1"/>
                <p:nvPr/>
              </p:nvSpPr>
              <p:spPr>
                <a:xfrm>
                  <a:off x="2237564" y="3867933"/>
                  <a:ext cx="4601393" cy="2078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 anchor="b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𝜟</m:t>
                            </m:r>
                          </m:e>
                          <m:sub>
                            <m: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lang="en-US" sz="1600" b="1" i="1" kern="12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lang="en-US" sz="1600" b="1" i="1" kern="12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  <m: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lang="en-US" sz="16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lang="en-US" sz="1600" b="1" i="1" kern="12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benefit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label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1" kern="1200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entury Gothic" panose="020B0502020202020204" pitchFamily="34" charset="0"/>
                            <a:ea typeface="+mn-ea"/>
                            <a:cs typeface="+mn-cs"/>
                          </a:rPr>
                          <m:t>diminishing</m:t>
                        </m:r>
                      </m:oMath>
                    </m:oMathPara>
                  </a14:m>
                  <a:endParaRPr lang="en-US" sz="1600" b="1" kern="12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627CD5-4AE6-1B4A-B209-94A0E7592F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564" y="3867933"/>
                  <a:ext cx="4601393" cy="207877"/>
                </a:xfrm>
                <a:prstGeom prst="rect">
                  <a:avLst/>
                </a:prstGeom>
                <a:blipFill>
                  <a:blip r:embed="rId4"/>
                  <a:stretch>
                    <a:fillRect l="-233" t="-14286" r="-930" b="-380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ight Arrow 18"/>
          <p:cNvSpPr/>
          <p:nvPr/>
        </p:nvSpPr>
        <p:spPr>
          <a:xfrm>
            <a:off x="2939498" y="1100259"/>
            <a:ext cx="1272052" cy="246221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976386" y="3871752"/>
            <a:ext cx="1272052" cy="246221"/>
          </a:xfrm>
          <a:prstGeom prst="rightArrow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7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2B85-5F2E-0074-D3A5-257234A7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Quantifying Information: Other Types of Structures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28A5577-FA4E-4E5E-AFEE-74BC47D795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84000" y="6524625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DF588C3-71D6-5D45-B118-1C664482E1C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09833D3-F035-3E44-950C-4F08E9981574}"/>
              </a:ext>
            </a:extLst>
          </p:cNvPr>
          <p:cNvGrpSpPr/>
          <p:nvPr/>
        </p:nvGrpSpPr>
        <p:grpSpPr>
          <a:xfrm>
            <a:off x="6029906" y="4107140"/>
            <a:ext cx="4130094" cy="2692869"/>
            <a:chOff x="4505906" y="1207841"/>
            <a:chExt cx="4130094" cy="269286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12ADF7-DEE7-1242-953D-C8BEC11A6F0D}"/>
                </a:ext>
              </a:extLst>
            </p:cNvPr>
            <p:cNvGrpSpPr/>
            <p:nvPr/>
          </p:nvGrpSpPr>
          <p:grpSpPr>
            <a:xfrm>
              <a:off x="4827730" y="1601710"/>
              <a:ext cx="3634953" cy="2299000"/>
              <a:chOff x="4827730" y="1601710"/>
              <a:chExt cx="3634953" cy="22990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6E8997F-E766-5843-9184-6003B84F5596}"/>
                  </a:ext>
                </a:extLst>
              </p:cNvPr>
              <p:cNvGrpSpPr/>
              <p:nvPr/>
            </p:nvGrpSpPr>
            <p:grpSpPr>
              <a:xfrm>
                <a:off x="4827730" y="1601710"/>
                <a:ext cx="3634953" cy="2299000"/>
                <a:chOff x="4827730" y="1601710"/>
                <a:chExt cx="3634953" cy="229900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56F55D64-D03E-E34D-B9A2-BA74189E4A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27730" y="1601710"/>
                  <a:ext cx="3634953" cy="2299000"/>
                </a:xfrm>
                <a:prstGeom prst="rect">
                  <a:avLst/>
                </a:prstGeom>
              </p:spPr>
            </p:pic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E174746-82B6-AE4B-A018-3EFF9FF22F69}"/>
                    </a:ext>
                  </a:extLst>
                </p:cNvPr>
                <p:cNvSpPr/>
                <p:nvPr/>
              </p:nvSpPr>
              <p:spPr>
                <a:xfrm>
                  <a:off x="7391400" y="3048000"/>
                  <a:ext cx="609600" cy="246221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886FA45-E080-BA46-942A-4E2CCE8160B6}"/>
                  </a:ext>
                </a:extLst>
              </p:cNvPr>
              <p:cNvGrpSpPr/>
              <p:nvPr/>
            </p:nvGrpSpPr>
            <p:grpSpPr>
              <a:xfrm>
                <a:off x="7315200" y="2984956"/>
                <a:ext cx="675185" cy="364669"/>
                <a:chOff x="7315200" y="2984956"/>
                <a:chExt cx="675185" cy="364669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D9D5D3-A81F-F844-AB04-AF9C0D620D0B}"/>
                    </a:ext>
                  </a:extLst>
                </p:cNvPr>
                <p:cNvSpPr txBox="1"/>
                <p:nvPr/>
              </p:nvSpPr>
              <p:spPr>
                <a:xfrm>
                  <a:off x="7315200" y="2984956"/>
                  <a:ext cx="67518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800" kern="1200" dirty="0">
                      <a:latin typeface="Century Gothic" panose="020B0502020202020204" pitchFamily="34" charset="0"/>
                      <a:ea typeface="+mn-ea"/>
                      <a:cs typeface="+mn-cs"/>
                    </a:rPr>
                    <a:t>complete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F9D82E8-4B5C-F447-9F5C-ADBFFEF3D026}"/>
                    </a:ext>
                  </a:extLst>
                </p:cNvPr>
                <p:cNvSpPr txBox="1"/>
                <p:nvPr/>
              </p:nvSpPr>
              <p:spPr>
                <a:xfrm>
                  <a:off x="7315200" y="3134181"/>
                  <a:ext cx="50366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800" kern="1200" dirty="0">
                      <a:latin typeface="Century Gothic" panose="020B0502020202020204" pitchFamily="34" charset="0"/>
                      <a:ea typeface="+mn-ea"/>
                      <a:cs typeface="+mn-cs"/>
                    </a:rPr>
                    <a:t>partial</a:t>
                  </a:r>
                </a:p>
              </p:txBody>
            </p:sp>
          </p:grpSp>
        </p:grp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22BD2C3-45D8-8345-B35F-34F645BBB0CC}"/>
                </a:ext>
              </a:extLst>
            </p:cNvPr>
            <p:cNvSpPr/>
            <p:nvPr/>
          </p:nvSpPr>
          <p:spPr>
            <a:xfrm>
              <a:off x="5511568" y="2544262"/>
              <a:ext cx="3124432" cy="37457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solidFill>
                    <a:srgbClr val="7792CB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complete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D7D2DAD8-55BD-B14E-A9BB-DDFA894DBF22}"/>
                </a:ext>
              </a:extLst>
            </p:cNvPr>
            <p:cNvSpPr/>
            <p:nvPr/>
          </p:nvSpPr>
          <p:spPr>
            <a:xfrm>
              <a:off x="4505906" y="1884628"/>
              <a:ext cx="3124432" cy="37457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solidFill>
                    <a:srgbClr val="7792CB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partial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183917" y="1207841"/>
              <a:ext cx="3297193" cy="646986"/>
            </a:xfrm>
            <a:prstGeom prst="roundRect">
              <a:avLst/>
            </a:prstGeom>
            <a:solidFill>
              <a:srgbClr val="6881B4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solidFill>
                    <a:srgbClr val="FFFFFF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Chain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solidFill>
                    <a:srgbClr val="FFFFFF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(temporal relation extraction)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E23256-AD89-0544-89F7-5D927828CCBF}"/>
              </a:ext>
            </a:extLst>
          </p:cNvPr>
          <p:cNvGrpSpPr/>
          <p:nvPr/>
        </p:nvGrpSpPr>
        <p:grpSpPr>
          <a:xfrm>
            <a:off x="2137327" y="4108994"/>
            <a:ext cx="3714624" cy="2718494"/>
            <a:chOff x="613327" y="4108994"/>
            <a:chExt cx="3714624" cy="271849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4D1F1D8-684A-9D40-A70D-ABDC6990724E}"/>
                </a:ext>
              </a:extLst>
            </p:cNvPr>
            <p:cNvGrpSpPr/>
            <p:nvPr/>
          </p:nvGrpSpPr>
          <p:grpSpPr>
            <a:xfrm>
              <a:off x="613327" y="4521505"/>
              <a:ext cx="3714624" cy="2305983"/>
              <a:chOff x="613327" y="4521505"/>
              <a:chExt cx="3714624" cy="230598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6BBA9CD-B220-384A-8A85-1F32ED5C5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327" y="4521505"/>
                <a:ext cx="3714624" cy="2305983"/>
              </a:xfrm>
              <a:prstGeom prst="rect">
                <a:avLst/>
              </a:prstGeom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36C1DDA-2C19-2340-A5B5-D6D4A53DA743}"/>
                  </a:ext>
                </a:extLst>
              </p:cNvPr>
              <p:cNvGrpSpPr/>
              <p:nvPr/>
            </p:nvGrpSpPr>
            <p:grpSpPr>
              <a:xfrm>
                <a:off x="3223595" y="5942188"/>
                <a:ext cx="824529" cy="398324"/>
                <a:chOff x="7481271" y="5942188"/>
                <a:chExt cx="824529" cy="398324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FDC92AB-0FDE-9841-9151-7CD25537CA8B}"/>
                    </a:ext>
                  </a:extLst>
                </p:cNvPr>
                <p:cNvSpPr/>
                <p:nvPr/>
              </p:nvSpPr>
              <p:spPr>
                <a:xfrm>
                  <a:off x="7567032" y="5990664"/>
                  <a:ext cx="738768" cy="333936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938EEB18-DB50-0542-98FD-7372E58E6CBD}"/>
                    </a:ext>
                  </a:extLst>
                </p:cNvPr>
                <p:cNvGrpSpPr/>
                <p:nvPr/>
              </p:nvGrpSpPr>
              <p:grpSpPr>
                <a:xfrm>
                  <a:off x="7481271" y="5942188"/>
                  <a:ext cx="675185" cy="398324"/>
                  <a:chOff x="7481271" y="5942188"/>
                  <a:chExt cx="675185" cy="398324"/>
                </a:xfrm>
              </p:grpSpPr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8C93FE9-E19B-6F42-B381-02076E3B43E6}"/>
                      </a:ext>
                    </a:extLst>
                  </p:cNvPr>
                  <p:cNvSpPr txBox="1"/>
                  <p:nvPr/>
                </p:nvSpPr>
                <p:spPr>
                  <a:xfrm>
                    <a:off x="7481271" y="5942188"/>
                    <a:ext cx="675185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r>
                      <a:rPr lang="en-US" sz="800" kern="1200" dirty="0"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complete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912129D-604C-7F40-96C1-904DD5113873}"/>
                      </a:ext>
                    </a:extLst>
                  </p:cNvPr>
                  <p:cNvSpPr txBox="1"/>
                  <p:nvPr/>
                </p:nvSpPr>
                <p:spPr>
                  <a:xfrm>
                    <a:off x="7481271" y="6125068"/>
                    <a:ext cx="50366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r>
                      <a:rPr lang="en-US" sz="800" kern="1200" dirty="0"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partial</a:t>
                    </a:r>
                  </a:p>
                </p:txBody>
              </p:sp>
            </p:grpSp>
          </p:grpSp>
        </p:grpSp>
        <p:sp>
          <p:nvSpPr>
            <p:cNvPr id="27" name="Rounded Rectangle 26"/>
            <p:cNvSpPr/>
            <p:nvPr/>
          </p:nvSpPr>
          <p:spPr>
            <a:xfrm>
              <a:off x="1098710" y="4108994"/>
              <a:ext cx="3055924" cy="64698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latin typeface="Century Gothic" panose="020B0502020202020204" pitchFamily="34" charset="0"/>
                  <a:ea typeface="+mn-ea"/>
                  <a:cs typeface="+mn-cs"/>
                </a:rPr>
                <a:t>Bipartite Graph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latin typeface="Century Gothic" panose="020B0502020202020204" pitchFamily="34" charset="0"/>
                  <a:ea typeface="+mn-ea"/>
                  <a:cs typeface="+mn-cs"/>
                </a:rPr>
                <a:t>(semantic role classification)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6A9CE85A-15E6-1A42-AECE-6A81D443BBDA}"/>
                </a:ext>
              </a:extLst>
            </p:cNvPr>
            <p:cNvSpPr/>
            <p:nvPr/>
          </p:nvSpPr>
          <p:spPr>
            <a:xfrm>
              <a:off x="2176100" y="5310754"/>
              <a:ext cx="1194577" cy="374571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solidFill>
                    <a:srgbClr val="00FFFF">
                      <a:lumMod val="60000"/>
                      <a:lumOff val="40000"/>
                    </a:srgb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complete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3C6DA58-8AA4-D144-AC63-426C47572F62}"/>
                </a:ext>
              </a:extLst>
            </p:cNvPr>
            <p:cNvSpPr/>
            <p:nvPr/>
          </p:nvSpPr>
          <p:spPr>
            <a:xfrm>
              <a:off x="1442226" y="4929688"/>
              <a:ext cx="849491" cy="374571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solidFill>
                    <a:srgbClr val="00FFFF">
                      <a:lumMod val="60000"/>
                      <a:lumOff val="40000"/>
                    </a:srgb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partial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8AC4AF-A6AE-EE4D-A2B1-19E90AED9792}"/>
              </a:ext>
            </a:extLst>
          </p:cNvPr>
          <p:cNvGrpSpPr/>
          <p:nvPr/>
        </p:nvGrpSpPr>
        <p:grpSpPr>
          <a:xfrm>
            <a:off x="6351730" y="1081523"/>
            <a:ext cx="3714624" cy="2739979"/>
            <a:chOff x="4842335" y="4118021"/>
            <a:chExt cx="3714624" cy="27399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231E2F-F26F-A447-AFE8-60D4359CA55A}"/>
                </a:ext>
              </a:extLst>
            </p:cNvPr>
            <p:cNvGrpSpPr/>
            <p:nvPr/>
          </p:nvGrpSpPr>
          <p:grpSpPr>
            <a:xfrm>
              <a:off x="4842335" y="4480641"/>
              <a:ext cx="3714624" cy="2377359"/>
              <a:chOff x="4842335" y="4480641"/>
              <a:chExt cx="3714624" cy="237735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78AE6BA-63AA-BA4D-8AE0-469AE21C4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2335" y="4480641"/>
                <a:ext cx="3714624" cy="2377359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891C167-AAEC-4147-ACC2-85971EE96991}"/>
                  </a:ext>
                </a:extLst>
              </p:cNvPr>
              <p:cNvGrpSpPr/>
              <p:nvPr/>
            </p:nvGrpSpPr>
            <p:grpSpPr>
              <a:xfrm>
                <a:off x="7481271" y="5942188"/>
                <a:ext cx="824529" cy="398324"/>
                <a:chOff x="7481271" y="5942188"/>
                <a:chExt cx="824529" cy="39832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7E8C7A3-BB27-C746-8E08-1770B48DB17E}"/>
                    </a:ext>
                  </a:extLst>
                </p:cNvPr>
                <p:cNvSpPr/>
                <p:nvPr/>
              </p:nvSpPr>
              <p:spPr>
                <a:xfrm>
                  <a:off x="7567032" y="5990664"/>
                  <a:ext cx="738768" cy="333936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ADD22471-6DDC-7047-B0AF-2630139465C0}"/>
                    </a:ext>
                  </a:extLst>
                </p:cNvPr>
                <p:cNvGrpSpPr/>
                <p:nvPr/>
              </p:nvGrpSpPr>
              <p:grpSpPr>
                <a:xfrm>
                  <a:off x="7481271" y="5942188"/>
                  <a:ext cx="675185" cy="398324"/>
                  <a:chOff x="7481271" y="5942188"/>
                  <a:chExt cx="675185" cy="398324"/>
                </a:xfrm>
              </p:grpSpPr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5DB917E-0A2A-1240-BE16-DB48180D67F4}"/>
                      </a:ext>
                    </a:extLst>
                  </p:cNvPr>
                  <p:cNvSpPr txBox="1"/>
                  <p:nvPr/>
                </p:nvSpPr>
                <p:spPr>
                  <a:xfrm>
                    <a:off x="7481271" y="5942188"/>
                    <a:ext cx="675185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r>
                      <a:rPr lang="en-US" sz="800" kern="1200" dirty="0"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complete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61127DE-CE7E-974A-A6C9-BC1E6F1CB3AA}"/>
                      </a:ext>
                    </a:extLst>
                  </p:cNvPr>
                  <p:cNvSpPr txBox="1"/>
                  <p:nvPr/>
                </p:nvSpPr>
                <p:spPr>
                  <a:xfrm>
                    <a:off x="7481271" y="6125068"/>
                    <a:ext cx="50366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r>
                      <a:rPr lang="en-US" sz="800" kern="1200" dirty="0"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partial</a:t>
                    </a:r>
                  </a:p>
                </p:txBody>
              </p:sp>
            </p:grpSp>
          </p:grpSp>
        </p:grpSp>
        <p:sp>
          <p:nvSpPr>
            <p:cNvPr id="28" name="Rounded Rectangle 27"/>
            <p:cNvSpPr/>
            <p:nvPr/>
          </p:nvSpPr>
          <p:spPr>
            <a:xfrm>
              <a:off x="6166078" y="4118021"/>
              <a:ext cx="1478865" cy="64698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 err="1">
                  <a:solidFill>
                    <a:srgbClr val="FFFFFF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Seq</a:t>
              </a:r>
              <a:r>
                <a:rPr lang="en-US" sz="1600" kern="1200" dirty="0">
                  <a:solidFill>
                    <a:srgbClr val="FFFFFF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 Tagging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solidFill>
                    <a:srgbClr val="FFFFFF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(chunking)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73F7F090-46DA-6E40-B6B3-83E47CC04CFC}"/>
                </a:ext>
              </a:extLst>
            </p:cNvPr>
            <p:cNvSpPr/>
            <p:nvPr/>
          </p:nvSpPr>
          <p:spPr>
            <a:xfrm>
              <a:off x="6551226" y="5285105"/>
              <a:ext cx="1194577" cy="374571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solidFill>
                    <a:srgbClr val="7030A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complete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21E5156C-E8E3-C44C-AB2E-5FCF68A0C523}"/>
                </a:ext>
              </a:extLst>
            </p:cNvPr>
            <p:cNvSpPr/>
            <p:nvPr/>
          </p:nvSpPr>
          <p:spPr>
            <a:xfrm>
              <a:off x="5742534" y="4969042"/>
              <a:ext cx="849491" cy="374571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600" kern="1200" dirty="0">
                  <a:solidFill>
                    <a:srgbClr val="7030A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partial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F5462A-1528-7245-A685-F62BB69BAD23}"/>
              </a:ext>
            </a:extLst>
          </p:cNvPr>
          <p:cNvGrpSpPr/>
          <p:nvPr/>
        </p:nvGrpSpPr>
        <p:grpSpPr>
          <a:xfrm>
            <a:off x="2495168" y="1207143"/>
            <a:ext cx="3350017" cy="2799092"/>
            <a:chOff x="5005896" y="1420585"/>
            <a:chExt cx="4138104" cy="345757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32DCF11-FACB-E640-BFC7-4A9936B110CF}"/>
                </a:ext>
              </a:extLst>
            </p:cNvPr>
            <p:cNvGrpSpPr/>
            <p:nvPr/>
          </p:nvGrpSpPr>
          <p:grpSpPr>
            <a:xfrm>
              <a:off x="5005896" y="1420585"/>
              <a:ext cx="4138104" cy="3457575"/>
              <a:chOff x="5005896" y="1420585"/>
              <a:chExt cx="4138104" cy="3457575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6EA512C-BEA0-CA4F-895A-532F9DD64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5896" y="1420585"/>
                <a:ext cx="4138104" cy="3457575"/>
              </a:xfrm>
              <a:prstGeom prst="rect">
                <a:avLst/>
              </a:prstGeom>
            </p:spPr>
          </p:pic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8DBC46E-FA4D-1F4A-9826-626B4BF32CD6}"/>
                  </a:ext>
                </a:extLst>
              </p:cNvPr>
              <p:cNvGrpSpPr/>
              <p:nvPr/>
            </p:nvGrpSpPr>
            <p:grpSpPr>
              <a:xfrm>
                <a:off x="5193845" y="1433702"/>
                <a:ext cx="3762204" cy="269913"/>
                <a:chOff x="5193845" y="1433702"/>
                <a:chExt cx="3762204" cy="2699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E3613E6-42F1-2548-A90B-0B5BDBF2D94E}"/>
                    </a:ext>
                  </a:extLst>
                </p:cNvPr>
                <p:cNvSpPr/>
                <p:nvPr/>
              </p:nvSpPr>
              <p:spPr>
                <a:xfrm>
                  <a:off x="6122448" y="1447800"/>
                  <a:ext cx="1905000" cy="255815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800" kern="12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80531B37-B4D4-F54A-ADAC-31D9B42461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93845" y="1433702"/>
                      <a:ext cx="3762204" cy="228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US" sz="12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US" sz="12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𝒌</m:t>
                                </m:r>
                                <m: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1200" b="1" i="1" kern="120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1200" b="1" i="1" kern="120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: 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The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benefit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new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1" kern="1200" dirty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entury Gothic" panose="020B0502020202020204" pitchFamily="34" charset="0"/>
                                <a:ea typeface="+mn-ea"/>
                                <a:cs typeface="+mn-cs"/>
                              </a:rPr>
                              <m:t>label</m:t>
                            </m:r>
                          </m:oMath>
                        </m:oMathPara>
                      </a14:m>
                      <a:endParaRPr lang="en-US" sz="1200" b="1" kern="120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80531B37-B4D4-F54A-ADAC-31D9B42461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3845" y="1433702"/>
                      <a:ext cx="3762204" cy="228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415" t="-20000" r="-415" b="-4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37796DB-9845-8444-A548-483937D42ECD}"/>
                </a:ext>
              </a:extLst>
            </p:cNvPr>
            <p:cNvGrpSpPr/>
            <p:nvPr/>
          </p:nvGrpSpPr>
          <p:grpSpPr>
            <a:xfrm>
              <a:off x="5802703" y="3610024"/>
              <a:ext cx="1069057" cy="323154"/>
              <a:chOff x="5498046" y="4982879"/>
              <a:chExt cx="1146638" cy="32315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F8155C8-4E7D-1241-981D-AA3F85A42A3B}"/>
                  </a:ext>
                </a:extLst>
              </p:cNvPr>
              <p:cNvSpPr/>
              <p:nvPr/>
            </p:nvSpPr>
            <p:spPr>
              <a:xfrm>
                <a:off x="5498046" y="5053012"/>
                <a:ext cx="1131882" cy="221645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384E00C-A328-0F4A-9F4F-E13952D4A642}"/>
                  </a:ext>
                </a:extLst>
              </p:cNvPr>
              <p:cNvSpPr txBox="1"/>
              <p:nvPr/>
            </p:nvSpPr>
            <p:spPr>
              <a:xfrm>
                <a:off x="5499529" y="4982879"/>
                <a:ext cx="1145155" cy="32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1100" kern="1200" dirty="0" err="1">
                    <a:solidFill>
                      <a:srgbClr val="0C0C0C"/>
                    </a:solidFill>
                    <a:latin typeface="Calibri"/>
                    <a:ea typeface="+mn-ea"/>
                    <a:cs typeface="Arial" panose="020B0604020202020204" pitchFamily="34" charset="0"/>
                  </a:rPr>
                  <a:t>Seq</a:t>
                </a:r>
                <a:r>
                  <a:rPr lang="en-US" sz="1100" kern="1200" dirty="0">
                    <a:solidFill>
                      <a:srgbClr val="0C0C0C"/>
                    </a:solidFill>
                    <a:latin typeface="Calibri"/>
                    <a:ea typeface="+mn-ea"/>
                    <a:cs typeface="Arial" panose="020B0604020202020204" pitchFamily="34" charset="0"/>
                  </a:rPr>
                  <a:t> Tagging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1040AE-B697-2F4E-9B91-5A77F99CBD31}"/>
              </a:ext>
            </a:extLst>
          </p:cNvPr>
          <p:cNvGrpSpPr/>
          <p:nvPr/>
        </p:nvGrpSpPr>
        <p:grpSpPr>
          <a:xfrm>
            <a:off x="1524000" y="2954165"/>
            <a:ext cx="1303562" cy="920822"/>
            <a:chOff x="2558490" y="2470993"/>
            <a:chExt cx="1303562" cy="920822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4E03CB3-D02D-4A4A-A2CC-DAE816168857}"/>
                </a:ext>
              </a:extLst>
            </p:cNvPr>
            <p:cNvCxnSpPr>
              <a:cxnSpLocks/>
            </p:cNvCxnSpPr>
            <p:nvPr/>
          </p:nvCxnSpPr>
          <p:spPr>
            <a:xfrm>
              <a:off x="3512140" y="2470993"/>
              <a:ext cx="0" cy="663188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6BD1BD-C1CB-984F-AD03-50ED2294F849}"/>
                </a:ext>
              </a:extLst>
            </p:cNvPr>
            <p:cNvSpPr txBox="1"/>
            <p:nvPr/>
          </p:nvSpPr>
          <p:spPr>
            <a:xfrm>
              <a:off x="2558490" y="3114816"/>
              <a:ext cx="1303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200" kern="1200">
                  <a:latin typeface="Century Gothic" panose="020B0502020202020204" pitchFamily="34" charset="0"/>
                  <a:ea typeface="+mn-ea"/>
                  <a:cs typeface="+mn-cs"/>
                </a:rPr>
                <a:t>more </a:t>
              </a:r>
              <a:r>
                <a:rPr lang="en-US" sz="1200" kern="1200" dirty="0">
                  <a:latin typeface="Century Gothic" panose="020B0502020202020204" pitchFamily="34" charset="0"/>
                  <a:ea typeface="+mn-ea"/>
                  <a:cs typeface="+mn-cs"/>
                </a:rPr>
                <a:t>concave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27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7D0C96-F668-99D7-71E9-18F837D7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Examples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CD58A3-C7FA-7C6F-B92F-3AFC449D42CC}"/>
              </a:ext>
            </a:extLst>
          </p:cNvPr>
          <p:cNvGrpSpPr/>
          <p:nvPr/>
        </p:nvGrpSpPr>
        <p:grpSpPr>
          <a:xfrm>
            <a:off x="322863" y="1360741"/>
            <a:ext cx="11210570" cy="3152863"/>
            <a:chOff x="12604427" y="6261513"/>
            <a:chExt cx="17305082" cy="48668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60BD80-CECF-7B87-A686-925943AD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78198" y="6764593"/>
              <a:ext cx="4591807" cy="344385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1B0838-382A-BDF6-F8BF-27E7781A3889}"/>
                </a:ext>
              </a:extLst>
            </p:cNvPr>
            <p:cNvSpPr txBox="1"/>
            <p:nvPr/>
          </p:nvSpPr>
          <p:spPr>
            <a:xfrm>
              <a:off x="26892040" y="7584428"/>
              <a:ext cx="1878609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sz="600" i="1" kern="0" dirty="0">
                  <a:solidFill>
                    <a:srgbClr val="FF0000"/>
                  </a:solidFill>
                </a:rPr>
                <a:t>🔴 </a:t>
              </a:r>
              <a:r>
                <a:rPr lang="en-US" i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FOREHEAD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F6143D-F0C6-9EB2-798C-95F2F55EE8A0}"/>
                </a:ext>
              </a:extLst>
            </p:cNvPr>
            <p:cNvSpPr txBox="1"/>
            <p:nvPr/>
          </p:nvSpPr>
          <p:spPr>
            <a:xfrm>
              <a:off x="27185266" y="7918446"/>
              <a:ext cx="1705398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sz="600" i="1" kern="0" dirty="0">
                  <a:solidFill>
                    <a:prstClr val="white"/>
                  </a:solidFill>
                  <a:latin typeface="Times" pitchFamily="2" charset="0"/>
                </a:rPr>
                <a:t>🔴 </a:t>
              </a:r>
              <a:r>
                <a:rPr lang="en-US" i="1" kern="0" dirty="0">
                  <a:solidFill>
                    <a:prstClr val="white"/>
                  </a:solidFill>
                  <a:latin typeface="Times" pitchFamily="2" charset="0"/>
                </a:rPr>
                <a:t>LEFT_EYE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75BB25-1717-5D6A-8C64-84F3219ED998}"/>
                </a:ext>
              </a:extLst>
            </p:cNvPr>
            <p:cNvSpPr txBox="1"/>
            <p:nvPr/>
          </p:nvSpPr>
          <p:spPr>
            <a:xfrm>
              <a:off x="28046447" y="8300916"/>
              <a:ext cx="1297113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sz="600" i="1" kern="0" dirty="0">
                  <a:solidFill>
                    <a:srgbClr val="FF0000"/>
                  </a:solidFill>
                </a:rPr>
                <a:t>🔴 </a:t>
              </a:r>
              <a:r>
                <a:rPr lang="en-US" i="1" kern="0" dirty="0">
                  <a:solidFill>
                    <a:prstClr val="white"/>
                  </a:solidFill>
                  <a:latin typeface="Times" pitchFamily="2" charset="0"/>
                </a:rPr>
                <a:t>TORSO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4A85CF-F199-6607-4A9D-6556969F39E9}"/>
                </a:ext>
              </a:extLst>
            </p:cNvPr>
            <p:cNvSpPr/>
            <p:nvPr/>
          </p:nvSpPr>
          <p:spPr>
            <a:xfrm>
              <a:off x="26106593" y="8403056"/>
              <a:ext cx="1691794" cy="70763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351D23-C233-E7D2-5B9A-6AA4F2CC0707}"/>
                </a:ext>
              </a:extLst>
            </p:cNvPr>
            <p:cNvSpPr txBox="1"/>
            <p:nvPr/>
          </p:nvSpPr>
          <p:spPr>
            <a:xfrm>
              <a:off x="26785586" y="8533504"/>
              <a:ext cx="403832" cy="285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sz="600" kern="0" dirty="0">
                  <a:solidFill>
                    <a:srgbClr val="FF0000"/>
                  </a:solidFill>
                </a:rPr>
                <a:t>🔴</a:t>
              </a:r>
              <a:endParaRPr lang="en-US" kern="0" dirty="0">
                <a:solidFill>
                  <a:srgbClr val="FF0000"/>
                </a:solidFill>
                <a:latin typeface="Times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A76B6A-C21B-C447-8B9C-F5D7E6E5202D}"/>
                </a:ext>
              </a:extLst>
            </p:cNvPr>
            <p:cNvSpPr txBox="1"/>
            <p:nvPr/>
          </p:nvSpPr>
          <p:spPr>
            <a:xfrm>
              <a:off x="25212057" y="8472324"/>
              <a:ext cx="1010074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i="1" kern="0" dirty="0">
                  <a:solidFill>
                    <a:prstClr val="white"/>
                  </a:solidFill>
                  <a:latin typeface="Times" pitchFamily="2" charset="0"/>
                </a:rPr>
                <a:t>NECK</a:t>
              </a:r>
              <a:endParaRPr lang="en-US" sz="1600" i="1" kern="0" dirty="0">
                <a:solidFill>
                  <a:prstClr val="white"/>
                </a:solidFill>
                <a:latin typeface="Times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BEA21-A022-6754-2C4A-6B7D695BEB7C}"/>
                </a:ext>
              </a:extLst>
            </p:cNvPr>
            <p:cNvSpPr/>
            <p:nvPr/>
          </p:nvSpPr>
          <p:spPr>
            <a:xfrm>
              <a:off x="26294921" y="7035552"/>
              <a:ext cx="798714" cy="707639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dash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27541B-4634-7905-8A0A-5D98FC8DDBC0}"/>
                </a:ext>
              </a:extLst>
            </p:cNvPr>
            <p:cNvSpPr txBox="1"/>
            <p:nvPr/>
          </p:nvSpPr>
          <p:spPr>
            <a:xfrm>
              <a:off x="19009574" y="8314679"/>
              <a:ext cx="5679155" cy="61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7240">
                <a:defRPr/>
              </a:pPr>
              <a:r>
                <a:rPr lang="en-US" sz="2000" i="1" kern="0" dirty="0">
                  <a:solidFill>
                    <a:prstClr val="black"/>
                  </a:solidFill>
                  <a:latin typeface="Times" pitchFamily="2" charset="0"/>
                </a:rPr>
                <a:t>The boy </a:t>
              </a:r>
              <a:r>
                <a:rPr lang="en-US" sz="2000" i="1" u="sng" kern="0" dirty="0">
                  <a:solidFill>
                    <a:prstClr val="black"/>
                  </a:solidFill>
                  <a:latin typeface="Times" pitchFamily="2" charset="0"/>
                </a:rPr>
                <a:t>gave</a:t>
              </a:r>
              <a:r>
                <a:rPr lang="en-US" sz="2000" i="1" kern="0" dirty="0">
                  <a:solidFill>
                    <a:prstClr val="black"/>
                  </a:solidFill>
                  <a:latin typeface="Times" pitchFamily="2" charset="0"/>
                </a:rPr>
                <a:t> a frog to the girl.</a:t>
              </a:r>
            </a:p>
          </p:txBody>
        </p:sp>
        <p:sp>
          <p:nvSpPr>
            <p:cNvPr id="13" name="L-Shape 12">
              <a:extLst>
                <a:ext uri="{FF2B5EF4-FFF2-40B4-BE49-F238E27FC236}">
                  <a16:creationId xmlns:a16="http://schemas.microsoft.com/office/drawing/2014/main" id="{A18A91A1-0A87-44E9-5662-10540C1EEB0A}"/>
                </a:ext>
              </a:extLst>
            </p:cNvPr>
            <p:cNvSpPr/>
            <p:nvPr/>
          </p:nvSpPr>
          <p:spPr>
            <a:xfrm>
              <a:off x="18979151" y="8823394"/>
              <a:ext cx="386045" cy="215652"/>
            </a:xfrm>
            <a:prstGeom prst="corner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L-Shape 13">
              <a:extLst>
                <a:ext uri="{FF2B5EF4-FFF2-40B4-BE49-F238E27FC236}">
                  <a16:creationId xmlns:a16="http://schemas.microsoft.com/office/drawing/2014/main" id="{05ED03BC-CE29-A892-7AFE-2749FE4010E3}"/>
                </a:ext>
              </a:extLst>
            </p:cNvPr>
            <p:cNvSpPr/>
            <p:nvPr/>
          </p:nvSpPr>
          <p:spPr>
            <a:xfrm flipH="1">
              <a:off x="20248565" y="8823394"/>
              <a:ext cx="386045" cy="215652"/>
            </a:xfrm>
            <a:prstGeom prst="corner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42E57C-4C7C-64C9-C24A-869AAB5569F5}"/>
                </a:ext>
              </a:extLst>
            </p:cNvPr>
            <p:cNvSpPr txBox="1"/>
            <p:nvPr/>
          </p:nvSpPr>
          <p:spPr>
            <a:xfrm>
              <a:off x="19430060" y="8823395"/>
              <a:ext cx="854184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kern="0" dirty="0">
                  <a:solidFill>
                    <a:srgbClr val="002060"/>
                  </a:solidFill>
                  <a:latin typeface="Times" pitchFamily="2" charset="0"/>
                </a:rPr>
                <a:t>Arg0</a:t>
              </a:r>
            </a:p>
          </p:txBody>
        </p:sp>
        <p:sp>
          <p:nvSpPr>
            <p:cNvPr id="16" name="L-Shape 15">
              <a:extLst>
                <a:ext uri="{FF2B5EF4-FFF2-40B4-BE49-F238E27FC236}">
                  <a16:creationId xmlns:a16="http://schemas.microsoft.com/office/drawing/2014/main" id="{ACFEE831-F924-8B8C-6EFE-5117B6883819}"/>
                </a:ext>
              </a:extLst>
            </p:cNvPr>
            <p:cNvSpPr/>
            <p:nvPr/>
          </p:nvSpPr>
          <p:spPr>
            <a:xfrm>
              <a:off x="21497317" y="8823394"/>
              <a:ext cx="128682" cy="215652"/>
            </a:xfrm>
            <a:prstGeom prst="corner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L-Shape 16">
              <a:extLst>
                <a:ext uri="{FF2B5EF4-FFF2-40B4-BE49-F238E27FC236}">
                  <a16:creationId xmlns:a16="http://schemas.microsoft.com/office/drawing/2014/main" id="{EF954F77-DD1C-A56D-9A91-5D0E7AE4C17D}"/>
                </a:ext>
              </a:extLst>
            </p:cNvPr>
            <p:cNvSpPr/>
            <p:nvPr/>
          </p:nvSpPr>
          <p:spPr>
            <a:xfrm flipH="1">
              <a:off x="22418421" y="8823394"/>
              <a:ext cx="128682" cy="215652"/>
            </a:xfrm>
            <a:prstGeom prst="corner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9DF9E3-FE0D-8BF8-25F3-9D50AB3E80BF}"/>
                </a:ext>
              </a:extLst>
            </p:cNvPr>
            <p:cNvSpPr txBox="1"/>
            <p:nvPr/>
          </p:nvSpPr>
          <p:spPr>
            <a:xfrm>
              <a:off x="21675530" y="8823395"/>
              <a:ext cx="854184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kern="0" dirty="0">
                  <a:solidFill>
                    <a:srgbClr val="002060"/>
                  </a:solidFill>
                  <a:latin typeface="Times" pitchFamily="2" charset="0"/>
                </a:rPr>
                <a:t>Arg0</a:t>
              </a:r>
            </a:p>
          </p:txBody>
        </p:sp>
        <p:sp>
          <p:nvSpPr>
            <p:cNvPr id="19" name="L-Shape 18">
              <a:extLst>
                <a:ext uri="{FF2B5EF4-FFF2-40B4-BE49-F238E27FC236}">
                  <a16:creationId xmlns:a16="http://schemas.microsoft.com/office/drawing/2014/main" id="{1F544AD3-EF84-6C75-CF38-2E148C295ADF}"/>
                </a:ext>
              </a:extLst>
            </p:cNvPr>
            <p:cNvSpPr/>
            <p:nvPr/>
          </p:nvSpPr>
          <p:spPr>
            <a:xfrm>
              <a:off x="22629922" y="8823394"/>
              <a:ext cx="450386" cy="215652"/>
            </a:xfrm>
            <a:prstGeom prst="corner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L-Shape 19">
              <a:extLst>
                <a:ext uri="{FF2B5EF4-FFF2-40B4-BE49-F238E27FC236}">
                  <a16:creationId xmlns:a16="http://schemas.microsoft.com/office/drawing/2014/main" id="{C9FD6547-8F11-9073-4C6F-FE33582EDD59}"/>
                </a:ext>
              </a:extLst>
            </p:cNvPr>
            <p:cNvSpPr/>
            <p:nvPr/>
          </p:nvSpPr>
          <p:spPr>
            <a:xfrm flipH="1">
              <a:off x="23976399" y="8823394"/>
              <a:ext cx="450386" cy="215652"/>
            </a:xfrm>
            <a:prstGeom prst="corner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CF0253-5AC3-E108-AE20-35750DF3DA58}"/>
                </a:ext>
              </a:extLst>
            </p:cNvPr>
            <p:cNvSpPr txBox="1"/>
            <p:nvPr/>
          </p:nvSpPr>
          <p:spPr>
            <a:xfrm>
              <a:off x="23163127" y="8823395"/>
              <a:ext cx="854184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kern="0" dirty="0">
                  <a:solidFill>
                    <a:srgbClr val="002060"/>
                  </a:solidFill>
                  <a:latin typeface="Times" pitchFamily="2" charset="0"/>
                </a:rPr>
                <a:t>Arg0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A20BB58-80A9-5C57-6588-32AC0F8A7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52962" y="8314678"/>
              <a:ext cx="0" cy="19674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4B9981-A662-BA23-0728-23F419312CB0}"/>
                </a:ext>
              </a:extLst>
            </p:cNvPr>
            <p:cNvSpPr txBox="1"/>
            <p:nvPr/>
          </p:nvSpPr>
          <p:spPr>
            <a:xfrm>
              <a:off x="20264770" y="7983857"/>
              <a:ext cx="1806850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kern="0" dirty="0">
                  <a:solidFill>
                    <a:srgbClr val="002060"/>
                  </a:solidFill>
                  <a:latin typeface="Times" pitchFamily="2" charset="0"/>
                </a:rPr>
                <a:t>PREDICATE</a:t>
              </a:r>
              <a:endParaRPr lang="en-US" sz="1600" kern="0" dirty="0">
                <a:solidFill>
                  <a:srgbClr val="002060"/>
                </a:solidFill>
                <a:latin typeface="Times" pitchFamily="2" charset="0"/>
              </a:endParaRPr>
            </a:p>
          </p:txBody>
        </p:sp>
        <p:sp>
          <p:nvSpPr>
            <p:cNvPr id="24" name="Cross 23">
              <a:extLst>
                <a:ext uri="{FF2B5EF4-FFF2-40B4-BE49-F238E27FC236}">
                  <a16:creationId xmlns:a16="http://schemas.microsoft.com/office/drawing/2014/main" id="{04D2EF00-1DA1-7E25-22E5-6C3D4FCD0FDB}"/>
                </a:ext>
              </a:extLst>
            </p:cNvPr>
            <p:cNvSpPr/>
            <p:nvPr/>
          </p:nvSpPr>
          <p:spPr>
            <a:xfrm rot="18900000">
              <a:off x="21784696" y="8738714"/>
              <a:ext cx="578121" cy="578121"/>
            </a:xfrm>
            <a:prstGeom prst="plus">
              <a:avLst>
                <a:gd name="adj" fmla="val 45988"/>
              </a:avLst>
            </a:prstGeom>
            <a:solidFill>
              <a:srgbClr val="FF0000"/>
            </a:solidFill>
            <a:ln w="12700" cap="flat" cmpd="sng" algn="ctr">
              <a:noFill/>
              <a:prstDash val="lgDash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 defTabSz="77724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Cross 24">
              <a:extLst>
                <a:ext uri="{FF2B5EF4-FFF2-40B4-BE49-F238E27FC236}">
                  <a16:creationId xmlns:a16="http://schemas.microsoft.com/office/drawing/2014/main" id="{24DBE1BC-2D87-A6B0-7D47-46D86087F802}"/>
                </a:ext>
              </a:extLst>
            </p:cNvPr>
            <p:cNvSpPr/>
            <p:nvPr/>
          </p:nvSpPr>
          <p:spPr>
            <a:xfrm rot="18900000">
              <a:off x="23219991" y="8738716"/>
              <a:ext cx="578121" cy="578121"/>
            </a:xfrm>
            <a:prstGeom prst="plus">
              <a:avLst>
                <a:gd name="adj" fmla="val 45988"/>
              </a:avLst>
            </a:prstGeom>
            <a:solidFill>
              <a:srgbClr val="FF0000"/>
            </a:solidFill>
            <a:ln w="12700" cap="flat" cmpd="sng" algn="ctr">
              <a:noFill/>
              <a:prstDash val="lgDash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 defTabSz="777240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976AD5E-2A3E-5D6F-2678-6A5AB386365A}"/>
                </a:ext>
              </a:extLst>
            </p:cNvPr>
            <p:cNvSpPr/>
            <p:nvPr/>
          </p:nvSpPr>
          <p:spPr>
            <a:xfrm>
              <a:off x="14686270" y="8774231"/>
              <a:ext cx="1218287" cy="375629"/>
            </a:xfrm>
            <a:prstGeom prst="roundRect">
              <a:avLst>
                <a:gd name="adj" fmla="val 50000"/>
              </a:avLst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23FEEA-FA1A-1B0F-C6EE-0EDD6668FC2E}"/>
                </a:ext>
              </a:extLst>
            </p:cNvPr>
            <p:cNvSpPr txBox="1"/>
            <p:nvPr/>
          </p:nvSpPr>
          <p:spPr>
            <a:xfrm>
              <a:off x="14806163" y="8709978"/>
              <a:ext cx="1282470" cy="475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7240">
                <a:defRPr/>
              </a:pPr>
              <a:r>
                <a:rPr lang="en-US" kern="0" dirty="0">
                  <a:solidFill>
                    <a:prstClr val="whit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met (2)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A87CFBB-9659-804E-F6F2-EC37F6CC3BEE}"/>
                </a:ext>
              </a:extLst>
            </p:cNvPr>
            <p:cNvSpPr/>
            <p:nvPr/>
          </p:nvSpPr>
          <p:spPr>
            <a:xfrm>
              <a:off x="16237111" y="8790791"/>
              <a:ext cx="1317387" cy="375630"/>
            </a:xfrm>
            <a:prstGeom prst="roundRect">
              <a:avLst>
                <a:gd name="adj" fmla="val 50000"/>
              </a:avLst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1FA1B4-CA3B-DE67-9C7E-5D442A1F3E31}"/>
                </a:ext>
              </a:extLst>
            </p:cNvPr>
            <p:cNvSpPr txBox="1"/>
            <p:nvPr/>
          </p:nvSpPr>
          <p:spPr>
            <a:xfrm>
              <a:off x="16385525" y="8700673"/>
              <a:ext cx="945739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kern="0" dirty="0">
                  <a:solidFill>
                    <a:prstClr val="whit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flying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F2FBB6E-78DB-331E-BD32-0072FD4C44E5}"/>
                </a:ext>
              </a:extLst>
            </p:cNvPr>
            <p:cNvSpPr/>
            <p:nvPr/>
          </p:nvSpPr>
          <p:spPr>
            <a:xfrm>
              <a:off x="13234170" y="8774230"/>
              <a:ext cx="1087992" cy="375629"/>
            </a:xfrm>
            <a:prstGeom prst="roundRect">
              <a:avLst>
                <a:gd name="adj" fmla="val 50000"/>
              </a:avLst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E351EA-1F75-172F-2BED-6AD03410169A}"/>
                </a:ext>
              </a:extLst>
            </p:cNvPr>
            <p:cNvSpPr txBox="1"/>
            <p:nvPr/>
          </p:nvSpPr>
          <p:spPr>
            <a:xfrm>
              <a:off x="13251080" y="8710388"/>
              <a:ext cx="1091731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kern="0" dirty="0">
                  <a:solidFill>
                    <a:prstClr val="whit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met (1)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0894CFD-78AC-3AB1-082B-62743E97C315}"/>
                </a:ext>
              </a:extLst>
            </p:cNvPr>
            <p:cNvSpPr/>
            <p:nvPr/>
          </p:nvSpPr>
          <p:spPr>
            <a:xfrm>
              <a:off x="14545573" y="9286433"/>
              <a:ext cx="3344993" cy="375630"/>
            </a:xfrm>
            <a:prstGeom prst="roundRect">
              <a:avLst>
                <a:gd name="adj" fmla="val 50000"/>
              </a:avLst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89137A-540A-CA4F-BD65-50E01783267C}"/>
                </a:ext>
              </a:extLst>
            </p:cNvPr>
            <p:cNvSpPr txBox="1"/>
            <p:nvPr/>
          </p:nvSpPr>
          <p:spPr>
            <a:xfrm>
              <a:off x="15759952" y="9221384"/>
              <a:ext cx="1331755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kern="0" dirty="0">
                  <a:solidFill>
                    <a:prstClr val="whit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Thursday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6180C7-DE46-DF86-114E-4173DB4530EC}"/>
                </a:ext>
              </a:extLst>
            </p:cNvPr>
            <p:cNvCxnSpPr>
              <a:cxnSpLocks/>
            </p:cNvCxnSpPr>
            <p:nvPr/>
          </p:nvCxnSpPr>
          <p:spPr>
            <a:xfrm>
              <a:off x="12604425" y="9857762"/>
              <a:ext cx="5634438" cy="0"/>
            </a:xfrm>
            <a:prstGeom prst="straightConnector1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04DF13-EFFB-5734-23AC-74B65ACE5743}"/>
                </a:ext>
              </a:extLst>
            </p:cNvPr>
            <p:cNvSpPr txBox="1"/>
            <p:nvPr/>
          </p:nvSpPr>
          <p:spPr>
            <a:xfrm>
              <a:off x="17958250" y="9449233"/>
              <a:ext cx="869030" cy="475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kern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Time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DF9E06-1225-9D5A-1D88-66AD5A7C14DD}"/>
                </a:ext>
              </a:extLst>
            </p:cNvPr>
            <p:cNvSpPr txBox="1"/>
            <p:nvPr/>
          </p:nvSpPr>
          <p:spPr>
            <a:xfrm>
              <a:off x="12633143" y="7771574"/>
              <a:ext cx="5812055" cy="902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7240">
                <a:defRPr/>
              </a:pPr>
              <a:r>
                <a:rPr lang="en-US" sz="1600" i="1" kern="0" dirty="0">
                  <a:solidFill>
                    <a:prstClr val="black"/>
                  </a:solidFill>
                  <a:latin typeface="Times" pitchFamily="2" charset="0"/>
                </a:rPr>
                <a:t>I </a:t>
              </a:r>
              <a:r>
                <a:rPr lang="en-US" sz="1600" i="1" u="sng" kern="0" dirty="0">
                  <a:solidFill>
                    <a:prstClr val="black"/>
                  </a:solidFill>
                  <a:latin typeface="Times" pitchFamily="2" charset="0"/>
                </a:rPr>
                <a:t>met</a:t>
              </a:r>
              <a:r>
                <a:rPr lang="en-US" sz="1600" i="1" kern="0" dirty="0">
                  <a:solidFill>
                    <a:prstClr val="black"/>
                  </a:solidFill>
                  <a:latin typeface="Times" pitchFamily="2" charset="0"/>
                </a:rPr>
                <a:t> with him at JFK before </a:t>
              </a:r>
              <a:r>
                <a:rPr lang="en-US" sz="1600" i="1" u="sng" kern="0" dirty="0">
                  <a:solidFill>
                    <a:prstClr val="black"/>
                  </a:solidFill>
                  <a:latin typeface="Times" pitchFamily="2" charset="0"/>
                </a:rPr>
                <a:t>flying</a:t>
              </a:r>
              <a:r>
                <a:rPr lang="en-US" sz="1600" i="1" kern="0" dirty="0">
                  <a:solidFill>
                    <a:prstClr val="black"/>
                  </a:solidFill>
                  <a:latin typeface="Times" pitchFamily="2" charset="0"/>
                </a:rPr>
                <a:t> to Paris on </a:t>
              </a:r>
              <a:r>
                <a:rPr lang="en-US" sz="1600" i="1" u="sng" kern="0" dirty="0">
                  <a:solidFill>
                    <a:prstClr val="black"/>
                  </a:solidFill>
                  <a:latin typeface="Times" pitchFamily="2" charset="0"/>
                </a:rPr>
                <a:t>Thursday</a:t>
              </a:r>
              <a:r>
                <a:rPr lang="en-US" sz="1600" i="1" kern="0" dirty="0">
                  <a:solidFill>
                    <a:prstClr val="black"/>
                  </a:solidFill>
                  <a:latin typeface="Times" pitchFamily="2" charset="0"/>
                </a:rPr>
                <a:t>.</a:t>
              </a:r>
            </a:p>
          </p:txBody>
        </p:sp>
        <p:sp>
          <p:nvSpPr>
            <p:cNvPr id="37" name="U-Turn Arrow 36">
              <a:extLst>
                <a:ext uri="{FF2B5EF4-FFF2-40B4-BE49-F238E27FC236}">
                  <a16:creationId xmlns:a16="http://schemas.microsoft.com/office/drawing/2014/main" id="{8378A2EE-7751-FC24-FE77-4E7D36D98F38}"/>
                </a:ext>
              </a:extLst>
            </p:cNvPr>
            <p:cNvSpPr/>
            <p:nvPr/>
          </p:nvSpPr>
          <p:spPr>
            <a:xfrm>
              <a:off x="13122444" y="7758280"/>
              <a:ext cx="4332612" cy="176407"/>
            </a:xfrm>
            <a:prstGeom prst="uturnArrow">
              <a:avLst>
                <a:gd name="adj1" fmla="val 8552"/>
                <a:gd name="adj2" fmla="val 25000"/>
                <a:gd name="adj3" fmla="val 23505"/>
                <a:gd name="adj4" fmla="val 43750"/>
                <a:gd name="adj5" fmla="val 10000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77240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653731-1F2C-90FF-466E-047E095F2C5D}"/>
                </a:ext>
              </a:extLst>
            </p:cNvPr>
            <p:cNvSpPr txBox="1"/>
            <p:nvPr/>
          </p:nvSpPr>
          <p:spPr>
            <a:xfrm>
              <a:off x="14039851" y="7455815"/>
              <a:ext cx="1027396" cy="391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Courier" pitchFamily="2" charset="0"/>
                </a:rPr>
                <a:t>Before</a:t>
              </a:r>
              <a:endParaRPr lang="en-US" sz="1100" kern="0" dirty="0">
                <a:solidFill>
                  <a:prstClr val="black"/>
                </a:solidFill>
                <a:latin typeface="Courier" pitchFamily="2" charset="0"/>
              </a:endParaRPr>
            </a:p>
          </p:txBody>
        </p:sp>
        <p:sp>
          <p:nvSpPr>
            <p:cNvPr id="39" name="Bent Arrow 38">
              <a:extLst>
                <a:ext uri="{FF2B5EF4-FFF2-40B4-BE49-F238E27FC236}">
                  <a16:creationId xmlns:a16="http://schemas.microsoft.com/office/drawing/2014/main" id="{41065FA9-0F6D-E3F2-D81C-7F33408005C8}"/>
                </a:ext>
              </a:extLst>
            </p:cNvPr>
            <p:cNvSpPr/>
            <p:nvPr/>
          </p:nvSpPr>
          <p:spPr>
            <a:xfrm rot="10800000">
              <a:off x="15366211" y="8202019"/>
              <a:ext cx="1684097" cy="334399"/>
            </a:xfrm>
            <a:prstGeom prst="bentArrow">
              <a:avLst>
                <a:gd name="adj1" fmla="val 5275"/>
                <a:gd name="adj2" fmla="val 12175"/>
                <a:gd name="adj3" fmla="val 33265"/>
                <a:gd name="adj4" fmla="val 4375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7724" tIns="38862" rIns="77724" bIns="38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77240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6FDA2BE-5EF9-6D68-EAD0-BDCA1B24AF2F}"/>
                </a:ext>
              </a:extLst>
            </p:cNvPr>
            <p:cNvSpPr txBox="1"/>
            <p:nvPr/>
          </p:nvSpPr>
          <p:spPr>
            <a:xfrm>
              <a:off x="17041188" y="8269536"/>
              <a:ext cx="1646011" cy="391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7240"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Courier" pitchFamily="2" charset="0"/>
                </a:rPr>
                <a:t>Be_Included</a:t>
              </a:r>
              <a:endParaRPr lang="en-US" sz="1100" kern="0" dirty="0">
                <a:solidFill>
                  <a:prstClr val="black"/>
                </a:solidFill>
                <a:latin typeface="Courier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530FA7-B7D1-78CA-5547-B0AE1739B7A0}"/>
                </a:ext>
              </a:extLst>
            </p:cNvPr>
            <p:cNvSpPr txBox="1"/>
            <p:nvPr/>
          </p:nvSpPr>
          <p:spPr>
            <a:xfrm>
              <a:off x="12842769" y="6261515"/>
              <a:ext cx="5487974" cy="998713"/>
            </a:xfrm>
            <a:prstGeom prst="roundRect">
              <a:avLst/>
            </a:prstGeom>
            <a:solidFill>
              <a:srgbClr val="E6E5CF"/>
            </a:solidFill>
          </p:spPr>
          <p:txBody>
            <a:bodyPr wrap="square" rtlCol="0">
              <a:spAutoFit/>
            </a:bodyPr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Temporal relation extraction</a:t>
              </a:r>
            </a:p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(no time loops)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ABA18C8-EA5C-ADCE-E7DE-DE88428FD2D5}"/>
                </a:ext>
              </a:extLst>
            </p:cNvPr>
            <p:cNvSpPr txBox="1"/>
            <p:nvPr/>
          </p:nvSpPr>
          <p:spPr>
            <a:xfrm>
              <a:off x="19153903" y="6261515"/>
              <a:ext cx="4944193" cy="998713"/>
            </a:xfrm>
            <a:prstGeom prst="roundRect">
              <a:avLst/>
            </a:prstGeom>
            <a:solidFill>
              <a:srgbClr val="E6E5CF"/>
            </a:solidFill>
          </p:spPr>
          <p:txBody>
            <a:bodyPr wrap="square" rtlCol="0">
              <a:spAutoFit/>
            </a:bodyPr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Semantic role labeling</a:t>
              </a:r>
            </a:p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(one phrase, one label)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19974C-8B52-AD16-3C6E-C4C1C5E00D1B}"/>
                </a:ext>
              </a:extLst>
            </p:cNvPr>
            <p:cNvSpPr txBox="1"/>
            <p:nvPr/>
          </p:nvSpPr>
          <p:spPr>
            <a:xfrm>
              <a:off x="24888920" y="6261515"/>
              <a:ext cx="4944193" cy="578203"/>
            </a:xfrm>
            <a:prstGeom prst="roundRect">
              <a:avLst/>
            </a:prstGeom>
            <a:solidFill>
              <a:srgbClr val="E6E5CF"/>
            </a:solidFill>
          </p:spPr>
          <p:txBody>
            <a:bodyPr wrap="square" rtlCol="0">
              <a:spAutoFit/>
            </a:bodyPr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Image part labeling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022728A-F4E4-5610-E099-E0CC870FF3B4}"/>
                </a:ext>
              </a:extLst>
            </p:cNvPr>
            <p:cNvSpPr txBox="1"/>
            <p:nvPr/>
          </p:nvSpPr>
          <p:spPr>
            <a:xfrm>
              <a:off x="12806344" y="10225716"/>
              <a:ext cx="5117448" cy="902682"/>
            </a:xfrm>
            <a:prstGeom prst="rect">
              <a:avLst/>
            </a:prstGeom>
            <a:solidFill>
              <a:srgbClr val="F1CEC3"/>
            </a:solidFill>
          </p:spPr>
          <p:txBody>
            <a:bodyPr wrap="square" rtlCol="0">
              <a:spAutoFit/>
            </a:bodyPr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(met, Thursday) is either “before” or “included”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3A808F-D0A0-6AA8-5CD7-879B74DBA903}"/>
                </a:ext>
              </a:extLst>
            </p:cNvPr>
            <p:cNvSpPr txBox="1"/>
            <p:nvPr/>
          </p:nvSpPr>
          <p:spPr>
            <a:xfrm>
              <a:off x="19114642" y="10225716"/>
              <a:ext cx="5117448" cy="902682"/>
            </a:xfrm>
            <a:prstGeom prst="rect">
              <a:avLst/>
            </a:prstGeom>
            <a:solidFill>
              <a:srgbClr val="F1CEC3"/>
            </a:solidFill>
          </p:spPr>
          <p:txBody>
            <a:bodyPr wrap="square" rtlCol="0">
              <a:spAutoFit/>
            </a:bodyPr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“frog” and “girl” cannot be “Arg0” anymore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0B9C2A5-7B41-EC88-289B-922404DA50BD}"/>
                </a:ext>
              </a:extLst>
            </p:cNvPr>
            <p:cNvSpPr txBox="1"/>
            <p:nvPr/>
          </p:nvSpPr>
          <p:spPr>
            <a:xfrm>
              <a:off x="24761894" y="10225716"/>
              <a:ext cx="5117448" cy="902682"/>
            </a:xfrm>
            <a:prstGeom prst="rect">
              <a:avLst/>
            </a:prstGeom>
            <a:solidFill>
              <a:srgbClr val="F1CEC3"/>
            </a:solidFill>
          </p:spPr>
          <p:txBody>
            <a:bodyPr wrap="square" rtlCol="0">
              <a:spAutoFit/>
            </a:bodyPr>
            <a:lstStyle/>
            <a:p>
              <a:pPr algn="ctr" defTabSz="77724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“NECK” is in the red box instead of the blue one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9D93B4-1BE1-A337-E908-81165930969D}"/>
                </a:ext>
              </a:extLst>
            </p:cNvPr>
            <p:cNvSpPr txBox="1"/>
            <p:nvPr/>
          </p:nvSpPr>
          <p:spPr>
            <a:xfrm>
              <a:off x="28612392" y="7298849"/>
              <a:ext cx="1297113" cy="391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Century Gothic" charset="0"/>
                  <a:ea typeface="Century Gothic" charset="0"/>
                  <a:cs typeface="Century Gothic" charset="0"/>
                </a:rPr>
                <a:t>[CVPR’18]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5ECDF92-78DC-F3A2-99D3-A1E4B747C6B8}"/>
              </a:ext>
            </a:extLst>
          </p:cNvPr>
          <p:cNvSpPr txBox="1"/>
          <p:nvPr/>
        </p:nvSpPr>
        <p:spPr>
          <a:xfrm>
            <a:off x="83457" y="5030438"/>
            <a:ext cx="12025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Motivation: if we annotate a structure only partially, the remaining part is constrained to a smaller space; that is, some “information” of the remaining part has been explained by existing annotations.</a:t>
            </a:r>
            <a:endParaRPr lang="en-US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0CB534-2748-472F-D77B-7B90C25E9CDB}"/>
              </a:ext>
            </a:extLst>
          </p:cNvPr>
          <p:cNvSpPr txBox="1"/>
          <p:nvPr/>
        </p:nvSpPr>
        <p:spPr>
          <a:xfrm>
            <a:off x="7854017" y="6587326"/>
            <a:ext cx="4280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latin typeface="Century Gothic" panose="020B0502020202020204" pitchFamily="34" charset="0"/>
              </a:rPr>
              <a:t>Partial Or Complete, That’s The Question. Ning et al., NAACL19.</a:t>
            </a:r>
          </a:p>
        </p:txBody>
      </p:sp>
    </p:spTree>
    <p:extLst>
      <p:ext uri="{BB962C8B-B14F-4D97-AF65-F5344CB8AC3E}">
        <p14:creationId xmlns:p14="http://schemas.microsoft.com/office/powerpoint/2010/main" val="112384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actually?</a:t>
                </a: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52" t="-18605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Definition: A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𝒌</m:t>
                    </m:r>
                  </m:oMath>
                </a14:m>
                <a:r>
                  <a:rPr lang="en-US" sz="2400" b="1" dirty="0"/>
                  <a:t>-partial annotation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is</a:t>
                </a:r>
                <a:r>
                  <a:rPr lang="en-US" sz="2400" i="1" dirty="0"/>
                  <a:t> </a:t>
                </a:r>
                <a:r>
                  <a:rPr lang="en-US" sz="2400" dirty="0"/>
                  <a:t>a vector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ℒ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∪⊓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⊓</m:t>
                    </m:r>
                  </m:oMath>
                </a14:m>
                <a:r>
                  <a:rPr lang="en-US" sz="2400" dirty="0"/>
                  <a:t> is a special character for no label yet, such that 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</a:rPr>
                          <m:t>𝑑</m:t>
                        </m:r>
                      </m:sup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𝕀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≠⊓)</m:t>
                        </m:r>
                      </m:e>
                    </m:nary>
                    <m:r>
                      <a:rPr lang="en-US" sz="2000" i="1">
                        <a:latin typeface="Cambria Math" charset="0"/>
                      </a:rPr>
                      <m:t>=</m:t>
                    </m:r>
                    <m:r>
                      <a:rPr lang="en-US" sz="2000" i="1">
                        <a:latin typeface="Cambria Math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𝑌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charset="0"/>
                      </a:rPr>
                      <m:t>=</m:t>
                    </m:r>
                    <m:r>
                      <a:rPr lang="en-US" sz="2000" i="1">
                        <a:latin typeface="Cambria Math" charset="0"/>
                      </a:rPr>
                      <m:t>𝑃</m:t>
                    </m:r>
                    <m:r>
                      <a:rPr lang="en-US" sz="2000" i="1">
                        <a:latin typeface="Cambria Math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𝒥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⊓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means k variables in Y are labeled, and those k labels are correct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is the mutual information between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𝑌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when both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𝑌</m:t>
                    </m:r>
                  </m:oMath>
                </a14:m>
                <a:r>
                  <a:rPr lang="en-US" sz="2400" dirty="0"/>
                  <a:t> and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/>
                  <a:t> variables labeled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follow uniform distributions.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4"/>
                <a:stretch>
                  <a:fillRect l="-902" r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04EED4-EB75-7044-B4A2-E7E9EB5A19D4}"/>
              </a:ext>
            </a:extLst>
          </p:cNvPr>
          <p:cNvSpPr/>
          <p:nvPr/>
        </p:nvSpPr>
        <p:spPr>
          <a:xfrm>
            <a:off x="384629" y="4528457"/>
            <a:ext cx="11379200" cy="841829"/>
          </a:xfrm>
          <a:prstGeom prst="roundRect">
            <a:avLst/>
          </a:prstGeom>
          <a:noFill/>
          <a:ln w="38100">
            <a:solidFill>
              <a:srgbClr val="C17A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5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740F7-0C36-40CB-8946-CA60114D1AC4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DF588C3-71D6-5D45-B118-1C664482E1C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annotation?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It is </a:t>
                </a:r>
                <a:r>
                  <a:rPr lang="en-US" dirty="0">
                    <a:solidFill>
                      <a:srgbClr val="C27990"/>
                    </a:solidFill>
                  </a:rPr>
                  <a:t>the reduction in the uncertainty of a target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C2799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by a random process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representing the annotation process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More generally, we argue: </a:t>
                </a:r>
                <a:r>
                  <a:rPr lang="en-US" dirty="0">
                    <a:solidFill>
                      <a:srgbClr val="C27990"/>
                    </a:solidFill>
                  </a:rPr>
                  <a:t>any signal that has non-zero mutual information with Y can be viewed as “annotation”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It points out a way to understand and quantify the value of </a:t>
                </a:r>
                <a:r>
                  <a:rPr lang="en-US" dirty="0">
                    <a:solidFill>
                      <a:srgbClr val="C27990"/>
                    </a:solidFill>
                  </a:rPr>
                  <a:t>indirect signals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902" r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6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89F0F-C8A9-F456-B7B7-AF1279C9B17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" y="1251856"/>
            <a:ext cx="10972800" cy="448491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</a:t>
            </a:r>
            <a:r>
              <a:rPr lang="en-US" dirty="0">
                <a:effectLst/>
                <a:latin typeface="Century Gothic" panose="020B0502020202020204" pitchFamily="34" charset="0"/>
              </a:rPr>
              <a:t>e pose the challenge to define a principled way to measure the benefits of these signals to a given downstream task, and the challenge to further understand why and how these signals can help reduce the complexity of the learning problem in theory. 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Main papers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[EMNLP’21] Foreseeing the Benefits of Incidental Supervision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[NeurIPS’20] Learnability with Indirect Supervision Signals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19EA42-0387-9FCD-A45B-C2F5C3ED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What to expect</a:t>
            </a:r>
          </a:p>
        </p:txBody>
      </p:sp>
    </p:spTree>
    <p:extLst>
      <p:ext uri="{BB962C8B-B14F-4D97-AF65-F5344CB8AC3E}">
        <p14:creationId xmlns:p14="http://schemas.microsoft.com/office/powerpoint/2010/main" val="3541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10908-C3A4-0F5E-2E6D-1BBCA25A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Benefits of Indirect Signals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CF11E-3BEB-9074-2493-339E248D2241}"/>
              </a:ext>
            </a:extLst>
          </p:cNvPr>
          <p:cNvSpPr txBox="1"/>
          <p:nvPr/>
        </p:nvSpPr>
        <p:spPr>
          <a:xfrm>
            <a:off x="6240209" y="6550223"/>
            <a:ext cx="6085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entury Gothic" panose="020B0502020202020204" pitchFamily="34" charset="0"/>
              </a:rPr>
              <a:t>Foreseeing the Benefits of Incidental Supervision. He et al., EMNLP21.</a:t>
            </a:r>
          </a:p>
        </p:txBody>
      </p:sp>
    </p:spTree>
    <p:extLst>
      <p:ext uri="{BB962C8B-B14F-4D97-AF65-F5344CB8AC3E}">
        <p14:creationId xmlns:p14="http://schemas.microsoft.com/office/powerpoint/2010/main" val="38916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Indirect Supervision Signals</a:t>
            </a:r>
            <a:endParaRPr dirty="0"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4294967295"/>
          </p:nvPr>
        </p:nvSpPr>
        <p:spPr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 dirty="0">
                <a:latin typeface="Century Gothic" panose="020B0502020202020204" pitchFamily="34" charset="0"/>
              </a:rPr>
              <a:t>Given the task of NER, what types of signals can we use?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2283070" y="2262142"/>
            <a:ext cx="1831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Gold Annotations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319" y="1784916"/>
            <a:ext cx="49276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/>
        </p:nvSpPr>
        <p:spPr>
          <a:xfrm>
            <a:off x="7582389" y="2229416"/>
            <a:ext cx="1817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Unlabeled texts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319" y="2746580"/>
            <a:ext cx="49276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2201008" y="3180193"/>
            <a:ext cx="19958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Partial Annotations</a:t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2485292" y="2746415"/>
            <a:ext cx="621323" cy="1857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0638" y="2735693"/>
            <a:ext cx="49276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7500327" y="3177626"/>
            <a:ext cx="19958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Noisy Annotations</a:t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697864" y="2690312"/>
            <a:ext cx="731027" cy="2372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369" y="3624693"/>
            <a:ext cx="46355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/>
          <p:nvPr/>
        </p:nvSpPr>
        <p:spPr>
          <a:xfrm>
            <a:off x="2118948" y="4128508"/>
            <a:ext cx="22068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Auxiliary Annotations</a:t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083" y="5718329"/>
            <a:ext cx="106172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4215422" y="6189379"/>
            <a:ext cx="25908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Cross-lingual Annotations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7853601" y="4156727"/>
            <a:ext cx="1274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Constraints</a:t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8185589" y="3705942"/>
            <a:ext cx="625328" cy="148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I-ORG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7870371" y="3701181"/>
            <a:ext cx="315218" cy="148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705269" y="3643308"/>
            <a:ext cx="600809" cy="188798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3630333" y="5194111"/>
            <a:ext cx="13909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797586" y="4675223"/>
            <a:ext cx="621323" cy="1857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6255491" y="4681011"/>
            <a:ext cx="621323" cy="1857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3" name="Google Shape;83;p2"/>
          <p:cNvCxnSpPr>
            <a:stCxn id="81" idx="3"/>
            <a:endCxn id="82" idx="1"/>
          </p:cNvCxnSpPr>
          <p:nvPr/>
        </p:nvCxnSpPr>
        <p:spPr>
          <a:xfrm>
            <a:off x="1418909" y="4768101"/>
            <a:ext cx="4836600" cy="57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4" name="Google Shape;84;p2"/>
          <p:cNvSpPr txBox="1"/>
          <p:nvPr/>
        </p:nvSpPr>
        <p:spPr>
          <a:xfrm>
            <a:off x="2795952" y="4462223"/>
            <a:ext cx="22068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labels in NER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3215" y="1955433"/>
            <a:ext cx="43942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3827" y="3865993"/>
            <a:ext cx="43942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247" y="4962981"/>
            <a:ext cx="43942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66152" y="4912309"/>
            <a:ext cx="20066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820615" y="194603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3">
            <a:extLst>
              <a:ext uri="{FF2B5EF4-FFF2-40B4-BE49-F238E27FC236}">
                <a16:creationId xmlns:a16="http://schemas.microsoft.com/office/drawing/2014/main" id="{1DEAF9AD-1F80-FCA9-98F9-CAB16517AD4E}"/>
              </a:ext>
            </a:extLst>
          </p:cNvPr>
          <p:cNvSpPr txBox="1"/>
          <p:nvPr/>
        </p:nvSpPr>
        <p:spPr>
          <a:xfrm>
            <a:off x="430683" y="228642"/>
            <a:ext cx="11406000" cy="830956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3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Can we provide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unified framework for indirect signals, and quantify the extent to which </a:t>
            </a:r>
            <a:r>
              <a:rPr lang="en-US" sz="2400" b="1" dirty="0">
                <a:solidFill>
                  <a:srgbClr val="0033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various indirect signals can help the target task?</a:t>
            </a:r>
            <a:endParaRPr sz="2400" dirty="0">
              <a:solidFill>
                <a:srgbClr val="0033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Indirect Supervision Signals</a:t>
            </a:r>
            <a:endParaRPr dirty="0"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4294967295"/>
          </p:nvPr>
        </p:nvSpPr>
        <p:spPr>
          <a:xfrm>
            <a:off x="319316" y="930729"/>
            <a:ext cx="11480800" cy="477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 dirty="0">
                <a:latin typeface="Century Gothic" panose="020B0502020202020204" pitchFamily="34" charset="0"/>
              </a:rPr>
              <a:t>Indirect signals</a:t>
            </a:r>
            <a:endParaRPr dirty="0">
              <a:latin typeface="Century Gothic" panose="020B0502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>
                <a:latin typeface="Century Gothic" panose="020B0502020202020204" pitchFamily="34" charset="0"/>
              </a:rPr>
              <a:t>Inductive indirect Signals</a:t>
            </a:r>
            <a:endParaRPr dirty="0">
              <a:latin typeface="Century Gothic" panose="020B0502020202020204" pitchFamily="34" charset="0"/>
            </a:endParaRPr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dirty="0">
                <a:latin typeface="Century Gothic" panose="020B0502020202020204" pitchFamily="34" charset="0"/>
              </a:rPr>
              <a:t>Partial labels, noisy labels, auxiliary labels, constraints, etc.</a:t>
            </a:r>
            <a:endParaRPr dirty="0">
              <a:latin typeface="Century Gothic" panose="020B0502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 err="1">
                <a:latin typeface="Century Gothic" panose="020B0502020202020204" pitchFamily="34" charset="0"/>
              </a:rPr>
              <a:t>Transductive</a:t>
            </a:r>
            <a:r>
              <a:rPr lang="en-US" dirty="0">
                <a:latin typeface="Century Gothic" panose="020B0502020202020204" pitchFamily="34" charset="0"/>
              </a:rPr>
              <a:t> indirect Signals</a:t>
            </a:r>
            <a:endParaRPr dirty="0">
              <a:latin typeface="Century Gothic" panose="020B0502020202020204" pitchFamily="34" charset="0"/>
            </a:endParaRPr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dirty="0">
                <a:latin typeface="Century Gothic" panose="020B0502020202020204" pitchFamily="34" charset="0"/>
              </a:rPr>
              <a:t>Cross-domain signals, cross-lingual signals, cross-modal signals, etc.</a:t>
            </a:r>
            <a:endParaRPr dirty="0">
              <a:latin typeface="Century Gothic" panose="020B0502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>
                <a:latin typeface="Century Gothic" panose="020B0502020202020204" pitchFamily="34" charset="0"/>
              </a:rPr>
              <a:t>Mixed indirect Signals</a:t>
            </a:r>
            <a:endParaRPr dirty="0">
              <a:latin typeface="Century Gothic" panose="020B0502020202020204" pitchFamily="34" charset="0"/>
            </a:endParaRPr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dirty="0">
                <a:latin typeface="Century Gothic" panose="020B0502020202020204" pitchFamily="34" charset="0"/>
              </a:rPr>
              <a:t>Partial + noisy, partial + constraints, cross-domain + noisy, etc.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1986783" y="5755599"/>
            <a:ext cx="7513516" cy="646331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Can we provide 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unified framework for indirect signals, and quantify the extent to which </a:t>
            </a:r>
            <a:r>
              <a:rPr lang="en-US" sz="1800" b="1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various indirect signals can help the target task?</a:t>
            </a:r>
            <a:endParaRPr sz="1800" dirty="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913986" y="1992102"/>
            <a:ext cx="582526" cy="326572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999906" y="1992102"/>
            <a:ext cx="582526" cy="326572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979721" y="1130234"/>
            <a:ext cx="457200" cy="429987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2053916" y="1136553"/>
            <a:ext cx="457200" cy="429987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072429" y="1992102"/>
            <a:ext cx="582526" cy="326572"/>
          </a:xfrm>
          <a:prstGeom prst="rect">
            <a:avLst/>
          </a:prstGeom>
          <a:solidFill>
            <a:srgbClr val="941100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119110" y="1130233"/>
            <a:ext cx="457200" cy="429987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685386" y="1867533"/>
            <a:ext cx="3233057" cy="53714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85386" y="1111387"/>
            <a:ext cx="3233057" cy="53714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199518" y="1171726"/>
            <a:ext cx="620486" cy="5053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4199518" y="1867533"/>
            <a:ext cx="620486" cy="50530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5163322" y="1557051"/>
            <a:ext cx="1355271" cy="5178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6980047" y="1959610"/>
            <a:ext cx="582526" cy="326572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8065967" y="1959610"/>
            <a:ext cx="582526" cy="326572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7045782" y="1097742"/>
            <a:ext cx="457200" cy="429987"/>
          </a:xfrm>
          <a:prstGeom prst="ellipse">
            <a:avLst/>
          </a:prstGeom>
          <a:blipFill rotWithShape="1">
            <a:blip r:embed="rId6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8119977" y="1104061"/>
            <a:ext cx="457200" cy="429987"/>
          </a:xfrm>
          <a:prstGeom prst="ellipse">
            <a:avLst/>
          </a:prstGeom>
          <a:blipFill rotWithShape="1">
            <a:blip r:embed="rId6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138490" y="1959610"/>
            <a:ext cx="582526" cy="326572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9194172" y="1146078"/>
            <a:ext cx="457200" cy="429987"/>
          </a:xfrm>
          <a:prstGeom prst="ellipse">
            <a:avLst/>
          </a:prstGeom>
          <a:blipFill rotWithShape="1">
            <a:blip r:embed="rId6">
              <a:alphaModFix/>
            </a:blip>
            <a:tile tx="0" ty="0" sx="100000" sy="100000" flip="none" algn="tl"/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751447" y="1835041"/>
            <a:ext cx="3233057" cy="53714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751447" y="1078895"/>
            <a:ext cx="3233057" cy="53714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0265579" y="1139234"/>
            <a:ext cx="620486" cy="50530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0265579" y="1835041"/>
            <a:ext cx="620486" cy="50530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048841" y="2595174"/>
            <a:ext cx="24846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Supervised Signals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7187005" y="2595174"/>
            <a:ext cx="23404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Indirect Signals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PABI: Impact of Indirect Signals</a:t>
            </a:r>
            <a:endParaRPr sz="2800" dirty="0"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4294967295"/>
          </p:nvPr>
        </p:nvSpPr>
        <p:spPr>
          <a:xfrm>
            <a:off x="409208" y="1162090"/>
            <a:ext cx="11390908" cy="55904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22" r="-7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 dirty="0">
                <a:latin typeface="Century Gothic" panose="020B0502020202020204" pitchFamily="34" charset="0"/>
              </a:rPr>
              <a:t> 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1246180" y="4728746"/>
            <a:ext cx="1616520" cy="1335634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558946" y="5167961"/>
            <a:ext cx="1274311" cy="4572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273537" y="4728746"/>
            <a:ext cx="1845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Indirect Signals</a:t>
            </a:r>
            <a:endParaRPr dirty="0"/>
          </a:p>
        </p:txBody>
      </p:sp>
      <p:sp>
        <p:nvSpPr>
          <p:cNvPr id="132" name="Google Shape;132;p4"/>
          <p:cNvSpPr txBox="1"/>
          <p:nvPr/>
        </p:nvSpPr>
        <p:spPr>
          <a:xfrm>
            <a:off x="809992" y="6248565"/>
            <a:ext cx="26370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Concept Class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5397500" y="6205555"/>
            <a:ext cx="27595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Concept Class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98356" y="5019573"/>
            <a:ext cx="1126672" cy="484414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734638" y="5111135"/>
            <a:ext cx="537518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6242994" y="5580742"/>
            <a:ext cx="449290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6227336" y="5060309"/>
            <a:ext cx="449290" cy="46942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2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8666252" y="4234595"/>
            <a:ext cx="2765149" cy="9106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8551539" y="5811574"/>
            <a:ext cx="2994577" cy="65223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3773" b="-11319"/>
            </a:stretch>
          </a:blip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5695369" y="4728746"/>
            <a:ext cx="1616520" cy="1335634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8674549" y="5120942"/>
            <a:ext cx="2573661" cy="65223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1470" t="-1886" r="-979" b="-132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A4303C-4B97-8888-9BD6-AA5BD24354AC}"/>
                  </a:ext>
                </a:extLst>
              </p:cNvPr>
              <p:cNvSpPr txBox="1"/>
              <p:nvPr/>
            </p:nvSpPr>
            <p:spPr>
              <a:xfrm>
                <a:off x="8551539" y="4016422"/>
                <a:ext cx="3070521" cy="31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Century Gothic" panose="020B0502020202020204" pitchFamily="34" charset="0"/>
                  </a:rPr>
                  <a:t>Recall: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charset="0"/>
                          </a:rPr>
                          <m:t>𝑰</m:t>
                        </m:r>
                      </m:e>
                      <m:sub>
                        <m:r>
                          <a:rPr lang="en-US" sz="1400" b="1" i="1">
                            <a:latin typeface="Cambria Math" charset="0"/>
                          </a:rPr>
                          <m:t>𝒌</m:t>
                        </m:r>
                      </m:sub>
                    </m:sSub>
                    <m:r>
                      <a:rPr lang="en-US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≜</m:t>
                    </m:r>
                    <m:func>
                      <m:func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b="1">
                            <a:latin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US" sz="1400" b="1" i="1">
                            <a:latin typeface="Cambria Math" charset="0"/>
                          </a:rPr>
                          <m:t>|</m:t>
                        </m:r>
                        <m:r>
                          <a:rPr lang="en-US" sz="1400" b="1" i="1">
                            <a:latin typeface="Cambria Math" charset="0"/>
                          </a:rPr>
                          <m:t>𝑪</m:t>
                        </m:r>
                        <m:r>
                          <a:rPr lang="en-US" sz="1400" b="1" i="1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charset="0"/>
                              </a:rPr>
                              <m:t>𝓛</m:t>
                            </m:r>
                          </m:e>
                          <m:sup>
                            <m:r>
                              <a:rPr lang="en-US" sz="1400" b="1" i="1">
                                <a:latin typeface="Cambria Math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sz="1400" b="1" i="1">
                            <a:latin typeface="Cambria Math" charset="0"/>
                          </a:rPr>
                          <m:t>)|</m:t>
                        </m:r>
                      </m:e>
                    </m:func>
                    <m:r>
                      <a:rPr lang="en-US" sz="1400" b="1" i="1">
                        <a:latin typeface="Cambria Math" charset="0"/>
                      </a:rPr>
                      <m:t>−</m:t>
                    </m:r>
                    <m:r>
                      <a:rPr lang="en-US" sz="1400" b="1" i="1">
                        <a:latin typeface="Cambria Math" charset="0"/>
                      </a:rPr>
                      <m:t>𝑬</m:t>
                    </m:r>
                    <m:r>
                      <a:rPr lang="en-US" sz="1400" b="1" i="1">
                        <a:latin typeface="Cambria Math" charset="0"/>
                      </a:rPr>
                      <m:t>[</m:t>
                    </m:r>
                    <m:func>
                      <m:func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b="1">
                            <a:latin typeface="Cambria Math" charset="0"/>
                          </a:rPr>
                          <m:t>𝐥𝐨𝐠</m:t>
                        </m:r>
                      </m:fName>
                      <m:e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charset="0"/>
                              </a:rPr>
                              <m:t>𝒌</m:t>
                            </m:r>
                          </m:sub>
                        </m:sSub>
                      </m:e>
                    </m:func>
                    <m:r>
                      <a:rPr lang="en-US" sz="1400" b="1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1400" b="1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A4303C-4B97-8888-9BD6-AA5BD243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539" y="4016422"/>
                <a:ext cx="3070521" cy="316112"/>
              </a:xfrm>
              <a:prstGeom prst="rect">
                <a:avLst/>
              </a:prstGeom>
              <a:blipFill>
                <a:blip r:embed="rId10"/>
                <a:stretch>
                  <a:fillRect l="-412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PABI: A Unified PAC-Bayesian Informativeness Measure</a:t>
            </a:r>
            <a:endParaRPr sz="2400" dirty="0"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4294967295"/>
          </p:nvPr>
        </p:nvSpPr>
        <p:spPr>
          <a:xfrm>
            <a:off x="244929" y="1077686"/>
            <a:ext cx="11826249" cy="578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12" name="Google Shape;212;p6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736823" y="1205887"/>
            <a:ext cx="2759529" cy="1730829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6122500" y="1200443"/>
            <a:ext cx="2759529" cy="1730829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683457" y="1910733"/>
            <a:ext cx="2155371" cy="4572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3683456" y="1470254"/>
            <a:ext cx="2155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Indirect Signals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859285" y="3059668"/>
            <a:ext cx="30804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Original Concept Class</a:t>
            </a:r>
            <a:endParaRPr>
              <a:latin typeface="Century Gothic" panose="020B0502020202020204" pitchFamily="34" charset="0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6930090" y="1867194"/>
            <a:ext cx="1126672" cy="484414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1765341" y="1828994"/>
            <a:ext cx="537518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7199321" y="1315530"/>
            <a:ext cx="516616" cy="4616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r="-2379" b="-189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8605157" y="2253343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7217133" y="1889411"/>
            <a:ext cx="449290" cy="4694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2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4" name="Google Shape;224;p6"/>
          <p:cNvSpPr txBox="1"/>
          <p:nvPr/>
        </p:nvSpPr>
        <p:spPr>
          <a:xfrm>
            <a:off x="9004356" y="1601082"/>
            <a:ext cx="2765149" cy="11876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6"/>
          <p:cNvSpPr txBox="1"/>
          <p:nvPr/>
        </p:nvSpPr>
        <p:spPr>
          <a:xfrm>
            <a:off x="291856" y="5641436"/>
            <a:ext cx="462311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Concept Class with Probability Measure</a:t>
            </a:r>
            <a:endParaRPr>
              <a:latin typeface="Century Gothic" panose="020B0502020202020204" pitchFamily="34" charset="0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3874989" y="4514341"/>
            <a:ext cx="2155371" cy="45720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6229771" y="4224712"/>
            <a:ext cx="5841407" cy="65601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9" name="Google Shape;229;p6"/>
          <p:cNvSpPr txBox="1"/>
          <p:nvPr/>
        </p:nvSpPr>
        <p:spPr>
          <a:xfrm>
            <a:off x="6335979" y="5298596"/>
            <a:ext cx="5092097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6451" b="-22580"/>
            </a:stretch>
          </a:blip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 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6392146" y="3084299"/>
            <a:ext cx="4795484" cy="38170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t="-6250" b="-18750"/>
            </a:stretch>
          </a:blip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 </a:t>
            </a:r>
            <a:endParaRPr>
              <a:latin typeface="Century Gothic" panose="020B0502020202020204" pitchFamily="34" charset="0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631550" y="3861623"/>
            <a:ext cx="2759529" cy="1730829"/>
          </a:xfrm>
          <a:prstGeom prst="ellipse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1672920" y="4996180"/>
            <a:ext cx="537518" cy="58477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l="-238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64633" y="4073862"/>
            <a:ext cx="1416682" cy="95771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/>
          <p:nvPr/>
        </p:nvSpPr>
        <p:spPr>
          <a:xfrm>
            <a:off x="904288" y="4388928"/>
            <a:ext cx="349028" cy="327582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4044747" y="2715008"/>
            <a:ext cx="152592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PAC Setting</a:t>
            </a:r>
            <a:endParaRPr>
              <a:latin typeface="Century Gothic" panose="020B0502020202020204" pitchFamily="34" charset="0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3528617" y="4067843"/>
            <a:ext cx="30804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PAC-Bayesian Setting </a:t>
            </a:r>
            <a:r>
              <a:rPr lang="en-US" sz="1800" b="1" baseline="300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[1]</a:t>
            </a:r>
            <a:endParaRPr baseline="30000" dirty="0">
              <a:latin typeface="Century Gothic" panose="020B0502020202020204" pitchFamily="34" charset="0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6335980" y="6078298"/>
            <a:ext cx="5092097" cy="369332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Can handle the infinite concept class case </a:t>
            </a:r>
            <a:endParaRPr sz="1800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D1F4E7-96AD-DE37-5CB3-A38042BB3250}"/>
              </a:ext>
            </a:extLst>
          </p:cNvPr>
          <p:cNvSpPr txBox="1"/>
          <p:nvPr/>
        </p:nvSpPr>
        <p:spPr>
          <a:xfrm>
            <a:off x="91702" y="6214953"/>
            <a:ext cx="588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entury Gothic" panose="020B0502020202020204" pitchFamily="34" charset="0"/>
              </a:rPr>
              <a:t>[1] PAC-Bayesian supervised classification: the thermodynamics of statistical learning. </a:t>
            </a:r>
            <a:r>
              <a:rPr lang="en-US" i="1" dirty="0" err="1">
                <a:latin typeface="Century Gothic" panose="020B0502020202020204" pitchFamily="34" charset="0"/>
              </a:rPr>
              <a:t>Catoni</a:t>
            </a:r>
            <a:r>
              <a:rPr lang="en-US" i="1" dirty="0">
                <a:latin typeface="Century Gothic" panose="020B0502020202020204" pitchFamily="34" charset="0"/>
              </a:rPr>
              <a:t>, 2007.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B4129F-B7BC-D0A1-F3F7-8595B391D96E}"/>
              </a:ext>
            </a:extLst>
          </p:cNvPr>
          <p:cNvCxnSpPr/>
          <p:nvPr/>
        </p:nvCxnSpPr>
        <p:spPr>
          <a:xfrm>
            <a:off x="111174" y="3712525"/>
            <a:ext cx="11835897" cy="0"/>
          </a:xfrm>
          <a:prstGeom prst="line">
            <a:avLst/>
          </a:prstGeom>
          <a:ln w="12700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Experiment</a:t>
            </a:r>
            <a:endParaRPr sz="2800" dirty="0"/>
          </a:p>
        </p:txBody>
      </p:sp>
      <p:sp>
        <p:nvSpPr>
          <p:cNvPr id="245" name="Google Shape;245;p7"/>
          <p:cNvSpPr txBox="1">
            <a:spLocks noGrp="1"/>
          </p:cNvSpPr>
          <p:nvPr>
            <p:ph type="body" idx="4294967295"/>
          </p:nvPr>
        </p:nvSpPr>
        <p:spPr>
          <a:xfrm>
            <a:off x="252280" y="921907"/>
            <a:ext cx="6284518" cy="583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 dirty="0"/>
              <a:t>Main Task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/>
              <a:t>Named entity recognition (NER)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 dirty="0"/>
              <a:t>Data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 err="1"/>
              <a:t>Ontonotes</a:t>
            </a:r>
            <a:r>
              <a:rPr lang="en-US" dirty="0"/>
              <a:t> 5.0 (18 types of named entities)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 dirty="0"/>
              <a:t>Basic Model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/>
              <a:t>Two-layer NNs with 5-gram features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 dirty="0"/>
              <a:t>Algorithm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/>
              <a:t>Bootstrapping with indirect signals </a:t>
            </a:r>
            <a:endParaRPr dirty="0"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dirty="0"/>
              <a:t>Initialize the model by training it on the gold signals</a:t>
            </a:r>
            <a:endParaRPr dirty="0"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dirty="0"/>
              <a:t>An EM algorithm on the large-scale indirect signals</a:t>
            </a:r>
            <a:endParaRPr dirty="0"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b="1" dirty="0"/>
              <a:t>Improve the inference stage with indirect signals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 dirty="0"/>
              <a:t>Setting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/>
              <a:t>200K word-level examples</a:t>
            </a:r>
            <a:endParaRPr dirty="0"/>
          </a:p>
        </p:txBody>
      </p:sp>
      <p:sp>
        <p:nvSpPr>
          <p:cNvPr id="246" name="Google Shape;246;p7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6798" y="1067707"/>
            <a:ext cx="49276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7756487" y="1501320"/>
            <a:ext cx="19958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Partial Annotations</a:t>
            </a:r>
            <a:endParaRPr/>
          </a:p>
        </p:txBody>
      </p:sp>
      <p:sp>
        <p:nvSpPr>
          <p:cNvPr id="249" name="Google Shape;249;p7"/>
          <p:cNvSpPr/>
          <p:nvPr/>
        </p:nvSpPr>
        <p:spPr>
          <a:xfrm>
            <a:off x="8040771" y="1067542"/>
            <a:ext cx="621323" cy="1857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6798" y="2022898"/>
            <a:ext cx="49276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/>
          <p:nvPr/>
        </p:nvSpPr>
        <p:spPr>
          <a:xfrm>
            <a:off x="7756487" y="2464831"/>
            <a:ext cx="19958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Noisy Annotations</a:t>
            </a:r>
            <a:endParaRPr/>
          </a:p>
        </p:txBody>
      </p:sp>
      <p:sp>
        <p:nvSpPr>
          <p:cNvPr id="252" name="Google Shape;252;p7"/>
          <p:cNvSpPr/>
          <p:nvPr/>
        </p:nvSpPr>
        <p:spPr>
          <a:xfrm>
            <a:off x="7954024" y="1977517"/>
            <a:ext cx="731027" cy="2372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8114970" y="3350036"/>
            <a:ext cx="19958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Constraints</a:t>
            </a:r>
            <a:endParaRPr/>
          </a:p>
        </p:txBody>
      </p:sp>
      <p:sp>
        <p:nvSpPr>
          <p:cNvPr id="254" name="Google Shape;254;p7"/>
          <p:cNvSpPr/>
          <p:nvPr/>
        </p:nvSpPr>
        <p:spPr>
          <a:xfrm>
            <a:off x="8718170" y="2963087"/>
            <a:ext cx="625328" cy="148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I-ORG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8402952" y="2958326"/>
            <a:ext cx="315218" cy="148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endParaRPr sz="11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9237850" y="2900453"/>
            <a:ext cx="600809" cy="188798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7" name="Google Shape;2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6408" y="3123138"/>
            <a:ext cx="4394200" cy="228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8" name="Google Shape;258;p7"/>
          <p:cNvGraphicFramePr/>
          <p:nvPr/>
        </p:nvGraphicFramePr>
        <p:xfrm>
          <a:off x="3414145" y="5071851"/>
          <a:ext cx="3122653" cy="182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9" name="Google Shape;259;p7"/>
          <p:cNvSpPr txBox="1"/>
          <p:nvPr/>
        </p:nvSpPr>
        <p:spPr>
          <a:xfrm>
            <a:off x="6781866" y="4156351"/>
            <a:ext cx="4437463" cy="92333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What are our expectations when we add various indirect signals to small amounts of gold annotations? </a:t>
            </a:r>
            <a:endParaRPr dirty="0"/>
          </a:p>
        </p:txBody>
      </p:sp>
      <p:sp>
        <p:nvSpPr>
          <p:cNvPr id="260" name="Google Shape;260;p7"/>
          <p:cNvSpPr txBox="1"/>
          <p:nvPr/>
        </p:nvSpPr>
        <p:spPr>
          <a:xfrm>
            <a:off x="6772602" y="5379775"/>
            <a:ext cx="4437463" cy="92333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Can we determine, ahead of time, the relative benefits of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partial data</a:t>
            </a:r>
            <a:r>
              <a:rPr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noisy data  </a:t>
            </a:r>
            <a:r>
              <a:rPr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constraints</a:t>
            </a:r>
            <a:r>
              <a:rPr lang="en-US" sz="1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 on NER (</a:t>
            </a:r>
            <a:r>
              <a:rPr lang="en-US" dirty="0" err="1"/>
              <a:t>Ontonotes</a:t>
            </a:r>
            <a:r>
              <a:rPr lang="en-US" dirty="0"/>
              <a:t> 5.0)</a:t>
            </a:r>
            <a:endParaRPr sz="2800" dirty="0"/>
          </a:p>
        </p:txBody>
      </p:sp>
      <p:sp>
        <p:nvSpPr>
          <p:cNvPr id="266" name="Google Shape;266;p8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67" name="Google Shape;267;p8"/>
          <p:cNvSpPr txBox="1"/>
          <p:nvPr/>
        </p:nvSpPr>
        <p:spPr>
          <a:xfrm>
            <a:off x="969629" y="4643413"/>
            <a:ext cx="53404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Partial supervision: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relative improvement vs. the PABI score for partial signals with different partial rates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6423045" y="4643413"/>
            <a:ext cx="51414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Noisy supervision: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relative improvement vs. the PABI score for noisy signals with different noise rates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969629" y="5960680"/>
            <a:ext cx="9586312" cy="64629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Before PABI, one might use partial annotation rate / noise rate as a proxy for the usefulness of an incidental dataset; it’s indeed a good proxy.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270" name="Google Shape;2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629" y="951789"/>
            <a:ext cx="4740570" cy="355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0054" y="951789"/>
            <a:ext cx="4740570" cy="35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Results on NER (</a:t>
            </a:r>
            <a:r>
              <a:rPr lang="en-US" sz="3200" dirty="0" err="1"/>
              <a:t>Ontonotes</a:t>
            </a:r>
            <a:r>
              <a:rPr lang="en-US" sz="3200" dirty="0"/>
              <a:t> 5.0)</a:t>
            </a:r>
            <a:endParaRPr dirty="0"/>
          </a:p>
        </p:txBody>
      </p:sp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609960" y="4876561"/>
            <a:ext cx="532227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Partial + noisy supervision: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relative improvement vs. the PABI score for data with both partial and noisy annotations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6096000" y="4876561"/>
            <a:ext cx="581809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Partial + constraints supervision: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relative improvement vs the PABI score for data with both partial labels and constraints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80" name="Google Shape;280;p9"/>
          <p:cNvSpPr txBox="1"/>
          <p:nvPr/>
        </p:nvSpPr>
        <p:spPr>
          <a:xfrm>
            <a:off x="444569" y="6106231"/>
            <a:ext cx="10975336" cy="64629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However, the (relative) benefits from </a:t>
            </a:r>
            <a:r>
              <a:rPr lang="en-US" sz="1800" dirty="0">
                <a:solidFill>
                  <a:srgbClr val="0000FF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mixed signals 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(e.g.,  a dataset is both partial and noisy)  cannot be determined in </a:t>
            </a:r>
            <a:r>
              <a:rPr lang="en-US" sz="1800" dirty="0">
                <a:solidFill>
                  <a:srgbClr val="0000FF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existing frameworks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this is where our PABI framework </a:t>
            </a:r>
            <a:r>
              <a:rPr lang="en-US" sz="1800" dirty="0">
                <a:solidFill>
                  <a:srgbClr val="0000FF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helps.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281" name="Google Shape;2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960" y="1015240"/>
            <a:ext cx="4892431" cy="366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676" y="1015239"/>
            <a:ext cx="4892432" cy="366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 on NER (</a:t>
            </a:r>
            <a:r>
              <a:rPr lang="en-US" dirty="0" err="1"/>
              <a:t>Ontonotes</a:t>
            </a:r>
            <a:r>
              <a:rPr lang="en-US" dirty="0"/>
              <a:t> 5.0): Overlay</a:t>
            </a:r>
            <a:endParaRPr sz="2800" dirty="0"/>
          </a:p>
        </p:txBody>
      </p:sp>
      <p:sp>
        <p:nvSpPr>
          <p:cNvPr id="288" name="Google Shape;288;p10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89" name="Google Shape;289;p10"/>
          <p:cNvSpPr txBox="1"/>
          <p:nvPr/>
        </p:nvSpPr>
        <p:spPr>
          <a:xfrm>
            <a:off x="6096000" y="3834685"/>
            <a:ext cx="5450116" cy="156962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Key Insight: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PABI is useful in comparison between the contribution of different types of indirect supervision signals.</a:t>
            </a:r>
            <a:endParaRPr dirty="0"/>
          </a:p>
        </p:txBody>
      </p:sp>
      <p:pic>
        <p:nvPicPr>
          <p:cNvPr id="290" name="Google Shape;2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84" y="973015"/>
            <a:ext cx="5111261" cy="38334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"/>
          <p:cNvSpPr txBox="1"/>
          <p:nvPr/>
        </p:nvSpPr>
        <p:spPr>
          <a:xfrm>
            <a:off x="854388" y="4998195"/>
            <a:ext cx="524161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 between the relative improvement and PABI for various indirect signals: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partial labels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noisy labels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auxiliary labels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partial + noisy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1800" dirty="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partial + constraints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Pearson’s correlation coefficient is: 0.92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Spearman's rank correlation coefficient is: 0.93</a:t>
            </a:r>
            <a:endParaRPr dirty="0"/>
          </a:p>
        </p:txBody>
      </p:sp>
      <p:sp>
        <p:nvSpPr>
          <p:cNvPr id="292" name="Google Shape;292;p10"/>
          <p:cNvSpPr txBox="1"/>
          <p:nvPr/>
        </p:nvSpPr>
        <p:spPr>
          <a:xfrm>
            <a:off x="6096000" y="1701679"/>
            <a:ext cx="5450116" cy="1200329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Take away: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informativeness of a signal predicts the improvement provided by the signal.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Experiments: Cross-Domain Signals</a:t>
            </a:r>
            <a:endParaRPr/>
          </a:p>
        </p:txBody>
      </p:sp>
      <p:sp>
        <p:nvSpPr>
          <p:cNvPr id="298" name="Google Shape;298;p11"/>
          <p:cNvSpPr txBox="1">
            <a:spLocks noGrp="1"/>
          </p:cNvSpPr>
          <p:nvPr>
            <p:ph type="body" idx="4294967295"/>
          </p:nvPr>
        </p:nvSpPr>
        <p:spPr>
          <a:xfrm>
            <a:off x="457200" y="935333"/>
            <a:ext cx="10550769" cy="58171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59" t="-8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/>
              <a:t> </a:t>
            </a:r>
            <a:endParaRPr/>
          </a:p>
        </p:txBody>
      </p:sp>
      <p:sp>
        <p:nvSpPr>
          <p:cNvPr id="299" name="Google Shape;299;p11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EF9400-1D56-E828-40BA-66771949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Walk Through A Toy Example</a:t>
            </a:r>
          </a:p>
        </p:txBody>
      </p:sp>
    </p:spTree>
    <p:extLst>
      <p:ext uri="{BB962C8B-B14F-4D97-AF65-F5344CB8AC3E}">
        <p14:creationId xmlns:p14="http://schemas.microsoft.com/office/powerpoint/2010/main" val="25300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Cross-Domain Signals </a:t>
            </a:r>
            <a:endParaRPr/>
          </a:p>
        </p:txBody>
      </p:sp>
      <p:sp>
        <p:nvSpPr>
          <p:cNvPr id="305" name="Google Shape;305;p12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06" name="Google Shape;306;p12"/>
          <p:cNvSpPr txBox="1"/>
          <p:nvPr/>
        </p:nvSpPr>
        <p:spPr>
          <a:xfrm>
            <a:off x="973591" y="3818537"/>
            <a:ext cx="31506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(a) Joint-training NER with baselines and PABI</a:t>
            </a:r>
            <a:endParaRPr>
              <a:latin typeface="Century Gothic" panose="020B0502020202020204" pitchFamily="34" charset="0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4209719" y="3818536"/>
            <a:ext cx="31506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(b) Joint-training QA with baselines and PABI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08" name="Google Shape;308;p12"/>
          <p:cNvSpPr txBox="1"/>
          <p:nvPr/>
        </p:nvSpPr>
        <p:spPr>
          <a:xfrm>
            <a:off x="7445847" y="3818536"/>
            <a:ext cx="31506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(c) Pre-training QA with baselines and PABI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09" name="Google Shape;309;p12"/>
          <p:cNvSpPr txBox="1"/>
          <p:nvPr/>
        </p:nvSpPr>
        <p:spPr>
          <a:xfrm>
            <a:off x="811685" y="4642338"/>
            <a:ext cx="10468708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Correlation between informativeness measures (baselines or PABI) and relative improvement</a:t>
            </a: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for cross-domain NER and cross-domain QA.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Pearson's correlation of three informativeness measures (PABI, naïve baseline, vocabulary overlap baseline) in the three cases are: 0.96/0.19/-0.85, 1.00/0.88/-0.40, 0.99/0.85/-0.30.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310" name="Google Shape;3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630" y="1200083"/>
            <a:ext cx="3308994" cy="248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4235" y="1152391"/>
            <a:ext cx="3308994" cy="248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3840" y="1200083"/>
            <a:ext cx="3308994" cy="2481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 txBox="1"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Discussions</a:t>
            </a:r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body" idx="4294967295"/>
          </p:nvPr>
        </p:nvSpPr>
        <p:spPr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 dirty="0">
                <a:latin typeface="Century Gothic" panose="020B0502020202020204" pitchFamily="34" charset="0"/>
              </a:rPr>
              <a:t>Contributions</a:t>
            </a:r>
            <a:endParaRPr dirty="0">
              <a:latin typeface="Century Gothic" panose="020B0502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>
                <a:latin typeface="Century Gothic" panose="020B0502020202020204" pitchFamily="34" charset="0"/>
              </a:rPr>
              <a:t>PABI: A </a:t>
            </a:r>
            <a:r>
              <a:rPr lang="en-US" b="1" dirty="0">
                <a:latin typeface="Century Gothic" panose="020B0502020202020204" pitchFamily="34" charset="0"/>
              </a:rPr>
              <a:t>unified</a:t>
            </a:r>
            <a:r>
              <a:rPr lang="en-US" dirty="0">
                <a:latin typeface="Century Gothic" panose="020B0502020202020204" pitchFamily="34" charset="0"/>
              </a:rPr>
              <a:t> PAC-Bayesian informativeness measure for indirect signals</a:t>
            </a:r>
            <a:endParaRPr dirty="0">
              <a:latin typeface="Century Gothic" panose="020B0502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>
                <a:latin typeface="Century Gothic" panose="020B0502020202020204" pitchFamily="34" charset="0"/>
              </a:rPr>
              <a:t>Experiments on NER and QA support </a:t>
            </a:r>
            <a:r>
              <a:rPr lang="en-US" b="1" dirty="0">
                <a:latin typeface="Century Gothic" panose="020B0502020202020204" pitchFamily="34" charset="0"/>
              </a:rPr>
              <a:t>the effectiveness </a:t>
            </a:r>
            <a:r>
              <a:rPr lang="en-US" dirty="0">
                <a:latin typeface="Century Gothic" panose="020B0502020202020204" pitchFamily="34" charset="0"/>
              </a:rPr>
              <a:t>of PABI on quantifying the value of </a:t>
            </a:r>
            <a:r>
              <a:rPr lang="en-US" b="1" dirty="0">
                <a:latin typeface="Century Gothic" panose="020B0502020202020204" pitchFamily="34" charset="0"/>
              </a:rPr>
              <a:t>a wide range of indirect signals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endParaRPr dirty="0">
              <a:latin typeface="Century Gothic" panose="020B0502020202020204" pitchFamily="34" charset="0"/>
            </a:endParaRPr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</a:pPr>
            <a:r>
              <a:rPr lang="en-US" dirty="0">
                <a:latin typeface="Century Gothic" panose="020B0502020202020204" pitchFamily="34" charset="0"/>
              </a:rPr>
              <a:t>Partial labels, noisy labels, constraints, auxiliary signals, cross-domain signals, and some combinations of them</a:t>
            </a:r>
            <a:endParaRPr dirty="0">
              <a:latin typeface="Century Gothic" panose="020B0502020202020204" pitchFamily="34" charset="0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Char char="■"/>
            </a:pPr>
            <a:r>
              <a:rPr lang="en-US" dirty="0">
                <a:latin typeface="Century Gothic" panose="020B0502020202020204" pitchFamily="34" charset="0"/>
              </a:rPr>
              <a:t>Discussion of Factors in PABI</a:t>
            </a:r>
            <a:endParaRPr dirty="0">
              <a:latin typeface="Century Gothic" panose="020B0502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>
                <a:latin typeface="Century Gothic" panose="020B0502020202020204" pitchFamily="34" charset="0"/>
              </a:rPr>
              <a:t>Base model performance (the size of gold signals)</a:t>
            </a:r>
            <a:endParaRPr dirty="0">
              <a:latin typeface="Century Gothic" panose="020B0502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>
                <a:latin typeface="Century Gothic" panose="020B0502020202020204" pitchFamily="34" charset="0"/>
              </a:rPr>
              <a:t>The size of indirect signals</a:t>
            </a:r>
            <a:endParaRPr dirty="0">
              <a:latin typeface="Century Gothic" panose="020B0502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>
                <a:latin typeface="Century Gothic" panose="020B0502020202020204" pitchFamily="34" charset="0"/>
              </a:rPr>
              <a:t>Data distribution</a:t>
            </a:r>
            <a:endParaRPr dirty="0">
              <a:latin typeface="Century Gothic" panose="020B0502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>
                <a:latin typeface="Century Gothic" panose="020B0502020202020204" pitchFamily="34" charset="0"/>
              </a:rPr>
              <a:t>Algorithm</a:t>
            </a:r>
            <a:endParaRPr dirty="0">
              <a:latin typeface="Century Gothic" panose="020B0502020202020204" pitchFamily="34" charset="0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600"/>
              <a:buChar char="◻"/>
            </a:pPr>
            <a:r>
              <a:rPr lang="en-US" dirty="0">
                <a:latin typeface="Century Gothic" panose="020B0502020202020204" pitchFamily="34" charset="0"/>
              </a:rPr>
              <a:t>Cost-sensitive loss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319" name="Google Shape;319;p13"/>
          <p:cNvSpPr txBox="1">
            <a:spLocks noGrp="1"/>
          </p:cNvSpPr>
          <p:nvPr>
            <p:ph type="sldNum" idx="12"/>
          </p:nvPr>
        </p:nvSpPr>
        <p:spPr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10908-C3A4-0F5E-2E6D-1BBCA25A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of Learnability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CF11E-3BEB-9074-2493-339E248D2241}"/>
              </a:ext>
            </a:extLst>
          </p:cNvPr>
          <p:cNvSpPr txBox="1"/>
          <p:nvPr/>
        </p:nvSpPr>
        <p:spPr>
          <a:xfrm>
            <a:off x="7544574" y="6604084"/>
            <a:ext cx="45384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latin typeface="Century Gothic" panose="020B0502020202020204" pitchFamily="34" charset="0"/>
              </a:rPr>
              <a:t>Learnability with Indirect Supervision Signals. Wang et al., NeurIPS20.</a:t>
            </a:r>
          </a:p>
        </p:txBody>
      </p:sp>
    </p:spTree>
    <p:extLst>
      <p:ext uri="{BB962C8B-B14F-4D97-AF65-F5344CB8AC3E}">
        <p14:creationId xmlns:p14="http://schemas.microsoft.com/office/powerpoint/2010/main" val="6145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F1ACF-99C2-4A31-8C20-1978C354B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06DFFE-A2B9-E544-A232-CFCF56B1ABE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98716" y="941445"/>
                <a:ext cx="10972800" cy="4484915"/>
              </a:xfrm>
            </p:spPr>
            <p:txBody>
              <a:bodyPr/>
              <a:lstStyle/>
              <a:p>
                <a:r>
                  <a:rPr lang="en-US" dirty="0">
                    <a:latin typeface="Century Gothic" panose="020B0502020202020204" pitchFamily="34" charset="0"/>
                  </a:rPr>
                  <a:t>To move one-step further in theoretical analysis, we consider a classification task where we predict the target label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of an instance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.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An </a:t>
                </a:r>
                <a:r>
                  <a:rPr lang="en-US" i="1" dirty="0">
                    <a:latin typeface="Century Gothic" panose="020B0502020202020204" pitchFamily="34" charset="0"/>
                  </a:rPr>
                  <a:t>indirect supervision signal </a:t>
                </a:r>
                <a:r>
                  <a:rPr lang="en-US" dirty="0">
                    <a:latin typeface="Century Gothic" panose="020B0502020202020204" pitchFamily="34" charset="0"/>
                  </a:rPr>
                  <a:t>is any random variable (denoted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) that is correlated to the target label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Century Gothic" panose="020B0502020202020204" pitchFamily="34" charset="0"/>
                </a:endParaRP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We assume the learner only receives samples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but does not observe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directly.</a:t>
                </a:r>
              </a:p>
              <a:p>
                <a:pPr lvl="1"/>
                <a:r>
                  <a:rPr lang="en-US" dirty="0">
                    <a:latin typeface="Century Gothic" panose="020B0502020202020204" pitchFamily="34" charset="0"/>
                  </a:rPr>
                  <a:t>Taking the named entity recognition (NER) tagging as an example:</a:t>
                </a:r>
                <a:br>
                  <a:rPr lang="en-US" dirty="0">
                    <a:latin typeface="Century Gothic" panose="020B0502020202020204" pitchFamily="34" charset="0"/>
                  </a:rPr>
                </a:br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06DFFE-A2B9-E544-A232-CFCF56B1AB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98716" y="941445"/>
                <a:ext cx="10972800" cy="448491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08D740D-39E6-A6E5-28C6-9717A398D22D}"/>
              </a:ext>
            </a:extLst>
          </p:cNvPr>
          <p:cNvGrpSpPr/>
          <p:nvPr/>
        </p:nvGrpSpPr>
        <p:grpSpPr>
          <a:xfrm>
            <a:off x="2913458" y="4246033"/>
            <a:ext cx="6431451" cy="2405138"/>
            <a:chOff x="2913458" y="4246033"/>
            <a:chExt cx="6431451" cy="2405138"/>
          </a:xfrm>
        </p:grpSpPr>
        <p:pic>
          <p:nvPicPr>
            <p:cNvPr id="7" name="Picture 6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BE6C8367-8C6B-F440-BE5B-C4578E0E7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501"/>
            <a:stretch/>
          </p:blipFill>
          <p:spPr>
            <a:xfrm>
              <a:off x="4292301" y="4246033"/>
              <a:ext cx="5052608" cy="240513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B46E44-A054-AB3F-1402-853980574AF3}"/>
                </a:ext>
              </a:extLst>
            </p:cNvPr>
            <p:cNvSpPr txBox="1"/>
            <p:nvPr/>
          </p:nvSpPr>
          <p:spPr>
            <a:xfrm>
              <a:off x="3081773" y="4275061"/>
              <a:ext cx="1087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Instance </a:t>
              </a:r>
              <a:r>
                <a:rPr lang="en-US" i="1" dirty="0">
                  <a:latin typeface="Century Gothic" panose="020B0502020202020204" pitchFamily="34" charset="0"/>
                </a:rPr>
                <a:t>X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3DA043-8638-5C33-A6ED-4D180ADA5ADB}"/>
                </a:ext>
              </a:extLst>
            </p:cNvPr>
            <p:cNvSpPr txBox="1"/>
            <p:nvPr/>
          </p:nvSpPr>
          <p:spPr>
            <a:xfrm>
              <a:off x="2913458" y="4630165"/>
              <a:ext cx="12554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Gold label </a:t>
              </a:r>
              <a:r>
                <a:rPr lang="en-US" i="1" dirty="0">
                  <a:latin typeface="Century Gothic" panose="020B0502020202020204" pitchFamily="34" charset="0"/>
                </a:rPr>
                <a:t>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5863F6-D4C6-2709-FDBD-4399502F97D1}"/>
                </a:ext>
              </a:extLst>
            </p:cNvPr>
            <p:cNvSpPr txBox="1"/>
            <p:nvPr/>
          </p:nvSpPr>
          <p:spPr>
            <a:xfrm>
              <a:off x="2913458" y="5717895"/>
              <a:ext cx="977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Indirect signals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4B9D76-7DA6-2279-06FC-9D773E54D55B}"/>
                </a:ext>
              </a:extLst>
            </p:cNvPr>
            <p:cNvSpPr txBox="1"/>
            <p:nvPr/>
          </p:nvSpPr>
          <p:spPr>
            <a:xfrm>
              <a:off x="3824736" y="5362791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entury Gothic" panose="020B0502020202020204" pitchFamily="34" charset="0"/>
                </a:rPr>
                <a:t>O</a:t>
              </a:r>
              <a:r>
                <a:rPr lang="en-US" baseline="-25000" dirty="0">
                  <a:latin typeface="Century Gothic" panose="020B0502020202020204" pitchFamily="34" charset="0"/>
                </a:rPr>
                <a:t>1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7E0480-9801-6BAB-1C62-F0E9FA017F70}"/>
                </a:ext>
              </a:extLst>
            </p:cNvPr>
            <p:cNvSpPr txBox="1"/>
            <p:nvPr/>
          </p:nvSpPr>
          <p:spPr>
            <a:xfrm>
              <a:off x="3824736" y="5841763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entury Gothic" panose="020B0502020202020204" pitchFamily="34" charset="0"/>
                </a:rPr>
                <a:t>O</a:t>
              </a:r>
              <a:r>
                <a:rPr lang="en-US" i="1" baseline="-25000" dirty="0">
                  <a:latin typeface="Century Gothic" panose="020B0502020202020204" pitchFamily="34" charset="0"/>
                </a:rPr>
                <a:t>2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52ECC-9E09-7C9E-CACA-D61B5A11BCF3}"/>
                </a:ext>
              </a:extLst>
            </p:cNvPr>
            <p:cNvSpPr txBox="1"/>
            <p:nvPr/>
          </p:nvSpPr>
          <p:spPr>
            <a:xfrm>
              <a:off x="3824736" y="6267604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entury Gothic" panose="020B0502020202020204" pitchFamily="34" charset="0"/>
                </a:rPr>
                <a:t>O</a:t>
              </a:r>
              <a:r>
                <a:rPr lang="en-US" i="1" baseline="-25000" dirty="0">
                  <a:latin typeface="Century Gothic" panose="020B0502020202020204" pitchFamily="34" charset="0"/>
                </a:rPr>
                <a:t>3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FF8B-6D1E-C942-9A8F-7A9EEC02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13B5FF-0C09-034C-9A25-D49969110BA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09600" y="1093784"/>
                <a:ext cx="10957089" cy="44849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entury Gothic" panose="020B0502020202020204" pitchFamily="34" charset="0"/>
                  </a:rPr>
                  <a:t>The learnability problem concerns whether we can learn the optimal classifier in our model given sufficient indirect supervision samples.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Intuitively, some indirect signals cannot guarantee learnability since they are </a:t>
                </a:r>
                <a:r>
                  <a:rPr lang="en-US" i="1" dirty="0">
                    <a:latin typeface="Century Gothic" panose="020B0502020202020204" pitchFamily="34" charset="0"/>
                  </a:rPr>
                  <a:t>weak</a:t>
                </a:r>
                <a:r>
                  <a:rPr lang="en-US" dirty="0">
                    <a:latin typeface="Century Gothic" panose="020B0502020202020204" pitchFamily="34" charset="0"/>
                  </a:rPr>
                  <a:t>. </a:t>
                </a:r>
              </a:p>
              <a:p>
                <a:pPr lvl="1"/>
                <a:r>
                  <a:rPr lang="en-US" dirty="0">
                    <a:latin typeface="Century Gothic" panose="020B0502020202020204" pitchFamily="34" charset="0"/>
                  </a:rPr>
                  <a:t>For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only tells a statistics of the label but there can be a lot of wrong predictions that satisfy this constraint.</a:t>
                </a:r>
              </a:p>
              <a:p>
                <a:pPr lvl="1"/>
                <a:r>
                  <a:rPr lang="en-US" dirty="0">
                    <a:latin typeface="Century Gothic" panose="020B0502020202020204" pitchFamily="34" charset="0"/>
                  </a:rPr>
                  <a:t>In contrast,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seems to be a promising choice if the missing rate is low. 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How do we formalize our intuition here? </a:t>
                </a:r>
              </a:p>
              <a:p>
                <a:endParaRPr lang="en-US" dirty="0">
                  <a:latin typeface="Century Gothic" panose="020B0502020202020204" pitchFamily="34" charset="0"/>
                </a:endParaRPr>
              </a:p>
              <a:p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13B5FF-0C09-034C-9A25-D49969110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9600" y="1093784"/>
                <a:ext cx="10957089" cy="4484915"/>
              </a:xfrm>
              <a:blipFill>
                <a:blip r:embed="rId2"/>
                <a:stretch>
                  <a:fillRect l="-927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C2943-DAD0-DD4B-84B7-B5D7E6B2C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34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6F58A6-F56D-AE94-92E6-DA906835D323}"/>
              </a:ext>
            </a:extLst>
          </p:cNvPr>
          <p:cNvGrpSpPr/>
          <p:nvPr/>
        </p:nvGrpSpPr>
        <p:grpSpPr>
          <a:xfrm>
            <a:off x="2913458" y="4246033"/>
            <a:ext cx="6431451" cy="2405138"/>
            <a:chOff x="2913458" y="4246033"/>
            <a:chExt cx="6431451" cy="2405138"/>
          </a:xfrm>
        </p:grpSpPr>
        <p:pic>
          <p:nvPicPr>
            <p:cNvPr id="23" name="Picture 22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FBC9384E-7AB7-1F06-0C17-D3434E58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501"/>
            <a:stretch/>
          </p:blipFill>
          <p:spPr>
            <a:xfrm>
              <a:off x="4292301" y="4246033"/>
              <a:ext cx="5052608" cy="240513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75EBB6-78E9-705E-0050-E6B2455676FF}"/>
                </a:ext>
              </a:extLst>
            </p:cNvPr>
            <p:cNvSpPr txBox="1"/>
            <p:nvPr/>
          </p:nvSpPr>
          <p:spPr>
            <a:xfrm>
              <a:off x="3081773" y="4275061"/>
              <a:ext cx="1087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Instance </a:t>
              </a:r>
              <a:r>
                <a:rPr lang="en-US" i="1" dirty="0">
                  <a:latin typeface="Century Gothic" panose="020B0502020202020204" pitchFamily="34" charset="0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178631-BBF9-24E6-0AEE-6D0EDD862555}"/>
                </a:ext>
              </a:extLst>
            </p:cNvPr>
            <p:cNvSpPr txBox="1"/>
            <p:nvPr/>
          </p:nvSpPr>
          <p:spPr>
            <a:xfrm>
              <a:off x="2913458" y="4630165"/>
              <a:ext cx="12554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Gold label </a:t>
              </a:r>
              <a:r>
                <a:rPr lang="en-US" i="1" dirty="0">
                  <a:latin typeface="Century Gothic" panose="020B0502020202020204" pitchFamily="34" charset="0"/>
                </a:rPr>
                <a:t>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C7D348-B68E-1F54-8A0A-C77D29336366}"/>
                </a:ext>
              </a:extLst>
            </p:cNvPr>
            <p:cNvSpPr txBox="1"/>
            <p:nvPr/>
          </p:nvSpPr>
          <p:spPr>
            <a:xfrm>
              <a:off x="2913458" y="5717895"/>
              <a:ext cx="977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Indirect signals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18D1DA-34AE-C3E0-DBA2-C89409433F65}"/>
                </a:ext>
              </a:extLst>
            </p:cNvPr>
            <p:cNvSpPr txBox="1"/>
            <p:nvPr/>
          </p:nvSpPr>
          <p:spPr>
            <a:xfrm>
              <a:off x="3824736" y="5362791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entury Gothic" panose="020B0502020202020204" pitchFamily="34" charset="0"/>
                </a:rPr>
                <a:t>O</a:t>
              </a:r>
              <a:r>
                <a:rPr lang="en-US" baseline="-25000" dirty="0">
                  <a:latin typeface="Century Gothic" panose="020B0502020202020204" pitchFamily="34" charset="0"/>
                </a:rPr>
                <a:t>1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4120A2-852C-887F-8130-145F7D65FD39}"/>
                </a:ext>
              </a:extLst>
            </p:cNvPr>
            <p:cNvSpPr txBox="1"/>
            <p:nvPr/>
          </p:nvSpPr>
          <p:spPr>
            <a:xfrm>
              <a:off x="3824736" y="5841763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entury Gothic" panose="020B0502020202020204" pitchFamily="34" charset="0"/>
                </a:rPr>
                <a:t>O</a:t>
              </a:r>
              <a:r>
                <a:rPr lang="en-US" i="1" baseline="-25000" dirty="0">
                  <a:latin typeface="Century Gothic" panose="020B0502020202020204" pitchFamily="34" charset="0"/>
                </a:rPr>
                <a:t>2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042CE2-8008-2AEF-A558-16B654C5998B}"/>
                </a:ext>
              </a:extLst>
            </p:cNvPr>
            <p:cNvSpPr txBox="1"/>
            <p:nvPr/>
          </p:nvSpPr>
          <p:spPr>
            <a:xfrm>
              <a:off x="3824736" y="6267604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entury Gothic" panose="020B0502020202020204" pitchFamily="34" charset="0"/>
                </a:rPr>
                <a:t>O</a:t>
              </a:r>
              <a:r>
                <a:rPr lang="en-US" i="1" baseline="-25000" dirty="0">
                  <a:latin typeface="Century Gothic" panose="020B0502020202020204" pitchFamily="34" charset="0"/>
                </a:rPr>
                <a:t>3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2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A94A-013B-2F46-832E-5151997A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51058-E824-4C44-9CC8-8322F9C303D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09600" y="1251856"/>
                <a:ext cx="10972800" cy="4484915"/>
              </a:xfrm>
            </p:spPr>
            <p:txBody>
              <a:bodyPr/>
              <a:lstStyle/>
              <a:p>
                <a:r>
                  <a:rPr lang="en-US" dirty="0">
                    <a:latin typeface="Century Gothic" panose="020B0502020202020204" pitchFamily="34" charset="0"/>
                  </a:rPr>
                  <a:t>To understand this problem, we need to have an algorithm that uses samples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to supervise our learning process.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A natural choice is to maximize the likelihood of the observed samples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.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In a standard classification problem, we have a </a:t>
                </a:r>
                <a:r>
                  <a:rPr lang="en-US" i="1" dirty="0">
                    <a:latin typeface="Century Gothic" panose="020B0502020202020204" pitchFamily="34" charset="0"/>
                  </a:rPr>
                  <a:t>hypothesis class</a:t>
                </a:r>
                <a:r>
                  <a:rPr lang="en-US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which contains candidate classifiers </a:t>
                </a:r>
                <a14:m>
                  <m:oMath xmlns:m="http://schemas.openxmlformats.org/officeDocument/2006/math">
                    <m:r>
                      <a:rPr lang="en-US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Century Gothic" panose="020B0502020202020204" pitchFamily="34" charset="0"/>
                </a:endParaRP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To further compute the likelihood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, we also need to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. We call it </a:t>
                </a:r>
                <a:r>
                  <a:rPr lang="en-US" i="1" dirty="0">
                    <a:latin typeface="Century Gothic" panose="020B0502020202020204" pitchFamily="34" charset="0"/>
                  </a:rPr>
                  <a:t>transition hypothesis</a:t>
                </a:r>
                <a:r>
                  <a:rPr lang="en-US" dirty="0">
                    <a:latin typeface="Century Gothic" panose="020B0502020202020204" pitchFamily="34" charset="0"/>
                  </a:rPr>
                  <a:t>, denoted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.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Sometimes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is known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). In this case,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only contains a single mapping.</a:t>
                </a:r>
              </a:p>
              <a:p>
                <a:r>
                  <a:rPr lang="en-US" dirty="0">
                    <a:latin typeface="Century Gothic" panose="020B0502020202020204" pitchFamily="34" charset="0"/>
                  </a:rPr>
                  <a:t>In other cases, we need a non-parametrized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) or parametrized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) model.</a:t>
                </a:r>
              </a:p>
              <a:p>
                <a:endParaRPr lang="en-US" dirty="0">
                  <a:latin typeface="Century Gothic" panose="020B0502020202020204" pitchFamily="34" charset="0"/>
                </a:endParaRPr>
              </a:p>
              <a:p>
                <a:endParaRPr lang="en-US" dirty="0">
                  <a:latin typeface="Century Gothic" panose="020B0502020202020204" pitchFamily="34" charset="0"/>
                </a:endParaRPr>
              </a:p>
              <a:p>
                <a:endParaRPr lang="en-US" dirty="0">
                  <a:latin typeface="Century Gothic" panose="020B0502020202020204" pitchFamily="34" charset="0"/>
                </a:endParaRPr>
              </a:p>
              <a:p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51058-E824-4C44-9CC8-8322F9C303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9600" y="1251856"/>
                <a:ext cx="10972800" cy="4484915"/>
              </a:xfrm>
              <a:blipFill>
                <a:blip r:embed="rId2"/>
                <a:stretch>
                  <a:fillRect b="-1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060C4-7456-9549-BE86-91F2B87C9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97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43A5-C21A-CF46-9CD2-516CDE01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3017C-EF9B-C140-B396-38EBD1B89D9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00173" y="964765"/>
                <a:ext cx="11277600" cy="44849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entury Gothic" panose="020B0502020202020204" pitchFamily="34" charset="0"/>
                  </a:rPr>
                  <a:t>The learner uses the prediction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to induce predictions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This prediction is then evaluated by the observed dataset. The annotation loss is used to update the classifier and the transition hypothesis.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3017C-EF9B-C140-B396-38EBD1B89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0173" y="964765"/>
                <a:ext cx="11277600" cy="4484915"/>
              </a:xfrm>
              <a:blipFill>
                <a:blip r:embed="rId3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8CC52-0BB0-F34F-9971-AF4074A99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AA38CD-9C6D-4B48-A660-E078DFB8BBB0}"/>
              </a:ext>
            </a:extLst>
          </p:cNvPr>
          <p:cNvGrpSpPr/>
          <p:nvPr/>
        </p:nvGrpSpPr>
        <p:grpSpPr>
          <a:xfrm>
            <a:off x="1203379" y="2630291"/>
            <a:ext cx="10071187" cy="3846709"/>
            <a:chOff x="-224441" y="16199152"/>
            <a:chExt cx="10042021" cy="439145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F000425-306C-D244-9B22-1B01B1315994}"/>
                </a:ext>
              </a:extLst>
            </p:cNvPr>
            <p:cNvSpPr/>
            <p:nvPr/>
          </p:nvSpPr>
          <p:spPr>
            <a:xfrm>
              <a:off x="2001259" y="16204689"/>
              <a:ext cx="7816321" cy="1168491"/>
            </a:xfrm>
            <a:prstGeom prst="roundRect">
              <a:avLst>
                <a:gd name="adj" fmla="val 16717"/>
              </a:avLst>
            </a:prstGeom>
            <a:solidFill>
              <a:srgbClr val="FFFFFF"/>
            </a:solidFill>
            <a:ln w="19050" cap="flat">
              <a:solidFill>
                <a:schemeClr val="accent5">
                  <a:lumMod val="75000"/>
                </a:schemeClr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326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C11FF5C4-61E5-3C40-B079-448E89B0AB67}"/>
                    </a:ext>
                  </a:extLst>
                </p:cNvPr>
                <p:cNvSpPr/>
                <p:nvPr/>
              </p:nvSpPr>
              <p:spPr>
                <a:xfrm>
                  <a:off x="2300236" y="16568484"/>
                  <a:ext cx="2626327" cy="639136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: input instance</a:t>
                  </a:r>
                </a:p>
              </p:txBody>
            </p:sp>
          </mc:Choice>
          <mc:Fallback xmlns="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B1F4BB14-7DFB-794B-90E4-6DC273543B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236" y="16568484"/>
                  <a:ext cx="2626327" cy="639136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CD01ECB-2AB8-2A40-BAFD-BD2A008839DC}"/>
                    </a:ext>
                  </a:extLst>
                </p:cNvPr>
                <p:cNvSpPr/>
                <p:nvPr/>
              </p:nvSpPr>
              <p:spPr>
                <a:xfrm>
                  <a:off x="1367432" y="18166807"/>
                  <a:ext cx="4407751" cy="826788"/>
                </a:xfrm>
                <a:prstGeom prst="roundRect">
                  <a:avLst/>
                </a:prstGeom>
                <a:solidFill>
                  <a:srgbClr val="E2E5F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a14:m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: predicted label</a:t>
                  </a:r>
                </a:p>
                <a:p>
                  <a:pPr algn="ctr"/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(the gold label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is not observed)</a:t>
                  </a:r>
                  <a:endParaRPr lang="en-US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E363C5F4-4834-244D-8C26-544B03EE0E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432" y="18166807"/>
                  <a:ext cx="4407751" cy="826788"/>
                </a:xfrm>
                <a:prstGeom prst="roundRect">
                  <a:avLst/>
                </a:prstGeom>
                <a:blipFill>
                  <a:blip r:embed="rId11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AF6278E2-5004-D642-B1F9-84084931D358}"/>
                    </a:ext>
                  </a:extLst>
                </p:cNvPr>
                <p:cNvSpPr/>
                <p:nvPr/>
              </p:nvSpPr>
              <p:spPr>
                <a:xfrm>
                  <a:off x="1367426" y="19763821"/>
                  <a:ext cx="4407749" cy="826788"/>
                </a:xfrm>
                <a:prstGeom prst="roundRect">
                  <a:avLst/>
                </a:prstGeom>
                <a:solidFill>
                  <a:srgbClr val="E2E5F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: induced prediction of the supervision signal</a:t>
                  </a:r>
                  <a:endParaRPr lang="en-US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D6BA8F42-C615-9240-BE44-A696EE6DE6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426" y="19763821"/>
                  <a:ext cx="4407749" cy="826788"/>
                </a:xfrm>
                <a:prstGeom prst="roundRect">
                  <a:avLst/>
                </a:prstGeom>
                <a:blipFill>
                  <a:blip r:embed="rId12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522E46B6-D728-2C49-A959-B491604870DB}"/>
                    </a:ext>
                  </a:extLst>
                </p:cNvPr>
                <p:cNvSpPr/>
                <p:nvPr/>
              </p:nvSpPr>
              <p:spPr>
                <a:xfrm>
                  <a:off x="7147136" y="19763820"/>
                  <a:ext cx="2084080" cy="826789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: annotation loss</a:t>
                  </a:r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522E46B6-D728-2C49-A959-B491604870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7136" y="19763820"/>
                  <a:ext cx="2084080" cy="826789"/>
                </a:xfrm>
                <a:prstGeom prst="roundRect">
                  <a:avLst/>
                </a:prstGeom>
                <a:blipFill>
                  <a:blip r:embed="rId13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45EF34-DB80-DB44-B965-FB84139289C5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3571302" y="17216719"/>
              <a:ext cx="6" cy="950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B31138D5-C90A-B048-9463-8C04F7BC017D}"/>
                    </a:ext>
                  </a:extLst>
                </p:cNvPr>
                <p:cNvSpPr/>
                <p:nvPr/>
              </p:nvSpPr>
              <p:spPr>
                <a:xfrm>
                  <a:off x="5616954" y="16558999"/>
                  <a:ext cx="3960008" cy="639136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: indirect supervision signal</a:t>
                  </a:r>
                </a:p>
              </p:txBody>
            </p:sp>
          </mc:Choice>
          <mc:Fallback xmlns="">
            <p:sp>
              <p:nvSpPr>
                <p:cNvPr id="110" name="Rounded Rectangle 109">
                  <a:extLst>
                    <a:ext uri="{FF2B5EF4-FFF2-40B4-BE49-F238E27FC236}">
                      <a16:creationId xmlns:a16="http://schemas.microsoft.com/office/drawing/2014/main" id="{3167A79B-0693-2C4A-B764-1FCB040C7F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6954" y="16558999"/>
                  <a:ext cx="3960008" cy="639136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D61072D-0F8B-7A4C-80EC-4856D0C013CE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 flipH="1">
              <a:off x="3571301" y="18993595"/>
              <a:ext cx="7" cy="7702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A47D745-6465-4D4F-AC1B-5721D0902B39}"/>
                    </a:ext>
                  </a:extLst>
                </p:cNvPr>
                <p:cNvSpPr/>
                <p:nvPr/>
              </p:nvSpPr>
              <p:spPr>
                <a:xfrm>
                  <a:off x="-218221" y="17500913"/>
                  <a:ext cx="3856863" cy="4567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Classification Hypothesis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ℋ</m:t>
                      </m:r>
                    </m:oMath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A47D745-6465-4D4F-AC1B-5721D0902B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8221" y="17500913"/>
                  <a:ext cx="3856863" cy="456771"/>
                </a:xfrm>
                <a:prstGeom prst="rect">
                  <a:avLst/>
                </a:prstGeom>
                <a:blipFill>
                  <a:blip r:embed="rId15"/>
                  <a:stretch>
                    <a:fillRect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9E1587-5AD6-544B-BC3E-DF72BC367966}"/>
                </a:ext>
              </a:extLst>
            </p:cNvPr>
            <p:cNvSpPr/>
            <p:nvPr/>
          </p:nvSpPr>
          <p:spPr>
            <a:xfrm>
              <a:off x="1982852" y="16199152"/>
              <a:ext cx="1182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Dataset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ABDCB13-707A-BB49-A5AB-78F253BF9CAF}"/>
                    </a:ext>
                  </a:extLst>
                </p:cNvPr>
                <p:cNvSpPr/>
                <p:nvPr/>
              </p:nvSpPr>
              <p:spPr>
                <a:xfrm>
                  <a:off x="-224441" y="19132883"/>
                  <a:ext cx="3856863" cy="5270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Transition Hypothesis</a:t>
                  </a:r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</m:oMath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ABDCB13-707A-BB49-A5AB-78F253BF9C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4441" y="19132883"/>
                  <a:ext cx="3856863" cy="527043"/>
                </a:xfrm>
                <a:prstGeom prst="rect">
                  <a:avLst/>
                </a:prstGeom>
                <a:blipFill>
                  <a:blip r:embed="rId16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722EED5-3B76-2641-97C8-132C09BA89FC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5775175" y="20177215"/>
              <a:ext cx="13719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05C918EF-97C2-4541-83F5-7E0339BDA109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rot="16200000" flipV="1">
              <a:off x="4867052" y="16441696"/>
              <a:ext cx="2026376" cy="4617872"/>
            </a:xfrm>
            <a:prstGeom prst="bentConnector2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CFE3845D-DDB8-F84A-A374-08F93DC646A8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rot="16200000" flipV="1">
              <a:off x="5663605" y="17238249"/>
              <a:ext cx="414742" cy="4636400"/>
            </a:xfrm>
            <a:prstGeom prst="bentConnector2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91CD4A-3FAC-8047-B881-F25FE7A154B0}"/>
                </a:ext>
              </a:extLst>
            </p:cNvPr>
            <p:cNvSpPr/>
            <p:nvPr/>
          </p:nvSpPr>
          <p:spPr>
            <a:xfrm>
              <a:off x="6664473" y="17740647"/>
              <a:ext cx="1011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  <a:latin typeface="+mj-lt"/>
                </a:rPr>
                <a:t>Update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4BA238-E48A-8945-B933-0FBEB0DD79F9}"/>
                </a:ext>
              </a:extLst>
            </p:cNvPr>
            <p:cNvSpPr/>
            <p:nvPr/>
          </p:nvSpPr>
          <p:spPr>
            <a:xfrm>
              <a:off x="6664859" y="19314674"/>
              <a:ext cx="1011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  <a:latin typeface="+mj-lt"/>
                </a:rPr>
                <a:t>Update</a:t>
              </a:r>
            </a:p>
          </p:txBody>
        </p: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5C578359-ACEA-6249-8BCE-EB86E2034F66}"/>
                </a:ext>
              </a:extLst>
            </p:cNvPr>
            <p:cNvCxnSpPr>
              <a:cxnSpLocks/>
              <a:stCxn id="9" idx="1"/>
              <a:endCxn id="11" idx="1"/>
            </p:cNvCxnSpPr>
            <p:nvPr/>
          </p:nvCxnSpPr>
          <p:spPr>
            <a:xfrm rot="10800000" flipV="1">
              <a:off x="1367426" y="16888051"/>
              <a:ext cx="932810" cy="3289163"/>
            </a:xfrm>
            <a:prstGeom prst="bentConnector3">
              <a:avLst>
                <a:gd name="adj1" fmla="val 240936"/>
              </a:avLst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67642FB-A158-EC4F-96C4-1E4B71B405FB}"/>
                </a:ext>
              </a:extLst>
            </p:cNvPr>
            <p:cNvCxnSpPr>
              <a:cxnSpLocks/>
            </p:cNvCxnSpPr>
            <p:nvPr/>
          </p:nvCxnSpPr>
          <p:spPr>
            <a:xfrm>
              <a:off x="9064349" y="17190669"/>
              <a:ext cx="0" cy="25731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486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3CE9-3A4F-DD46-A680-7A5FAFF0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Learnability Condition: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DF5E55-468E-8E4A-99CD-02DD0304E0C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09600" y="1025613"/>
                <a:ext cx="10972800" cy="44849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entury Gothic" panose="020B0502020202020204" pitchFamily="34" charset="0"/>
                  </a:rPr>
                  <a:t>To illustrate the learnability condition, we plot the the relationship between the classification error of a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and the minimum annotation loss (risk) it can have over choices of transition hypotheses.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DF5E55-468E-8E4A-99CD-02DD0304E0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9600" y="1025613"/>
                <a:ext cx="10972800" cy="4484915"/>
              </a:xfrm>
              <a:blipFill>
                <a:blip r:embed="rId2"/>
                <a:stretch>
                  <a:fillRect l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97DC0-F78C-6E4E-8A51-0E8D36D111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EA1B739-3400-4B45-B110-E83B12655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447" y="2401479"/>
            <a:ext cx="4656173" cy="40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24E2-D82F-7A4E-B1DF-5828A6EC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Learnability Condition 1: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D43AE-D04B-5C45-BC9B-00148B39DB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73396" y="1818042"/>
            <a:ext cx="6109004" cy="39187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The optimal classifier should be able to induce an optimal prediction of the indirect signal. Formally, we require:</a:t>
            </a:r>
          </a:p>
          <a:p>
            <a:pPr marL="0" indent="0">
              <a:buNone/>
            </a:pP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3B212-4C32-3348-8C11-83E5B218DE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1D58B6-188B-9B40-B935-D4A1448C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576" y="3698708"/>
            <a:ext cx="6718605" cy="983769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3337216-0FF9-130E-8EFB-FB5A54617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22" y="1535483"/>
            <a:ext cx="4656173" cy="407552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CF9511-A8FA-3180-5B44-D92C111C0C53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152452" y="4190593"/>
            <a:ext cx="12241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150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24E2-D82F-7A4E-B1DF-5828A6EC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Learnability Condition 2: Identifiability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D43AE-D04B-5C45-BC9B-00148B39DB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65772" y="1775012"/>
            <a:ext cx="6316627" cy="396175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A suboptimal classifier should induce a strictly higher annotation loss than the lowest annotation loss on average. Formally, we require</a:t>
            </a:r>
          </a:p>
          <a:p>
            <a:pPr marL="0" indent="0">
              <a:buNone/>
            </a:pP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3B212-4C32-3348-8C11-83E5B218DE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22E80E03-A591-BD46-AF1D-C8F4971F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773" y="3782508"/>
            <a:ext cx="6406806" cy="1264123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353388-C1F0-E1FB-E23F-0C22C1E1D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2" y="1535483"/>
            <a:ext cx="4656173" cy="407552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471D79-DB06-840E-D78C-D4BB43C783FF}"/>
              </a:ext>
            </a:extLst>
          </p:cNvPr>
          <p:cNvCxnSpPr>
            <a:cxnSpLocks/>
          </p:cNvCxnSpPr>
          <p:nvPr/>
        </p:nvCxnSpPr>
        <p:spPr>
          <a:xfrm flipH="1" flipV="1">
            <a:off x="4399878" y="3429000"/>
            <a:ext cx="976698" cy="7615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7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917AE63-5E57-F423-2A15-73D29FF285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9386311" y="2885160"/>
            <a:ext cx="819784" cy="8197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6AAB67-6B22-C5BF-998B-8CB0B2EEE2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9414199" y="2868294"/>
            <a:ext cx="819784" cy="819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016CF9-323D-FA01-7DA8-55209491B5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033769" y="2974760"/>
            <a:ext cx="819784" cy="8197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8ECD8-EDB5-5DC2-0B01-79D6D3D62F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033769" y="2987365"/>
            <a:ext cx="819784" cy="819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8EB717-7633-4A34-8EB4-0E90EF9C55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4821586" y="3265198"/>
            <a:ext cx="819784" cy="819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2B0DEA-5624-5943-84A7-4FB8654833E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4836695" y="3255259"/>
            <a:ext cx="819784" cy="819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3D8EB8-D860-9A3D-C020-4E668F9D966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2460805" y="2997303"/>
            <a:ext cx="819784" cy="819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BCE650-766F-2DB3-8C8B-024E4F778A4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2460805" y="2997303"/>
            <a:ext cx="819784" cy="819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920BFE-49BD-EB3C-0016-0F8B7A92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9386311" y="2885160"/>
            <a:ext cx="819784" cy="819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7B93E9-EEBA-9559-A0D9-767605A777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018660" y="2981687"/>
            <a:ext cx="819784" cy="819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B3184F-78D5-AB21-545F-AE2DF1DD8C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4851805" y="3255259"/>
            <a:ext cx="819784" cy="819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0DECD-5557-681D-58B7-917A2F2A082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2460805" y="3008774"/>
            <a:ext cx="819784" cy="8197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8F8FE4-F53B-7E42-AC4B-772E931A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Pair-wise Relationship Between Entities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BDC47-D4C2-59DE-7C54-61A9501FB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796" y="2844297"/>
            <a:ext cx="901510" cy="90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4DAA4-FAF4-40B1-1627-3B645DC6B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597" y="2844297"/>
            <a:ext cx="910414" cy="910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A6F6E-8695-721F-6B02-A9C9AFA7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769" y="2850175"/>
            <a:ext cx="910414" cy="910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A0C41-556E-818B-727C-40F1E52C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614" y="2877999"/>
            <a:ext cx="854765" cy="8547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5D8E48-2501-F68A-88B7-85A6D6E7B72E}"/>
              </a:ext>
            </a:extLst>
          </p:cNvPr>
          <p:cNvSpPr txBox="1"/>
          <p:nvPr/>
        </p:nvSpPr>
        <p:spPr>
          <a:xfrm>
            <a:off x="6667195" y="6512671"/>
            <a:ext cx="5438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entury Gothic" panose="020B0502020202020204" pitchFamily="34" charset="0"/>
              </a:rPr>
              <a:t>Thanks to </a:t>
            </a:r>
            <a:r>
              <a:rPr lang="en-US" sz="1200" i="1" dirty="0" err="1">
                <a:latin typeface="Century Gothic" panose="020B0502020202020204" pitchFamily="34" charset="0"/>
              </a:rPr>
              <a:t>Freepik</a:t>
            </a:r>
            <a:r>
              <a:rPr lang="en-US" sz="1200" i="1" dirty="0">
                <a:latin typeface="Century Gothic" panose="020B0502020202020204" pitchFamily="34" charset="0"/>
              </a:rPr>
              <a:t> and </a:t>
            </a:r>
            <a:r>
              <a:rPr lang="en-US" sz="1200" i="1" dirty="0" err="1">
                <a:latin typeface="Century Gothic" panose="020B0502020202020204" pitchFamily="34" charset="0"/>
              </a:rPr>
              <a:t>Flaticon</a:t>
            </a:r>
            <a:r>
              <a:rPr lang="en-US" sz="1200" i="1" dirty="0">
                <a:latin typeface="Century Gothic" panose="020B0502020202020204" pitchFamily="34" charset="0"/>
              </a:rPr>
              <a:t> for creating and sharing the icons freely.</a:t>
            </a:r>
          </a:p>
        </p:txBody>
      </p:sp>
    </p:spTree>
    <p:extLst>
      <p:ext uri="{BB962C8B-B14F-4D97-AF65-F5344CB8AC3E}">
        <p14:creationId xmlns:p14="http://schemas.microsoft.com/office/powerpoint/2010/main" val="19689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76BE-C323-9C4B-BFB9-A765A12F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Learnability Condition 3: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7C25-0121-CC4B-A31E-5F775456C7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940012"/>
            <a:ext cx="10972800" cy="448491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The model should be “simple.” Complexity of a model can be described by (a generalized) VC-dimension. Formally, we require: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EA94E-C1D1-5B4D-99DE-C8AAB5492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A1F4F47E-7064-224B-9CE2-965F2B0B9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69" y="2862670"/>
            <a:ext cx="9595592" cy="13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43C6-B8D7-3049-AF2F-30332880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7441B-B079-A749-89C1-BCD150D0C6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9316" y="874783"/>
            <a:ext cx="10972800" cy="5334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Now we are able to state the main result: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42598-A8DA-5744-9C6B-E81D2C132D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0664A80-AA25-7A42-BA8D-279D98A1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60" y="1469663"/>
            <a:ext cx="7671111" cy="44929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074C10-FEA5-0F49-99CE-2325453B946C}"/>
              </a:ext>
            </a:extLst>
          </p:cNvPr>
          <p:cNvSpPr txBox="1">
            <a:spLocks/>
          </p:cNvSpPr>
          <p:nvPr/>
        </p:nvSpPr>
        <p:spPr bwMode="auto">
          <a:xfrm>
            <a:off x="391884" y="6104820"/>
            <a:ext cx="109728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In other words, we can find the optimal classifier as we have a large training set.</a:t>
            </a:r>
          </a:p>
        </p:txBody>
      </p:sp>
    </p:spTree>
    <p:extLst>
      <p:ext uri="{BB962C8B-B14F-4D97-AF65-F5344CB8AC3E}">
        <p14:creationId xmlns:p14="http://schemas.microsoft.com/office/powerpoint/2010/main" val="1679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340484B-EE6F-7BC8-9012-9C5E17681B6D}"/>
              </a:ext>
            </a:extLst>
          </p:cNvPr>
          <p:cNvGrpSpPr/>
          <p:nvPr/>
        </p:nvGrpSpPr>
        <p:grpSpPr>
          <a:xfrm>
            <a:off x="963937" y="2594527"/>
            <a:ext cx="10932690" cy="3449338"/>
            <a:chOff x="963937" y="2594527"/>
            <a:chExt cx="10932690" cy="3449338"/>
          </a:xfrm>
        </p:grpSpPr>
        <p:pic>
          <p:nvPicPr>
            <p:cNvPr id="6" name="Picture 5" descr="Chart, diagram&#10;&#10;Description automatically generated with medium confidence">
              <a:extLst>
                <a:ext uri="{FF2B5EF4-FFF2-40B4-BE49-F238E27FC236}">
                  <a16:creationId xmlns:a16="http://schemas.microsoft.com/office/drawing/2014/main" id="{9834D84D-1643-7140-9B9E-F5A77959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937" y="2594527"/>
              <a:ext cx="9589316" cy="34493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311C3B7A-AEB1-8375-99DC-8A5309647D9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816233" y="2688435"/>
                  <a:ext cx="5080394" cy="12696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>
                        <a:lumMod val="25000"/>
                      </a:schemeClr>
                    </a:buClr>
                    <a:buSzPct val="75000"/>
                    <a:buFont typeface="Wingdings" charset="2"/>
                    <a:buChar char="n"/>
                    <a:defRPr sz="2400" b="0" i="0">
                      <a:solidFill>
                        <a:schemeClr val="tx1"/>
                      </a:solidFill>
                      <a:latin typeface="+mn-lt"/>
                      <a:ea typeface="Helvetica Light" charset="0"/>
                      <a:cs typeface="Helvetica Light" charset="0"/>
                    </a:defRPr>
                  </a:lvl1pPr>
                  <a:lvl2pPr marL="742950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>
                        <a:lumMod val="25000"/>
                      </a:schemeClr>
                    </a:buClr>
                    <a:buSzPct val="80000"/>
                    <a:buFont typeface="Wingdings" charset="2"/>
                    <a:buChar char="¨"/>
                    <a:defRPr sz="2000" b="0" i="0">
                      <a:solidFill>
                        <a:schemeClr val="tx1"/>
                      </a:solidFill>
                      <a:latin typeface="+mn-lt"/>
                      <a:ea typeface="Helvetica Light" charset="0"/>
                      <a:cs typeface="Helvetica Light" charset="0"/>
                    </a:defRPr>
                  </a:lvl2pPr>
                  <a:lvl3pPr marL="1143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>
                        <a:lumMod val="25000"/>
                      </a:schemeClr>
                    </a:buClr>
                    <a:buSzPct val="65000"/>
                    <a:buFont typeface="Wingdings" charset="2"/>
                    <a:buChar char="n"/>
                    <a:defRPr b="0" i="0">
                      <a:solidFill>
                        <a:schemeClr val="tx1"/>
                      </a:solidFill>
                      <a:latin typeface="+mn-lt"/>
                      <a:ea typeface="Helvetica Light" charset="0"/>
                      <a:cs typeface="Helvetica Light" charset="0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>
                        <a:lumMod val="25000"/>
                      </a:schemeClr>
                    </a:buClr>
                    <a:buSzPct val="70000"/>
                    <a:buFont typeface="Wingdings" charset="2"/>
                    <a:buChar char="¨"/>
                    <a:defRPr sz="1600" b="0" i="0">
                      <a:solidFill>
                        <a:schemeClr val="tx1"/>
                      </a:solidFill>
                      <a:latin typeface="+mn-lt"/>
                      <a:ea typeface="Helvetica Light" charset="0"/>
                      <a:cs typeface="Helvetica Light" charset="0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>
                        <a:lumMod val="25000"/>
                      </a:schemeClr>
                    </a:buClr>
                    <a:buFont typeface="Wingdings" charset="2"/>
                    <a:buChar char="§"/>
                    <a:defRPr sz="1600" b="0" i="0">
                      <a:solidFill>
                        <a:schemeClr val="tx1"/>
                      </a:solidFill>
                      <a:latin typeface="+mn-lt"/>
                      <a:ea typeface="Helvetica Light" charset="0"/>
                      <a:cs typeface="Helvetica Light" charset="0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itchFamily="2" charset="2"/>
                    <a:buChar char="§"/>
                    <a:defRPr sz="1600">
                      <a:solidFill>
                        <a:schemeClr val="tx1"/>
                      </a:solidFill>
                      <a:latin typeface="+mn-lt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800" i="1" dirty="0"/>
                    <a:t>Label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i="1" dirty="0"/>
                    <a:t>will induce a distribution family on the annotation space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</m:oMath>
                  </a14:m>
                  <a:r>
                    <a:rPr lang="en-US" sz="1800" i="1" dirty="0"/>
                    <a:t>, denoted 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i="1" dirty="0"/>
                    <a:t>. </a:t>
                  </a:r>
                  <a:endParaRPr lang="en-US" sz="1800" i="1" kern="0" dirty="0"/>
                </a:p>
              </p:txBody>
            </p:sp>
          </mc:Choice>
          <mc:Fallback xmlns="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311C3B7A-AEB1-8375-99DC-8A5309647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6233" y="2688435"/>
                  <a:ext cx="5080394" cy="1269629"/>
                </a:xfrm>
                <a:prstGeom prst="rect">
                  <a:avLst/>
                </a:prstGeom>
                <a:blipFill>
                  <a:blip r:embed="rId3"/>
                  <a:stretch>
                    <a:fillRect l="-998" t="-198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1E3DD-471A-D54C-BA14-ACF68FC0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EFB34-1351-1D4C-8421-1AF6D556B2A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932018"/>
                <a:ext cx="10972800" cy="16067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entury Gothic" panose="020B0502020202020204" pitchFamily="34" charset="0"/>
                  </a:rPr>
                  <a:t>To check the first two conditions more conveniently, we further propose the </a:t>
                </a:r>
                <a:r>
                  <a:rPr lang="en-US" b="1" dirty="0">
                    <a:latin typeface="Century Gothic" panose="020B0502020202020204" pitchFamily="34" charset="0"/>
                  </a:rPr>
                  <a:t>separation</a:t>
                </a:r>
                <a:r>
                  <a:rPr lang="en-US" dirty="0">
                    <a:latin typeface="Century Gothic" panose="020B0502020202020204" pitchFamily="34" charset="0"/>
                  </a:rPr>
                  <a:t> condition. We illustrate the definition using the example of partial label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for a 3-class classification problem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is annotated as a subset of the label space {1,2,3}.</a:t>
                </a:r>
              </a:p>
              <a:p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EFB34-1351-1D4C-8421-1AF6D556B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932018"/>
                <a:ext cx="10972800" cy="1606787"/>
              </a:xfrm>
              <a:blipFill>
                <a:blip r:embed="rId4"/>
                <a:stretch>
                  <a:fillRect l="-925" r="-1272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A11AB-2AE1-BF4E-A593-10738CAC2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DC14E4A-12F0-5B40-9694-AF52E10CFF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756640"/>
                <a:ext cx="11439427" cy="999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>
                      <a:lumMod val="25000"/>
                    </a:schemeClr>
                  </a:buClr>
                  <a:buSzPct val="75000"/>
                  <a:buFont typeface="Wingdings" charset="2"/>
                  <a:buChar char="n"/>
                  <a:defRPr sz="2400" b="0" i="0">
                    <a:solidFill>
                      <a:schemeClr val="tx1"/>
                    </a:solidFill>
                    <a:latin typeface="+mn-lt"/>
                    <a:ea typeface="Helvetica Light" charset="0"/>
                    <a:cs typeface="Helvetica Light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>
                      <a:lumMod val="25000"/>
                    </a:schemeClr>
                  </a:buClr>
                  <a:buSzPct val="80000"/>
                  <a:buFont typeface="Wingdings" charset="2"/>
                  <a:buChar char="¨"/>
                  <a:defRPr sz="2000" b="0" i="0">
                    <a:solidFill>
                      <a:schemeClr val="tx1"/>
                    </a:solidFill>
                    <a:latin typeface="+mn-lt"/>
                    <a:ea typeface="Helvetica Light" charset="0"/>
                    <a:cs typeface="Helvetica Light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>
                      <a:lumMod val="25000"/>
                    </a:schemeClr>
                  </a:buClr>
                  <a:buSzPct val="65000"/>
                  <a:buFont typeface="Wingdings" charset="2"/>
                  <a:buChar char="n"/>
                  <a:defRPr b="0" i="0">
                    <a:solidFill>
                      <a:schemeClr val="tx1"/>
                    </a:solidFill>
                    <a:latin typeface="+mn-lt"/>
                    <a:ea typeface="Helvetica Light" charset="0"/>
                    <a:cs typeface="Helvetica Light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>
                      <a:lumMod val="25000"/>
                    </a:schemeClr>
                  </a:buClr>
                  <a:buSzPct val="70000"/>
                  <a:buFont typeface="Wingdings" charset="2"/>
                  <a:buChar char="¨"/>
                  <a:defRPr sz="1600" b="0" i="0">
                    <a:solidFill>
                      <a:schemeClr val="tx1"/>
                    </a:solidFill>
                    <a:latin typeface="+mn-lt"/>
                    <a:ea typeface="Helvetica Light" charset="0"/>
                    <a:cs typeface="Helvetica Light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>
                      <a:lumMod val="25000"/>
                    </a:schemeClr>
                  </a:buClr>
                  <a:buFont typeface="Wingdings" charset="2"/>
                  <a:buChar char="§"/>
                  <a:defRPr sz="1600" b="0" i="0">
                    <a:solidFill>
                      <a:schemeClr val="tx1"/>
                    </a:solidFill>
                    <a:latin typeface="+mn-lt"/>
                    <a:ea typeface="Helvetica Light" charset="0"/>
                    <a:cs typeface="Helvetica Light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Separation</a:t>
                </a:r>
                <a:r>
                  <a:rPr lang="en-US" dirty="0"/>
                  <a:t> condition requires that different families be separated by a minimal </a:t>
                </a:r>
                <a:r>
                  <a:rPr lang="en-US" i="1" dirty="0"/>
                  <a:t>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DC14E4A-12F0-5B40-9694-AF52E10CF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756640"/>
                <a:ext cx="11439427" cy="999162"/>
              </a:xfrm>
              <a:prstGeom prst="rect">
                <a:avLst/>
              </a:prstGeom>
              <a:blipFill>
                <a:blip r:embed="rId5"/>
                <a:stretch>
                  <a:fillRect l="-888" t="-6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4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32CC-A85A-CA41-9BBD-2E67CAD8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Separation: Formal Definition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5B64E02D-FC10-E041-BB80-A81C9F6C83D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51844" y="901553"/>
            <a:ext cx="10081912" cy="39914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4ECF4-E6AF-A643-A21E-6842DC6A8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5834C32-6C6F-B84E-96EE-42D97C131C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51845" y="4893027"/>
                <a:ext cx="10081912" cy="1758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>
                      <a:lumMod val="25000"/>
                    </a:schemeClr>
                  </a:buClr>
                  <a:buSzPct val="75000"/>
                  <a:buFont typeface="Wingdings" charset="2"/>
                  <a:buChar char="n"/>
                  <a:defRPr sz="2400" b="0" i="0">
                    <a:solidFill>
                      <a:schemeClr val="tx1"/>
                    </a:solidFill>
                    <a:latin typeface="+mn-lt"/>
                    <a:ea typeface="Helvetica Light" charset="0"/>
                    <a:cs typeface="Helvetica Light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>
                      <a:lumMod val="25000"/>
                    </a:schemeClr>
                  </a:buClr>
                  <a:buSzPct val="80000"/>
                  <a:buFont typeface="Wingdings" charset="2"/>
                  <a:buChar char="¨"/>
                  <a:defRPr sz="2000" b="0" i="0">
                    <a:solidFill>
                      <a:schemeClr val="tx1"/>
                    </a:solidFill>
                    <a:latin typeface="+mn-lt"/>
                    <a:ea typeface="Helvetica Light" charset="0"/>
                    <a:cs typeface="Helvetica Light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>
                      <a:lumMod val="25000"/>
                    </a:schemeClr>
                  </a:buClr>
                  <a:buSzPct val="65000"/>
                  <a:buFont typeface="Wingdings" charset="2"/>
                  <a:buChar char="n"/>
                  <a:defRPr b="0" i="0">
                    <a:solidFill>
                      <a:schemeClr val="tx1"/>
                    </a:solidFill>
                    <a:latin typeface="+mn-lt"/>
                    <a:ea typeface="Helvetica Light" charset="0"/>
                    <a:cs typeface="Helvetica Light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>
                      <a:lumMod val="25000"/>
                    </a:schemeClr>
                  </a:buClr>
                  <a:buSzPct val="70000"/>
                  <a:buFont typeface="Wingdings" charset="2"/>
                  <a:buChar char="¨"/>
                  <a:defRPr sz="1600" b="0" i="0">
                    <a:solidFill>
                      <a:schemeClr val="tx1"/>
                    </a:solidFill>
                    <a:latin typeface="+mn-lt"/>
                    <a:ea typeface="Helvetica Light" charset="0"/>
                    <a:cs typeface="Helvetica Light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>
                      <a:lumMod val="25000"/>
                    </a:schemeClr>
                  </a:buClr>
                  <a:buFont typeface="Wingdings" charset="2"/>
                  <a:buChar char="§"/>
                  <a:defRPr sz="1600" b="0" i="0">
                    <a:solidFill>
                      <a:schemeClr val="tx1"/>
                    </a:solidFill>
                    <a:latin typeface="+mn-lt"/>
                    <a:ea typeface="Helvetica Light" charset="0"/>
                    <a:cs typeface="Helvetica Light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i="1" dirty="0"/>
                  <a:t>* Moreover, if Eq. (1) is not satisfied, then it can be shown that the learning problem can be arbitrarily difficult since different labels can induce arbitrarily similar distributions over annotation space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1800" i="1" dirty="0"/>
                  <a:t>In other words, the observation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800" i="1" dirty="0"/>
                  <a:t> cannot help us to distinguish different labels.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5834C32-6C6F-B84E-96EE-42D97C131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45" y="4893027"/>
                <a:ext cx="10081912" cy="1758144"/>
              </a:xfrm>
              <a:prstGeom prst="rect">
                <a:avLst/>
              </a:prstGeom>
              <a:blipFill>
                <a:blip r:embed="rId3"/>
                <a:stretch>
                  <a:fillRect l="-629" t="-14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308F-E602-CF42-8940-CE72E85D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the Notion of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44B9-6F8B-F340-9BB0-4BBF23232D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082847"/>
            <a:ext cx="10972800" cy="448491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In this way, we can include many learning conditions for specific scenarios proposed in literature as special cases of separation: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0E7A0-7783-E141-A365-0FD6AC0F9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742A077F-4163-1441-BDF1-136D473D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29" y="1911581"/>
            <a:ext cx="7360305" cy="46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63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3FD4F-94B2-FB4D-A3A5-01119FE7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Separation: Joint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8C91-AE7B-A34F-B2F4-489136FEA6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9326" y="861973"/>
            <a:ext cx="11400790" cy="285454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If a single source of supervision signal cannot ensure learnability, it should be used jointly with other signals. We show that a joint supervision can:</a:t>
            </a:r>
          </a:p>
          <a:p>
            <a:r>
              <a:rPr lang="en-US" dirty="0">
                <a:latin typeface="Century Gothic" panose="020B0502020202020204" pitchFamily="34" charset="0"/>
              </a:rPr>
              <a:t>Possibly preserve the pairwise separation if modeled </a:t>
            </a:r>
            <a:r>
              <a:rPr lang="en-US" i="1" dirty="0">
                <a:latin typeface="Century Gothic" panose="020B0502020202020204" pitchFamily="34" charset="0"/>
              </a:rPr>
              <a:t>properly</a:t>
            </a:r>
            <a:r>
              <a:rPr lang="en-US" dirty="0">
                <a:latin typeface="Century Gothic" panose="020B0502020202020204" pitchFamily="34" charset="0"/>
              </a:rPr>
              <a:t>. This effect is visualized in the following figure, where each signal cannot separate one pair of labels, but can be combined to ensure global separation.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AC119-4960-D14E-862A-BF361C1D0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45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A914EF-89A2-334B-9CA6-E7758DEEB392}"/>
              </a:ext>
            </a:extLst>
          </p:cNvPr>
          <p:cNvGrpSpPr/>
          <p:nvPr/>
        </p:nvGrpSpPr>
        <p:grpSpPr>
          <a:xfrm>
            <a:off x="1378312" y="3032887"/>
            <a:ext cx="9028976" cy="2500561"/>
            <a:chOff x="609600" y="4127351"/>
            <a:chExt cx="9093909" cy="2523820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F9C3A59C-DA09-1541-A9B5-E52634D0CD47}"/>
                </a:ext>
              </a:extLst>
            </p:cNvPr>
            <p:cNvSpPr/>
            <p:nvPr/>
          </p:nvSpPr>
          <p:spPr>
            <a:xfrm>
              <a:off x="609600" y="4132486"/>
              <a:ext cx="3059125" cy="2518685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  <a:alpha val="73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326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228DF1-E7F5-E242-9A5B-C3B4D19CA2EB}"/>
                </a:ext>
              </a:extLst>
            </p:cNvPr>
            <p:cNvSpPr/>
            <p:nvPr/>
          </p:nvSpPr>
          <p:spPr>
            <a:xfrm>
              <a:off x="2108344" y="5657478"/>
              <a:ext cx="1033248" cy="720877"/>
            </a:xfrm>
            <a:prstGeom prst="ellipse">
              <a:avLst/>
            </a:prstGeom>
            <a:solidFill>
              <a:srgbClr val="B3B7CC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BFD6"/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76A9F4C-08EB-1A47-B01D-59C2C790E89A}"/>
                </a:ext>
              </a:extLst>
            </p:cNvPr>
            <p:cNvSpPr/>
            <p:nvPr/>
          </p:nvSpPr>
          <p:spPr>
            <a:xfrm>
              <a:off x="6799931" y="4127351"/>
              <a:ext cx="2903578" cy="251868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75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326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76E066-E92D-B240-8B08-8DC62A79AD1E}"/>
                </a:ext>
              </a:extLst>
            </p:cNvPr>
            <p:cNvSpPr/>
            <p:nvPr/>
          </p:nvSpPr>
          <p:spPr>
            <a:xfrm>
              <a:off x="1292260" y="5778114"/>
              <a:ext cx="1033248" cy="720877"/>
            </a:xfrm>
            <a:prstGeom prst="ellipse">
              <a:avLst/>
            </a:prstGeom>
            <a:solidFill>
              <a:srgbClr val="B3B7CC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BFD6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4F9231-4A14-7148-A06E-AFC51250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754" y="6324737"/>
              <a:ext cx="350649" cy="2390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79718F-D74E-DF49-A599-450223AA0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0407" y="6034893"/>
              <a:ext cx="513214" cy="23059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644399-A1DF-C440-B262-7CF383DEA1FE}"/>
                </a:ext>
              </a:extLst>
            </p:cNvPr>
            <p:cNvSpPr/>
            <p:nvPr/>
          </p:nvSpPr>
          <p:spPr>
            <a:xfrm>
              <a:off x="7625747" y="4302380"/>
              <a:ext cx="1067515" cy="831462"/>
            </a:xfrm>
            <a:prstGeom prst="ellipse">
              <a:avLst/>
            </a:prstGeom>
            <a:solidFill>
              <a:srgbClr val="B3B7CC">
                <a:alpha val="50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1BE379-416A-4E4C-B342-EF92F02E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4852" y="4605202"/>
              <a:ext cx="491148" cy="254625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F60AF1-D741-1643-94B0-E7E77001D2AC}"/>
                </a:ext>
              </a:extLst>
            </p:cNvPr>
            <p:cNvSpPr/>
            <p:nvPr/>
          </p:nvSpPr>
          <p:spPr>
            <a:xfrm>
              <a:off x="7414995" y="5332788"/>
              <a:ext cx="978462" cy="885544"/>
            </a:xfrm>
            <a:prstGeom prst="ellipse">
              <a:avLst/>
            </a:prstGeom>
            <a:solidFill>
              <a:srgbClr val="B3B7CC">
                <a:alpha val="50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C547C8-119E-D74E-A536-0D9EA956D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9550" y="5636319"/>
              <a:ext cx="490876" cy="25448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3D7314-5B26-6E4F-B662-EF8D354A7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59386" y="6304518"/>
              <a:ext cx="425466" cy="262588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CB0B93-B7BF-CE45-83F7-3C21B960ED22}"/>
                </a:ext>
              </a:extLst>
            </p:cNvPr>
            <p:cNvSpPr/>
            <p:nvPr/>
          </p:nvSpPr>
          <p:spPr>
            <a:xfrm>
              <a:off x="1679061" y="4911649"/>
              <a:ext cx="858566" cy="617439"/>
            </a:xfrm>
            <a:prstGeom prst="ellipse">
              <a:avLst/>
            </a:prstGeom>
            <a:solidFill>
              <a:srgbClr val="B3B7CC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BFD6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349C51F-A5BB-D941-8309-52C44C997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21365" y="5939559"/>
              <a:ext cx="526379" cy="2153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B18A25-F87E-4444-8CE5-06FA460E1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08884" y="5075788"/>
              <a:ext cx="554613" cy="249190"/>
            </a:xfrm>
            <a:prstGeom prst="rect">
              <a:avLst/>
            </a:prstGeom>
          </p:spPr>
        </p:pic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F65AC2A1-353F-674D-A93C-A5E873C63805}"/>
                </a:ext>
              </a:extLst>
            </p:cNvPr>
            <p:cNvSpPr/>
            <p:nvPr/>
          </p:nvSpPr>
          <p:spPr>
            <a:xfrm>
              <a:off x="3780022" y="4132486"/>
              <a:ext cx="3059125" cy="2518685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  <a:alpha val="73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326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4D5E5A-C94B-C541-893D-E521FD36C412}"/>
                </a:ext>
              </a:extLst>
            </p:cNvPr>
            <p:cNvSpPr/>
            <p:nvPr/>
          </p:nvSpPr>
          <p:spPr>
            <a:xfrm>
              <a:off x="5417928" y="5789749"/>
              <a:ext cx="1033248" cy="720877"/>
            </a:xfrm>
            <a:prstGeom prst="ellipse">
              <a:avLst/>
            </a:prstGeom>
            <a:solidFill>
              <a:srgbClr val="B3B7CC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BFD6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C44C87-62C9-E147-930F-BCCCBCCE7C1D}"/>
                </a:ext>
              </a:extLst>
            </p:cNvPr>
            <p:cNvSpPr/>
            <p:nvPr/>
          </p:nvSpPr>
          <p:spPr>
            <a:xfrm>
              <a:off x="4454109" y="5332788"/>
              <a:ext cx="1033248" cy="720877"/>
            </a:xfrm>
            <a:prstGeom prst="ellipse">
              <a:avLst/>
            </a:prstGeom>
            <a:solidFill>
              <a:srgbClr val="B3B7CC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BFD6"/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7D9FF6-82B4-2D44-B453-046D89A9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6176" y="6324737"/>
              <a:ext cx="350649" cy="23901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E58BA5-198E-8E4E-A70C-694AAE943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9412" y="5597251"/>
              <a:ext cx="513214" cy="23059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C34B1F-FE15-5F41-85F2-0C1BDE5B4688}"/>
                </a:ext>
              </a:extLst>
            </p:cNvPr>
            <p:cNvSpPr/>
            <p:nvPr/>
          </p:nvSpPr>
          <p:spPr>
            <a:xfrm>
              <a:off x="4849483" y="4911649"/>
              <a:ext cx="858566" cy="617439"/>
            </a:xfrm>
            <a:prstGeom prst="ellipse">
              <a:avLst/>
            </a:prstGeom>
            <a:solidFill>
              <a:srgbClr val="B3B7CC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BFD6"/>
                </a:solidFill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CA886607-66D5-8D4C-9550-CD2906357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57076" y="6107360"/>
              <a:ext cx="526379" cy="21533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4E54E6-08D6-8345-A86E-884380A6A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79306" y="5075788"/>
              <a:ext cx="554613" cy="24919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EB0A4F-64C5-8B48-AFB2-7CCE29A5BE7F}"/>
                </a:ext>
              </a:extLst>
            </p:cNvPr>
            <p:cNvSpPr txBox="1"/>
            <p:nvPr/>
          </p:nvSpPr>
          <p:spPr>
            <a:xfrm>
              <a:off x="3487115" y="5154460"/>
              <a:ext cx="431795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+mj-lt"/>
                </a:rPr>
                <a:t>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1362D9-60FE-254F-BED1-EBF56D3A7016}"/>
                </a:ext>
              </a:extLst>
            </p:cNvPr>
            <p:cNvSpPr txBox="1"/>
            <p:nvPr/>
          </p:nvSpPr>
          <p:spPr>
            <a:xfrm>
              <a:off x="6273617" y="5165677"/>
              <a:ext cx="431795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+mj-lt"/>
                </a:rPr>
                <a:t>=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8C090CB-E45D-2340-8ECC-F7F59A85BE2D}"/>
                </a:ext>
              </a:extLst>
            </p:cNvPr>
            <p:cNvSpPr/>
            <p:nvPr/>
          </p:nvSpPr>
          <p:spPr>
            <a:xfrm>
              <a:off x="8654373" y="5138410"/>
              <a:ext cx="716581" cy="1000396"/>
            </a:xfrm>
            <a:prstGeom prst="ellipse">
              <a:avLst/>
            </a:prstGeom>
            <a:solidFill>
              <a:srgbClr val="B3B7CC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BFD6"/>
                </a:solidFill>
              </a:endParaRP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EB8BA94-244A-EA46-A95F-7D2D54540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67997" y="5549764"/>
              <a:ext cx="555737" cy="269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4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10908-C3A4-0F5E-2E6D-1BBCA25A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114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156171-9557-9466-E49C-6287975612F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" y="903642"/>
            <a:ext cx="10972800" cy="530352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We started with a toy example of DAG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Knowing part of a graph gives us information about the remaining of the graph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We used mutual information as a measure and demonstrated that partially annotating structured prediction problems led to better learning performance, because the uncertainty reduction was higher.</a:t>
            </a:r>
          </a:p>
          <a:p>
            <a:r>
              <a:rPr lang="en-US" dirty="0">
                <a:latin typeface="Century Gothic" panose="020B0502020202020204" pitchFamily="34" charset="0"/>
              </a:rPr>
              <a:t>We continued to argue that indirect signals are those that have non-zero mutual information with the label of the target task.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This is supported in PAC and PAC-Bayesian theory because the reduction of uncertainty is actually a term in generalization bounds.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We defined PABI as a measure of usefulness of an indirect supervision dataset, and demonstrated its prediction power for actual performance gain on various NLP tasks.</a:t>
            </a:r>
          </a:p>
          <a:p>
            <a:r>
              <a:rPr lang="en-US" dirty="0">
                <a:latin typeface="Century Gothic" panose="020B0502020202020204" pitchFamily="34" charset="0"/>
              </a:rPr>
              <a:t>We formally introduced the learnability conditions from indirect signals, and described a more convenient notion called “separation.”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BB73C-CD9A-DC54-BD0D-000B9D31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097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858"/>
            <a:ext cx="12191999" cy="6857143"/>
          </a:xfrm>
          <a:prstGeom prst="rect">
            <a:avLst/>
          </a:prstGeom>
          <a:solidFill>
            <a:srgbClr val="3284BF"/>
          </a:solidFill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860350" y="3429000"/>
            <a:ext cx="10289116" cy="83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en-US" sz="5333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5D44036-E010-CD0E-6B6C-22AE8075AEEA}"/>
              </a:ext>
            </a:extLst>
          </p:cNvPr>
          <p:cNvSpPr/>
          <p:nvPr/>
        </p:nvSpPr>
        <p:spPr>
          <a:xfrm>
            <a:off x="1560443" y="3101009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341030-074A-CFA4-D421-ED05D7600EB5}"/>
              </a:ext>
            </a:extLst>
          </p:cNvPr>
          <p:cNvSpPr/>
          <p:nvPr/>
        </p:nvSpPr>
        <p:spPr>
          <a:xfrm>
            <a:off x="1560443" y="4303644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5CA8A34-D28B-2A0A-F179-17BF0D493A72}"/>
              </a:ext>
            </a:extLst>
          </p:cNvPr>
          <p:cNvSpPr/>
          <p:nvPr/>
        </p:nvSpPr>
        <p:spPr>
          <a:xfrm>
            <a:off x="5068956" y="3101009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D670A6C-BBFE-B7C4-5986-3856DBEE98FB}"/>
              </a:ext>
            </a:extLst>
          </p:cNvPr>
          <p:cNvSpPr/>
          <p:nvPr/>
        </p:nvSpPr>
        <p:spPr>
          <a:xfrm>
            <a:off x="5068956" y="4303644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315472D-6068-C569-D724-2DCB6F274C15}"/>
              </a:ext>
            </a:extLst>
          </p:cNvPr>
          <p:cNvSpPr/>
          <p:nvPr/>
        </p:nvSpPr>
        <p:spPr>
          <a:xfrm>
            <a:off x="8517834" y="3101009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86B6FB-822F-0586-C08E-BC8CEDFBDDB9}"/>
              </a:ext>
            </a:extLst>
          </p:cNvPr>
          <p:cNvSpPr/>
          <p:nvPr/>
        </p:nvSpPr>
        <p:spPr>
          <a:xfrm>
            <a:off x="8517834" y="4303644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8F8FE4-F53B-7E42-AC4B-772E931A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Pairs of Relationships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BDC47-D4C2-59DE-7C54-61A9501F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46" y="1247672"/>
            <a:ext cx="901510" cy="90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4DAA4-FAF4-40B1-1627-3B645DC6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23" y="1213894"/>
            <a:ext cx="910414" cy="910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A6F6E-8695-721F-6B02-A9C9AFA7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704" y="1186069"/>
            <a:ext cx="910414" cy="910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A0C41-556E-818B-727C-40F1E52CE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463" y="1213894"/>
            <a:ext cx="854765" cy="854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0DECD-5557-681D-58B7-917A2F2A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80" y="3314748"/>
            <a:ext cx="546492" cy="546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B3184F-78D5-AB21-545F-AE2DF1DD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18" y="3314748"/>
            <a:ext cx="551889" cy="551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7B93E9-EEBA-9559-A0D9-767605A77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017" y="4557139"/>
            <a:ext cx="551889" cy="551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920BFE-49BD-EB3C-0016-0F8B7A925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828" y="3331614"/>
            <a:ext cx="518155" cy="518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3D8EB8-D860-9A3D-C020-4E668F9D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80" y="4551226"/>
            <a:ext cx="546492" cy="546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BCE650-766F-2DB3-8C8B-024E4F77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29" y="3309188"/>
            <a:ext cx="546492" cy="546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8EB717-7633-4A34-8EB4-0E90EF9C5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9" y="4497504"/>
            <a:ext cx="551889" cy="551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016CF9-323D-FA01-7DA8-55209491B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799" y="4457748"/>
            <a:ext cx="551889" cy="551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2B0DEA-5624-5943-84A7-4FB865483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713" y="3324687"/>
            <a:ext cx="551889" cy="551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17AE63-5E57-F423-2A15-73D29FF28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828" y="3331614"/>
            <a:ext cx="518155" cy="518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8ECD8-EDB5-5DC2-0B01-79D6D3D6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651" y="4457748"/>
            <a:ext cx="551889" cy="5518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6AAB67-6B22-C5BF-998B-8CB0B2EEE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828" y="4484554"/>
            <a:ext cx="518155" cy="51815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3A1E55-18EB-0D18-C4EA-B839E0F65809}"/>
              </a:ext>
            </a:extLst>
          </p:cNvPr>
          <p:cNvCxnSpPr/>
          <p:nvPr/>
        </p:nvCxnSpPr>
        <p:spPr>
          <a:xfrm>
            <a:off x="1123122" y="2643809"/>
            <a:ext cx="10137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064DF8-0DF2-9144-8C98-0EE63F254125}"/>
              </a:ext>
            </a:extLst>
          </p:cNvPr>
          <p:cNvSpPr txBox="1"/>
          <p:nvPr/>
        </p:nvSpPr>
        <p:spPr>
          <a:xfrm>
            <a:off x="457200" y="5763376"/>
            <a:ext cx="1150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entury Gothic" panose="020B0502020202020204" pitchFamily="34" charset="0"/>
              </a:rPr>
              <a:t>If each relation can choose from a label set of 2 labels, then there are 2</a:t>
            </a:r>
            <a:r>
              <a:rPr lang="en-US" sz="1800" baseline="30000" dirty="0">
                <a:latin typeface="Century Gothic" panose="020B0502020202020204" pitchFamily="34" charset="0"/>
              </a:rPr>
              <a:t>6</a:t>
            </a:r>
            <a:r>
              <a:rPr lang="en-US" sz="1800" dirty="0">
                <a:latin typeface="Century Gothic" panose="020B0502020202020204" pitchFamily="34" charset="0"/>
              </a:rPr>
              <a:t> possibilities.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01057D-FC5D-6FE5-FF27-EA7900A435D8}"/>
              </a:ext>
            </a:extLst>
          </p:cNvPr>
          <p:cNvSpPr txBox="1"/>
          <p:nvPr/>
        </p:nvSpPr>
        <p:spPr>
          <a:xfrm>
            <a:off x="2172533" y="279923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60C539-E9EF-B09F-7A7D-383773E22CC5}"/>
              </a:ext>
            </a:extLst>
          </p:cNvPr>
          <p:cNvSpPr txBox="1"/>
          <p:nvPr/>
        </p:nvSpPr>
        <p:spPr>
          <a:xfrm>
            <a:off x="5581655" y="279923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6A49A2-86F8-C336-421C-E663949EB9C9}"/>
              </a:ext>
            </a:extLst>
          </p:cNvPr>
          <p:cNvSpPr txBox="1"/>
          <p:nvPr/>
        </p:nvSpPr>
        <p:spPr>
          <a:xfrm>
            <a:off x="9080229" y="279923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3AF5F7-3539-4024-C581-FEDE61B60BA7}"/>
              </a:ext>
            </a:extLst>
          </p:cNvPr>
          <p:cNvSpPr txBox="1"/>
          <p:nvPr/>
        </p:nvSpPr>
        <p:spPr>
          <a:xfrm>
            <a:off x="2172533" y="406150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C08842-A1AA-1B53-3B3B-610969EE7C38}"/>
              </a:ext>
            </a:extLst>
          </p:cNvPr>
          <p:cNvSpPr txBox="1"/>
          <p:nvPr/>
        </p:nvSpPr>
        <p:spPr>
          <a:xfrm>
            <a:off x="5581655" y="406150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493A22-D0F3-4EB3-7B3F-BDFF7CF9CD7D}"/>
              </a:ext>
            </a:extLst>
          </p:cNvPr>
          <p:cNvSpPr txBox="1"/>
          <p:nvPr/>
        </p:nvSpPr>
        <p:spPr>
          <a:xfrm>
            <a:off x="9080229" y="406150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</p:spTree>
    <p:extLst>
      <p:ext uri="{BB962C8B-B14F-4D97-AF65-F5344CB8AC3E}">
        <p14:creationId xmlns:p14="http://schemas.microsoft.com/office/powerpoint/2010/main" val="4246441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341030-074A-CFA4-D421-ED05D7600EB5}"/>
              </a:ext>
            </a:extLst>
          </p:cNvPr>
          <p:cNvSpPr/>
          <p:nvPr/>
        </p:nvSpPr>
        <p:spPr>
          <a:xfrm>
            <a:off x="1560443" y="4303644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D670A6C-BBFE-B7C4-5986-3856DBEE98FB}"/>
              </a:ext>
            </a:extLst>
          </p:cNvPr>
          <p:cNvSpPr/>
          <p:nvPr/>
        </p:nvSpPr>
        <p:spPr>
          <a:xfrm>
            <a:off x="5068956" y="4303644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86B6FB-822F-0586-C08E-BC8CEDFBDDB9}"/>
              </a:ext>
            </a:extLst>
          </p:cNvPr>
          <p:cNvSpPr/>
          <p:nvPr/>
        </p:nvSpPr>
        <p:spPr>
          <a:xfrm>
            <a:off x="8517834" y="4303644"/>
            <a:ext cx="2474844" cy="944217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315472D-6068-C569-D724-2DCB6F274C15}"/>
              </a:ext>
            </a:extLst>
          </p:cNvPr>
          <p:cNvSpPr/>
          <p:nvPr/>
        </p:nvSpPr>
        <p:spPr>
          <a:xfrm>
            <a:off x="8517834" y="3101009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8F8FE4-F53B-7E42-AC4B-772E931A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Pairs of Relationships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BDC47-D4C2-59DE-7C54-61A9501F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46" y="1247672"/>
            <a:ext cx="901510" cy="90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4DAA4-FAF4-40B1-1627-3B645DC6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23" y="1213894"/>
            <a:ext cx="910414" cy="910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A6F6E-8695-721F-6B02-A9C9AFA7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704" y="1186069"/>
            <a:ext cx="910414" cy="910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A0C41-556E-818B-727C-40F1E52CE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463" y="1213894"/>
            <a:ext cx="854765" cy="854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0DECD-5557-681D-58B7-917A2F2A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80" y="3314748"/>
            <a:ext cx="546492" cy="546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B3184F-78D5-AB21-545F-AE2DF1DD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18" y="3314748"/>
            <a:ext cx="551889" cy="551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7B93E9-EEBA-9559-A0D9-767605A77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017" y="4557139"/>
            <a:ext cx="551889" cy="551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920BFE-49BD-EB3C-0016-0F8B7A925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828" y="3331614"/>
            <a:ext cx="518155" cy="518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3D8EB8-D860-9A3D-C020-4E668F9D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80" y="4551226"/>
            <a:ext cx="546492" cy="546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BCE650-766F-2DB3-8C8B-024E4F77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29" y="3309188"/>
            <a:ext cx="546492" cy="546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8EB717-7633-4A34-8EB4-0E90EF9C5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9" y="4497504"/>
            <a:ext cx="551889" cy="551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016CF9-323D-FA01-7DA8-55209491B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799" y="4457748"/>
            <a:ext cx="551889" cy="551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2B0DEA-5624-5943-84A7-4FB865483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713" y="3324687"/>
            <a:ext cx="551889" cy="551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17AE63-5E57-F423-2A15-73D29FF28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828" y="3331614"/>
            <a:ext cx="518155" cy="518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8ECD8-EDB5-5DC2-0B01-79D6D3D6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651" y="4457748"/>
            <a:ext cx="551889" cy="5518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6AAB67-6B22-C5BF-998B-8CB0B2EEE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828" y="4484554"/>
            <a:ext cx="518155" cy="51815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3A1E55-18EB-0D18-C4EA-B839E0F65809}"/>
              </a:ext>
            </a:extLst>
          </p:cNvPr>
          <p:cNvCxnSpPr/>
          <p:nvPr/>
        </p:nvCxnSpPr>
        <p:spPr>
          <a:xfrm>
            <a:off x="1123122" y="2643809"/>
            <a:ext cx="10137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5D44036-E010-CD0E-6B6C-22AE8075AEEA}"/>
              </a:ext>
            </a:extLst>
          </p:cNvPr>
          <p:cNvSpPr/>
          <p:nvPr/>
        </p:nvSpPr>
        <p:spPr>
          <a:xfrm>
            <a:off x="1560443" y="3101009"/>
            <a:ext cx="2474844" cy="9442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5CA8A34-D28B-2A0A-F179-17BF0D493A72}"/>
              </a:ext>
            </a:extLst>
          </p:cNvPr>
          <p:cNvSpPr/>
          <p:nvPr/>
        </p:nvSpPr>
        <p:spPr>
          <a:xfrm>
            <a:off x="5068956" y="3101009"/>
            <a:ext cx="2474844" cy="9442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64DF8-0DF2-9144-8C98-0EE63F254125}"/>
              </a:ext>
            </a:extLst>
          </p:cNvPr>
          <p:cNvSpPr txBox="1"/>
          <p:nvPr/>
        </p:nvSpPr>
        <p:spPr>
          <a:xfrm>
            <a:off x="457200" y="5763376"/>
            <a:ext cx="1150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Suppose that we already know the label for 3 pairs of them. The total number of possibilities is reduced from 2</a:t>
            </a:r>
            <a:r>
              <a:rPr lang="en-US" sz="1800" baseline="30000" dirty="0">
                <a:latin typeface="Century Gothic" panose="020B0502020202020204" pitchFamily="34" charset="0"/>
              </a:rPr>
              <a:t>6</a:t>
            </a:r>
            <a:r>
              <a:rPr lang="en-US" sz="1800" dirty="0">
                <a:latin typeface="Century Gothic" panose="020B0502020202020204" pitchFamily="34" charset="0"/>
              </a:rPr>
              <a:t>=64 to 2</a:t>
            </a:r>
            <a:r>
              <a:rPr lang="en-US" sz="1800" baseline="30000" dirty="0">
                <a:latin typeface="Century Gothic" panose="020B0502020202020204" pitchFamily="34" charset="0"/>
              </a:rPr>
              <a:t>3</a:t>
            </a:r>
            <a:r>
              <a:rPr lang="en-US" sz="1800" dirty="0">
                <a:latin typeface="Century Gothic" panose="020B0502020202020204" pitchFamily="34" charset="0"/>
              </a:rPr>
              <a:t>=8. In other words, we still know nothing about the remaining 3 pairs of relationships.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797BDF-2C7C-F99D-5EFE-099A150D6360}"/>
              </a:ext>
            </a:extLst>
          </p:cNvPr>
          <p:cNvSpPr txBox="1"/>
          <p:nvPr/>
        </p:nvSpPr>
        <p:spPr>
          <a:xfrm>
            <a:off x="2454598" y="279923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CB3869-3C26-B4B3-02BF-A40448157597}"/>
              </a:ext>
            </a:extLst>
          </p:cNvPr>
          <p:cNvSpPr txBox="1"/>
          <p:nvPr/>
        </p:nvSpPr>
        <p:spPr>
          <a:xfrm>
            <a:off x="5914521" y="279923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DC8EA-200A-1C84-8884-E21E8802E237}"/>
              </a:ext>
            </a:extLst>
          </p:cNvPr>
          <p:cNvSpPr txBox="1"/>
          <p:nvPr/>
        </p:nvSpPr>
        <p:spPr>
          <a:xfrm>
            <a:off x="9080229" y="279923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6F6B4F-9609-D31E-D21A-F445D079588A}"/>
              </a:ext>
            </a:extLst>
          </p:cNvPr>
          <p:cNvSpPr txBox="1"/>
          <p:nvPr/>
        </p:nvSpPr>
        <p:spPr>
          <a:xfrm>
            <a:off x="2172533" y="406150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2B2860-DCD2-20A0-3A48-FCC215B78170}"/>
              </a:ext>
            </a:extLst>
          </p:cNvPr>
          <p:cNvSpPr txBox="1"/>
          <p:nvPr/>
        </p:nvSpPr>
        <p:spPr>
          <a:xfrm>
            <a:off x="5581655" y="406150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BCC4D7-E885-F986-DEB4-2ECB62710E80}"/>
              </a:ext>
            </a:extLst>
          </p:cNvPr>
          <p:cNvSpPr txBox="1"/>
          <p:nvPr/>
        </p:nvSpPr>
        <p:spPr>
          <a:xfrm>
            <a:off x="9388809" y="406150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32608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341030-074A-CFA4-D421-ED05D7600EB5}"/>
              </a:ext>
            </a:extLst>
          </p:cNvPr>
          <p:cNvSpPr/>
          <p:nvPr/>
        </p:nvSpPr>
        <p:spPr>
          <a:xfrm>
            <a:off x="1560443" y="4303644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D670A6C-BBFE-B7C4-5986-3856DBEE98FB}"/>
              </a:ext>
            </a:extLst>
          </p:cNvPr>
          <p:cNvSpPr/>
          <p:nvPr/>
        </p:nvSpPr>
        <p:spPr>
          <a:xfrm>
            <a:off x="5068956" y="4303644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86B6FB-822F-0586-C08E-BC8CEDFBDDB9}"/>
              </a:ext>
            </a:extLst>
          </p:cNvPr>
          <p:cNvSpPr/>
          <p:nvPr/>
        </p:nvSpPr>
        <p:spPr>
          <a:xfrm>
            <a:off x="8517834" y="4303644"/>
            <a:ext cx="2474844" cy="944217"/>
          </a:xfrm>
          <a:prstGeom prst="roundRect">
            <a:avLst/>
          </a:prstGeom>
          <a:noFill/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315472D-6068-C569-D724-2DCB6F274C15}"/>
              </a:ext>
            </a:extLst>
          </p:cNvPr>
          <p:cNvSpPr/>
          <p:nvPr/>
        </p:nvSpPr>
        <p:spPr>
          <a:xfrm>
            <a:off x="8517834" y="3101009"/>
            <a:ext cx="2474844" cy="944217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8F8FE4-F53B-7E42-AC4B-772E931A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A Structure Among the Entities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BDC47-D4C2-59DE-7C54-61A9501F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46" y="1247672"/>
            <a:ext cx="901510" cy="90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4DAA4-FAF4-40B1-1627-3B645DC6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23" y="1213894"/>
            <a:ext cx="910414" cy="910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A6F6E-8695-721F-6B02-A9C9AFA7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704" y="1186069"/>
            <a:ext cx="910414" cy="910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A0C41-556E-818B-727C-40F1E52CE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463" y="1213894"/>
            <a:ext cx="854765" cy="854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0DECD-5557-681D-58B7-917A2F2A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80" y="3314748"/>
            <a:ext cx="546492" cy="546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B3184F-78D5-AB21-545F-AE2DF1DD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18" y="3314748"/>
            <a:ext cx="551889" cy="551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7B93E9-EEBA-9559-A0D9-767605A77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017" y="4557139"/>
            <a:ext cx="551889" cy="551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920BFE-49BD-EB3C-0016-0F8B7A925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828" y="3331614"/>
            <a:ext cx="518155" cy="518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3D8EB8-D860-9A3D-C020-4E668F9D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80" y="4551226"/>
            <a:ext cx="546492" cy="546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BCE650-766F-2DB3-8C8B-024E4F77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29" y="3309188"/>
            <a:ext cx="546492" cy="546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8EB717-7633-4A34-8EB4-0E90EF9C5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9" y="4497504"/>
            <a:ext cx="551889" cy="551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016CF9-323D-FA01-7DA8-55209491B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799" y="4457748"/>
            <a:ext cx="551889" cy="5518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2B0DEA-5624-5943-84A7-4FB865483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713" y="3324687"/>
            <a:ext cx="551889" cy="551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17AE63-5E57-F423-2A15-73D29FF28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828" y="3331614"/>
            <a:ext cx="518155" cy="518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68ECD8-EDB5-5DC2-0B01-79D6D3D6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651" y="4457748"/>
            <a:ext cx="551889" cy="5518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6AAB67-6B22-C5BF-998B-8CB0B2EEE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828" y="4484554"/>
            <a:ext cx="518155" cy="51815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3A1E55-18EB-0D18-C4EA-B839E0F65809}"/>
              </a:ext>
            </a:extLst>
          </p:cNvPr>
          <p:cNvCxnSpPr/>
          <p:nvPr/>
        </p:nvCxnSpPr>
        <p:spPr>
          <a:xfrm>
            <a:off x="1123122" y="2643809"/>
            <a:ext cx="10137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5D44036-E010-CD0E-6B6C-22AE8075AEEA}"/>
              </a:ext>
            </a:extLst>
          </p:cNvPr>
          <p:cNvSpPr/>
          <p:nvPr/>
        </p:nvSpPr>
        <p:spPr>
          <a:xfrm>
            <a:off x="1560443" y="3101009"/>
            <a:ext cx="2474844" cy="9442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5CA8A34-D28B-2A0A-F179-17BF0D493A72}"/>
              </a:ext>
            </a:extLst>
          </p:cNvPr>
          <p:cNvSpPr/>
          <p:nvPr/>
        </p:nvSpPr>
        <p:spPr>
          <a:xfrm>
            <a:off x="5068956" y="3101009"/>
            <a:ext cx="2474844" cy="9442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797BDF-2C7C-F99D-5EFE-099A150D6360}"/>
              </a:ext>
            </a:extLst>
          </p:cNvPr>
          <p:cNvSpPr txBox="1"/>
          <p:nvPr/>
        </p:nvSpPr>
        <p:spPr>
          <a:xfrm>
            <a:off x="2454598" y="279923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CB3869-3C26-B4B3-02BF-A40448157597}"/>
              </a:ext>
            </a:extLst>
          </p:cNvPr>
          <p:cNvSpPr txBox="1"/>
          <p:nvPr/>
        </p:nvSpPr>
        <p:spPr>
          <a:xfrm>
            <a:off x="5914521" y="279923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DC8EA-200A-1C84-8884-E21E8802E237}"/>
              </a:ext>
            </a:extLst>
          </p:cNvPr>
          <p:cNvSpPr txBox="1"/>
          <p:nvPr/>
        </p:nvSpPr>
        <p:spPr>
          <a:xfrm>
            <a:off x="9080229" y="279923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6F6B4F-9609-D31E-D21A-F445D079588A}"/>
              </a:ext>
            </a:extLst>
          </p:cNvPr>
          <p:cNvSpPr txBox="1"/>
          <p:nvPr/>
        </p:nvSpPr>
        <p:spPr>
          <a:xfrm>
            <a:off x="2172533" y="406150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2B2860-DCD2-20A0-3A48-FCC215B78170}"/>
              </a:ext>
            </a:extLst>
          </p:cNvPr>
          <p:cNvSpPr txBox="1"/>
          <p:nvPr/>
        </p:nvSpPr>
        <p:spPr>
          <a:xfrm>
            <a:off x="5581655" y="406150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possibilities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BCC4D7-E885-F986-DEB4-2ECB62710E80}"/>
              </a:ext>
            </a:extLst>
          </p:cNvPr>
          <p:cNvSpPr txBox="1"/>
          <p:nvPr/>
        </p:nvSpPr>
        <p:spPr>
          <a:xfrm>
            <a:off x="9388809" y="406150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C30F4C-1BC1-6DF2-73B6-FFDFC6EF45F4}"/>
              </a:ext>
            </a:extLst>
          </p:cNvPr>
          <p:cNvSpPr txBox="1"/>
          <p:nvPr/>
        </p:nvSpPr>
        <p:spPr>
          <a:xfrm>
            <a:off x="1560443" y="5727841"/>
            <a:ext cx="11509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Now, assume that we learn more information about the problem!</a:t>
            </a:r>
          </a:p>
          <a:p>
            <a:pPr marL="342900" indent="-342900">
              <a:buAutoNum type="arabicParenBoth"/>
            </a:pPr>
            <a:r>
              <a:rPr lang="en-US" sz="1800" dirty="0">
                <a:latin typeface="Century Gothic" panose="020B0502020202020204" pitchFamily="34" charset="0"/>
              </a:rPr>
              <a:t>the pair-wise relation between entities is an “order relation” </a:t>
            </a:r>
          </a:p>
          <a:p>
            <a:pPr marL="342900" indent="-342900">
              <a:buAutoNum type="arabicParenBoth"/>
            </a:pPr>
            <a:r>
              <a:rPr lang="en-US" sz="1800" dirty="0">
                <a:latin typeface="Century Gothic" panose="020B0502020202020204" pitchFamily="34" charset="0"/>
              </a:rPr>
              <a:t>all of the entities create a Directed Acyclic Graph (DAG)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980959-1A9D-690D-32D4-9242F8AEFDC4}"/>
              </a:ext>
            </a:extLst>
          </p:cNvPr>
          <p:cNvGrpSpPr/>
          <p:nvPr/>
        </p:nvGrpSpPr>
        <p:grpSpPr>
          <a:xfrm>
            <a:off x="2353672" y="3587994"/>
            <a:ext cx="7768030" cy="1202635"/>
            <a:chOff x="2353672" y="3587994"/>
            <a:chExt cx="7768030" cy="120263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DF0822E-321F-0DA6-72FC-9FB4279F9F44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2353672" y="3587994"/>
              <a:ext cx="747346" cy="2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0BE3158-919A-B71E-769A-E958E51632C6}"/>
                </a:ext>
              </a:extLst>
            </p:cNvPr>
            <p:cNvCxnSpPr/>
            <p:nvPr/>
          </p:nvCxnSpPr>
          <p:spPr>
            <a:xfrm>
              <a:off x="5911881" y="3587994"/>
              <a:ext cx="747346" cy="2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685258E-2AD9-00A9-C1A4-E7C2B43BCB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07986" y="4790629"/>
              <a:ext cx="7137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68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F8FE4-F53B-7E42-AC4B-772E931A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A Structure Among the Entities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BDC47-D4C2-59DE-7C54-61A9501F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679" y="2021674"/>
            <a:ext cx="901510" cy="90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4DAA4-FAF4-40B1-1627-3B645DC6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63" y="3769930"/>
            <a:ext cx="910414" cy="910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A6F6E-8695-721F-6B02-A9C9AFA7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775" y="5448870"/>
            <a:ext cx="910414" cy="910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A0C41-556E-818B-727C-40F1E52CE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833" y="3702197"/>
            <a:ext cx="854765" cy="85476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86AA76-3828-121A-3A01-EA966F2FDC7A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796434" y="2923184"/>
            <a:ext cx="963236" cy="846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54E16B4-7C6C-DA12-AC89-602B1B5537BB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4834216" y="2923184"/>
            <a:ext cx="962218" cy="779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38916C-136E-A995-2682-4784FA5BF7C5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4834216" y="4556962"/>
            <a:ext cx="957766" cy="891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06E217-4E6B-F23F-5B8F-C8B310441253}"/>
              </a:ext>
            </a:extLst>
          </p:cNvPr>
          <p:cNvSpPr txBox="1"/>
          <p:nvPr/>
        </p:nvSpPr>
        <p:spPr>
          <a:xfrm>
            <a:off x="457200" y="1057786"/>
            <a:ext cx="1150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Now with 3 known edges, we have a “partial order.”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023A60F-BB0C-CF51-6202-9808011218D0}"/>
              </a:ext>
            </a:extLst>
          </p:cNvPr>
          <p:cNvGrpSpPr/>
          <p:nvPr/>
        </p:nvGrpSpPr>
        <p:grpSpPr>
          <a:xfrm>
            <a:off x="4406833" y="2021674"/>
            <a:ext cx="2808044" cy="4337610"/>
            <a:chOff x="4559233" y="2174074"/>
            <a:chExt cx="2808044" cy="433761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6775EF5-E9C0-D91F-0174-FA6F65CA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8079" y="2174074"/>
              <a:ext cx="901510" cy="9015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BEDB970-7F8D-8DEB-C2B4-C09FBBDB6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6863" y="3922330"/>
              <a:ext cx="910414" cy="91041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88A36CF-FB42-5161-E405-93511B1E1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9175" y="5601270"/>
              <a:ext cx="910414" cy="91041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2BA0CF2-46E5-F448-2161-3982415F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9233" y="3854597"/>
              <a:ext cx="854765" cy="854765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D216FFC-E2D4-6087-926C-68AEB1CAE713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>
              <a:off x="5948834" y="3075584"/>
              <a:ext cx="963236" cy="846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8A9FEF8-837A-BC67-FFDA-092D12FE85D0}"/>
                </a:ext>
              </a:extLst>
            </p:cNvPr>
            <p:cNvCxnSpPr>
              <a:cxnSpLocks/>
              <a:stCxn id="42" idx="2"/>
              <a:endCxn id="45" idx="0"/>
            </p:cNvCxnSpPr>
            <p:nvPr/>
          </p:nvCxnSpPr>
          <p:spPr>
            <a:xfrm flipH="1">
              <a:off x="4986616" y="3075584"/>
              <a:ext cx="962218" cy="7790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EC11E5C-8704-F40C-2A4B-0A13DE0F9E92}"/>
                </a:ext>
              </a:extLst>
            </p:cNvPr>
            <p:cNvCxnSpPr>
              <a:cxnSpLocks/>
              <a:stCxn id="45" idx="2"/>
              <a:endCxn id="44" idx="0"/>
            </p:cNvCxnSpPr>
            <p:nvPr/>
          </p:nvCxnSpPr>
          <p:spPr>
            <a:xfrm>
              <a:off x="4986616" y="4709362"/>
              <a:ext cx="957766" cy="8919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67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F8FE4-F53B-7E42-AC4B-772E931A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A Structure Among the Entities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6E217-4E6B-F23F-5B8F-C8B310441253}"/>
              </a:ext>
            </a:extLst>
          </p:cNvPr>
          <p:cNvSpPr txBox="1"/>
          <p:nvPr/>
        </p:nvSpPr>
        <p:spPr>
          <a:xfrm>
            <a:off x="457200" y="1057786"/>
            <a:ext cx="1150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Now with 3 known edges, we have a “partial order.”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573A4-9186-D942-7A6F-D1B5D87C78B9}"/>
              </a:ext>
            </a:extLst>
          </p:cNvPr>
          <p:cNvGrpSpPr/>
          <p:nvPr/>
        </p:nvGrpSpPr>
        <p:grpSpPr>
          <a:xfrm>
            <a:off x="7028788" y="1736337"/>
            <a:ext cx="4989635" cy="3152706"/>
            <a:chOff x="7026609" y="1929580"/>
            <a:chExt cx="4989635" cy="31527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5EE14CF-AA13-732A-ABF4-D6F478D4D13C}"/>
                </a:ext>
              </a:extLst>
            </p:cNvPr>
            <p:cNvGrpSpPr/>
            <p:nvPr/>
          </p:nvGrpSpPr>
          <p:grpSpPr>
            <a:xfrm>
              <a:off x="7397698" y="3124666"/>
              <a:ext cx="3913270" cy="1957620"/>
              <a:chOff x="7345076" y="3429000"/>
              <a:chExt cx="3913270" cy="195762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53542ED-82FD-EF4E-DCAB-89B82DEA4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45076" y="3429988"/>
                <a:ext cx="550763" cy="55076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1132B30-8C5F-0157-C3E0-7BCD9D8D2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7497" y="3435175"/>
                <a:ext cx="522205" cy="52220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0382E6A-EB65-CBA7-450A-C6D162EA6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02143" y="3429000"/>
                <a:ext cx="556203" cy="55620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48AD314-7E0C-5BF0-9915-C95C17B7A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3566" y="3429000"/>
                <a:ext cx="556203" cy="55620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02B8E4C-E688-AB18-D2FC-DDF70E7BC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45076" y="4125727"/>
                <a:ext cx="550763" cy="55076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EFA7453-17B8-0B6F-2AF2-B798B8FAE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8853" y="4130914"/>
                <a:ext cx="522205" cy="52220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16F1C4A-017C-D966-1F12-0BDF1529A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02143" y="4124739"/>
                <a:ext cx="556203" cy="55620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1525CE2-7195-2164-F162-45E2D2F54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10497" y="4124739"/>
                <a:ext cx="556203" cy="55620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605799F-8B5C-731C-2926-017AD5CE5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45076" y="4831405"/>
                <a:ext cx="550763" cy="55076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E82CA7C-9F45-74AD-10B8-36E6F14A2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8853" y="4836592"/>
                <a:ext cx="522205" cy="52220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38CCB10-6E2B-FF7F-DE7A-4B4B4FCED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3499" y="4830417"/>
                <a:ext cx="556203" cy="55620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5B543CE-A438-51F9-8348-FBA047859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74301" y="4830417"/>
                <a:ext cx="556203" cy="556203"/>
              </a:xfrm>
              <a:prstGeom prst="rect">
                <a:avLst/>
              </a:prstGeom>
            </p:spPr>
          </p:pic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753ADCB-DE8E-DED5-C94D-7862E1B6B5AA}"/>
                  </a:ext>
                </a:extLst>
              </p:cNvPr>
              <p:cNvCxnSpPr/>
              <p:nvPr/>
            </p:nvCxnSpPr>
            <p:spPr>
              <a:xfrm>
                <a:off x="8040757" y="3764075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4F2623C-34E3-F77D-E3BD-3C0B3A2D5454}"/>
                  </a:ext>
                </a:extLst>
              </p:cNvPr>
              <p:cNvCxnSpPr/>
              <p:nvPr/>
            </p:nvCxnSpPr>
            <p:spPr>
              <a:xfrm>
                <a:off x="8040757" y="4489632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920E2822-A4F3-DDD2-6B01-86A41DBA6BEC}"/>
                  </a:ext>
                </a:extLst>
              </p:cNvPr>
              <p:cNvCxnSpPr/>
              <p:nvPr/>
            </p:nvCxnSpPr>
            <p:spPr>
              <a:xfrm>
                <a:off x="8040757" y="5205249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13B9040-7C91-C185-4976-C586BACAF43A}"/>
                  </a:ext>
                </a:extLst>
              </p:cNvPr>
              <p:cNvCxnSpPr/>
              <p:nvPr/>
            </p:nvCxnSpPr>
            <p:spPr>
              <a:xfrm>
                <a:off x="9183757" y="3764075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E468D4F-ED68-A26E-90C0-C9DF2950DDF2}"/>
                  </a:ext>
                </a:extLst>
              </p:cNvPr>
              <p:cNvCxnSpPr/>
              <p:nvPr/>
            </p:nvCxnSpPr>
            <p:spPr>
              <a:xfrm>
                <a:off x="9183757" y="4489632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3DCA790-4753-6E27-5D6E-B0477B1CB7C8}"/>
                  </a:ext>
                </a:extLst>
              </p:cNvPr>
              <p:cNvCxnSpPr/>
              <p:nvPr/>
            </p:nvCxnSpPr>
            <p:spPr>
              <a:xfrm>
                <a:off x="9183757" y="5205249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4200835-793B-FD15-09CD-6790E96152CC}"/>
                  </a:ext>
                </a:extLst>
              </p:cNvPr>
              <p:cNvCxnSpPr/>
              <p:nvPr/>
            </p:nvCxnSpPr>
            <p:spPr>
              <a:xfrm>
                <a:off x="10247244" y="3764075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69F9E96B-554E-30CA-608C-13D6A24343F7}"/>
                  </a:ext>
                </a:extLst>
              </p:cNvPr>
              <p:cNvCxnSpPr/>
              <p:nvPr/>
            </p:nvCxnSpPr>
            <p:spPr>
              <a:xfrm>
                <a:off x="10247244" y="4489632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E911C66-46FE-F30E-13DD-6A0469FAB090}"/>
                  </a:ext>
                </a:extLst>
              </p:cNvPr>
              <p:cNvCxnSpPr/>
              <p:nvPr/>
            </p:nvCxnSpPr>
            <p:spPr>
              <a:xfrm>
                <a:off x="10247244" y="5205249"/>
                <a:ext cx="347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E450EC-A6D9-E156-ECDB-97386213DFB0}"/>
                </a:ext>
              </a:extLst>
            </p:cNvPr>
            <p:cNvSpPr txBox="1"/>
            <p:nvPr/>
          </p:nvSpPr>
          <p:spPr>
            <a:xfrm>
              <a:off x="7026609" y="1929580"/>
              <a:ext cx="49896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entury Gothic" panose="020B0502020202020204" pitchFamily="34" charset="0"/>
                </a:rPr>
                <a:t>There are only </a:t>
              </a:r>
              <a:r>
                <a:rPr lang="en-US" sz="18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800" dirty="0">
                  <a:latin typeface="Century Gothic" panose="020B0502020202020204" pitchFamily="34" charset="0"/>
                </a:rPr>
                <a:t> possibilities to describe the entities now (also known as the linear extensions of the partial order).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D375235-9014-159A-7549-BC1404C6650F}"/>
              </a:ext>
            </a:extLst>
          </p:cNvPr>
          <p:cNvSpPr txBox="1"/>
          <p:nvPr/>
        </p:nvSpPr>
        <p:spPr>
          <a:xfrm>
            <a:off x="7026609" y="5504705"/>
            <a:ext cx="498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Remember the number of possibilities would have been 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sz="18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=8</a:t>
            </a:r>
            <a:r>
              <a:rPr lang="en-US" sz="1800" dirty="0">
                <a:latin typeface="Century Gothic" panose="020B0502020202020204" pitchFamily="34" charset="0"/>
              </a:rPr>
              <a:t> if we hadn’t known this structure.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DB84EB-9EFC-9354-63F0-B5695214F0FE}"/>
              </a:ext>
            </a:extLst>
          </p:cNvPr>
          <p:cNvGrpSpPr/>
          <p:nvPr/>
        </p:nvGrpSpPr>
        <p:grpSpPr>
          <a:xfrm>
            <a:off x="1812516" y="2021674"/>
            <a:ext cx="2808044" cy="4337610"/>
            <a:chOff x="4559233" y="2174074"/>
            <a:chExt cx="2808044" cy="43376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BC46BF-1EE0-EB19-7431-C5C6137F7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8079" y="2174074"/>
              <a:ext cx="901510" cy="9015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3A5BE1-3588-06F3-47C4-2445A6FB4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6863" y="3922330"/>
              <a:ext cx="910414" cy="9104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6B74C6-EEE5-9686-FAF3-EE4B11E2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9175" y="5601270"/>
              <a:ext cx="910414" cy="9104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8162A1-0FF4-4272-EDE9-C56945576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9233" y="3854597"/>
              <a:ext cx="854765" cy="854765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1754B44-659A-05EE-8857-1BD08E42E9CB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5948834" y="3075584"/>
              <a:ext cx="963236" cy="846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DB8F309-57EB-468B-9DA3-C9F77DEDCAB9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 flipH="1">
              <a:off x="4986616" y="3075584"/>
              <a:ext cx="962218" cy="7790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5D428C6-98A7-BC58-6D61-DEB42B853DA3}"/>
                </a:ext>
              </a:extLst>
            </p:cNvPr>
            <p:cNvCxnSpPr>
              <a:cxnSpLocks/>
              <a:stCxn id="11" idx="2"/>
              <a:endCxn id="10" idx="0"/>
            </p:cNvCxnSpPr>
            <p:nvPr/>
          </p:nvCxnSpPr>
          <p:spPr>
            <a:xfrm>
              <a:off x="4986616" y="4709362"/>
              <a:ext cx="957766" cy="8919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3059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heme/theme1.xml><?xml version="1.0" encoding="utf-8"?>
<a:theme xmlns:a="http://schemas.openxmlformats.org/drawingml/2006/main" name="Roth_Pen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oth-Penn-1">
  <a:themeElements>
    <a:clrScheme name="Custom 5">
      <a:dk1>
        <a:srgbClr val="000000"/>
      </a:dk1>
      <a:lt1>
        <a:srgbClr val="FFFFFF"/>
      </a:lt1>
      <a:dk2>
        <a:srgbClr val="FAE1AF"/>
      </a:dk2>
      <a:lt2>
        <a:srgbClr val="FAC8A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50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cra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a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7992</TotalTime>
  <Words>3011</Words>
  <Application>Microsoft Macintosh PowerPoint</Application>
  <PresentationFormat>Widescreen</PresentationFormat>
  <Paragraphs>462</Paragraphs>
  <Slides>48</Slides>
  <Notes>25</Notes>
  <HiddenSlides>8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Helvetica Neue</vt:lpstr>
      <vt:lpstr>Cambria Math</vt:lpstr>
      <vt:lpstr>Courier</vt:lpstr>
      <vt:lpstr>Noto Sans Symbols</vt:lpstr>
      <vt:lpstr>Arial Rounded MT Bold</vt:lpstr>
      <vt:lpstr>Calibri</vt:lpstr>
      <vt:lpstr>Wingdings</vt:lpstr>
      <vt:lpstr>Times</vt:lpstr>
      <vt:lpstr>Century Gothic</vt:lpstr>
      <vt:lpstr>Helvetica Neue Light</vt:lpstr>
      <vt:lpstr>Times New Roman</vt:lpstr>
      <vt:lpstr>Arial</vt:lpstr>
      <vt:lpstr>Roth_Penn</vt:lpstr>
      <vt:lpstr>Roth-Penn-1</vt:lpstr>
      <vt:lpstr>Theoretical Analysis of Indirect Supervision Indirectly Supervised Natural Language Processing (Part IV)   </vt:lpstr>
      <vt:lpstr>What to expect</vt:lpstr>
      <vt:lpstr>Let’s Walk Through A Toy Example</vt:lpstr>
      <vt:lpstr>Task: Pair-wise Relationship Between Entities</vt:lpstr>
      <vt:lpstr>Six Pairs of Relationships</vt:lpstr>
      <vt:lpstr>Six Pairs of Relationships</vt:lpstr>
      <vt:lpstr>Introducing A Structure Among the Entities</vt:lpstr>
      <vt:lpstr>Introducing A Structure Among the Entities</vt:lpstr>
      <vt:lpstr>Introducing A Structure Among the Entities</vt:lpstr>
      <vt:lpstr>A Relevant Example in NLP is Temporal Relationship Classification</vt:lpstr>
      <vt:lpstr>Partial or complete, that’s the question [NAACL’19]</vt:lpstr>
      <vt:lpstr>Partial or complete, that’s the question [NAACL’19]</vt:lpstr>
      <vt:lpstr>Quantifying Information: Problem Setup</vt:lpstr>
      <vt:lpstr>Quantifying Information: Problem Setup</vt:lpstr>
      <vt:lpstr>Quantifying Information: Ik for DAG</vt:lpstr>
      <vt:lpstr>Quantifying Information: Other Types of Structures</vt:lpstr>
      <vt:lpstr>Many Examples </vt:lpstr>
      <vt:lpstr>What is I_k actually?</vt:lpstr>
      <vt:lpstr>What’s annotation?</vt:lpstr>
      <vt:lpstr>Measuring the Benefits of Indirect Signals</vt:lpstr>
      <vt:lpstr>Indirect Supervision Signals</vt:lpstr>
      <vt:lpstr>Indirect Supervision Signals</vt:lpstr>
      <vt:lpstr>PABI: Impact of Indirect Signals</vt:lpstr>
      <vt:lpstr>PABI: A Unified PAC-Bayesian Informativeness Measure</vt:lpstr>
      <vt:lpstr>Experiment</vt:lpstr>
      <vt:lpstr>Results on NER (Ontonotes 5.0)</vt:lpstr>
      <vt:lpstr>Results on NER (Ontonotes 5.0)</vt:lpstr>
      <vt:lpstr>Results on NER (Ontonotes 5.0): Overlay</vt:lpstr>
      <vt:lpstr>Experiments: Cross-Domain Signals</vt:lpstr>
      <vt:lpstr>Results: Cross-Domain Signals </vt:lpstr>
      <vt:lpstr>Discussions</vt:lpstr>
      <vt:lpstr>Study of Learnability</vt:lpstr>
      <vt:lpstr>Recap</vt:lpstr>
      <vt:lpstr>Intuition</vt:lpstr>
      <vt:lpstr>Problem Setup</vt:lpstr>
      <vt:lpstr>Problem Setup</vt:lpstr>
      <vt:lpstr>Learnability Condition: Illustration</vt:lpstr>
      <vt:lpstr>Learnability Condition 1: Consistency</vt:lpstr>
      <vt:lpstr>Learnability Condition 2: Identifiability</vt:lpstr>
      <vt:lpstr>Learnability Condition 3: Complexity</vt:lpstr>
      <vt:lpstr>Learning Bound</vt:lpstr>
      <vt:lpstr>Separation</vt:lpstr>
      <vt:lpstr>Separation: Formal Definition</vt:lpstr>
      <vt:lpstr>Application of the Notion of Separation</vt:lpstr>
      <vt:lpstr>Application of Separation: Joint Supervision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 Analysis of Incidental Supervision Indirectly Supervised Natural Language Processing (Part IV)   </dc:title>
  <dc:creator>Stephen Mayhew</dc:creator>
  <cp:lastModifiedBy>Ning, Qiang</cp:lastModifiedBy>
  <cp:revision>28</cp:revision>
  <dcterms:created xsi:type="dcterms:W3CDTF">2017-10-04T15:10:59Z</dcterms:created>
  <dcterms:modified xsi:type="dcterms:W3CDTF">2023-07-25T03:20:22Z</dcterms:modified>
</cp:coreProperties>
</file>